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3.xml" ContentType="application/vnd.openxmlformats-officedocument.themeOverr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8.xml" ContentType="application/vnd.openxmlformats-officedocument.presentationml.notesSlide+xml"/>
  <Override PartName="/ppt/theme/themeOverride4.xml" ContentType="application/vnd.openxmlformats-officedocument.themeOverride+xml"/>
  <Override PartName="/ppt/tags/tag37.xml" ContentType="application/vnd.openxmlformats-officedocument.presentationml.tags+xml"/>
  <Override PartName="/ppt/notesSlides/notesSlide9.xml" ContentType="application/vnd.openxmlformats-officedocument.presentationml.notesSlide+xml"/>
  <Override PartName="/ppt/theme/themeOverride5.xml" ContentType="application/vnd.openxmlformats-officedocument.themeOverride+xml"/>
  <Override PartName="/ppt/tags/tag38.xml" ContentType="application/vnd.openxmlformats-officedocument.presentationml.tags+xml"/>
  <Override PartName="/ppt/notesSlides/notesSlide10.xml" ContentType="application/vnd.openxmlformats-officedocument.presentationml.notesSlide+xml"/>
  <Override PartName="/ppt/theme/themeOverride6.xml" ContentType="application/vnd.openxmlformats-officedocument.themeOverr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1.xml" ContentType="application/vnd.openxmlformats-officedocument.presentationml.notesSlide+xml"/>
  <Override PartName="/ppt/theme/themeOverride7.xml" ContentType="application/vnd.openxmlformats-officedocument.themeOverride+xml"/>
  <Override PartName="/ppt/tags/tag5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8.xml" ContentType="application/vnd.openxmlformats-officedocument.themeOverride+xml"/>
  <Override PartName="/ppt/notesSlides/notesSlide15.xml" ContentType="application/vnd.openxmlformats-officedocument.presentationml.notesSlide+xml"/>
  <Override PartName="/ppt/theme/themeOverride9.xml" ContentType="application/vnd.openxmlformats-officedocument.themeOverride+xml"/>
  <Override PartName="/ppt/notesSlides/notesSlide16.xml" ContentType="application/vnd.openxmlformats-officedocument.presentationml.notesSlide+xml"/>
  <Override PartName="/ppt/theme/themeOverride10.xml" ContentType="application/vnd.openxmlformats-officedocument.themeOverride+xml"/>
  <Override PartName="/ppt/notesSlides/notesSlide17.xml" ContentType="application/vnd.openxmlformats-officedocument.presentationml.notesSlide+xml"/>
  <Override PartName="/ppt/theme/themeOverride11.xml" ContentType="application/vnd.openxmlformats-officedocument.themeOverride+xml"/>
  <Override PartName="/ppt/notesSlides/notesSlide18.xml" ContentType="application/vnd.openxmlformats-officedocument.presentationml.notesSlide+xml"/>
  <Override PartName="/ppt/theme/themeOverride12.xml" ContentType="application/vnd.openxmlformats-officedocument.themeOverride+xml"/>
  <Override PartName="/ppt/notesSlides/notesSlide19.xml" ContentType="application/vnd.openxmlformats-officedocument.presentationml.notesSlide+xml"/>
  <Override PartName="/ppt/theme/themeOverride13.xml" ContentType="application/vnd.openxmlformats-officedocument.themeOverr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20.xml" ContentType="application/vnd.openxmlformats-officedocument.presentationml.notesSlide+xml"/>
  <Override PartName="/ppt/theme/themeOverride14.xml" ContentType="application/vnd.openxmlformats-officedocument.themeOverride+xml"/>
  <Override PartName="/ppt/notesSlides/notesSlide21.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22.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heme/themeOverride15.xml" ContentType="application/vnd.openxmlformats-officedocument.themeOverr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heme/themeOverride16.xml" ContentType="application/vnd.openxmlformats-officedocument.themeOverr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32.xml" ContentType="application/vnd.openxmlformats-officedocument.presentationml.notesSlide+xml"/>
  <Override PartName="/ppt/theme/themeOverride17.xml" ContentType="application/vnd.openxmlformats-officedocument.themeOverr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6"/>
  </p:notesMasterIdLst>
  <p:handoutMasterIdLst>
    <p:handoutMasterId r:id="rId37"/>
  </p:handoutMasterIdLst>
  <p:sldIdLst>
    <p:sldId id="256" r:id="rId3"/>
    <p:sldId id="258" r:id="rId4"/>
    <p:sldId id="342" r:id="rId5"/>
    <p:sldId id="343" r:id="rId6"/>
    <p:sldId id="345" r:id="rId7"/>
    <p:sldId id="346" r:id="rId8"/>
    <p:sldId id="371" r:id="rId9"/>
    <p:sldId id="372" r:id="rId10"/>
    <p:sldId id="377" r:id="rId11"/>
    <p:sldId id="375" r:id="rId12"/>
    <p:sldId id="421" r:id="rId13"/>
    <p:sldId id="378" r:id="rId14"/>
    <p:sldId id="419" r:id="rId15"/>
    <p:sldId id="410" r:id="rId16"/>
    <p:sldId id="257" r:id="rId17"/>
    <p:sldId id="336" r:id="rId18"/>
    <p:sldId id="337" r:id="rId19"/>
    <p:sldId id="341" r:id="rId20"/>
    <p:sldId id="338" r:id="rId21"/>
    <p:sldId id="339" r:id="rId22"/>
    <p:sldId id="420" r:id="rId23"/>
    <p:sldId id="412" r:id="rId24"/>
    <p:sldId id="413" r:id="rId25"/>
    <p:sldId id="414" r:id="rId26"/>
    <p:sldId id="415" r:id="rId27"/>
    <p:sldId id="416" r:id="rId28"/>
    <p:sldId id="417" r:id="rId29"/>
    <p:sldId id="418" r:id="rId30"/>
    <p:sldId id="380" r:id="rId31"/>
    <p:sldId id="381" r:id="rId32"/>
    <p:sldId id="379" r:id="rId33"/>
    <p:sldId id="382" r:id="rId34"/>
    <p:sldId id="322" r:id="rId35"/>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CB30"/>
    <a:srgbClr val="1A3172"/>
    <a:srgbClr val="FF9C00"/>
    <a:srgbClr val="B23AF9"/>
    <a:srgbClr val="6F42FF"/>
    <a:srgbClr val="2AA1FF"/>
    <a:srgbClr val="1CA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32" autoAdjust="0"/>
  </p:normalViewPr>
  <p:slideViewPr>
    <p:cSldViewPr snapToGrid="0">
      <p:cViewPr varScale="1">
        <p:scale>
          <a:sx n="74" d="100"/>
          <a:sy n="74" d="100"/>
        </p:scale>
        <p:origin x="101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2024/6/7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209957-232C-4C23-BD71-3CF7C12B4AAB}" type="datetimeFigureOut">
              <a:rPr lang="zh-CN" altLang="en-US" smtClean="0"/>
              <a:t>2024/6/7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D8AB2E-B972-4F63-8917-8AA4D44F908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D8AB2E-B972-4F63-8917-8AA4D44F908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构建和维护大型语言模型的过程中，我们对存储系统的要求是多方面的，以确保整个系统的性能和可靠性。首先，我们追求的是高吞吐量，这意味着系统必须能够快速处理海量的读写请求，保证数据流的连续性和稳定性，这对于模型训练和推理的效率至关重要。</a:t>
            </a:r>
          </a:p>
          <a:p>
            <a:endParaRPr lang="zh-CN" altLang="en-US"/>
          </a:p>
          <a:p>
            <a:r>
              <a:rPr lang="zh-CN" altLang="en-US"/>
              <a:t>接着，我们面临的挑战是高并发I/O操作。由于大语言模型的训练通常在GPU或TPU等并行计算平台上执行，这就要求我们的存储系统能够同时应对来自多个计算节点的大量I/O请求，确保数据处理的并行性不会成为瓶颈。</a:t>
            </a:r>
          </a:p>
          <a:p>
            <a:endParaRPr lang="zh-CN" altLang="en-US"/>
          </a:p>
          <a:p>
            <a:r>
              <a:rPr lang="zh-CN" altLang="en-US"/>
              <a:t>此外，我们还需要低响应时间。在模型训练和推理的过程中，数据的加载和保存时间需要尽可能短，这是提高整体效率的关键。快速的数据访问可以显著减少等待时间，加快模型迭代的速度。</a:t>
            </a:r>
          </a:p>
          <a:p>
            <a:endParaRPr lang="zh-CN" altLang="en-US"/>
          </a:p>
          <a:p>
            <a:r>
              <a:rPr lang="zh-CN" altLang="en-US"/>
              <a:t>数据的一致性和可靠性也是我们不容忽视的。存储系统需要提供强大的数据一致性保证，确保在并发访问和高负载条件下，数据的完整性和准确性得到保障，这对于模型的准确性和可靠性至关重要。</a:t>
            </a:r>
          </a:p>
          <a:p>
            <a:endParaRPr lang="zh-CN" altLang="en-US"/>
          </a:p>
          <a:p>
            <a:r>
              <a:rPr lang="zh-CN" altLang="en-US"/>
              <a:t>随着技术的发展和数据量的增长，存储系统的可拓展性变得尤为重要。我们的系统应该能够无缝地扩展容量和性能，以适应不断变化的存储需求，保持系统的长期竞争力。</a:t>
            </a:r>
          </a:p>
          <a:p>
            <a:endParaRPr lang="zh-CN" altLang="en-US"/>
          </a:p>
          <a:p>
            <a:r>
              <a:rPr lang="zh-CN" altLang="en-US"/>
              <a:t>最后，但同样重要的是存储系统的容错能力。在组件故障或系统异常时，我们的系统需要能够继续运行，同时保护数据不受损失，确保业务的连续性和数据的安全。</a:t>
            </a:r>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用户行为分析是指通过对用户在该存储系统中的各种行为进行分析，了解用户使用习惯、需求。下面是可能涉及用户行为需要记录的数据信息。</a:t>
            </a:r>
          </a:p>
          <a:p>
            <a:r>
              <a:rPr lang="zh-CN" altLang="en-US" dirty="0">
                <a:sym typeface="+mn-ea"/>
              </a:rPr>
              <a:t>存储系统主要记录交互数据，用户反馈数据，用户偏好数据和用户内容生成数据。</a:t>
            </a:r>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D8AB2E-B972-4F63-8917-8AA4D44F9082}"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D8AB2E-B972-4F63-8917-8AA4D44F9082}"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8E374D-6E28-41D4-B529-E46F9BB59559}"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D8AB2E-B972-4F63-8917-8AA4D44F9082}"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D8AB2E-B972-4F63-8917-8AA4D44F9082}"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D8AB2E-B972-4F63-8917-8AA4D44F9082}"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数据清洗与处理主要对大模型的数据信息进行数据去重、数据格式化、数据清洗与数据修复，以优化存储空间、降低存储成本</a:t>
            </a:r>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D8AB2E-B972-4F63-8917-8AA4D44F9082}"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备份方式主要有完全备份、增量备份和差异备份三种类型。</a:t>
            </a:r>
          </a:p>
          <a:p>
            <a:pPr marL="0" marR="0" lvl="0" indent="0" algn="l" defTabSz="913765" rtl="0" eaLnBrk="1" fontAlgn="auto" latinLnBrk="0" hangingPunct="1">
              <a:lnSpc>
                <a:spcPct val="150000"/>
              </a:lnSpc>
              <a:spcBef>
                <a:spcPct val="0"/>
              </a:spcBef>
              <a:spcAft>
                <a:spcPts val="0"/>
              </a:spcAft>
              <a:buClrTx/>
              <a:buSzTx/>
              <a:buFontTx/>
              <a:buNone/>
              <a:defRPr/>
            </a:pPr>
            <a:r>
              <a:rPr lang="en-US" altLang="zh-CN" noProof="0" dirty="0">
                <a:ln>
                  <a:noFill/>
                </a:ln>
                <a:solidFill>
                  <a:srgbClr val="000000"/>
                </a:solidFill>
                <a:effectLst/>
                <a:uLnTx/>
                <a:uFillTx/>
                <a:latin typeface="+mn-ea"/>
                <a:sym typeface="+mn-ea"/>
              </a:rPr>
              <a:t>鉴于大语言模型的数据规模和重要性，可以采取完全备份与差异备份相结合的方式。</a:t>
            </a:r>
            <a:endParaRPr kumimoji="0" lang="en-US" altLang="zh-CN" b="0" i="0" u="none" strike="noStrike" kern="1200" cap="none" spc="0" normalizeH="0" baseline="0" noProof="0" dirty="0">
              <a:ln>
                <a:noFill/>
              </a:ln>
              <a:solidFill>
                <a:srgbClr val="000000"/>
              </a:solidFill>
              <a:effectLst/>
              <a:uLnTx/>
              <a:uFillTx/>
              <a:latin typeface="+mn-ea"/>
              <a:cs typeface="+mn-cs"/>
            </a:endParaRPr>
          </a:p>
          <a:p>
            <a:pPr marL="285750" marR="0" lvl="0" indent="-285750" algn="l" defTabSz="913765" rtl="0" eaLnBrk="1" fontAlgn="auto" latinLnBrk="0" hangingPunct="1">
              <a:lnSpc>
                <a:spcPct val="150000"/>
              </a:lnSpc>
              <a:spcBef>
                <a:spcPct val="0"/>
              </a:spcBef>
              <a:spcAft>
                <a:spcPts val="0"/>
              </a:spcAft>
              <a:buClrTx/>
              <a:buSzTx/>
              <a:buFont typeface="Arial" panose="020B0604020202020204" pitchFamily="34" charset="0"/>
              <a:buChar char="•"/>
              <a:defRPr/>
            </a:pPr>
            <a:r>
              <a:rPr lang="en-US" altLang="zh-CN" noProof="0" dirty="0">
                <a:ln>
                  <a:noFill/>
                </a:ln>
                <a:solidFill>
                  <a:srgbClr val="000000"/>
                </a:solidFill>
                <a:effectLst/>
                <a:uLnTx/>
                <a:uFillTx/>
                <a:latin typeface="+mn-ea"/>
                <a:sym typeface="+mn-ea"/>
              </a:rPr>
              <a:t>对于核心数据，进行定期的完全备份，并辅以差异备份以应对日常的数据变更。</a:t>
            </a:r>
          </a:p>
          <a:p>
            <a:pPr marL="285750" marR="0" lvl="0" indent="-285750" algn="l" defTabSz="913765" rtl="0" eaLnBrk="1" fontAlgn="auto" latinLnBrk="0" hangingPunct="1">
              <a:lnSpc>
                <a:spcPct val="150000"/>
              </a:lnSpc>
              <a:spcBef>
                <a:spcPct val="0"/>
              </a:spcBef>
              <a:spcAft>
                <a:spcPts val="0"/>
              </a:spcAft>
              <a:buClrTx/>
              <a:buSzTx/>
              <a:buFont typeface="Arial" panose="020B0604020202020204" pitchFamily="34" charset="0"/>
              <a:buChar char="•"/>
              <a:defRPr/>
            </a:pPr>
            <a:r>
              <a:rPr lang="zh-CN" altLang="en-US"/>
              <a:t>关于备份频率，我们采取</a:t>
            </a:r>
          </a:p>
          <a:p>
            <a:pPr marL="285750" marR="0" lvl="0" indent="-285750" algn="l" defTabSz="913765" rtl="0" eaLnBrk="1" fontAlgn="auto" latinLnBrk="0" hangingPunct="1">
              <a:lnSpc>
                <a:spcPct val="150000"/>
              </a:lnSpc>
              <a:spcBef>
                <a:spcPct val="0"/>
              </a:spcBef>
              <a:spcAft>
                <a:spcPts val="0"/>
              </a:spcAft>
              <a:buClrTx/>
              <a:buSzTx/>
              <a:buFont typeface="Arial" panose="020B0604020202020204" pitchFamily="34" charset="0"/>
              <a:buChar char="•"/>
              <a:defRPr/>
            </a:pPr>
            <a:r>
              <a:rPr lang="en-US" altLang="zh-CN" noProof="0" dirty="0">
                <a:ln>
                  <a:noFill/>
                </a:ln>
                <a:solidFill>
                  <a:srgbClr val="000000"/>
                </a:solidFill>
                <a:effectLst/>
                <a:uLnTx/>
                <a:uFillTx/>
                <a:latin typeface="+mn-ea"/>
                <a:sym typeface="+mn-ea"/>
              </a:rPr>
              <a:t>核心数据以天为单位进行完全备份，以小时为单位进行差异备份，确保在紧急情况下可以快速恢复。</a:t>
            </a:r>
            <a:endParaRPr kumimoji="0" lang="en-US" altLang="zh-CN" b="0" i="0" u="none" strike="noStrike" kern="1200" cap="none" spc="0" normalizeH="0" baseline="0" noProof="0" dirty="0">
              <a:ln>
                <a:noFill/>
              </a:ln>
              <a:solidFill>
                <a:srgbClr val="000000"/>
              </a:solidFill>
              <a:effectLst/>
              <a:uLnTx/>
              <a:uFillTx/>
              <a:latin typeface="+mn-ea"/>
              <a:cs typeface="+mn-cs"/>
            </a:endParaRPr>
          </a:p>
          <a:p>
            <a:pPr marL="285750" marR="0" lvl="0" indent="-285750" algn="l" defTabSz="913765" rtl="0" eaLnBrk="1" fontAlgn="auto" latinLnBrk="0" hangingPunct="1">
              <a:lnSpc>
                <a:spcPct val="150000"/>
              </a:lnSpc>
              <a:spcBef>
                <a:spcPct val="0"/>
              </a:spcBef>
              <a:spcAft>
                <a:spcPts val="0"/>
              </a:spcAft>
              <a:buClrTx/>
              <a:buSzTx/>
              <a:buFont typeface="Arial" panose="020B0604020202020204" pitchFamily="34" charset="0"/>
              <a:buChar char="•"/>
              <a:defRPr/>
            </a:pPr>
            <a:r>
              <a:rPr lang="zh-CN" altLang="en-US" noProof="0" dirty="0">
                <a:ln>
                  <a:noFill/>
                </a:ln>
                <a:solidFill>
                  <a:srgbClr val="000000"/>
                </a:solidFill>
                <a:effectLst/>
                <a:uLnTx/>
                <a:uFillTx/>
                <a:latin typeface="+mn-ea"/>
                <a:sym typeface="+mn-ea"/>
              </a:rPr>
              <a:t>而</a:t>
            </a:r>
            <a:r>
              <a:rPr lang="en-US" altLang="zh-CN" noProof="0" dirty="0">
                <a:ln>
                  <a:noFill/>
                </a:ln>
                <a:solidFill>
                  <a:srgbClr val="000000"/>
                </a:solidFill>
                <a:effectLst/>
                <a:uLnTx/>
                <a:uFillTx/>
                <a:latin typeface="+mn-ea"/>
                <a:sym typeface="+mn-ea"/>
              </a:rPr>
              <a:t>非核心数据</a:t>
            </a:r>
            <a:r>
              <a:rPr lang="zh-CN" altLang="en-US" noProof="0" dirty="0">
                <a:ln>
                  <a:noFill/>
                </a:ln>
                <a:solidFill>
                  <a:srgbClr val="000000"/>
                </a:solidFill>
                <a:effectLst/>
                <a:uLnTx/>
                <a:uFillTx/>
                <a:latin typeface="+mn-ea"/>
                <a:sym typeface="+mn-ea"/>
              </a:rPr>
              <a:t>则</a:t>
            </a:r>
            <a:r>
              <a:rPr lang="en-US" altLang="zh-CN" noProof="0" dirty="0">
                <a:ln>
                  <a:noFill/>
                </a:ln>
                <a:solidFill>
                  <a:srgbClr val="000000"/>
                </a:solidFill>
                <a:effectLst/>
                <a:uLnTx/>
                <a:uFillTx/>
                <a:latin typeface="+mn-ea"/>
                <a:sym typeface="+mn-ea"/>
              </a:rPr>
              <a:t>随着数据热度和业务重要性的降低，可以减少备份频率，例如以周为单位进行完全备份，以天为单位进行差异备份。</a:t>
            </a:r>
            <a:endParaRPr kumimoji="0" lang="en-US" altLang="zh-CN" b="0" i="0" u="none" strike="noStrike" kern="1200" cap="none" spc="0" normalizeH="0" baseline="0" noProof="0" dirty="0">
              <a:ln>
                <a:noFill/>
              </a:ln>
              <a:solidFill>
                <a:srgbClr val="000000"/>
              </a:solidFill>
              <a:effectLst/>
              <a:uLnTx/>
              <a:uFillTx/>
              <a:latin typeface="+mn-ea"/>
              <a:cs typeface="+mn-cs"/>
            </a:endParaRPr>
          </a:p>
          <a:p>
            <a:pPr marL="285750" marR="0" lvl="0" indent="-285750" algn="l" defTabSz="913765" rtl="0" eaLnBrk="1" fontAlgn="auto" latinLnBrk="0" hangingPunct="1">
              <a:lnSpc>
                <a:spcPct val="150000"/>
              </a:lnSpc>
              <a:spcBef>
                <a:spcPct val="0"/>
              </a:spcBef>
              <a:spcAft>
                <a:spcPts val="0"/>
              </a:spcAft>
              <a:buClrTx/>
              <a:buSzTx/>
              <a:buFont typeface="Arial" panose="020B0604020202020204" pitchFamily="34" charset="0"/>
              <a:buChar char="•"/>
              <a:defRPr/>
            </a:pPr>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D8AB2E-B972-4F63-8917-8AA4D44F9082}" type="slidenum">
              <a:rPr lang="zh-CN" altLang="en-US" smtClean="0"/>
              <a:t>33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Char char="•"/>
            </a:pPr>
            <a:r>
              <a:rPr lang="zh-CN" altLang="en-US" sz="1200" dirty="0"/>
              <a:t>一：</a:t>
            </a:r>
            <a:endParaRPr lang="en-US" altLang="zh-CN" sz="1200" dirty="0"/>
          </a:p>
          <a:p>
            <a:pPr>
              <a:buFont typeface="Arial" panose="020B0604020202020204" pitchFamily="34" charset="0"/>
              <a:buChar char="•"/>
            </a:pPr>
            <a:r>
              <a:rPr lang="zh-CN" altLang="en-US" sz="1200" dirty="0"/>
              <a:t>在</a:t>
            </a:r>
            <a:r>
              <a:rPr lang="zh-CN" altLang="en-US" sz="1200" b="1" dirty="0"/>
              <a:t>高性能计算</a:t>
            </a:r>
            <a:r>
              <a:rPr lang="zh-CN" altLang="en-US" sz="1200" dirty="0"/>
              <a:t>（</a:t>
            </a:r>
            <a:r>
              <a:rPr lang="en-US" altLang="zh-CN" sz="1200" dirty="0"/>
              <a:t>HPC</a:t>
            </a:r>
            <a:r>
              <a:rPr lang="zh-CN" altLang="en-US" sz="1200" dirty="0"/>
              <a:t>）领域有着深厚的基础，并且提供了符合</a:t>
            </a:r>
            <a:r>
              <a:rPr lang="en-US" altLang="zh-CN" sz="1200" dirty="0"/>
              <a:t>POSIX</a:t>
            </a:r>
            <a:r>
              <a:rPr lang="zh-CN" altLang="en-US" sz="1200" dirty="0"/>
              <a:t>标准的</a:t>
            </a:r>
            <a:r>
              <a:rPr lang="en-US" altLang="zh-CN" sz="1200" dirty="0"/>
              <a:t>UNIX</a:t>
            </a:r>
            <a:r>
              <a:rPr lang="zh-CN" altLang="en-US" sz="1200" dirty="0"/>
              <a:t>文件系统接口。</a:t>
            </a:r>
            <a:endParaRPr lang="en-US" altLang="zh-CN" sz="1200" dirty="0"/>
          </a:p>
          <a:p>
            <a:pPr>
              <a:buFont typeface="Arial" panose="020B0604020202020204" pitchFamily="34" charset="0"/>
              <a:buChar char="•"/>
            </a:pPr>
            <a:r>
              <a:rPr lang="zh-CN" altLang="en-US" sz="1200" dirty="0"/>
              <a:t>允许多个客户端</a:t>
            </a:r>
            <a:r>
              <a:rPr lang="zh-CN" altLang="en-US" sz="1200" b="1" dirty="0"/>
              <a:t>并行访问存储集群</a:t>
            </a:r>
            <a:r>
              <a:rPr lang="zh-CN" altLang="en-US" sz="1200" dirty="0"/>
              <a:t>，在数据量大时极为高效</a:t>
            </a:r>
            <a:endParaRPr lang="en-US" altLang="zh-CN" sz="1200" b="0" dirty="0">
              <a:effectLst/>
            </a:endParaRPr>
          </a:p>
          <a:p>
            <a:pPr>
              <a:buFont typeface="Arial" panose="020B0604020202020204" pitchFamily="34" charset="0"/>
              <a:buChar char="•"/>
            </a:pPr>
            <a:endParaRPr lang="en-US" altLang="zh-CN" sz="1200" b="1" dirty="0">
              <a:effectLst/>
            </a:endParaRPr>
          </a:p>
          <a:p>
            <a:pPr algn="l">
              <a:buFont typeface="Arial" panose="020B0604020202020204" pitchFamily="34" charset="0"/>
              <a:buChar char="•"/>
            </a:pPr>
            <a:r>
              <a:rPr lang="zh-CN" altLang="en-US" sz="1200" b="1" dirty="0">
                <a:effectLst/>
              </a:rPr>
              <a:t>升级困难</a:t>
            </a:r>
            <a:r>
              <a:rPr lang="zh-CN" altLang="en-US" sz="1200" dirty="0">
                <a:effectLst/>
              </a:rPr>
              <a:t>：</a:t>
            </a:r>
            <a:r>
              <a:rPr lang="en-US" altLang="zh-CN" sz="1200" dirty="0" err="1">
                <a:effectLst/>
              </a:rPr>
              <a:t>Lustre</a:t>
            </a:r>
            <a:r>
              <a:rPr lang="zh-CN" altLang="en-US" sz="1200" dirty="0">
                <a:effectLst/>
              </a:rPr>
              <a:t>作为一个内核态的文件系统，升级过程复杂，往往需要停机进行，这影响了集群的可用性。</a:t>
            </a:r>
          </a:p>
          <a:p>
            <a:pPr algn="l">
              <a:buFont typeface="Arial" panose="020B0604020202020204" pitchFamily="34" charset="0"/>
              <a:buChar char="•"/>
            </a:pPr>
            <a:r>
              <a:rPr lang="zh-CN" altLang="en-US" sz="1200" b="1" dirty="0">
                <a:effectLst/>
              </a:rPr>
              <a:t>数据孤岛问题</a:t>
            </a:r>
            <a:r>
              <a:rPr lang="zh-CN" altLang="en-US" sz="1200" dirty="0">
                <a:effectLst/>
              </a:rPr>
              <a:t>：不同地理位置的训练集群之间进行数据迁移和访问时效率低下。</a:t>
            </a:r>
          </a:p>
          <a:p>
            <a:pPr algn="l">
              <a:buFont typeface="Arial" panose="020B0604020202020204" pitchFamily="34" charset="0"/>
              <a:buChar char="•"/>
            </a:pPr>
            <a:r>
              <a:rPr lang="zh-CN" altLang="en-US" sz="1200" b="1" dirty="0">
                <a:effectLst/>
              </a:rPr>
              <a:t>性能瓶颈</a:t>
            </a:r>
            <a:r>
              <a:rPr lang="zh-CN" altLang="en-US" sz="1200" dirty="0">
                <a:effectLst/>
              </a:rPr>
              <a:t>：随着单次训练涉及的数据量激增，</a:t>
            </a:r>
            <a:r>
              <a:rPr lang="en-US" altLang="zh-CN" sz="1200" dirty="0" err="1">
                <a:effectLst/>
              </a:rPr>
              <a:t>Lustre</a:t>
            </a:r>
            <a:r>
              <a:rPr lang="zh-CN" altLang="en-US" sz="1200" dirty="0">
                <a:effectLst/>
              </a:rPr>
              <a:t>的元数据服务（</a:t>
            </a:r>
            <a:r>
              <a:rPr lang="en-US" altLang="zh-CN" sz="1200" dirty="0">
                <a:effectLst/>
              </a:rPr>
              <a:t>MDS</a:t>
            </a:r>
            <a:r>
              <a:rPr lang="zh-CN" altLang="en-US" sz="1200" dirty="0">
                <a:effectLst/>
              </a:rPr>
              <a:t>）开始遇到容量和性能的瓶颈。</a:t>
            </a:r>
          </a:p>
          <a:p>
            <a:pPr algn="l">
              <a:buFont typeface="Arial" panose="020B0604020202020204" pitchFamily="34" charset="0"/>
              <a:buChar char="•"/>
            </a:pPr>
            <a:r>
              <a:rPr lang="zh-CN" altLang="en-US" sz="1200" b="1" dirty="0">
                <a:effectLst/>
              </a:rPr>
              <a:t>管理复杂性</a:t>
            </a:r>
            <a:r>
              <a:rPr lang="zh-CN" altLang="en-US" sz="1200" dirty="0">
                <a:effectLst/>
              </a:rPr>
              <a:t>：随着集群数量的增加，权限管理、资源分发和数据管理变得越来越复杂。</a:t>
            </a:r>
          </a:p>
          <a:p>
            <a:endParaRPr lang="en-US" altLang="zh-CN" dirty="0"/>
          </a:p>
          <a:p>
            <a:r>
              <a:rPr lang="zh-CN" altLang="en-US" dirty="0"/>
              <a:t>二：</a:t>
            </a:r>
            <a:endParaRPr lang="en-US" altLang="zh-CN" dirty="0"/>
          </a:p>
          <a:p>
            <a:pPr algn="l">
              <a:buFont typeface="Arial" panose="020B0604020202020204" pitchFamily="34" charset="0"/>
              <a:buChar char="•"/>
            </a:pPr>
            <a:r>
              <a:rPr lang="zh-CN" altLang="en-US" sz="1200" b="1" dirty="0">
                <a:effectLst/>
              </a:rPr>
              <a:t>分布式</a:t>
            </a:r>
            <a:r>
              <a:rPr lang="en-US" altLang="zh-CN" sz="1200" b="1" dirty="0">
                <a:effectLst/>
              </a:rPr>
              <a:t>MDS</a:t>
            </a:r>
            <a:r>
              <a:rPr lang="zh-CN" altLang="en-US" sz="1200" b="1" dirty="0">
                <a:effectLst/>
              </a:rPr>
              <a:t>集群</a:t>
            </a:r>
            <a:r>
              <a:rPr lang="zh-CN" altLang="en-US" sz="1200" dirty="0">
                <a:effectLst/>
              </a:rPr>
              <a:t>：允许系统轻松扩展到数十组节点，支持数</a:t>
            </a:r>
            <a:r>
              <a:rPr lang="en-US" altLang="zh-CN" sz="1200" dirty="0">
                <a:effectLst/>
              </a:rPr>
              <a:t>PB</a:t>
            </a:r>
            <a:r>
              <a:rPr lang="zh-CN" altLang="en-US" sz="1200" dirty="0">
                <a:effectLst/>
              </a:rPr>
              <a:t>的存储容量。</a:t>
            </a:r>
          </a:p>
          <a:p>
            <a:pPr algn="l">
              <a:buFont typeface="Arial" panose="020B0604020202020204" pitchFamily="34" charset="0"/>
              <a:buChar char="•"/>
            </a:pPr>
            <a:r>
              <a:rPr lang="zh-CN" altLang="en-US" sz="1200" b="1" dirty="0">
                <a:effectLst/>
              </a:rPr>
              <a:t>基于副本的可靠性</a:t>
            </a:r>
            <a:r>
              <a:rPr lang="zh-CN" altLang="en-US" sz="1200" dirty="0">
                <a:effectLst/>
              </a:rPr>
              <a:t>：提供了数据副本，增强了数据的安全性。</a:t>
            </a:r>
          </a:p>
          <a:p>
            <a:pPr algn="l">
              <a:buFont typeface="Arial" panose="020B0604020202020204" pitchFamily="34" charset="0"/>
              <a:buChar char="•"/>
            </a:pPr>
            <a:r>
              <a:rPr lang="zh-CN" altLang="en-US" sz="1200" b="1" dirty="0">
                <a:effectLst/>
              </a:rPr>
              <a:t>简化的维护和开发</a:t>
            </a:r>
            <a:r>
              <a:rPr lang="zh-CN" altLang="en-US" sz="1200" dirty="0">
                <a:effectLst/>
              </a:rPr>
              <a:t>：服务端组件在应用态实现，降低了维护成本和开发难度。</a:t>
            </a:r>
          </a:p>
          <a:p>
            <a:pPr algn="l">
              <a:buFont typeface="Arial" panose="020B0604020202020204" pitchFamily="34" charset="0"/>
              <a:buNone/>
            </a:pPr>
            <a:endParaRPr lang="en-US" altLang="zh-CN" sz="1200" b="1" dirty="0">
              <a:effectLst/>
            </a:endParaRPr>
          </a:p>
          <a:p>
            <a:pPr algn="l">
              <a:buFont typeface="Arial" panose="020B0604020202020204" pitchFamily="34" charset="0"/>
              <a:buChar char="•"/>
            </a:pPr>
            <a:r>
              <a:rPr lang="zh-CN" altLang="en-US" sz="1200" b="1" dirty="0">
                <a:effectLst/>
              </a:rPr>
              <a:t>吞吐量不足</a:t>
            </a:r>
            <a:r>
              <a:rPr lang="zh-CN" altLang="en-US" sz="1200" dirty="0">
                <a:effectLst/>
              </a:rPr>
              <a:t>：大模型训练和多模态训练需要更高的</a:t>
            </a:r>
            <a:r>
              <a:rPr lang="en-US" altLang="zh-CN" sz="1200" dirty="0">
                <a:effectLst/>
              </a:rPr>
              <a:t>I/O</a:t>
            </a:r>
            <a:r>
              <a:rPr lang="zh-CN" altLang="en-US" sz="1200" dirty="0">
                <a:effectLst/>
              </a:rPr>
              <a:t>吞吐量。</a:t>
            </a:r>
          </a:p>
          <a:p>
            <a:pPr algn="l">
              <a:buFont typeface="Arial" panose="020B0604020202020204" pitchFamily="34" charset="0"/>
              <a:buChar char="•"/>
            </a:pPr>
            <a:r>
              <a:rPr lang="zh-CN" altLang="en-US" sz="1200" b="1" dirty="0">
                <a:effectLst/>
              </a:rPr>
              <a:t>性能扩展性不足</a:t>
            </a:r>
            <a:r>
              <a:rPr lang="zh-CN" altLang="en-US" sz="1200" dirty="0">
                <a:effectLst/>
              </a:rPr>
              <a:t>：现有方案在处理大规模文件系统时的性能扩展性受限。</a:t>
            </a:r>
          </a:p>
          <a:p>
            <a:pPr algn="l">
              <a:buFont typeface="Arial" panose="020B0604020202020204" pitchFamily="34" charset="0"/>
              <a:buChar char="•"/>
            </a:pPr>
            <a:r>
              <a:rPr lang="zh-CN" altLang="en-US" sz="1200" b="1" dirty="0">
                <a:effectLst/>
              </a:rPr>
              <a:t>存储效率偏低</a:t>
            </a:r>
            <a:r>
              <a:rPr lang="zh-CN" altLang="en-US" sz="1200" dirty="0">
                <a:effectLst/>
              </a:rPr>
              <a:t>：面向</a:t>
            </a:r>
            <a:r>
              <a:rPr lang="en-US" altLang="zh-CN" sz="1200" dirty="0">
                <a:effectLst/>
              </a:rPr>
              <a:t>HDD</a:t>
            </a:r>
            <a:r>
              <a:rPr lang="zh-CN" altLang="en-US" sz="1200" dirty="0">
                <a:effectLst/>
              </a:rPr>
              <a:t>设计的存储系统在</a:t>
            </a:r>
            <a:r>
              <a:rPr lang="en-US" altLang="zh-CN" sz="1200" dirty="0" err="1">
                <a:effectLst/>
              </a:rPr>
              <a:t>NVMe</a:t>
            </a:r>
            <a:r>
              <a:rPr lang="zh-CN" altLang="en-US" sz="1200" dirty="0">
                <a:effectLst/>
              </a:rPr>
              <a:t>等新型硬件上的性能未能充分发挥。</a:t>
            </a:r>
          </a:p>
          <a:p>
            <a:pPr marL="171450" lvl="0" indent="-171450">
              <a:lnSpc>
                <a:spcPct val="150000"/>
              </a:lnSpc>
              <a:buFont typeface="Arial" panose="020B0604020202020204" pitchFamily="34" charset="0"/>
              <a:buChar char="•"/>
              <a:defRPr/>
            </a:pPr>
            <a:endParaRPr lang="en-US" altLang="zh-CN" sz="1200" dirty="0">
              <a:solidFill>
                <a:srgbClr val="000000"/>
              </a:solidFill>
            </a:endParaRPr>
          </a:p>
          <a:p>
            <a:pPr marL="171450" lvl="0" indent="-171450">
              <a:lnSpc>
                <a:spcPct val="150000"/>
              </a:lnSpc>
              <a:buFont typeface="Arial" panose="020B0604020202020204" pitchFamily="34" charset="0"/>
              <a:buChar char="•"/>
              <a:defRPr/>
            </a:pPr>
            <a:endParaRPr lang="en-US" altLang="zh-CN" sz="1200" dirty="0">
              <a:solidFill>
                <a:srgbClr val="000000"/>
              </a:solidFill>
            </a:endParaRPr>
          </a:p>
          <a:p>
            <a:pPr marL="171450" lvl="0" indent="-171450">
              <a:lnSpc>
                <a:spcPct val="150000"/>
              </a:lnSpc>
              <a:buFont typeface="Arial" panose="020B0604020202020204" pitchFamily="34" charset="0"/>
              <a:buChar char="•"/>
              <a:defRPr/>
            </a:pPr>
            <a:r>
              <a:rPr lang="zh-CN" altLang="en-US" sz="1200" dirty="0">
                <a:solidFill>
                  <a:srgbClr val="000000"/>
                </a:solidFill>
              </a:rPr>
              <a:t>三：</a:t>
            </a:r>
            <a:endParaRPr lang="en-US" altLang="zh-CN" sz="1200" dirty="0">
              <a:solidFill>
                <a:srgbClr val="000000"/>
              </a:solidFill>
            </a:endParaRPr>
          </a:p>
          <a:p>
            <a:pPr algn="l">
              <a:buFont typeface="Arial" panose="020B0604020202020204" pitchFamily="34" charset="0"/>
              <a:buChar char="•"/>
            </a:pPr>
            <a:r>
              <a:rPr lang="zh-CN" altLang="en-US" sz="1200" b="1" dirty="0">
                <a:effectLst/>
                <a:latin typeface="+mn-ea"/>
              </a:rPr>
              <a:t>对新型硬件的支持</a:t>
            </a:r>
            <a:r>
              <a:rPr lang="zh-CN" altLang="en-US" sz="1200" dirty="0">
                <a:effectLst/>
                <a:latin typeface="+mn-ea"/>
              </a:rPr>
              <a:t>：</a:t>
            </a:r>
            <a:r>
              <a:rPr lang="en-US" altLang="zh-CN" sz="1200" dirty="0" err="1">
                <a:effectLst/>
                <a:latin typeface="+mn-ea"/>
              </a:rPr>
              <a:t>Daos</a:t>
            </a:r>
            <a:r>
              <a:rPr lang="zh-CN" altLang="en-US" sz="1200" dirty="0">
                <a:effectLst/>
                <a:latin typeface="+mn-ea"/>
              </a:rPr>
              <a:t>能够更好地利用现代硬件，比如</a:t>
            </a:r>
            <a:r>
              <a:rPr lang="en-US" altLang="zh-CN" sz="1200" dirty="0" err="1">
                <a:effectLst/>
                <a:latin typeface="+mn-ea"/>
              </a:rPr>
              <a:t>NVMe</a:t>
            </a:r>
            <a:r>
              <a:rPr lang="en-US" altLang="zh-CN" sz="1200" dirty="0">
                <a:effectLst/>
                <a:latin typeface="+mn-ea"/>
              </a:rPr>
              <a:t> SSD</a:t>
            </a:r>
            <a:r>
              <a:rPr lang="zh-CN" altLang="en-US" sz="1200" dirty="0">
                <a:effectLst/>
                <a:latin typeface="+mn-ea"/>
              </a:rPr>
              <a:t>，提供更高的性能。</a:t>
            </a:r>
          </a:p>
          <a:p>
            <a:pPr algn="l">
              <a:buFont typeface="Arial" panose="020B0604020202020204" pitchFamily="34" charset="0"/>
              <a:buChar char="•"/>
            </a:pPr>
            <a:r>
              <a:rPr lang="en-US" altLang="zh-CN" sz="1200" b="1" dirty="0">
                <a:effectLst/>
                <a:latin typeface="+mn-ea"/>
              </a:rPr>
              <a:t>CXL</a:t>
            </a:r>
            <a:r>
              <a:rPr lang="zh-CN" altLang="en-US" sz="1200" b="1" dirty="0">
                <a:effectLst/>
                <a:latin typeface="+mn-ea"/>
              </a:rPr>
              <a:t>技术的应用前景</a:t>
            </a:r>
            <a:r>
              <a:rPr lang="zh-CN" altLang="en-US" sz="1200" dirty="0">
                <a:effectLst/>
                <a:latin typeface="+mn-ea"/>
              </a:rPr>
              <a:t>：</a:t>
            </a:r>
            <a:r>
              <a:rPr lang="en-US" altLang="zh-CN" sz="1200" dirty="0" err="1">
                <a:effectLst/>
                <a:latin typeface="+mn-ea"/>
              </a:rPr>
              <a:t>Daos</a:t>
            </a:r>
            <a:r>
              <a:rPr lang="zh-CN" altLang="en-US" sz="1200" dirty="0">
                <a:effectLst/>
                <a:latin typeface="+mn-ea"/>
              </a:rPr>
              <a:t>预期将与未来的计算扩展（</a:t>
            </a:r>
            <a:r>
              <a:rPr lang="en-US" altLang="zh-CN" sz="1200" dirty="0">
                <a:effectLst/>
                <a:latin typeface="+mn-ea"/>
              </a:rPr>
              <a:t>CXL</a:t>
            </a:r>
            <a:r>
              <a:rPr lang="zh-CN" altLang="en-US" sz="1200" dirty="0">
                <a:effectLst/>
                <a:latin typeface="+mn-ea"/>
              </a:rPr>
              <a:t>）技术相结合，进一步提升存储性能。</a:t>
            </a:r>
          </a:p>
          <a:p>
            <a:pPr algn="l">
              <a:buFont typeface="Arial" panose="020B0604020202020204" pitchFamily="34" charset="0"/>
              <a:buChar char="•"/>
            </a:pPr>
            <a:r>
              <a:rPr lang="en-US" altLang="zh-CN" sz="1200" b="1" dirty="0">
                <a:effectLst/>
                <a:latin typeface="+mn-ea"/>
              </a:rPr>
              <a:t>Metadata-on-SSD</a:t>
            </a:r>
            <a:r>
              <a:rPr lang="zh-CN" altLang="en-US" sz="1200" dirty="0">
                <a:effectLst/>
                <a:latin typeface="+mn-ea"/>
              </a:rPr>
              <a:t>：</a:t>
            </a:r>
            <a:r>
              <a:rPr lang="en-US" altLang="zh-CN" sz="1200" dirty="0" err="1">
                <a:effectLst/>
                <a:latin typeface="+mn-ea"/>
              </a:rPr>
              <a:t>Daos</a:t>
            </a:r>
            <a:r>
              <a:rPr lang="zh-CN" altLang="en-US" sz="1200" dirty="0">
                <a:effectLst/>
                <a:latin typeface="+mn-ea"/>
              </a:rPr>
              <a:t>的这一版本预计将显著提升元数据的处理能力，进一步支持大规模</a:t>
            </a:r>
            <a:r>
              <a:rPr lang="en-US" altLang="zh-CN" sz="1200" dirty="0">
                <a:effectLst/>
                <a:latin typeface="+mn-ea"/>
              </a:rPr>
              <a:t>AI</a:t>
            </a:r>
            <a:r>
              <a:rPr lang="zh-CN" altLang="en-US" sz="1200" dirty="0">
                <a:effectLst/>
                <a:latin typeface="+mn-ea"/>
              </a:rPr>
              <a:t>训练。</a:t>
            </a:r>
          </a:p>
          <a:p>
            <a:pPr marL="171450" lvl="0" indent="-171450">
              <a:lnSpc>
                <a:spcPct val="150000"/>
              </a:lnSpc>
              <a:buFont typeface="Arial" panose="020B0604020202020204" pitchFamily="34" charset="0"/>
              <a:buChar char="•"/>
              <a:defRPr/>
            </a:pPr>
            <a:endParaRPr lang="en-US" altLang="zh-CN" sz="1100" dirty="0">
              <a:solidFill>
                <a:srgbClr val="000000"/>
              </a:solidFill>
            </a:endParaRPr>
          </a:p>
          <a:p>
            <a:pPr marL="171450" lvl="0" indent="-171450">
              <a:lnSpc>
                <a:spcPct val="150000"/>
              </a:lnSpc>
              <a:buFont typeface="Arial" panose="020B0604020202020204" pitchFamily="34" charset="0"/>
              <a:buChar char="•"/>
              <a:defRPr/>
            </a:pPr>
            <a:endParaRPr lang="en-US" altLang="zh-CN" sz="1200" dirty="0">
              <a:solidFill>
                <a:srgbClr val="000000"/>
              </a:solidFill>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effectLst/>
              </a:rPr>
              <a:t>大语言模型对存储系统的要求比起计算机视觉（</a:t>
            </a:r>
            <a:r>
              <a:rPr lang="en-US" altLang="zh-CN" dirty="0">
                <a:effectLst/>
              </a:rPr>
              <a:t>AI</a:t>
            </a:r>
            <a:r>
              <a:rPr lang="zh-CN" altLang="en-US" dirty="0">
                <a:effectLst/>
              </a:rPr>
              <a:t>发展初期的聚焦点）更高。计算机视觉训练更多的是随机小</a:t>
            </a:r>
            <a:r>
              <a:rPr lang="en-US" altLang="zh-CN" dirty="0">
                <a:effectLst/>
              </a:rPr>
              <a:t>I/O</a:t>
            </a:r>
            <a:r>
              <a:rPr lang="zh-CN" altLang="en-US" dirty="0">
                <a:effectLst/>
              </a:rPr>
              <a:t>，对</a:t>
            </a:r>
            <a:r>
              <a:rPr lang="en-US" altLang="zh-CN" dirty="0">
                <a:effectLst/>
              </a:rPr>
              <a:t>IOPS</a:t>
            </a:r>
            <a:r>
              <a:rPr lang="zh-CN" altLang="en-US" dirty="0">
                <a:effectLst/>
              </a:rPr>
              <a:t>和延迟更敏感，大模型训练则是混合</a:t>
            </a:r>
            <a:r>
              <a:rPr lang="en-US" altLang="zh-CN" dirty="0">
                <a:effectLst/>
              </a:rPr>
              <a:t>I/O</a:t>
            </a:r>
            <a:r>
              <a:rPr lang="zh-CN" altLang="en-US" dirty="0">
                <a:effectLst/>
              </a:rPr>
              <a:t>，对</a:t>
            </a:r>
            <a:r>
              <a:rPr lang="en-US" altLang="zh-CN" dirty="0">
                <a:effectLst/>
              </a:rPr>
              <a:t>IOPS</a:t>
            </a:r>
            <a:r>
              <a:rPr lang="zh-CN" altLang="en-US" dirty="0">
                <a:effectLst/>
              </a:rPr>
              <a:t>，吞吐及延迟都提出了很高的要求。</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首先我们需要对大模型进行存储需求分析</a:t>
            </a:r>
          </a:p>
        </p:txBody>
      </p:sp>
      <p:sp>
        <p:nvSpPr>
          <p:cNvPr id="4" name="灯片编号占位符 3"/>
          <p:cNvSpPr>
            <a:spLocks noGrp="1"/>
          </p:cNvSpPr>
          <p:nvPr>
            <p:ph type="sldNum" sz="quarter" idx="10"/>
          </p:nvPr>
        </p:nvSpPr>
        <p:spPr/>
        <p:txBody>
          <a:bodyPr/>
          <a:lstStyle/>
          <a:p>
            <a:fld id="{1DD8AB2E-B972-4F63-8917-8AA4D44F9082}"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noProof="0" dirty="0">
                <a:ln>
                  <a:noFill/>
                </a:ln>
                <a:solidFill>
                  <a:srgbClr val="FFFFFF"/>
                </a:solidFill>
                <a:effectLst/>
                <a:uLnTx/>
                <a:uFillTx/>
                <a:latin typeface="Arial" panose="020B0604020202020204"/>
                <a:ea typeface="微软雅黑" panose="020B0503020204020204" pitchFamily="34" charset="-122"/>
                <a:sym typeface="+mn-ea"/>
              </a:rPr>
              <a:t>大语言模型的存储数据可以分为</a:t>
            </a:r>
            <a:r>
              <a:rPr lang="zh-CN" altLang="en-US" noProof="0" dirty="0">
                <a:ln>
                  <a:noFill/>
                </a:ln>
                <a:solidFill>
                  <a:srgbClr val="FFFFFF"/>
                </a:solidFill>
                <a:effectLst/>
                <a:uLnTx/>
                <a:uFillTx/>
                <a:latin typeface="Arial" panose="020B0604020202020204"/>
                <a:ea typeface="微软雅黑" panose="020B0503020204020204" pitchFamily="34" charset="-122"/>
                <a:sym typeface="+mn-ea"/>
              </a:rPr>
              <a:t>以下几种类型。原始训练数据不仅包含文本数据，还有可能包含图像、视频音频等数据，由于这些数据是非结构化数据，因此需要存储在</a:t>
            </a:r>
            <a:r>
              <a:rPr lang="zh-CN" altLang="en-US" dirty="0">
                <a:solidFill>
                  <a:srgbClr val="000000"/>
                </a:solidFill>
                <a:sym typeface="+mn-ea"/>
              </a:rPr>
              <a:t>分布式文件系统或对象存储系统中。而模型特征数据、模型参数数据、实验数据、日志数据通常是结构化数据，能够传统方式进行存储。</a:t>
            </a:r>
          </a:p>
          <a:p>
            <a:endParaRPr lang="zh-CN" altLang="en-US" dirty="0">
              <a:solidFill>
                <a:srgbClr val="000000"/>
              </a:solidFill>
              <a:sym typeface="+mn-ea"/>
            </a:endParaRPr>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913765" rtl="0" eaLnBrk="1" fontAlgn="auto" latinLnBrk="0" hangingPunct="1">
              <a:lnSpc>
                <a:spcPct val="150000"/>
              </a:lnSpc>
              <a:spcBef>
                <a:spcPct val="0"/>
              </a:spcBef>
              <a:spcAft>
                <a:spcPts val="0"/>
              </a:spcAft>
              <a:buClrTx/>
              <a:buSzTx/>
              <a:buFont typeface="Arial" panose="020B0604020202020204" pitchFamily="34" charset="0"/>
              <a:buNone/>
              <a:defRPr/>
            </a:pPr>
            <a:r>
              <a:rPr lang="zh-CN" altLang="en-US"/>
              <a:t>大语言模型所用到的信息存储总量可能在</a:t>
            </a:r>
            <a:r>
              <a:rPr lang="en-US" altLang="zh-CN"/>
              <a:t>PB</a:t>
            </a:r>
            <a:r>
              <a:rPr lang="zh-CN" altLang="en-US"/>
              <a:t>级别，存储需求是非常大的。以原始训练数据为例，</a:t>
            </a:r>
            <a:r>
              <a:rPr noProof="0" dirty="0">
                <a:ln>
                  <a:noFill/>
                </a:ln>
                <a:solidFill>
                  <a:schemeClr val="tx1">
                    <a:lumMod val="65000"/>
                    <a:lumOff val="35000"/>
                  </a:schemeClr>
                </a:solidFill>
                <a:effectLst/>
                <a:uLnTx/>
                <a:uFillTx/>
                <a:latin typeface="Arial" panose="020B0604020202020204"/>
                <a:ea typeface="微软雅黑" panose="020B0503020204020204" pitchFamily="34" charset="-122"/>
                <a:sym typeface="+mn-ea"/>
              </a:rPr>
              <a:t>按照平均一个文本页面（假设500字，每字2字节）计算，大约需要1000字节。若全球有约500亿个网页（Google搜索引擎的索引规模），则需要大约50TB的存储空间。</a:t>
            </a:r>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2276F4B-A296-492A-8FB9-C78E7B25B44D}" type="datetimeFigureOut">
              <a:rPr lang="zh-CN" altLang="en-US" smtClean="0"/>
              <a:t>2024/6/7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88236D-BA36-4C90-BC5E-4C81E9977708}" type="slidenum">
              <a:rPr lang="zh-CN" altLang="en-US" smtClean="0"/>
              <a:t>‹#›</a:t>
            </a:fld>
            <a:endParaRPr lang="zh-CN" altLang="en-US"/>
          </a:p>
        </p:txBody>
      </p:sp>
    </p:spTree>
  </p:cSld>
  <p:clrMapOvr>
    <a:masterClrMapping/>
  </p:clrMapOvr>
  <p:transition>
    <p:fade/>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2276F4B-A296-492A-8FB9-C78E7B25B44D}" type="datetimeFigureOut">
              <a:rPr lang="zh-CN" altLang="en-US" smtClean="0"/>
              <a:t>2024/6/7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88236D-BA36-4C90-BC5E-4C81E9977708}" type="slidenum">
              <a:rPr lang="zh-CN" altLang="en-US" smtClean="0"/>
              <a:t>‹#›</a:t>
            </a:fld>
            <a:endParaRPr lang="zh-CN" altLang="en-US"/>
          </a:p>
        </p:txBody>
      </p:sp>
    </p:spTree>
  </p:cSld>
  <p:clrMapOvr>
    <a:masterClrMapping/>
  </p:clrMapOvr>
  <p:transition>
    <p:fade/>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2276F4B-A296-492A-8FB9-C78E7B25B44D}" type="datetimeFigureOut">
              <a:rPr lang="zh-CN" altLang="en-US" smtClean="0"/>
              <a:t>2024/6/7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88236D-BA36-4C90-BC5E-4C81E9977708}" type="slidenum">
              <a:rPr lang="zh-CN" altLang="en-US" smtClean="0"/>
              <a:t>‹#›</a:t>
            </a:fld>
            <a:endParaRPr lang="zh-CN" altLang="en-US"/>
          </a:p>
        </p:txBody>
      </p:sp>
    </p:spTree>
  </p:cSld>
  <p:clrMapOvr>
    <a:masterClrMapping/>
  </p:clrMapOvr>
  <p:transition>
    <p:fade/>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cSld>
  <p:clrMapOvr>
    <a:masterClrMapping/>
  </p:clrMapOvr>
  <p:transition>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341437" y="209880"/>
            <a:ext cx="10850563" cy="663575"/>
          </a:xfrm>
          <a:prstGeom prst="rect">
            <a:avLst/>
          </a:prstGeom>
        </p:spPr>
        <p:txBody>
          <a:bodyPr anchor="b"/>
          <a:lstStyle>
            <a:lvl1pPr>
              <a:defRPr sz="2400"/>
            </a:lvl1pPr>
          </a:lstStyle>
          <a:p>
            <a:r>
              <a:rPr lang="zh-CN" altLang="en-US"/>
              <a:t>单击此处编辑母版标题样式</a:t>
            </a:r>
          </a:p>
        </p:txBody>
      </p:sp>
      <p:sp>
        <p:nvSpPr>
          <p:cNvPr id="3" name="book-and-cd_43679"/>
          <p:cNvSpPr>
            <a:spLocks noChangeAspect="1"/>
          </p:cNvSpPr>
          <p:nvPr userDrawn="1"/>
        </p:nvSpPr>
        <p:spPr bwMode="auto">
          <a:xfrm>
            <a:off x="520658" y="414668"/>
            <a:ext cx="609685" cy="488288"/>
          </a:xfrm>
          <a:custGeom>
            <a:avLst/>
            <a:gdLst>
              <a:gd name="connsiteX0" fmla="*/ 452113 w 560604"/>
              <a:gd name="connsiteY0" fmla="*/ 77314 h 448980"/>
              <a:gd name="connsiteX1" fmla="*/ 417185 w 560604"/>
              <a:gd name="connsiteY1" fmla="*/ 112165 h 448980"/>
              <a:gd name="connsiteX2" fmla="*/ 452113 w 560604"/>
              <a:gd name="connsiteY2" fmla="*/ 145726 h 448980"/>
              <a:gd name="connsiteX3" fmla="*/ 485747 w 560604"/>
              <a:gd name="connsiteY3" fmla="*/ 112165 h 448980"/>
              <a:gd name="connsiteX4" fmla="*/ 452113 w 560604"/>
              <a:gd name="connsiteY4" fmla="*/ 77314 h 448980"/>
              <a:gd name="connsiteX5" fmla="*/ 118850 w 560604"/>
              <a:gd name="connsiteY5" fmla="*/ 64516 h 448980"/>
              <a:gd name="connsiteX6" fmla="*/ 40048 w 560604"/>
              <a:gd name="connsiteY6" fmla="*/ 77417 h 448980"/>
              <a:gd name="connsiteX7" fmla="*/ 40048 w 560604"/>
              <a:gd name="connsiteY7" fmla="*/ 392214 h 448980"/>
              <a:gd name="connsiteX8" fmla="*/ 107224 w 560604"/>
              <a:gd name="connsiteY8" fmla="*/ 380602 h 448980"/>
              <a:gd name="connsiteX9" fmla="*/ 255786 w 560604"/>
              <a:gd name="connsiteY9" fmla="*/ 412856 h 448980"/>
              <a:gd name="connsiteX10" fmla="*/ 255786 w 560604"/>
              <a:gd name="connsiteY10" fmla="*/ 277390 h 448980"/>
              <a:gd name="connsiteX11" fmla="*/ 246743 w 560604"/>
              <a:gd name="connsiteY11" fmla="*/ 287711 h 448980"/>
              <a:gd name="connsiteX12" fmla="*/ 246743 w 560604"/>
              <a:gd name="connsiteY12" fmla="*/ 109671 h 448980"/>
              <a:gd name="connsiteX13" fmla="*/ 118850 w 560604"/>
              <a:gd name="connsiteY13" fmla="*/ 64516 h 448980"/>
              <a:gd name="connsiteX14" fmla="*/ 452113 w 560604"/>
              <a:gd name="connsiteY14" fmla="*/ 64406 h 448980"/>
              <a:gd name="connsiteX15" fmla="*/ 498683 w 560604"/>
              <a:gd name="connsiteY15" fmla="*/ 112165 h 448980"/>
              <a:gd name="connsiteX16" fmla="*/ 452113 w 560604"/>
              <a:gd name="connsiteY16" fmla="*/ 158634 h 448980"/>
              <a:gd name="connsiteX17" fmla="*/ 404248 w 560604"/>
              <a:gd name="connsiteY17" fmla="*/ 112165 h 448980"/>
              <a:gd name="connsiteX18" fmla="*/ 452113 w 560604"/>
              <a:gd name="connsiteY18" fmla="*/ 64406 h 448980"/>
              <a:gd name="connsiteX19" fmla="*/ 452058 w 560604"/>
              <a:gd name="connsiteY19" fmla="*/ 59344 h 448980"/>
              <a:gd name="connsiteX20" fmla="*/ 399076 w 560604"/>
              <a:gd name="connsiteY20" fmla="*/ 112237 h 448980"/>
              <a:gd name="connsiteX21" fmla="*/ 452058 w 560604"/>
              <a:gd name="connsiteY21" fmla="*/ 163840 h 448980"/>
              <a:gd name="connsiteX22" fmla="*/ 505039 w 560604"/>
              <a:gd name="connsiteY22" fmla="*/ 112237 h 448980"/>
              <a:gd name="connsiteX23" fmla="*/ 452058 w 560604"/>
              <a:gd name="connsiteY23" fmla="*/ 59344 h 448980"/>
              <a:gd name="connsiteX24" fmla="*/ 118850 w 560604"/>
              <a:gd name="connsiteY24" fmla="*/ 50324 h 448980"/>
              <a:gd name="connsiteX25" fmla="*/ 257078 w 560604"/>
              <a:gd name="connsiteY25" fmla="*/ 99350 h 448980"/>
              <a:gd name="connsiteX26" fmla="*/ 334589 w 560604"/>
              <a:gd name="connsiteY26" fmla="*/ 58065 h 448980"/>
              <a:gd name="connsiteX27" fmla="*/ 329422 w 560604"/>
              <a:gd name="connsiteY27" fmla="*/ 76127 h 448980"/>
              <a:gd name="connsiteX28" fmla="*/ 268705 w 560604"/>
              <a:gd name="connsiteY28" fmla="*/ 109671 h 448980"/>
              <a:gd name="connsiteX29" fmla="*/ 268705 w 560604"/>
              <a:gd name="connsiteY29" fmla="*/ 287711 h 448980"/>
              <a:gd name="connsiteX30" fmla="*/ 259662 w 560604"/>
              <a:gd name="connsiteY30" fmla="*/ 277390 h 448980"/>
              <a:gd name="connsiteX31" fmla="*/ 259662 w 560604"/>
              <a:gd name="connsiteY31" fmla="*/ 412856 h 448980"/>
              <a:gd name="connsiteX32" fmla="*/ 405641 w 560604"/>
              <a:gd name="connsiteY32" fmla="*/ 380602 h 448980"/>
              <a:gd name="connsiteX33" fmla="*/ 475400 w 560604"/>
              <a:gd name="connsiteY33" fmla="*/ 392214 h 448980"/>
              <a:gd name="connsiteX34" fmla="*/ 475400 w 560604"/>
              <a:gd name="connsiteY34" fmla="*/ 233525 h 448980"/>
              <a:gd name="connsiteX35" fmla="*/ 510280 w 560604"/>
              <a:gd name="connsiteY35" fmla="*/ 221914 h 448980"/>
              <a:gd name="connsiteX36" fmla="*/ 510280 w 560604"/>
              <a:gd name="connsiteY36" fmla="*/ 437369 h 448980"/>
              <a:gd name="connsiteX37" fmla="*/ 290666 w 560604"/>
              <a:gd name="connsiteY37" fmla="*/ 437369 h 448980"/>
              <a:gd name="connsiteX38" fmla="*/ 258370 w 560604"/>
              <a:gd name="connsiteY38" fmla="*/ 448980 h 448980"/>
              <a:gd name="connsiteX39" fmla="*/ 226074 w 560604"/>
              <a:gd name="connsiteY39" fmla="*/ 437369 h 448980"/>
              <a:gd name="connsiteX40" fmla="*/ 0 w 560604"/>
              <a:gd name="connsiteY40" fmla="*/ 437369 h 448980"/>
              <a:gd name="connsiteX41" fmla="*/ 0 w 560604"/>
              <a:gd name="connsiteY41" fmla="*/ 113541 h 448980"/>
              <a:gd name="connsiteX42" fmla="*/ 24545 w 560604"/>
              <a:gd name="connsiteY42" fmla="*/ 96769 h 448980"/>
              <a:gd name="connsiteX43" fmla="*/ 24545 w 560604"/>
              <a:gd name="connsiteY43" fmla="*/ 67096 h 448980"/>
              <a:gd name="connsiteX44" fmla="*/ 29713 w 560604"/>
              <a:gd name="connsiteY44" fmla="*/ 65806 h 448980"/>
              <a:gd name="connsiteX45" fmla="*/ 118850 w 560604"/>
              <a:gd name="connsiteY45" fmla="*/ 50324 h 448980"/>
              <a:gd name="connsiteX46" fmla="*/ 449473 w 560604"/>
              <a:gd name="connsiteY46" fmla="*/ 0 h 448980"/>
              <a:gd name="connsiteX47" fmla="*/ 560604 w 560604"/>
              <a:gd name="connsiteY47" fmla="*/ 109657 h 448980"/>
              <a:gd name="connsiteX48" fmla="*/ 449473 w 560604"/>
              <a:gd name="connsiteY48" fmla="*/ 219313 h 448980"/>
              <a:gd name="connsiteX49" fmla="*/ 339634 w 560604"/>
              <a:gd name="connsiteY49" fmla="*/ 109657 h 448980"/>
              <a:gd name="connsiteX50" fmla="*/ 449473 w 560604"/>
              <a:gd name="connsiteY50" fmla="*/ 0 h 448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60604" h="448980">
                <a:moveTo>
                  <a:pt x="452113" y="77314"/>
                </a:moveTo>
                <a:cubicBezTo>
                  <a:pt x="432708" y="77314"/>
                  <a:pt x="417185" y="92804"/>
                  <a:pt x="417185" y="112165"/>
                </a:cubicBezTo>
                <a:cubicBezTo>
                  <a:pt x="417185" y="130237"/>
                  <a:pt x="432708" y="145726"/>
                  <a:pt x="452113" y="145726"/>
                </a:cubicBezTo>
                <a:cubicBezTo>
                  <a:pt x="471517" y="145726"/>
                  <a:pt x="485747" y="130237"/>
                  <a:pt x="485747" y="112165"/>
                </a:cubicBezTo>
                <a:cubicBezTo>
                  <a:pt x="485747" y="92804"/>
                  <a:pt x="470223" y="77314"/>
                  <a:pt x="452113" y="77314"/>
                </a:cubicBezTo>
                <a:close/>
                <a:moveTo>
                  <a:pt x="118850" y="64516"/>
                </a:moveTo>
                <a:cubicBezTo>
                  <a:pt x="81387" y="64516"/>
                  <a:pt x="50382" y="73547"/>
                  <a:pt x="40048" y="77417"/>
                </a:cubicBezTo>
                <a:lnTo>
                  <a:pt x="40048" y="392214"/>
                </a:lnTo>
                <a:cubicBezTo>
                  <a:pt x="58133" y="384473"/>
                  <a:pt x="81387" y="380602"/>
                  <a:pt x="107224" y="380602"/>
                </a:cubicBezTo>
                <a:cubicBezTo>
                  <a:pt x="171816" y="380602"/>
                  <a:pt x="236408" y="405115"/>
                  <a:pt x="255786" y="412856"/>
                </a:cubicBezTo>
                <a:lnTo>
                  <a:pt x="255786" y="277390"/>
                </a:lnTo>
                <a:lnTo>
                  <a:pt x="246743" y="287711"/>
                </a:lnTo>
                <a:lnTo>
                  <a:pt x="246743" y="109671"/>
                </a:lnTo>
                <a:cubicBezTo>
                  <a:pt x="211863" y="79997"/>
                  <a:pt x="169232" y="64516"/>
                  <a:pt x="118850" y="64516"/>
                </a:cubicBezTo>
                <a:close/>
                <a:moveTo>
                  <a:pt x="452113" y="64406"/>
                </a:moveTo>
                <a:cubicBezTo>
                  <a:pt x="477985" y="64406"/>
                  <a:pt x="498683" y="86350"/>
                  <a:pt x="498683" y="112165"/>
                </a:cubicBezTo>
                <a:cubicBezTo>
                  <a:pt x="498683" y="137981"/>
                  <a:pt x="477985" y="158634"/>
                  <a:pt x="452113" y="158634"/>
                </a:cubicBezTo>
                <a:cubicBezTo>
                  <a:pt x="426240" y="158634"/>
                  <a:pt x="404248" y="137981"/>
                  <a:pt x="404248" y="112165"/>
                </a:cubicBezTo>
                <a:cubicBezTo>
                  <a:pt x="404248" y="86350"/>
                  <a:pt x="426240" y="64406"/>
                  <a:pt x="452113" y="64406"/>
                </a:cubicBezTo>
                <a:close/>
                <a:moveTo>
                  <a:pt x="452058" y="59344"/>
                </a:moveTo>
                <a:cubicBezTo>
                  <a:pt x="422336" y="59344"/>
                  <a:pt x="399076" y="82565"/>
                  <a:pt x="399076" y="112237"/>
                </a:cubicBezTo>
                <a:cubicBezTo>
                  <a:pt x="399076" y="140618"/>
                  <a:pt x="422336" y="163840"/>
                  <a:pt x="452058" y="163840"/>
                </a:cubicBezTo>
                <a:cubicBezTo>
                  <a:pt x="480486" y="163840"/>
                  <a:pt x="505039" y="140618"/>
                  <a:pt x="505039" y="112237"/>
                </a:cubicBezTo>
                <a:cubicBezTo>
                  <a:pt x="505039" y="82565"/>
                  <a:pt x="480486" y="59344"/>
                  <a:pt x="452058" y="59344"/>
                </a:cubicBezTo>
                <a:close/>
                <a:moveTo>
                  <a:pt x="118850" y="50324"/>
                </a:moveTo>
                <a:cubicBezTo>
                  <a:pt x="173108" y="50324"/>
                  <a:pt x="219614" y="67096"/>
                  <a:pt x="257078" y="99350"/>
                </a:cubicBezTo>
                <a:cubicBezTo>
                  <a:pt x="280331" y="79997"/>
                  <a:pt x="306168" y="65806"/>
                  <a:pt x="334589" y="58065"/>
                </a:cubicBezTo>
                <a:cubicBezTo>
                  <a:pt x="332005" y="64516"/>
                  <a:pt x="330713" y="69676"/>
                  <a:pt x="329422" y="76127"/>
                </a:cubicBezTo>
                <a:cubicBezTo>
                  <a:pt x="307460" y="82578"/>
                  <a:pt x="286791" y="94189"/>
                  <a:pt x="268705" y="109671"/>
                </a:cubicBezTo>
                <a:lnTo>
                  <a:pt x="268705" y="287711"/>
                </a:lnTo>
                <a:lnTo>
                  <a:pt x="259662" y="277390"/>
                </a:lnTo>
                <a:lnTo>
                  <a:pt x="259662" y="412856"/>
                </a:lnTo>
                <a:cubicBezTo>
                  <a:pt x="279039" y="405115"/>
                  <a:pt x="339756" y="380602"/>
                  <a:pt x="405641" y="380602"/>
                </a:cubicBezTo>
                <a:cubicBezTo>
                  <a:pt x="431478" y="380602"/>
                  <a:pt x="454731" y="384473"/>
                  <a:pt x="475400" y="392214"/>
                </a:cubicBezTo>
                <a:lnTo>
                  <a:pt x="475400" y="233525"/>
                </a:lnTo>
                <a:cubicBezTo>
                  <a:pt x="488319" y="230945"/>
                  <a:pt x="499945" y="227074"/>
                  <a:pt x="510280" y="221914"/>
                </a:cubicBezTo>
                <a:lnTo>
                  <a:pt x="510280" y="437369"/>
                </a:lnTo>
                <a:lnTo>
                  <a:pt x="290666" y="437369"/>
                </a:lnTo>
                <a:cubicBezTo>
                  <a:pt x="282915" y="445110"/>
                  <a:pt x="271288" y="448980"/>
                  <a:pt x="258370" y="448980"/>
                </a:cubicBezTo>
                <a:cubicBezTo>
                  <a:pt x="245451" y="448980"/>
                  <a:pt x="233825" y="445110"/>
                  <a:pt x="226074" y="437369"/>
                </a:cubicBezTo>
                <a:lnTo>
                  <a:pt x="0" y="437369"/>
                </a:lnTo>
                <a:lnTo>
                  <a:pt x="0" y="113541"/>
                </a:lnTo>
                <a:cubicBezTo>
                  <a:pt x="0" y="105800"/>
                  <a:pt x="9043" y="100640"/>
                  <a:pt x="24545" y="96769"/>
                </a:cubicBezTo>
                <a:lnTo>
                  <a:pt x="24545" y="67096"/>
                </a:lnTo>
                <a:lnTo>
                  <a:pt x="29713" y="65806"/>
                </a:lnTo>
                <a:cubicBezTo>
                  <a:pt x="31005" y="64516"/>
                  <a:pt x="68468" y="50324"/>
                  <a:pt x="118850" y="50324"/>
                </a:cubicBezTo>
                <a:close/>
                <a:moveTo>
                  <a:pt x="449473" y="0"/>
                </a:moveTo>
                <a:cubicBezTo>
                  <a:pt x="510208" y="0"/>
                  <a:pt x="560604" y="49023"/>
                  <a:pt x="560604" y="109657"/>
                </a:cubicBezTo>
                <a:cubicBezTo>
                  <a:pt x="560604" y="170290"/>
                  <a:pt x="510208" y="219313"/>
                  <a:pt x="449473" y="219313"/>
                </a:cubicBezTo>
                <a:cubicBezTo>
                  <a:pt x="388739" y="219313"/>
                  <a:pt x="339634" y="170290"/>
                  <a:pt x="339634" y="109657"/>
                </a:cubicBezTo>
                <a:cubicBezTo>
                  <a:pt x="339634" y="49023"/>
                  <a:pt x="388739" y="0"/>
                  <a:pt x="449473" y="0"/>
                </a:cubicBezTo>
                <a:close/>
              </a:path>
            </a:pathLst>
          </a:custGeom>
          <a:solidFill>
            <a:srgbClr val="1A3172"/>
          </a:solidFill>
          <a:ln>
            <a:noFill/>
          </a:ln>
        </p:spPr>
      </p:sp>
    </p:spTree>
  </p:cSld>
  <p:clrMapOvr>
    <a:masterClrMapping/>
  </p:clrMapOvr>
  <p:transition>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A6607259-D45D-4DBB-9725-8BA3EF814DA3}" type="datetimeFigureOut">
              <a:rPr lang="zh-CN" altLang="en-US" smtClean="0"/>
              <a:t>2024/6/7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8DF4204-E553-47FB-9562-2C6665363A63}" type="slidenum">
              <a:rPr lang="zh-CN" altLang="en-US" smtClean="0"/>
              <a:t>‹#›</a:t>
            </a:fld>
            <a:endParaRPr lang="zh-CN" altLang="en-US"/>
          </a:p>
        </p:txBody>
      </p:sp>
    </p:spTree>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2276F4B-A296-492A-8FB9-C78E7B25B44D}" type="datetimeFigureOut">
              <a:rPr lang="zh-CN" altLang="en-US" smtClean="0"/>
              <a:t>2024/6/7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88236D-BA36-4C90-BC5E-4C81E9977708}" type="slidenum">
              <a:rPr lang="zh-CN" altLang="en-US" smtClean="0"/>
              <a:t>‹#›</a:t>
            </a:fld>
            <a:endParaRPr lang="zh-CN" altLang="en-US"/>
          </a:p>
        </p:txBody>
      </p:sp>
    </p:spTree>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2276F4B-A296-492A-8FB9-C78E7B25B44D}" type="datetimeFigureOut">
              <a:rPr lang="zh-CN" altLang="en-US" smtClean="0"/>
              <a:t>2024/6/7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88236D-BA36-4C90-BC5E-4C81E9977708}" type="slidenum">
              <a:rPr lang="zh-CN" altLang="en-US" smtClean="0"/>
              <a:t>‹#›</a:t>
            </a:fld>
            <a:endParaRPr lang="zh-CN" altLang="en-US"/>
          </a:p>
        </p:txBody>
      </p:sp>
    </p:spTree>
  </p:cSld>
  <p:clrMapOvr>
    <a:masterClrMapping/>
  </p:clrMapOvr>
  <p:transition>
    <p:fade/>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2276F4B-A296-492A-8FB9-C78E7B25B44D}" type="datetimeFigureOut">
              <a:rPr lang="zh-CN" altLang="en-US" smtClean="0"/>
              <a:t>2024/6/7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588236D-BA36-4C90-BC5E-4C81E9977708}" type="slidenum">
              <a:rPr lang="zh-CN" altLang="en-US" smtClean="0"/>
              <a:t>‹#›</a:t>
            </a:fld>
            <a:endParaRPr lang="zh-CN" altLang="en-US"/>
          </a:p>
        </p:txBody>
      </p:sp>
    </p:spTree>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2276F4B-A296-492A-8FB9-C78E7B25B44D}" type="datetimeFigureOut">
              <a:rPr lang="zh-CN" altLang="en-US" smtClean="0"/>
              <a:t>2024/6/7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588236D-BA36-4C90-BC5E-4C81E9977708}" type="slidenum">
              <a:rPr lang="zh-CN" altLang="en-US" smtClean="0"/>
              <a:t>‹#›</a:t>
            </a:fld>
            <a:endParaRPr lang="zh-CN" altLang="en-US"/>
          </a:p>
        </p:txBody>
      </p:sp>
    </p:spTree>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2276F4B-A296-492A-8FB9-C78E7B25B44D}" type="datetimeFigureOut">
              <a:rPr lang="zh-CN" altLang="en-US" smtClean="0"/>
              <a:t>2024/6/7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588236D-BA36-4C90-BC5E-4C81E9977708}" type="slidenum">
              <a:rPr lang="zh-CN" altLang="en-US" smtClean="0"/>
              <a:t>‹#›</a:t>
            </a:fld>
            <a:endParaRPr lang="zh-CN" altLang="en-US"/>
          </a:p>
        </p:txBody>
      </p:sp>
    </p:spTree>
  </p:cSld>
  <p:clrMapOvr>
    <a:masterClrMapping/>
  </p:clrMapOvr>
  <p:transition>
    <p:fade/>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2276F4B-A296-492A-8FB9-C78E7B25B44D}" type="datetimeFigureOut">
              <a:rPr lang="zh-CN" altLang="en-US" smtClean="0"/>
              <a:t>2024/6/7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588236D-BA36-4C90-BC5E-4C81E9977708}" type="slidenum">
              <a:rPr lang="zh-CN" altLang="en-US" smtClean="0"/>
              <a:t>‹#›</a:t>
            </a:fld>
            <a:endParaRPr lang="zh-CN" altLang="en-US"/>
          </a:p>
        </p:txBody>
      </p:sp>
    </p:spTree>
  </p:cSld>
  <p:clrMapOvr>
    <a:masterClrMapping/>
  </p:clrMapOvr>
  <p:transition>
    <p:fade/>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2276F4B-A296-492A-8FB9-C78E7B25B44D}" type="datetimeFigureOut">
              <a:rPr lang="zh-CN" altLang="en-US" smtClean="0"/>
              <a:t>2024/6/7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588236D-BA36-4C90-BC5E-4C81E9977708}" type="slidenum">
              <a:rPr lang="zh-CN" altLang="en-US" smtClean="0"/>
              <a:t>‹#›</a:t>
            </a:fld>
            <a:endParaRPr lang="zh-CN" altLang="en-US"/>
          </a:p>
        </p:txBody>
      </p:sp>
    </p:spTree>
  </p:cSld>
  <p:clrMapOvr>
    <a:masterClrMapping/>
  </p:clrMapOvr>
  <p:transition>
    <p:fade/>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2276F4B-A296-492A-8FB9-C78E7B25B44D}" type="datetimeFigureOut">
              <a:rPr lang="zh-CN" altLang="en-US" smtClean="0"/>
              <a:t>2024/6/7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588236D-BA36-4C90-BC5E-4C81E9977708}" type="slidenum">
              <a:rPr lang="zh-CN" altLang="en-US" smtClean="0"/>
              <a:t>‹#›</a:t>
            </a:fld>
            <a:endParaRPr lang="zh-CN" altLang="en-US"/>
          </a:p>
        </p:txBody>
      </p:sp>
    </p:spTree>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矩形 9"/>
          <p:cNvSpPr/>
          <p:nvPr userDrawn="1"/>
        </p:nvSpPr>
        <p:spPr>
          <a:xfrm>
            <a:off x="0" y="0"/>
            <a:ext cx="12192000" cy="3848100"/>
          </a:xfrm>
          <a:prstGeom prst="rect">
            <a:avLst/>
          </a:prstGeom>
          <a:solidFill>
            <a:srgbClr val="1A3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76F4B-A296-492A-8FB9-C78E7B25B44D}" type="datetimeFigureOut">
              <a:rPr lang="zh-CN" altLang="en-US" smtClean="0"/>
              <a:t>2024/6/7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88236D-BA36-4C90-BC5E-4C81E997770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hdr="0" ft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38.xml"/><Relationship Id="rId1" Type="http://schemas.openxmlformats.org/officeDocument/2006/relationships/themeOverride" Target="../theme/themeOverride5.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tags" Target="../tags/tag55.xml"/><Relationship Id="rId3" Type="http://schemas.openxmlformats.org/officeDocument/2006/relationships/tags" Target="../tags/tag40.xml"/><Relationship Id="rId21" Type="http://schemas.openxmlformats.org/officeDocument/2006/relationships/slideLayout" Target="../slideLayouts/slideLayout13.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 Type="http://schemas.openxmlformats.org/officeDocument/2006/relationships/tags" Target="../tags/tag39.xml"/><Relationship Id="rId16" Type="http://schemas.openxmlformats.org/officeDocument/2006/relationships/tags" Target="../tags/tag53.xml"/><Relationship Id="rId20" Type="http://schemas.openxmlformats.org/officeDocument/2006/relationships/tags" Target="../tags/tag57.xml"/><Relationship Id="rId1" Type="http://schemas.openxmlformats.org/officeDocument/2006/relationships/themeOverride" Target="../theme/themeOverride6.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tags" Target="../tags/tag52.xml"/><Relationship Id="rId10" Type="http://schemas.openxmlformats.org/officeDocument/2006/relationships/tags" Target="../tags/tag47.xml"/><Relationship Id="rId19" Type="http://schemas.openxmlformats.org/officeDocument/2006/relationships/tags" Target="../tags/tag56.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 Id="rId2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58.xml"/><Relationship Id="rId1" Type="http://schemas.openxmlformats.org/officeDocument/2006/relationships/themeOverride" Target="../theme/themeOverride7.xml"/><Relationship Id="rId5" Type="http://schemas.openxmlformats.org/officeDocument/2006/relationships/image" Target="../media/image5.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hemeOverride" Target="../theme/themeOverride8.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hemeOverride" Target="../theme/themeOverride9.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hemeOverride" Target="../theme/themeOverride10.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hemeOverride" Target="../theme/themeOverride1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hemeOverride" Target="../theme/themeOverride1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hemeOverride" Target="../theme/themeOverride2.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notesSlide" Target="../notesSlides/notesSlide2.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hemeOverride" Target="../theme/themeOverride13.xml"/><Relationship Id="rId6" Type="http://schemas.openxmlformats.org/officeDocument/2006/relationships/tags" Target="../tags/tag63.xml"/><Relationship Id="rId11" Type="http://schemas.openxmlformats.org/officeDocument/2006/relationships/notesSlide" Target="../notesSlides/notesSlide20.xml"/><Relationship Id="rId5" Type="http://schemas.openxmlformats.org/officeDocument/2006/relationships/tags" Target="../tags/tag62.xml"/><Relationship Id="rId10" Type="http://schemas.openxmlformats.org/officeDocument/2006/relationships/slideLayout" Target="../slideLayouts/slideLayout13.xml"/><Relationship Id="rId4" Type="http://schemas.openxmlformats.org/officeDocument/2006/relationships/tags" Target="../tags/tag61.xml"/><Relationship Id="rId9" Type="http://schemas.openxmlformats.org/officeDocument/2006/relationships/tags" Target="../tags/tag6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hemeOverride" Target="../theme/themeOverride14.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8" Type="http://schemas.openxmlformats.org/officeDocument/2006/relationships/tags" Target="../tags/tag74.xml"/><Relationship Id="rId3" Type="http://schemas.openxmlformats.org/officeDocument/2006/relationships/tags" Target="../tags/tag69.xml"/><Relationship Id="rId7" Type="http://schemas.openxmlformats.org/officeDocument/2006/relationships/tags" Target="../tags/tag73.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image" Target="../media/image9.jpeg"/><Relationship Id="rId5" Type="http://schemas.openxmlformats.org/officeDocument/2006/relationships/tags" Target="../tags/tag71.xml"/><Relationship Id="rId10" Type="http://schemas.openxmlformats.org/officeDocument/2006/relationships/notesSlide" Target="../notesSlides/notesSlide22.xml"/><Relationship Id="rId4" Type="http://schemas.openxmlformats.org/officeDocument/2006/relationships/tags" Target="../tags/tag70.xml"/><Relationship Id="rId9"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8" Type="http://schemas.openxmlformats.org/officeDocument/2006/relationships/tags" Target="../tags/tag82.xml"/><Relationship Id="rId3" Type="http://schemas.openxmlformats.org/officeDocument/2006/relationships/tags" Target="../tags/tag77.xml"/><Relationship Id="rId7" Type="http://schemas.openxmlformats.org/officeDocument/2006/relationships/tags" Target="../tags/tag81.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5" Type="http://schemas.openxmlformats.org/officeDocument/2006/relationships/tags" Target="../tags/tag79.xml"/><Relationship Id="rId10" Type="http://schemas.openxmlformats.org/officeDocument/2006/relationships/notesSlide" Target="../notesSlides/notesSlide23.xml"/><Relationship Id="rId4" Type="http://schemas.openxmlformats.org/officeDocument/2006/relationships/tags" Target="../tags/tag78.xml"/><Relationship Id="rId9"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18" Type="http://schemas.openxmlformats.org/officeDocument/2006/relationships/tags" Target="../tags/tag99.xml"/><Relationship Id="rId3" Type="http://schemas.openxmlformats.org/officeDocument/2006/relationships/tags" Target="../tags/tag84.xml"/><Relationship Id="rId21" Type="http://schemas.openxmlformats.org/officeDocument/2006/relationships/notesSlide" Target="../notesSlides/notesSlide30.xml"/><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tags" Target="../tags/tag98.xml"/><Relationship Id="rId2" Type="http://schemas.openxmlformats.org/officeDocument/2006/relationships/tags" Target="../tags/tag83.xml"/><Relationship Id="rId16" Type="http://schemas.openxmlformats.org/officeDocument/2006/relationships/tags" Target="../tags/tag97.xml"/><Relationship Id="rId20" Type="http://schemas.openxmlformats.org/officeDocument/2006/relationships/slideLayout" Target="../slideLayouts/slideLayout13.xml"/><Relationship Id="rId1" Type="http://schemas.openxmlformats.org/officeDocument/2006/relationships/themeOverride" Target="../theme/themeOverride15.x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5" Type="http://schemas.openxmlformats.org/officeDocument/2006/relationships/tags" Target="../tags/tag96.xml"/><Relationship Id="rId10" Type="http://schemas.openxmlformats.org/officeDocument/2006/relationships/tags" Target="../tags/tag91.xml"/><Relationship Id="rId19" Type="http://schemas.openxmlformats.org/officeDocument/2006/relationships/tags" Target="../tags/tag100.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notesSlide" Target="../notesSlides/notesSlide32.xml"/><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slideLayout" Target="../slideLayouts/slideLayout13.xml"/><Relationship Id="rId2" Type="http://schemas.openxmlformats.org/officeDocument/2006/relationships/tags" Target="../tags/tag101.xml"/><Relationship Id="rId1" Type="http://schemas.openxmlformats.org/officeDocument/2006/relationships/themeOverride" Target="../theme/themeOverride16.x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hemeOverride" Target="../theme/themeOverride1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hemeOverride" Target="../theme/themeOverride3.xml"/><Relationship Id="rId6" Type="http://schemas.openxmlformats.org/officeDocument/2006/relationships/tags" Target="../tags/tag34.xml"/><Relationship Id="rId5" Type="http://schemas.openxmlformats.org/officeDocument/2006/relationships/tags" Target="../tags/tag33.xml"/><Relationship Id="rId10" Type="http://schemas.openxmlformats.org/officeDocument/2006/relationships/notesSlide" Target="../notesSlides/notesSlide8.xml"/><Relationship Id="rId4" Type="http://schemas.openxmlformats.org/officeDocument/2006/relationships/tags" Target="../tags/tag32.xml"/><Relationship Id="rId9"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37.xml"/><Relationship Id="rId1" Type="http://schemas.openxmlformats.org/officeDocument/2006/relationships/themeOverride" Target="../theme/themeOverride4.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7" name="矩形 116"/>
          <p:cNvSpPr/>
          <p:nvPr/>
        </p:nvSpPr>
        <p:spPr>
          <a:xfrm flipH="1">
            <a:off x="677419" y="598161"/>
            <a:ext cx="10825884" cy="5667826"/>
          </a:xfrm>
          <a:prstGeom prst="rect">
            <a:avLst/>
          </a:prstGeom>
          <a:blipFill dpi="0" rotWithShape="1">
            <a:blip r:embed="rId4">
              <a:alphaModFix amt="8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716532" y="4900965"/>
            <a:ext cx="10825884" cy="1408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8" name="组合 137"/>
          <p:cNvGrpSpPr/>
          <p:nvPr/>
        </p:nvGrpSpPr>
        <p:grpSpPr>
          <a:xfrm>
            <a:off x="1430655" y="5190490"/>
            <a:ext cx="3329305" cy="401955"/>
            <a:chOff x="6064368" y="-979684"/>
            <a:chExt cx="3102362" cy="401662"/>
          </a:xfrm>
        </p:grpSpPr>
        <p:grpSp>
          <p:nvGrpSpPr>
            <p:cNvPr id="137" name="组合 136"/>
            <p:cNvGrpSpPr/>
            <p:nvPr/>
          </p:nvGrpSpPr>
          <p:grpSpPr>
            <a:xfrm>
              <a:off x="6196432" y="-979684"/>
              <a:ext cx="2858407" cy="391432"/>
              <a:chOff x="6196432" y="-979684"/>
              <a:chExt cx="2858407" cy="391432"/>
            </a:xfrm>
          </p:grpSpPr>
          <p:sp>
            <p:nvSpPr>
              <p:cNvPr id="133" name="矩形 132"/>
              <p:cNvSpPr/>
              <p:nvPr/>
            </p:nvSpPr>
            <p:spPr>
              <a:xfrm>
                <a:off x="6322310" y="-979684"/>
                <a:ext cx="2586479" cy="391431"/>
              </a:xfrm>
              <a:prstGeom prst="rect">
                <a:avLst/>
              </a:prstGeom>
              <a:solidFill>
                <a:srgbClr val="FF9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6196432" y="-979683"/>
                <a:ext cx="292100" cy="391431"/>
              </a:xfrm>
              <a:prstGeom prst="ellipse">
                <a:avLst/>
              </a:prstGeom>
              <a:solidFill>
                <a:srgbClr val="FF9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8762739" y="-979683"/>
                <a:ext cx="292100" cy="391431"/>
              </a:xfrm>
              <a:prstGeom prst="ellipse">
                <a:avLst/>
              </a:prstGeom>
              <a:solidFill>
                <a:srgbClr val="FF9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占位符 1111"/>
            <p:cNvSpPr txBox="1"/>
            <p:nvPr/>
          </p:nvSpPr>
          <p:spPr>
            <a:xfrm>
              <a:off x="6064368" y="-969453"/>
              <a:ext cx="3102362" cy="391431"/>
            </a:xfrm>
            <a:prstGeom prst="rect">
              <a:avLst/>
            </a:prstGeom>
          </p:spPr>
          <p:txBody>
            <a:bodyPr vert="horz" lIns="91440" tIns="45720" rIns="91440" bIns="45720" rtlCol="0" anchor="ctr">
              <a:noAutofit/>
            </a:bodyPr>
            <a:lstStyle>
              <a:lvl1pPr marL="0" indent="0" algn="r" defTabSz="913765" rtl="0" eaLnBrk="1" latinLnBrk="0" hangingPunct="1">
                <a:lnSpc>
                  <a:spcPct val="90000"/>
                </a:lnSpc>
                <a:spcBef>
                  <a:spcPts val="1000"/>
                </a:spcBef>
                <a:buFont typeface="Arial" panose="020B0604020202020204" pitchFamily="34" charset="0"/>
                <a:buNone/>
                <a:defRPr sz="1500" b="0" kern="1200">
                  <a:solidFill>
                    <a:srgbClr val="08A0E2"/>
                  </a:solidFill>
                  <a:latin typeface="+mn-lt"/>
                  <a:ea typeface="+mn-ea"/>
                  <a:cs typeface="+mn-cs"/>
                </a:defRPr>
              </a:lvl1pPr>
              <a:lvl2pPr marL="457200" indent="0" algn="l" defTabSz="913765"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3765"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3765"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3765"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3765"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chemeClr val="bg1"/>
                  </a:solidFill>
                  <a:effectLst>
                    <a:outerShdw blurRad="355600" dist="88900" dir="2700000" algn="tl" rotWithShape="0">
                      <a:prstClr val="black">
                        <a:alpha val="28000"/>
                      </a:prstClr>
                    </a:outerShdw>
                  </a:effectLst>
                  <a:uLnTx/>
                  <a:uFillTx/>
                  <a:latin typeface="+mj-ea"/>
                  <a:ea typeface="+mj-ea"/>
                  <a:cs typeface="+mn-cs"/>
                </a:rPr>
                <a:t>汇报时间：</a:t>
              </a:r>
              <a:r>
                <a:rPr kumimoji="0" lang="en-US" altLang="zh-CN" sz="1800" b="1" i="0" u="none" strike="noStrike" kern="1200" cap="none" spc="0" normalizeH="0" baseline="0" noProof="0" dirty="0">
                  <a:ln>
                    <a:noFill/>
                  </a:ln>
                  <a:solidFill>
                    <a:schemeClr val="bg1"/>
                  </a:solidFill>
                  <a:effectLst>
                    <a:outerShdw blurRad="355600" dist="88900" dir="2700000" algn="tl" rotWithShape="0">
                      <a:prstClr val="black">
                        <a:alpha val="28000"/>
                      </a:prstClr>
                    </a:outerShdw>
                  </a:effectLst>
                  <a:uLnTx/>
                  <a:uFillTx/>
                  <a:latin typeface="+mj-ea"/>
                  <a:ea typeface="+mj-ea"/>
                  <a:cs typeface="+mn-cs"/>
                </a:rPr>
                <a:t>2024</a:t>
              </a:r>
              <a:r>
                <a:rPr kumimoji="0" lang="zh-CN" altLang="en-US" sz="1800" b="1" i="0" u="none" strike="noStrike" kern="1200" cap="none" spc="0" normalizeH="0" baseline="0" noProof="0" dirty="0">
                  <a:ln>
                    <a:noFill/>
                  </a:ln>
                  <a:solidFill>
                    <a:schemeClr val="bg1"/>
                  </a:solidFill>
                  <a:effectLst>
                    <a:outerShdw blurRad="355600" dist="88900" dir="2700000" algn="tl" rotWithShape="0">
                      <a:prstClr val="black">
                        <a:alpha val="28000"/>
                      </a:prstClr>
                    </a:outerShdw>
                  </a:effectLst>
                  <a:uLnTx/>
                  <a:uFillTx/>
                  <a:latin typeface="+mj-ea"/>
                  <a:ea typeface="+mj-ea"/>
                  <a:cs typeface="+mn-cs"/>
                </a:rPr>
                <a:t>年</a:t>
              </a:r>
              <a:r>
                <a:rPr kumimoji="0" lang="en-US" altLang="zh-CN" sz="1800" b="1" i="0" u="none" strike="noStrike" kern="1200" cap="none" spc="0" normalizeH="0" baseline="0" noProof="0" dirty="0">
                  <a:ln>
                    <a:noFill/>
                  </a:ln>
                  <a:solidFill>
                    <a:schemeClr val="bg1"/>
                  </a:solidFill>
                  <a:effectLst>
                    <a:outerShdw blurRad="355600" dist="88900" dir="2700000" algn="tl" rotWithShape="0">
                      <a:prstClr val="black">
                        <a:alpha val="28000"/>
                      </a:prstClr>
                    </a:outerShdw>
                  </a:effectLst>
                  <a:uLnTx/>
                  <a:uFillTx/>
                  <a:latin typeface="+mj-ea"/>
                  <a:ea typeface="+mj-ea"/>
                  <a:cs typeface="+mn-cs"/>
                </a:rPr>
                <a:t>6</a:t>
              </a:r>
              <a:r>
                <a:rPr kumimoji="0" lang="zh-CN" altLang="en-US" sz="1800" b="1" i="0" u="none" strike="noStrike" kern="1200" cap="none" spc="0" normalizeH="0" baseline="0" noProof="0" dirty="0">
                  <a:ln>
                    <a:noFill/>
                  </a:ln>
                  <a:solidFill>
                    <a:schemeClr val="bg1"/>
                  </a:solidFill>
                  <a:effectLst>
                    <a:outerShdw blurRad="355600" dist="88900" dir="2700000" algn="tl" rotWithShape="0">
                      <a:prstClr val="black">
                        <a:alpha val="28000"/>
                      </a:prstClr>
                    </a:outerShdw>
                  </a:effectLst>
                  <a:uLnTx/>
                  <a:uFillTx/>
                  <a:latin typeface="+mj-ea"/>
                  <a:ea typeface="+mj-ea"/>
                  <a:cs typeface="+mn-cs"/>
                </a:rPr>
                <a:t>月</a:t>
              </a:r>
              <a:r>
                <a:rPr kumimoji="0" lang="en-US" altLang="zh-CN" sz="1800" b="1" i="0" u="none" strike="noStrike" kern="1200" cap="none" spc="0" normalizeH="0" baseline="0" noProof="0" dirty="0">
                  <a:ln>
                    <a:noFill/>
                  </a:ln>
                  <a:solidFill>
                    <a:schemeClr val="bg1"/>
                  </a:solidFill>
                  <a:effectLst>
                    <a:outerShdw blurRad="355600" dist="88900" dir="2700000" algn="tl" rotWithShape="0">
                      <a:prstClr val="black">
                        <a:alpha val="28000"/>
                      </a:prstClr>
                    </a:outerShdw>
                  </a:effectLst>
                  <a:uLnTx/>
                  <a:uFillTx/>
                  <a:latin typeface="+mj-ea"/>
                  <a:ea typeface="+mj-ea"/>
                  <a:cs typeface="+mn-cs"/>
                </a:rPr>
                <a:t>8</a:t>
              </a:r>
              <a:r>
                <a:rPr kumimoji="0" lang="zh-CN" altLang="en-US" sz="1800" b="1" i="0" u="none" strike="noStrike" kern="1200" cap="none" spc="0" normalizeH="0" baseline="0" noProof="0" dirty="0">
                  <a:ln>
                    <a:noFill/>
                  </a:ln>
                  <a:solidFill>
                    <a:schemeClr val="bg1"/>
                  </a:solidFill>
                  <a:effectLst>
                    <a:outerShdw blurRad="355600" dist="88900" dir="2700000" algn="tl" rotWithShape="0">
                      <a:prstClr val="black">
                        <a:alpha val="28000"/>
                      </a:prstClr>
                    </a:outerShdw>
                  </a:effectLst>
                  <a:uLnTx/>
                  <a:uFillTx/>
                  <a:latin typeface="+mj-ea"/>
                  <a:ea typeface="+mj-ea"/>
                  <a:cs typeface="+mn-cs"/>
                </a:rPr>
                <a:t>日</a:t>
              </a:r>
            </a:p>
          </p:txBody>
        </p:sp>
      </p:grpSp>
      <p:cxnSp>
        <p:nvCxnSpPr>
          <p:cNvPr id="146" name="直接连接符 145"/>
          <p:cNvCxnSpPr/>
          <p:nvPr/>
        </p:nvCxnSpPr>
        <p:spPr>
          <a:xfrm>
            <a:off x="1651343" y="4954905"/>
            <a:ext cx="663232" cy="0"/>
          </a:xfrm>
          <a:prstGeom prst="line">
            <a:avLst/>
          </a:prstGeom>
          <a:ln w="38100">
            <a:solidFill>
              <a:srgbClr val="FF9C00"/>
            </a:solidFill>
          </a:ln>
        </p:spPr>
        <p:style>
          <a:lnRef idx="1">
            <a:schemeClr val="accent1"/>
          </a:lnRef>
          <a:fillRef idx="0">
            <a:schemeClr val="accent1"/>
          </a:fillRef>
          <a:effectRef idx="0">
            <a:schemeClr val="accent1"/>
          </a:effectRef>
          <a:fontRef idx="minor">
            <a:schemeClr val="tx1"/>
          </a:fontRef>
        </p:style>
      </p:cxnSp>
      <p:grpSp>
        <p:nvGrpSpPr>
          <p:cNvPr id="149" name="组合 148"/>
          <p:cNvGrpSpPr/>
          <p:nvPr/>
        </p:nvGrpSpPr>
        <p:grpSpPr>
          <a:xfrm>
            <a:off x="1354799" y="2447876"/>
            <a:ext cx="9548495" cy="2384486"/>
            <a:chOff x="1354799" y="2447876"/>
            <a:chExt cx="9548495" cy="2384486"/>
          </a:xfrm>
        </p:grpSpPr>
        <p:sp>
          <p:nvSpPr>
            <p:cNvPr id="140" name="矩形 139"/>
            <p:cNvSpPr/>
            <p:nvPr/>
          </p:nvSpPr>
          <p:spPr>
            <a:xfrm>
              <a:off x="1533234" y="3910342"/>
              <a:ext cx="6281320" cy="922020"/>
            </a:xfrm>
            <a:prstGeom prst="rect">
              <a:avLst/>
            </a:prstGeom>
          </p:spPr>
          <p:txBody>
            <a:bodyPr wrap="square">
              <a:spAutoFit/>
            </a:bodyPr>
            <a:lstStyle/>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组长：陈诺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p>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组员：夏菲</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詹含蓓</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钟睿昕 </a:t>
              </a:r>
            </a:p>
          </p:txBody>
        </p:sp>
        <p:sp>
          <p:nvSpPr>
            <p:cNvPr id="147" name="文本框 146"/>
            <p:cNvSpPr txBox="1"/>
            <p:nvPr/>
          </p:nvSpPr>
          <p:spPr>
            <a:xfrm>
              <a:off x="1354799" y="2447876"/>
              <a:ext cx="9548495" cy="1014730"/>
            </a:xfrm>
            <a:prstGeom prst="rect">
              <a:avLst/>
            </a:prstGeom>
            <a:noFill/>
          </p:spPr>
          <p:txBody>
            <a:bodyPr wrap="square" rtlCol="0">
              <a:spAutoFit/>
            </a:bodyPr>
            <a:lstStyle/>
            <a:p>
              <a:r>
                <a:rPr lang="zh-CN" altLang="en-US" sz="6000" b="1" dirty="0">
                  <a:solidFill>
                    <a:schemeClr val="tx1">
                      <a:lumMod val="85000"/>
                      <a:lumOff val="15000"/>
                    </a:schemeClr>
                  </a:solidFill>
                </a:rPr>
                <a:t>大语言模型的存储架构设计</a:t>
              </a:r>
            </a:p>
          </p:txBody>
        </p:sp>
      </p:grpSp>
      <p:pic>
        <p:nvPicPr>
          <p:cNvPr id="2" name="图片 1" descr="浙江大学logo"/>
          <p:cNvPicPr>
            <a:picLocks noChangeAspect="1"/>
          </p:cNvPicPr>
          <p:nvPr/>
        </p:nvPicPr>
        <p:blipFill>
          <a:blip r:embed="rId5"/>
          <a:stretch>
            <a:fillRect/>
          </a:stretch>
        </p:blipFill>
        <p:spPr>
          <a:xfrm>
            <a:off x="8039735" y="777875"/>
            <a:ext cx="3084195" cy="1127125"/>
          </a:xfrm>
          <a:prstGeom prst="rect">
            <a:avLst/>
          </a:prstGeom>
        </p:spPr>
      </p:pic>
      <p:sp>
        <p:nvSpPr>
          <p:cNvPr id="7" name="灯片编号占位符 6"/>
          <p:cNvSpPr>
            <a:spLocks noGrp="1"/>
          </p:cNvSpPr>
          <p:nvPr>
            <p:ph type="sldNum" sz="quarter" idx="12"/>
          </p:nvPr>
        </p:nvSpPr>
        <p:spPr/>
        <p:txBody>
          <a:bodyPr/>
          <a:lstStyle/>
          <a:p>
            <a:fld id="{5588236D-BA36-4C90-BC5E-4C81E9977708}" type="slidenum">
              <a:rPr lang="zh-CN" altLang="en-US" sz="2400" smtClean="0"/>
              <a:t>1</a:t>
            </a:fld>
            <a:endParaRPr lang="zh-CN" altLang="en-US" sz="240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bwMode="auto">
          <a:xfrm>
            <a:off x="2698750" y="990600"/>
            <a:ext cx="9100820" cy="5675630"/>
          </a:xfrm>
          <a:prstGeom prst="rect">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4" name="trophy_159504"/>
          <p:cNvSpPr>
            <a:spLocks noChangeAspect="1"/>
          </p:cNvSpPr>
          <p:nvPr/>
        </p:nvSpPr>
        <p:spPr bwMode="auto">
          <a:xfrm>
            <a:off x="396875" y="2828925"/>
            <a:ext cx="1608455" cy="1565275"/>
          </a:xfrm>
          <a:custGeom>
            <a:avLst/>
            <a:gdLst>
              <a:gd name="connsiteX0" fmla="*/ 92709 w 608527"/>
              <a:gd name="connsiteY0" fmla="*/ 383100 h 592185"/>
              <a:gd name="connsiteX1" fmla="*/ 122674 w 608527"/>
              <a:gd name="connsiteY1" fmla="*/ 392457 h 592185"/>
              <a:gd name="connsiteX2" fmla="*/ 136811 w 608527"/>
              <a:gd name="connsiteY2" fmla="*/ 395986 h 592185"/>
              <a:gd name="connsiteX3" fmla="*/ 140345 w 608527"/>
              <a:gd name="connsiteY3" fmla="*/ 410099 h 592185"/>
              <a:gd name="connsiteX4" fmla="*/ 168466 w 608527"/>
              <a:gd name="connsiteY4" fmla="*/ 460107 h 592185"/>
              <a:gd name="connsiteX5" fmla="*/ 192438 w 608527"/>
              <a:gd name="connsiteY5" fmla="*/ 466243 h 592185"/>
              <a:gd name="connsiteX6" fmla="*/ 225476 w 608527"/>
              <a:gd name="connsiteY6" fmla="*/ 459494 h 592185"/>
              <a:gd name="connsiteX7" fmla="*/ 239767 w 608527"/>
              <a:gd name="connsiteY7" fmla="*/ 455352 h 592185"/>
              <a:gd name="connsiteX8" fmla="*/ 246682 w 608527"/>
              <a:gd name="connsiteY8" fmla="*/ 462408 h 592185"/>
              <a:gd name="connsiteX9" fmla="*/ 120830 w 608527"/>
              <a:gd name="connsiteY9" fmla="*/ 588043 h 592185"/>
              <a:gd name="connsiteX10" fmla="*/ 110841 w 608527"/>
              <a:gd name="connsiteY10" fmla="*/ 592185 h 592185"/>
              <a:gd name="connsiteX11" fmla="*/ 107768 w 608527"/>
              <a:gd name="connsiteY11" fmla="*/ 591725 h 592185"/>
              <a:gd name="connsiteX12" fmla="*/ 97472 w 608527"/>
              <a:gd name="connsiteY12" fmla="*/ 582828 h 592185"/>
              <a:gd name="connsiteX13" fmla="*/ 73347 w 608527"/>
              <a:gd name="connsiteY13" fmla="*/ 516098 h 592185"/>
              <a:gd name="connsiteX14" fmla="*/ 9729 w 608527"/>
              <a:gd name="connsiteY14" fmla="*/ 494929 h 592185"/>
              <a:gd name="connsiteX15" fmla="*/ 356 w 608527"/>
              <a:gd name="connsiteY15" fmla="*/ 484805 h 592185"/>
              <a:gd name="connsiteX16" fmla="*/ 4197 w 608527"/>
              <a:gd name="connsiteY16" fmla="*/ 471459 h 592185"/>
              <a:gd name="connsiteX17" fmla="*/ 512302 w 608527"/>
              <a:gd name="connsiteY17" fmla="*/ 379571 h 592185"/>
              <a:gd name="connsiteX18" fmla="*/ 604331 w 608527"/>
              <a:gd name="connsiteY18" fmla="*/ 471458 h 592185"/>
              <a:gd name="connsiteX19" fmla="*/ 608172 w 608527"/>
              <a:gd name="connsiteY19" fmla="*/ 484804 h 592185"/>
              <a:gd name="connsiteX20" fmla="*/ 598800 w 608527"/>
              <a:gd name="connsiteY20" fmla="*/ 494929 h 592185"/>
              <a:gd name="connsiteX21" fmla="*/ 535194 w 608527"/>
              <a:gd name="connsiteY21" fmla="*/ 516098 h 592185"/>
              <a:gd name="connsiteX22" fmla="*/ 511073 w 608527"/>
              <a:gd name="connsiteY22" fmla="*/ 582828 h 592185"/>
              <a:gd name="connsiteX23" fmla="*/ 500780 w 608527"/>
              <a:gd name="connsiteY23" fmla="*/ 591725 h 592185"/>
              <a:gd name="connsiteX24" fmla="*/ 497707 w 608527"/>
              <a:gd name="connsiteY24" fmla="*/ 592185 h 592185"/>
              <a:gd name="connsiteX25" fmla="*/ 487721 w 608527"/>
              <a:gd name="connsiteY25" fmla="*/ 588043 h 592185"/>
              <a:gd name="connsiteX26" fmla="*/ 356976 w 608527"/>
              <a:gd name="connsiteY26" fmla="*/ 457499 h 592185"/>
              <a:gd name="connsiteX27" fmla="*/ 359281 w 608527"/>
              <a:gd name="connsiteY27" fmla="*/ 455351 h 592185"/>
              <a:gd name="connsiteX28" fmla="*/ 373569 w 608527"/>
              <a:gd name="connsiteY28" fmla="*/ 459493 h 592185"/>
              <a:gd name="connsiteX29" fmla="*/ 406601 w 608527"/>
              <a:gd name="connsiteY29" fmla="*/ 466243 h 592185"/>
              <a:gd name="connsiteX30" fmla="*/ 430721 w 608527"/>
              <a:gd name="connsiteY30" fmla="*/ 460107 h 592185"/>
              <a:gd name="connsiteX31" fmla="*/ 458683 w 608527"/>
              <a:gd name="connsiteY31" fmla="*/ 410098 h 592185"/>
              <a:gd name="connsiteX32" fmla="*/ 462217 w 608527"/>
              <a:gd name="connsiteY32" fmla="*/ 395985 h 592185"/>
              <a:gd name="connsiteX33" fmla="*/ 476352 w 608527"/>
              <a:gd name="connsiteY33" fmla="*/ 392457 h 592185"/>
              <a:gd name="connsiteX34" fmla="*/ 512302 w 608527"/>
              <a:gd name="connsiteY34" fmla="*/ 379571 h 592185"/>
              <a:gd name="connsiteX35" fmla="*/ 299571 w 608527"/>
              <a:gd name="connsiteY35" fmla="*/ 169992 h 592185"/>
              <a:gd name="connsiteX36" fmla="*/ 363115 w 608527"/>
              <a:gd name="connsiteY36" fmla="*/ 233431 h 592185"/>
              <a:gd name="connsiteX37" fmla="*/ 299571 w 608527"/>
              <a:gd name="connsiteY37" fmla="*/ 296870 h 592185"/>
              <a:gd name="connsiteX38" fmla="*/ 236027 w 608527"/>
              <a:gd name="connsiteY38" fmla="*/ 233431 h 592185"/>
              <a:gd name="connsiteX39" fmla="*/ 299571 w 608527"/>
              <a:gd name="connsiteY39" fmla="*/ 169992 h 592185"/>
              <a:gd name="connsiteX40" fmla="*/ 299495 w 608527"/>
              <a:gd name="connsiteY40" fmla="*/ 141609 h 592185"/>
              <a:gd name="connsiteX41" fmla="*/ 207613 w 608527"/>
              <a:gd name="connsiteY41" fmla="*/ 233507 h 592185"/>
              <a:gd name="connsiteX42" fmla="*/ 299495 w 608527"/>
              <a:gd name="connsiteY42" fmla="*/ 325251 h 592185"/>
              <a:gd name="connsiteX43" fmla="*/ 391530 w 608527"/>
              <a:gd name="connsiteY43" fmla="*/ 233507 h 592185"/>
              <a:gd name="connsiteX44" fmla="*/ 299495 w 608527"/>
              <a:gd name="connsiteY44" fmla="*/ 141609 h 592185"/>
              <a:gd name="connsiteX45" fmla="*/ 299495 w 608527"/>
              <a:gd name="connsiteY45" fmla="*/ 115374 h 592185"/>
              <a:gd name="connsiteX46" fmla="*/ 417804 w 608527"/>
              <a:gd name="connsiteY46" fmla="*/ 233507 h 592185"/>
              <a:gd name="connsiteX47" fmla="*/ 299495 w 608527"/>
              <a:gd name="connsiteY47" fmla="*/ 351486 h 592185"/>
              <a:gd name="connsiteX48" fmla="*/ 181339 w 608527"/>
              <a:gd name="connsiteY48" fmla="*/ 233507 h 592185"/>
              <a:gd name="connsiteX49" fmla="*/ 299495 w 608527"/>
              <a:gd name="connsiteY49" fmla="*/ 115374 h 592185"/>
              <a:gd name="connsiteX50" fmla="*/ 299529 w 608527"/>
              <a:gd name="connsiteY50" fmla="*/ 87143 h 592185"/>
              <a:gd name="connsiteX51" fmla="*/ 152944 w 608527"/>
              <a:gd name="connsiteY51" fmla="*/ 233507 h 592185"/>
              <a:gd name="connsiteX52" fmla="*/ 299529 w 608527"/>
              <a:gd name="connsiteY52" fmla="*/ 379871 h 592185"/>
              <a:gd name="connsiteX53" fmla="*/ 446114 w 608527"/>
              <a:gd name="connsiteY53" fmla="*/ 233507 h 592185"/>
              <a:gd name="connsiteX54" fmla="*/ 299529 w 608527"/>
              <a:gd name="connsiteY54" fmla="*/ 87143 h 592185"/>
              <a:gd name="connsiteX55" fmla="*/ 299529 w 608527"/>
              <a:gd name="connsiteY55" fmla="*/ 0 h 592185"/>
              <a:gd name="connsiteX56" fmla="*/ 351618 w 608527"/>
              <a:gd name="connsiteY56" fmla="*/ 39276 h 592185"/>
              <a:gd name="connsiteX57" fmla="*/ 357764 w 608527"/>
              <a:gd name="connsiteY57" fmla="*/ 40043 h 592185"/>
              <a:gd name="connsiteX58" fmla="*/ 406625 w 608527"/>
              <a:gd name="connsiteY58" fmla="*/ 28997 h 592185"/>
              <a:gd name="connsiteX59" fmla="*/ 416459 w 608527"/>
              <a:gd name="connsiteY59" fmla="*/ 31298 h 592185"/>
              <a:gd name="connsiteX60" fmla="*/ 441965 w 608527"/>
              <a:gd name="connsiteY60" fmla="*/ 91286 h 592185"/>
              <a:gd name="connsiteX61" fmla="*/ 502044 w 608527"/>
              <a:gd name="connsiteY61" fmla="*/ 116754 h 592185"/>
              <a:gd name="connsiteX62" fmla="*/ 494054 w 608527"/>
              <a:gd name="connsiteY62" fmla="*/ 181344 h 592185"/>
              <a:gd name="connsiteX63" fmla="*/ 533389 w 608527"/>
              <a:gd name="connsiteY63" fmla="*/ 233507 h 592185"/>
              <a:gd name="connsiteX64" fmla="*/ 494054 w 608527"/>
              <a:gd name="connsiteY64" fmla="*/ 285517 h 592185"/>
              <a:gd name="connsiteX65" fmla="*/ 502044 w 608527"/>
              <a:gd name="connsiteY65" fmla="*/ 350261 h 592185"/>
              <a:gd name="connsiteX66" fmla="*/ 441965 w 608527"/>
              <a:gd name="connsiteY66" fmla="*/ 375575 h 592185"/>
              <a:gd name="connsiteX67" fmla="*/ 416459 w 608527"/>
              <a:gd name="connsiteY67" fmla="*/ 435563 h 592185"/>
              <a:gd name="connsiteX68" fmla="*/ 406625 w 608527"/>
              <a:gd name="connsiteY68" fmla="*/ 438018 h 592185"/>
              <a:gd name="connsiteX69" fmla="*/ 357764 w 608527"/>
              <a:gd name="connsiteY69" fmla="*/ 426971 h 592185"/>
              <a:gd name="connsiteX70" fmla="*/ 351618 w 608527"/>
              <a:gd name="connsiteY70" fmla="*/ 427585 h 592185"/>
              <a:gd name="connsiteX71" fmla="*/ 299529 w 608527"/>
              <a:gd name="connsiteY71" fmla="*/ 466861 h 592185"/>
              <a:gd name="connsiteX72" fmla="*/ 247441 w 608527"/>
              <a:gd name="connsiteY72" fmla="*/ 427585 h 592185"/>
              <a:gd name="connsiteX73" fmla="*/ 241448 w 608527"/>
              <a:gd name="connsiteY73" fmla="*/ 426971 h 592185"/>
              <a:gd name="connsiteX74" fmla="*/ 192433 w 608527"/>
              <a:gd name="connsiteY74" fmla="*/ 438018 h 592185"/>
              <a:gd name="connsiteX75" fmla="*/ 182599 w 608527"/>
              <a:gd name="connsiteY75" fmla="*/ 435563 h 592185"/>
              <a:gd name="connsiteX76" fmla="*/ 157247 w 608527"/>
              <a:gd name="connsiteY76" fmla="*/ 375575 h 592185"/>
              <a:gd name="connsiteX77" fmla="*/ 97168 w 608527"/>
              <a:gd name="connsiteY77" fmla="*/ 350107 h 592185"/>
              <a:gd name="connsiteX78" fmla="*/ 105005 w 608527"/>
              <a:gd name="connsiteY78" fmla="*/ 285517 h 592185"/>
              <a:gd name="connsiteX79" fmla="*/ 65823 w 608527"/>
              <a:gd name="connsiteY79" fmla="*/ 233507 h 592185"/>
              <a:gd name="connsiteX80" fmla="*/ 105005 w 608527"/>
              <a:gd name="connsiteY80" fmla="*/ 181344 h 592185"/>
              <a:gd name="connsiteX81" fmla="*/ 97168 w 608527"/>
              <a:gd name="connsiteY81" fmla="*/ 116754 h 592185"/>
              <a:gd name="connsiteX82" fmla="*/ 157247 w 608527"/>
              <a:gd name="connsiteY82" fmla="*/ 91286 h 592185"/>
              <a:gd name="connsiteX83" fmla="*/ 182599 w 608527"/>
              <a:gd name="connsiteY83" fmla="*/ 31298 h 592185"/>
              <a:gd name="connsiteX84" fmla="*/ 192433 w 608527"/>
              <a:gd name="connsiteY84" fmla="*/ 28997 h 592185"/>
              <a:gd name="connsiteX85" fmla="*/ 241448 w 608527"/>
              <a:gd name="connsiteY85" fmla="*/ 40043 h 592185"/>
              <a:gd name="connsiteX86" fmla="*/ 247441 w 608527"/>
              <a:gd name="connsiteY86" fmla="*/ 39276 h 592185"/>
              <a:gd name="connsiteX87" fmla="*/ 299529 w 608527"/>
              <a:gd name="connsiteY87" fmla="*/ 0 h 592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608527" h="592185">
                <a:moveTo>
                  <a:pt x="92709" y="383100"/>
                </a:moveTo>
                <a:cubicBezTo>
                  <a:pt x="102697" y="388162"/>
                  <a:pt x="113607" y="390463"/>
                  <a:pt x="122674" y="392457"/>
                </a:cubicBezTo>
                <a:cubicBezTo>
                  <a:pt x="127130" y="393378"/>
                  <a:pt x="133584" y="394758"/>
                  <a:pt x="136811" y="395986"/>
                </a:cubicBezTo>
                <a:cubicBezTo>
                  <a:pt x="138040" y="399207"/>
                  <a:pt x="139423" y="405650"/>
                  <a:pt x="140345" y="410099"/>
                </a:cubicBezTo>
                <a:cubicBezTo>
                  <a:pt x="143880" y="426359"/>
                  <a:pt x="148643" y="448755"/>
                  <a:pt x="168466" y="460107"/>
                </a:cubicBezTo>
                <a:cubicBezTo>
                  <a:pt x="175535" y="464249"/>
                  <a:pt x="183525" y="466243"/>
                  <a:pt x="192438" y="466243"/>
                </a:cubicBezTo>
                <a:cubicBezTo>
                  <a:pt x="204270" y="466243"/>
                  <a:pt x="215488" y="462715"/>
                  <a:pt x="225476" y="459494"/>
                </a:cubicBezTo>
                <a:cubicBezTo>
                  <a:pt x="230086" y="457960"/>
                  <a:pt x="236233" y="455965"/>
                  <a:pt x="239767" y="455352"/>
                </a:cubicBezTo>
                <a:cubicBezTo>
                  <a:pt x="241765" y="457039"/>
                  <a:pt x="244377" y="459800"/>
                  <a:pt x="246682" y="462408"/>
                </a:cubicBezTo>
                <a:lnTo>
                  <a:pt x="120830" y="588043"/>
                </a:lnTo>
                <a:cubicBezTo>
                  <a:pt x="118217" y="590651"/>
                  <a:pt x="114529" y="592185"/>
                  <a:pt x="110841" y="592185"/>
                </a:cubicBezTo>
                <a:cubicBezTo>
                  <a:pt x="109766" y="592185"/>
                  <a:pt x="108844" y="592032"/>
                  <a:pt x="107768" y="591725"/>
                </a:cubicBezTo>
                <a:cubicBezTo>
                  <a:pt x="103004" y="590804"/>
                  <a:pt x="99163" y="587276"/>
                  <a:pt x="97472" y="582828"/>
                </a:cubicBezTo>
                <a:lnTo>
                  <a:pt x="73347" y="516098"/>
                </a:lnTo>
                <a:lnTo>
                  <a:pt x="9729" y="494929"/>
                </a:lnTo>
                <a:cubicBezTo>
                  <a:pt x="5119" y="493395"/>
                  <a:pt x="1585" y="489560"/>
                  <a:pt x="356" y="484805"/>
                </a:cubicBezTo>
                <a:cubicBezTo>
                  <a:pt x="-720" y="480049"/>
                  <a:pt x="663" y="474987"/>
                  <a:pt x="4197" y="471459"/>
                </a:cubicBezTo>
                <a:close/>
                <a:moveTo>
                  <a:pt x="512302" y="379571"/>
                </a:moveTo>
                <a:lnTo>
                  <a:pt x="604331" y="471458"/>
                </a:lnTo>
                <a:cubicBezTo>
                  <a:pt x="607864" y="474987"/>
                  <a:pt x="609247" y="480049"/>
                  <a:pt x="608172" y="484804"/>
                </a:cubicBezTo>
                <a:cubicBezTo>
                  <a:pt x="606942" y="489560"/>
                  <a:pt x="603409" y="493395"/>
                  <a:pt x="598800" y="494929"/>
                </a:cubicBezTo>
                <a:lnTo>
                  <a:pt x="535194" y="516098"/>
                </a:lnTo>
                <a:lnTo>
                  <a:pt x="511073" y="582828"/>
                </a:lnTo>
                <a:cubicBezTo>
                  <a:pt x="509383" y="587276"/>
                  <a:pt x="505542" y="590804"/>
                  <a:pt x="500780" y="591725"/>
                </a:cubicBezTo>
                <a:cubicBezTo>
                  <a:pt x="499704" y="592032"/>
                  <a:pt x="498782" y="592185"/>
                  <a:pt x="497707" y="592185"/>
                </a:cubicBezTo>
                <a:cubicBezTo>
                  <a:pt x="494020" y="592185"/>
                  <a:pt x="490332" y="590651"/>
                  <a:pt x="487721" y="588043"/>
                </a:cubicBezTo>
                <a:lnTo>
                  <a:pt x="356976" y="457499"/>
                </a:lnTo>
                <a:cubicBezTo>
                  <a:pt x="357898" y="456732"/>
                  <a:pt x="358666" y="455965"/>
                  <a:pt x="359281" y="455351"/>
                </a:cubicBezTo>
                <a:cubicBezTo>
                  <a:pt x="362814" y="455965"/>
                  <a:pt x="368960" y="457959"/>
                  <a:pt x="373569" y="459493"/>
                </a:cubicBezTo>
                <a:cubicBezTo>
                  <a:pt x="383555" y="462714"/>
                  <a:pt x="394924" y="466243"/>
                  <a:pt x="406601" y="466243"/>
                </a:cubicBezTo>
                <a:cubicBezTo>
                  <a:pt x="415511" y="466243"/>
                  <a:pt x="423654" y="464248"/>
                  <a:pt x="430721" y="460107"/>
                </a:cubicBezTo>
                <a:cubicBezTo>
                  <a:pt x="450541" y="448755"/>
                  <a:pt x="455303" y="426358"/>
                  <a:pt x="458683" y="410098"/>
                </a:cubicBezTo>
                <a:cubicBezTo>
                  <a:pt x="459605" y="405649"/>
                  <a:pt x="460988" y="399206"/>
                  <a:pt x="462217" y="395985"/>
                </a:cubicBezTo>
                <a:cubicBezTo>
                  <a:pt x="465597" y="394758"/>
                  <a:pt x="471896" y="393377"/>
                  <a:pt x="476352" y="392457"/>
                </a:cubicBezTo>
                <a:cubicBezTo>
                  <a:pt x="487260" y="390156"/>
                  <a:pt x="500933" y="387088"/>
                  <a:pt x="512302" y="379571"/>
                </a:cubicBezTo>
                <a:close/>
                <a:moveTo>
                  <a:pt x="299571" y="169992"/>
                </a:moveTo>
                <a:cubicBezTo>
                  <a:pt x="334665" y="169992"/>
                  <a:pt x="363115" y="198395"/>
                  <a:pt x="363115" y="233431"/>
                </a:cubicBezTo>
                <a:cubicBezTo>
                  <a:pt x="363115" y="268467"/>
                  <a:pt x="334665" y="296870"/>
                  <a:pt x="299571" y="296870"/>
                </a:cubicBezTo>
                <a:cubicBezTo>
                  <a:pt x="264477" y="296870"/>
                  <a:pt x="236027" y="268467"/>
                  <a:pt x="236027" y="233431"/>
                </a:cubicBezTo>
                <a:cubicBezTo>
                  <a:pt x="236027" y="198395"/>
                  <a:pt x="264477" y="169992"/>
                  <a:pt x="299571" y="169992"/>
                </a:cubicBezTo>
                <a:close/>
                <a:moveTo>
                  <a:pt x="299495" y="141609"/>
                </a:moveTo>
                <a:cubicBezTo>
                  <a:pt x="248791" y="141609"/>
                  <a:pt x="207613" y="182878"/>
                  <a:pt x="207613" y="233507"/>
                </a:cubicBezTo>
                <a:cubicBezTo>
                  <a:pt x="207613" y="284135"/>
                  <a:pt x="248791" y="325251"/>
                  <a:pt x="299495" y="325251"/>
                </a:cubicBezTo>
                <a:cubicBezTo>
                  <a:pt x="350199" y="325251"/>
                  <a:pt x="391530" y="284135"/>
                  <a:pt x="391530" y="233507"/>
                </a:cubicBezTo>
                <a:cubicBezTo>
                  <a:pt x="391530" y="182878"/>
                  <a:pt x="350199" y="141609"/>
                  <a:pt x="299495" y="141609"/>
                </a:cubicBezTo>
                <a:close/>
                <a:moveTo>
                  <a:pt x="299495" y="115374"/>
                </a:moveTo>
                <a:cubicBezTo>
                  <a:pt x="364642" y="115374"/>
                  <a:pt x="417804" y="168304"/>
                  <a:pt x="417804" y="233507"/>
                </a:cubicBezTo>
                <a:cubicBezTo>
                  <a:pt x="417804" y="298556"/>
                  <a:pt x="364642" y="351486"/>
                  <a:pt x="299495" y="351486"/>
                </a:cubicBezTo>
                <a:cubicBezTo>
                  <a:pt x="234348" y="351486"/>
                  <a:pt x="181339" y="298556"/>
                  <a:pt x="181339" y="233507"/>
                </a:cubicBezTo>
                <a:cubicBezTo>
                  <a:pt x="181339" y="168304"/>
                  <a:pt x="234348" y="115374"/>
                  <a:pt x="299495" y="115374"/>
                </a:cubicBezTo>
                <a:close/>
                <a:moveTo>
                  <a:pt x="299529" y="87143"/>
                </a:moveTo>
                <a:cubicBezTo>
                  <a:pt x="218708" y="87143"/>
                  <a:pt x="152944" y="152808"/>
                  <a:pt x="152944" y="233507"/>
                </a:cubicBezTo>
                <a:cubicBezTo>
                  <a:pt x="152944" y="314207"/>
                  <a:pt x="218708" y="379871"/>
                  <a:pt x="299529" y="379871"/>
                </a:cubicBezTo>
                <a:cubicBezTo>
                  <a:pt x="380351" y="379871"/>
                  <a:pt x="446114" y="314207"/>
                  <a:pt x="446114" y="233507"/>
                </a:cubicBezTo>
                <a:cubicBezTo>
                  <a:pt x="446114" y="152808"/>
                  <a:pt x="380351" y="87143"/>
                  <a:pt x="299529" y="87143"/>
                </a:cubicBezTo>
                <a:close/>
                <a:moveTo>
                  <a:pt x="299529" y="0"/>
                </a:moveTo>
                <a:cubicBezTo>
                  <a:pt x="319043" y="0"/>
                  <a:pt x="333794" y="34520"/>
                  <a:pt x="351618" y="39276"/>
                </a:cubicBezTo>
                <a:cubicBezTo>
                  <a:pt x="353615" y="39736"/>
                  <a:pt x="355612" y="40043"/>
                  <a:pt x="357764" y="40043"/>
                </a:cubicBezTo>
                <a:cubicBezTo>
                  <a:pt x="372514" y="40043"/>
                  <a:pt x="392028" y="28997"/>
                  <a:pt x="406625" y="28997"/>
                </a:cubicBezTo>
                <a:cubicBezTo>
                  <a:pt x="410313" y="28997"/>
                  <a:pt x="413540" y="29610"/>
                  <a:pt x="416459" y="31298"/>
                </a:cubicBezTo>
                <a:cubicBezTo>
                  <a:pt x="432900" y="40810"/>
                  <a:pt x="428444" y="77938"/>
                  <a:pt x="441965" y="91286"/>
                </a:cubicBezTo>
                <a:cubicBezTo>
                  <a:pt x="455333" y="104633"/>
                  <a:pt x="492517" y="100184"/>
                  <a:pt x="502044" y="116754"/>
                </a:cubicBezTo>
                <a:cubicBezTo>
                  <a:pt x="511417" y="133016"/>
                  <a:pt x="489137" y="162780"/>
                  <a:pt x="494054" y="181344"/>
                </a:cubicBezTo>
                <a:cubicBezTo>
                  <a:pt x="498817" y="199294"/>
                  <a:pt x="533389" y="214023"/>
                  <a:pt x="533389" y="233507"/>
                </a:cubicBezTo>
                <a:cubicBezTo>
                  <a:pt x="533389" y="252838"/>
                  <a:pt x="498817" y="267567"/>
                  <a:pt x="494054" y="285517"/>
                </a:cubicBezTo>
                <a:cubicBezTo>
                  <a:pt x="489137" y="304081"/>
                  <a:pt x="511417" y="333998"/>
                  <a:pt x="502044" y="350261"/>
                </a:cubicBezTo>
                <a:cubicBezTo>
                  <a:pt x="492517" y="366677"/>
                  <a:pt x="455333" y="362228"/>
                  <a:pt x="441965" y="375575"/>
                </a:cubicBezTo>
                <a:cubicBezTo>
                  <a:pt x="428444" y="388923"/>
                  <a:pt x="432900" y="426051"/>
                  <a:pt x="416459" y="435563"/>
                </a:cubicBezTo>
                <a:cubicBezTo>
                  <a:pt x="413540" y="437251"/>
                  <a:pt x="410313" y="438018"/>
                  <a:pt x="406625" y="438018"/>
                </a:cubicBezTo>
                <a:cubicBezTo>
                  <a:pt x="392028" y="438018"/>
                  <a:pt x="372514" y="426971"/>
                  <a:pt x="357764" y="426971"/>
                </a:cubicBezTo>
                <a:cubicBezTo>
                  <a:pt x="355612" y="426971"/>
                  <a:pt x="353615" y="427125"/>
                  <a:pt x="351618" y="427585"/>
                </a:cubicBezTo>
                <a:cubicBezTo>
                  <a:pt x="333794" y="432495"/>
                  <a:pt x="319043" y="466861"/>
                  <a:pt x="299529" y="466861"/>
                </a:cubicBezTo>
                <a:cubicBezTo>
                  <a:pt x="280015" y="466861"/>
                  <a:pt x="265418" y="432495"/>
                  <a:pt x="247441" y="427585"/>
                </a:cubicBezTo>
                <a:cubicBezTo>
                  <a:pt x="245597" y="427125"/>
                  <a:pt x="243446" y="426971"/>
                  <a:pt x="241448" y="426971"/>
                </a:cubicBezTo>
                <a:cubicBezTo>
                  <a:pt x="226544" y="426971"/>
                  <a:pt x="207184" y="438018"/>
                  <a:pt x="192433" y="438018"/>
                </a:cubicBezTo>
                <a:cubicBezTo>
                  <a:pt x="188899" y="438018"/>
                  <a:pt x="185519" y="437251"/>
                  <a:pt x="182599" y="435563"/>
                </a:cubicBezTo>
                <a:cubicBezTo>
                  <a:pt x="166158" y="426051"/>
                  <a:pt x="170614" y="388923"/>
                  <a:pt x="157247" y="375575"/>
                </a:cubicBezTo>
                <a:cubicBezTo>
                  <a:pt x="143879" y="362228"/>
                  <a:pt x="106695" y="366677"/>
                  <a:pt x="97168" y="350107"/>
                </a:cubicBezTo>
                <a:cubicBezTo>
                  <a:pt x="87642" y="333998"/>
                  <a:pt x="110075" y="304081"/>
                  <a:pt x="105005" y="285517"/>
                </a:cubicBezTo>
                <a:cubicBezTo>
                  <a:pt x="100241" y="267567"/>
                  <a:pt x="65823" y="252838"/>
                  <a:pt x="65823" y="233507"/>
                </a:cubicBezTo>
                <a:cubicBezTo>
                  <a:pt x="65823" y="214023"/>
                  <a:pt x="100241" y="199294"/>
                  <a:pt x="105005" y="181344"/>
                </a:cubicBezTo>
                <a:cubicBezTo>
                  <a:pt x="110075" y="162780"/>
                  <a:pt x="87642" y="133016"/>
                  <a:pt x="97168" y="116754"/>
                </a:cubicBezTo>
                <a:cubicBezTo>
                  <a:pt x="106695" y="100184"/>
                  <a:pt x="143879" y="104633"/>
                  <a:pt x="157247" y="91286"/>
                </a:cubicBezTo>
                <a:cubicBezTo>
                  <a:pt x="170614" y="77938"/>
                  <a:pt x="166158" y="40810"/>
                  <a:pt x="182599" y="31298"/>
                </a:cubicBezTo>
                <a:cubicBezTo>
                  <a:pt x="185519" y="29610"/>
                  <a:pt x="188899" y="28997"/>
                  <a:pt x="192433" y="28997"/>
                </a:cubicBezTo>
                <a:cubicBezTo>
                  <a:pt x="207184" y="28997"/>
                  <a:pt x="226544" y="40043"/>
                  <a:pt x="241448" y="40043"/>
                </a:cubicBezTo>
                <a:cubicBezTo>
                  <a:pt x="243599" y="40043"/>
                  <a:pt x="245597" y="39736"/>
                  <a:pt x="247441" y="39276"/>
                </a:cubicBezTo>
                <a:cubicBezTo>
                  <a:pt x="265418" y="34520"/>
                  <a:pt x="280169" y="0"/>
                  <a:pt x="299529" y="0"/>
                </a:cubicBezTo>
                <a:close/>
              </a:path>
            </a:pathLst>
          </a:custGeom>
          <a:solidFill>
            <a:srgbClr val="1A3172"/>
          </a:solidFill>
          <a:ln>
            <a:noFill/>
          </a:ln>
        </p:spPr>
        <p:txBody>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cxnSp>
        <p:nvCxnSpPr>
          <p:cNvPr id="3" name="直接连接符 2"/>
          <p:cNvCxnSpPr/>
          <p:nvPr/>
        </p:nvCxnSpPr>
        <p:spPr>
          <a:xfrm flipH="1">
            <a:off x="2349565" y="1598930"/>
            <a:ext cx="5080" cy="402526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064510" y="1136650"/>
            <a:ext cx="8489950" cy="5354955"/>
          </a:xfrm>
          <a:prstGeom prst="rect">
            <a:avLst/>
          </a:prstGeom>
          <a:noFill/>
        </p:spPr>
        <p:txBody>
          <a:bodyPr wrap="square" lIns="90000" tIns="46800" rIns="90000" bIns="46800" rtlCol="0" anchor="ctr" anchorCtr="0"/>
          <a:lstStyle/>
          <a:p>
            <a:pPr marL="342900" indent="-342900" algn="l" fontAlgn="auto">
              <a:lnSpc>
                <a:spcPct val="150000"/>
              </a:lnSpc>
              <a:buFont typeface="Arial" panose="020B0604020202020204" pitchFamily="34" charset="0"/>
              <a:buChar char="•"/>
            </a:pPr>
            <a:r>
              <a:rPr lang="zh-CN" altLang="en-US" sz="2000" dirty="0"/>
              <a:t>高吞吐量：系统需要快速处理大量的读写请求，确保数据流的连续性和稳定性。</a:t>
            </a:r>
          </a:p>
          <a:p>
            <a:pPr marL="342900" indent="-342900" algn="l" fontAlgn="auto">
              <a:lnSpc>
                <a:spcPct val="150000"/>
              </a:lnSpc>
              <a:buFont typeface="Arial" panose="020B0604020202020204" pitchFamily="34" charset="0"/>
              <a:buChar char="•"/>
            </a:pPr>
            <a:r>
              <a:rPr lang="zh-CN" altLang="en-US" sz="2000" dirty="0"/>
              <a:t>高并发I/O操作：大语言模型的训练通常在GPU或TPU等并行计算平台上执行，存储系统需要能够同时处理来自多个计算节点的大量I/O请求</a:t>
            </a:r>
          </a:p>
          <a:p>
            <a:pPr marL="342900" indent="-342900" algn="l" fontAlgn="auto">
              <a:lnSpc>
                <a:spcPct val="150000"/>
              </a:lnSpc>
              <a:buFont typeface="Arial" panose="020B0604020202020204" pitchFamily="34" charset="0"/>
              <a:buChar char="•"/>
            </a:pPr>
            <a:r>
              <a:rPr lang="zh-CN" altLang="en-US" sz="2000" dirty="0"/>
              <a:t>低响应时间：在模型训练和推理过程中，数据的加载和保存时间需要尽可能短，以提高整体效率。</a:t>
            </a:r>
          </a:p>
          <a:p>
            <a:pPr marL="342900" indent="-342900" algn="l" fontAlgn="auto">
              <a:lnSpc>
                <a:spcPct val="150000"/>
              </a:lnSpc>
              <a:buFont typeface="Arial" panose="020B0604020202020204" pitchFamily="34" charset="0"/>
              <a:buChar char="•"/>
            </a:pPr>
            <a:r>
              <a:rPr lang="zh-CN" altLang="en-US" sz="2000" dirty="0"/>
              <a:t>数据的一致性和可靠性：存储系统需要提供数据一致性保证，确保在并发访问和高负载条件下数据的完整性和准确性。</a:t>
            </a:r>
          </a:p>
          <a:p>
            <a:pPr marL="342900" indent="-342900" algn="l" fontAlgn="auto">
              <a:lnSpc>
                <a:spcPct val="150000"/>
              </a:lnSpc>
              <a:buFont typeface="Arial" panose="020B0604020202020204" pitchFamily="34" charset="0"/>
              <a:buChar char="•"/>
            </a:pPr>
            <a:r>
              <a:rPr lang="zh-CN" altLang="en-US" sz="2000" dirty="0"/>
              <a:t>可拓展性：存储系统应能够无缝扩展容量和性能，以适应不断变化的存储需求</a:t>
            </a:r>
          </a:p>
          <a:p>
            <a:pPr marL="342900" indent="-342900" algn="l" fontAlgn="auto">
              <a:lnSpc>
                <a:spcPct val="150000"/>
              </a:lnSpc>
              <a:buFont typeface="Arial" panose="020B0604020202020204" pitchFamily="34" charset="0"/>
              <a:buChar char="•"/>
            </a:pPr>
            <a:r>
              <a:rPr lang="zh-CN" altLang="en-US" sz="2000" dirty="0"/>
              <a:t>容错能力：在组件故障或系统异常时能够继续运行，并保护数据不受损失。</a:t>
            </a:r>
          </a:p>
        </p:txBody>
      </p:sp>
      <p:sp>
        <p:nvSpPr>
          <p:cNvPr id="7" name="标题 6"/>
          <p:cNvSpPr>
            <a:spLocks noGrp="1"/>
          </p:cNvSpPr>
          <p:nvPr>
            <p:ph type="title"/>
            <p:custDataLst>
              <p:tags r:id="rId2"/>
            </p:custDataLst>
          </p:nvPr>
        </p:nvSpPr>
        <p:spPr>
          <a:xfrm>
            <a:off x="1328737" y="235280"/>
            <a:ext cx="10850563" cy="663575"/>
          </a:xfrm>
        </p:spPr>
        <p:txBody>
          <a:bodyPr/>
          <a:lstStyle/>
          <a:p>
            <a:r>
              <a:rPr lang="zh-CN" altLang="en-US" sz="2800" dirty="0"/>
              <a:t>数据存储性能需求</a:t>
            </a:r>
          </a:p>
        </p:txBody>
      </p:sp>
      <p:sp>
        <p:nvSpPr>
          <p:cNvPr id="2" name="灯片编号占位符 6"/>
          <p:cNvSpPr>
            <a:spLocks noGrp="1"/>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8236D-BA36-4C90-BC5E-4C81E9977708}" type="slidenum">
              <a:rPr lang="zh-CN" altLang="en-US" sz="2400" smtClean="0"/>
              <a:t>10</a:t>
            </a:fld>
            <a:endParaRPr lang="zh-CN" altLang="en-US" sz="240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矩形 26"/>
          <p:cNvSpPr/>
          <p:nvPr>
            <p:custDataLst>
              <p:tags r:id="rId2"/>
            </p:custDataLst>
          </p:nvPr>
        </p:nvSpPr>
        <p:spPr bwMode="auto">
          <a:xfrm>
            <a:off x="6587490" y="1384300"/>
            <a:ext cx="5397500" cy="5473700"/>
          </a:xfrm>
          <a:prstGeom prst="rect">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6" name="矩形 25"/>
          <p:cNvSpPr/>
          <p:nvPr>
            <p:custDataLst>
              <p:tags r:id="rId3"/>
            </p:custDataLst>
          </p:nvPr>
        </p:nvSpPr>
        <p:spPr bwMode="auto">
          <a:xfrm>
            <a:off x="565785" y="1384300"/>
            <a:ext cx="5097145" cy="5473700"/>
          </a:xfrm>
          <a:prstGeom prst="rect">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 name="iṩlíḍè"/>
          <p:cNvSpPr/>
          <p:nvPr>
            <p:custDataLst>
              <p:tags r:id="rId4"/>
            </p:custDataLst>
          </p:nvPr>
        </p:nvSpPr>
        <p:spPr bwMode="auto">
          <a:xfrm>
            <a:off x="4363877" y="1908552"/>
            <a:ext cx="3480171" cy="3480171"/>
          </a:xfrm>
          <a:prstGeom prst="ellipse">
            <a:avLst/>
          </a:prstGeom>
          <a:noFill/>
          <a:ln w="76200">
            <a:solidFill>
              <a:srgbClr val="1A3172"/>
            </a:solidFill>
          </a:ln>
          <a:effectLst>
            <a:outerShdw blurRad="50800" dist="38100" dir="5400000" sx="1000" sy="1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ea"/>
              <a:sym typeface="+mn-lt"/>
            </a:endParaRPr>
          </a:p>
        </p:txBody>
      </p:sp>
      <p:sp>
        <p:nvSpPr>
          <p:cNvPr id="186" name="矩形 185"/>
          <p:cNvSpPr/>
          <p:nvPr>
            <p:custDataLst>
              <p:tags r:id="rId5"/>
            </p:custDataLst>
          </p:nvPr>
        </p:nvSpPr>
        <p:spPr bwMode="auto">
          <a:xfrm>
            <a:off x="7914640" y="1917065"/>
            <a:ext cx="3609975" cy="74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tabLst>
                <a:tab pos="227965" algn="l"/>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ea"/>
                <a:sym typeface="+mn-lt"/>
              </a:rPr>
              <a:t>鉴于大语言模型对数据的依赖性，定期进行全量和增量备份至关重要</a:t>
            </a:r>
          </a:p>
        </p:txBody>
      </p:sp>
      <p:sp>
        <p:nvSpPr>
          <p:cNvPr id="187" name="文本框 186"/>
          <p:cNvSpPr txBox="1"/>
          <p:nvPr>
            <p:custDataLst>
              <p:tags r:id="rId6"/>
            </p:custDataLst>
          </p:nvPr>
        </p:nvSpPr>
        <p:spPr bwMode="auto">
          <a:xfrm>
            <a:off x="7914695" y="1470509"/>
            <a:ext cx="312283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a:lnSpc>
                <a:spcPct val="100000"/>
              </a:lnSpc>
              <a:spcBef>
                <a:spcPct val="0"/>
              </a:spcBef>
              <a:buFontTx/>
              <a:buNone/>
              <a:defRPr b="1">
                <a:solidFill>
                  <a:schemeClr val="accent2"/>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ea"/>
                <a:sym typeface="+mn-lt"/>
              </a:rPr>
              <a:t>04.数据备份</a:t>
            </a:r>
          </a:p>
        </p:txBody>
      </p:sp>
      <p:sp>
        <p:nvSpPr>
          <p:cNvPr id="189" name="矩形 188"/>
          <p:cNvSpPr/>
          <p:nvPr>
            <p:custDataLst>
              <p:tags r:id="rId7"/>
            </p:custDataLst>
          </p:nvPr>
        </p:nvSpPr>
        <p:spPr bwMode="auto">
          <a:xfrm>
            <a:off x="8045450" y="3584575"/>
            <a:ext cx="3451225" cy="74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tabLst>
                <a:tab pos="227965" algn="l"/>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ea"/>
                <a:sym typeface="+mn-lt"/>
              </a:rPr>
              <a:t>存储系统需要具备快速的数据恢复能力，以应对系统故障或灾难。</a:t>
            </a:r>
          </a:p>
        </p:txBody>
      </p:sp>
      <p:sp>
        <p:nvSpPr>
          <p:cNvPr id="190" name="文本框 189"/>
          <p:cNvSpPr txBox="1"/>
          <p:nvPr>
            <p:custDataLst>
              <p:tags r:id="rId8"/>
            </p:custDataLst>
          </p:nvPr>
        </p:nvSpPr>
        <p:spPr bwMode="auto">
          <a:xfrm>
            <a:off x="7922950" y="3151506"/>
            <a:ext cx="312283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a:lnSpc>
                <a:spcPct val="100000"/>
              </a:lnSpc>
              <a:spcBef>
                <a:spcPct val="0"/>
              </a:spcBef>
              <a:buFontTx/>
              <a:buNone/>
              <a:defRPr b="1">
                <a:solidFill>
                  <a:schemeClr val="accent3"/>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ea"/>
                <a:sym typeface="+mn-lt"/>
              </a:rPr>
              <a:t>05.数据恢复</a:t>
            </a:r>
          </a:p>
        </p:txBody>
      </p:sp>
      <p:sp>
        <p:nvSpPr>
          <p:cNvPr id="192" name="矩形 191"/>
          <p:cNvSpPr/>
          <p:nvPr>
            <p:custDataLst>
              <p:tags r:id="rId9"/>
            </p:custDataLst>
          </p:nvPr>
        </p:nvSpPr>
        <p:spPr bwMode="auto">
          <a:xfrm>
            <a:off x="8045450" y="5279390"/>
            <a:ext cx="3481070" cy="74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tabLst>
                <a:tab pos="227965" algn="l"/>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ea"/>
                <a:sym typeface="+mn-lt"/>
              </a:rPr>
              <a:t>对于不再需要或已过期的数据，需要安全地销毁，以遵守数据保护法规和隐私政策。</a:t>
            </a:r>
          </a:p>
        </p:txBody>
      </p:sp>
      <p:sp>
        <p:nvSpPr>
          <p:cNvPr id="193" name="文本框 192"/>
          <p:cNvSpPr txBox="1"/>
          <p:nvPr>
            <p:custDataLst>
              <p:tags r:id="rId10"/>
            </p:custDataLst>
          </p:nvPr>
        </p:nvSpPr>
        <p:spPr bwMode="auto">
          <a:xfrm>
            <a:off x="8045505" y="4860443"/>
            <a:ext cx="312283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ea"/>
                <a:sym typeface="+mn-lt"/>
              </a:rPr>
              <a:t>06.数据销毁</a:t>
            </a:r>
          </a:p>
        </p:txBody>
      </p:sp>
      <p:cxnSp>
        <p:nvCxnSpPr>
          <p:cNvPr id="194" name="直接连接符 193"/>
          <p:cNvCxnSpPr/>
          <p:nvPr>
            <p:custDataLst>
              <p:tags r:id="rId11"/>
            </p:custDataLst>
          </p:nvPr>
        </p:nvCxnSpPr>
        <p:spPr>
          <a:xfrm>
            <a:off x="7902170" y="2846491"/>
            <a:ext cx="361061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custDataLst>
              <p:tags r:id="rId12"/>
            </p:custDataLst>
          </p:nvPr>
        </p:nvCxnSpPr>
        <p:spPr>
          <a:xfrm>
            <a:off x="7874865" y="4514153"/>
            <a:ext cx="363791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7" name="矩形 196"/>
          <p:cNvSpPr/>
          <p:nvPr>
            <p:custDataLst>
              <p:tags r:id="rId13"/>
            </p:custDataLst>
          </p:nvPr>
        </p:nvSpPr>
        <p:spPr bwMode="auto">
          <a:xfrm>
            <a:off x="678180" y="1917065"/>
            <a:ext cx="3670300" cy="74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tabLst>
                <a:tab pos="227965" algn="l"/>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ea"/>
                <a:sym typeface="+mn-lt"/>
              </a:rPr>
              <a:t>大语言模型需要持续摄入新鲜数据</a:t>
            </a:r>
          </a:p>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tabLst>
                <a:tab pos="227965" algn="l"/>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ea"/>
                <a:sym typeface="+mn-lt"/>
              </a:rPr>
              <a:t>这要求能够高效采集和存储新数据</a:t>
            </a:r>
          </a:p>
        </p:txBody>
      </p:sp>
      <p:sp>
        <p:nvSpPr>
          <p:cNvPr id="198" name="文本框 197"/>
          <p:cNvSpPr txBox="1"/>
          <p:nvPr>
            <p:custDataLst>
              <p:tags r:id="rId14"/>
            </p:custDataLst>
          </p:nvPr>
        </p:nvSpPr>
        <p:spPr bwMode="auto">
          <a:xfrm>
            <a:off x="678170" y="1497814"/>
            <a:ext cx="312283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a:lnSpc>
                <a:spcPct val="100000"/>
              </a:lnSpc>
              <a:spcBef>
                <a:spcPct val="0"/>
              </a:spcBef>
              <a:buFontTx/>
              <a:buNone/>
              <a:defRPr b="1">
                <a:solidFill>
                  <a:schemeClr val="accent2"/>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ea"/>
                <a:sym typeface="+mn-lt"/>
              </a:rPr>
              <a:t>01.数据创建</a:t>
            </a:r>
          </a:p>
        </p:txBody>
      </p:sp>
      <p:sp>
        <p:nvSpPr>
          <p:cNvPr id="200" name="矩形 199"/>
          <p:cNvSpPr/>
          <p:nvPr>
            <p:custDataLst>
              <p:tags r:id="rId15"/>
            </p:custDataLst>
          </p:nvPr>
        </p:nvSpPr>
        <p:spPr bwMode="auto">
          <a:xfrm>
            <a:off x="678180" y="3584575"/>
            <a:ext cx="3637280" cy="912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tabLst>
                <a:tab pos="227965" algn="l"/>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ea"/>
                <a:sym typeface="+mn-lt"/>
              </a:rPr>
              <a:t>大语言模型产生的数据类型多样</a:t>
            </a:r>
          </a:p>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tabLst>
                <a:tab pos="227965" algn="l"/>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ea"/>
                <a:sym typeface="+mn-lt"/>
              </a:rPr>
              <a:t>需要采用合适的存储解决方案</a:t>
            </a:r>
          </a:p>
        </p:txBody>
      </p:sp>
      <p:sp>
        <p:nvSpPr>
          <p:cNvPr id="201" name="文本框 200"/>
          <p:cNvSpPr txBox="1"/>
          <p:nvPr>
            <p:custDataLst>
              <p:tags r:id="rId16"/>
            </p:custDataLst>
          </p:nvPr>
        </p:nvSpPr>
        <p:spPr bwMode="auto">
          <a:xfrm>
            <a:off x="678170" y="3165476"/>
            <a:ext cx="312283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ea"/>
                <a:sym typeface="+mn-lt"/>
              </a:rPr>
              <a:t>02.数据存储</a:t>
            </a:r>
          </a:p>
        </p:txBody>
      </p:sp>
      <p:sp>
        <p:nvSpPr>
          <p:cNvPr id="203" name="矩形 202"/>
          <p:cNvSpPr/>
          <p:nvPr>
            <p:custDataLst>
              <p:tags r:id="rId17"/>
            </p:custDataLst>
          </p:nvPr>
        </p:nvSpPr>
        <p:spPr bwMode="auto">
          <a:xfrm>
            <a:off x="678180" y="5252085"/>
            <a:ext cx="3944620" cy="74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tabLst>
                <a:tab pos="227965" algn="l"/>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ea"/>
                <a:sym typeface="+mn-lt"/>
              </a:rPr>
              <a:t>为了支持模型的训练和推理，存储系统必须支持高效的数据访问，并发数据处理，数据的即时处理、数据一致性和完整性等。</a:t>
            </a:r>
          </a:p>
        </p:txBody>
      </p:sp>
      <p:sp>
        <p:nvSpPr>
          <p:cNvPr id="204" name="文本框 203"/>
          <p:cNvSpPr txBox="1"/>
          <p:nvPr>
            <p:custDataLst>
              <p:tags r:id="rId18"/>
            </p:custDataLst>
          </p:nvPr>
        </p:nvSpPr>
        <p:spPr bwMode="auto">
          <a:xfrm>
            <a:off x="678170" y="4833138"/>
            <a:ext cx="312283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a:lnSpc>
                <a:spcPct val="100000"/>
              </a:lnSpc>
              <a:spcBef>
                <a:spcPct val="0"/>
              </a:spcBef>
              <a:buFontTx/>
              <a:buNone/>
              <a:defRPr b="1">
                <a:solidFill>
                  <a:schemeClr val="accent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ea"/>
                <a:sym typeface="+mn-lt"/>
              </a:rPr>
              <a:t>03.数据使用</a:t>
            </a:r>
          </a:p>
        </p:txBody>
      </p:sp>
      <p:cxnSp>
        <p:nvCxnSpPr>
          <p:cNvPr id="205" name="直接连接符 204"/>
          <p:cNvCxnSpPr/>
          <p:nvPr>
            <p:custDataLst>
              <p:tags r:id="rId19"/>
            </p:custDataLst>
          </p:nvPr>
        </p:nvCxnSpPr>
        <p:spPr>
          <a:xfrm>
            <a:off x="678980" y="2846491"/>
            <a:ext cx="371602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custDataLst>
              <p:tags r:id="rId20"/>
            </p:custDataLst>
          </p:nvPr>
        </p:nvCxnSpPr>
        <p:spPr>
          <a:xfrm>
            <a:off x="678980" y="4514153"/>
            <a:ext cx="360616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a:xfrm>
            <a:off x="1341437" y="247980"/>
            <a:ext cx="10850563" cy="663575"/>
          </a:xfrm>
        </p:spPr>
        <p:txBody>
          <a:bodyPr/>
          <a:lstStyle/>
          <a:p>
            <a:r>
              <a:rPr lang="zh-CN" altLang="en-US" sz="2800" dirty="0"/>
              <a:t>数据生命周期分析</a:t>
            </a:r>
          </a:p>
        </p:txBody>
      </p:sp>
      <p:sp>
        <p:nvSpPr>
          <p:cNvPr id="7" name="灯片编号占位符 6"/>
          <p:cNvSpPr>
            <a:spLocks noGrp="1"/>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8236D-BA36-4C90-BC5E-4C81E9977708}" type="slidenum">
              <a:rPr lang="zh-CN" altLang="en-US" sz="2400" smtClean="0"/>
              <a:t>11</a:t>
            </a:fld>
            <a:endParaRPr lang="zh-CN" altLang="en-US" sz="240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矩形 27"/>
          <p:cNvSpPr/>
          <p:nvPr/>
        </p:nvSpPr>
        <p:spPr bwMode="auto">
          <a:xfrm>
            <a:off x="-1482" y="0"/>
            <a:ext cx="12193481" cy="6863750"/>
          </a:xfrm>
          <a:prstGeom prst="rect">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9" name="矩形 28"/>
          <p:cNvSpPr/>
          <p:nvPr/>
        </p:nvSpPr>
        <p:spPr bwMode="auto">
          <a:xfrm>
            <a:off x="-1270" y="1016000"/>
            <a:ext cx="12193270" cy="6177915"/>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 name="标题 1"/>
          <p:cNvSpPr>
            <a:spLocks noGrp="1"/>
          </p:cNvSpPr>
          <p:nvPr>
            <p:ph type="title"/>
          </p:nvPr>
        </p:nvSpPr>
        <p:spPr>
          <a:xfrm>
            <a:off x="1328737" y="321467"/>
            <a:ext cx="10850563" cy="663575"/>
          </a:xfrm>
        </p:spPr>
        <p:txBody>
          <a:bodyPr/>
          <a:lstStyle/>
          <a:p>
            <a:r>
              <a:rPr lang="zh-CN" altLang="en-US" sz="2800" dirty="0">
                <a:solidFill>
                  <a:schemeClr val="tx1">
                    <a:lumMod val="85000"/>
                    <a:lumOff val="15000"/>
                  </a:schemeClr>
                </a:solidFill>
              </a:rPr>
              <a:t>用户行为分析</a:t>
            </a:r>
          </a:p>
        </p:txBody>
      </p:sp>
      <p:sp>
        <p:nvSpPr>
          <p:cNvPr id="46" name="book-and-cd_43679"/>
          <p:cNvSpPr>
            <a:spLocks noChangeAspect="1"/>
          </p:cNvSpPr>
          <p:nvPr/>
        </p:nvSpPr>
        <p:spPr bwMode="auto">
          <a:xfrm>
            <a:off x="520658" y="414668"/>
            <a:ext cx="609685" cy="488288"/>
          </a:xfrm>
          <a:custGeom>
            <a:avLst/>
            <a:gdLst>
              <a:gd name="connsiteX0" fmla="*/ 452113 w 560604"/>
              <a:gd name="connsiteY0" fmla="*/ 77314 h 448980"/>
              <a:gd name="connsiteX1" fmla="*/ 417185 w 560604"/>
              <a:gd name="connsiteY1" fmla="*/ 112165 h 448980"/>
              <a:gd name="connsiteX2" fmla="*/ 452113 w 560604"/>
              <a:gd name="connsiteY2" fmla="*/ 145726 h 448980"/>
              <a:gd name="connsiteX3" fmla="*/ 485747 w 560604"/>
              <a:gd name="connsiteY3" fmla="*/ 112165 h 448980"/>
              <a:gd name="connsiteX4" fmla="*/ 452113 w 560604"/>
              <a:gd name="connsiteY4" fmla="*/ 77314 h 448980"/>
              <a:gd name="connsiteX5" fmla="*/ 118850 w 560604"/>
              <a:gd name="connsiteY5" fmla="*/ 64516 h 448980"/>
              <a:gd name="connsiteX6" fmla="*/ 40048 w 560604"/>
              <a:gd name="connsiteY6" fmla="*/ 77417 h 448980"/>
              <a:gd name="connsiteX7" fmla="*/ 40048 w 560604"/>
              <a:gd name="connsiteY7" fmla="*/ 392214 h 448980"/>
              <a:gd name="connsiteX8" fmla="*/ 107224 w 560604"/>
              <a:gd name="connsiteY8" fmla="*/ 380602 h 448980"/>
              <a:gd name="connsiteX9" fmla="*/ 255786 w 560604"/>
              <a:gd name="connsiteY9" fmla="*/ 412856 h 448980"/>
              <a:gd name="connsiteX10" fmla="*/ 255786 w 560604"/>
              <a:gd name="connsiteY10" fmla="*/ 277390 h 448980"/>
              <a:gd name="connsiteX11" fmla="*/ 246743 w 560604"/>
              <a:gd name="connsiteY11" fmla="*/ 287711 h 448980"/>
              <a:gd name="connsiteX12" fmla="*/ 246743 w 560604"/>
              <a:gd name="connsiteY12" fmla="*/ 109671 h 448980"/>
              <a:gd name="connsiteX13" fmla="*/ 118850 w 560604"/>
              <a:gd name="connsiteY13" fmla="*/ 64516 h 448980"/>
              <a:gd name="connsiteX14" fmla="*/ 452113 w 560604"/>
              <a:gd name="connsiteY14" fmla="*/ 64406 h 448980"/>
              <a:gd name="connsiteX15" fmla="*/ 498683 w 560604"/>
              <a:gd name="connsiteY15" fmla="*/ 112165 h 448980"/>
              <a:gd name="connsiteX16" fmla="*/ 452113 w 560604"/>
              <a:gd name="connsiteY16" fmla="*/ 158634 h 448980"/>
              <a:gd name="connsiteX17" fmla="*/ 404248 w 560604"/>
              <a:gd name="connsiteY17" fmla="*/ 112165 h 448980"/>
              <a:gd name="connsiteX18" fmla="*/ 452113 w 560604"/>
              <a:gd name="connsiteY18" fmla="*/ 64406 h 448980"/>
              <a:gd name="connsiteX19" fmla="*/ 452058 w 560604"/>
              <a:gd name="connsiteY19" fmla="*/ 59344 h 448980"/>
              <a:gd name="connsiteX20" fmla="*/ 399076 w 560604"/>
              <a:gd name="connsiteY20" fmla="*/ 112237 h 448980"/>
              <a:gd name="connsiteX21" fmla="*/ 452058 w 560604"/>
              <a:gd name="connsiteY21" fmla="*/ 163840 h 448980"/>
              <a:gd name="connsiteX22" fmla="*/ 505039 w 560604"/>
              <a:gd name="connsiteY22" fmla="*/ 112237 h 448980"/>
              <a:gd name="connsiteX23" fmla="*/ 452058 w 560604"/>
              <a:gd name="connsiteY23" fmla="*/ 59344 h 448980"/>
              <a:gd name="connsiteX24" fmla="*/ 118850 w 560604"/>
              <a:gd name="connsiteY24" fmla="*/ 50324 h 448980"/>
              <a:gd name="connsiteX25" fmla="*/ 257078 w 560604"/>
              <a:gd name="connsiteY25" fmla="*/ 99350 h 448980"/>
              <a:gd name="connsiteX26" fmla="*/ 334589 w 560604"/>
              <a:gd name="connsiteY26" fmla="*/ 58065 h 448980"/>
              <a:gd name="connsiteX27" fmla="*/ 329422 w 560604"/>
              <a:gd name="connsiteY27" fmla="*/ 76127 h 448980"/>
              <a:gd name="connsiteX28" fmla="*/ 268705 w 560604"/>
              <a:gd name="connsiteY28" fmla="*/ 109671 h 448980"/>
              <a:gd name="connsiteX29" fmla="*/ 268705 w 560604"/>
              <a:gd name="connsiteY29" fmla="*/ 287711 h 448980"/>
              <a:gd name="connsiteX30" fmla="*/ 259662 w 560604"/>
              <a:gd name="connsiteY30" fmla="*/ 277390 h 448980"/>
              <a:gd name="connsiteX31" fmla="*/ 259662 w 560604"/>
              <a:gd name="connsiteY31" fmla="*/ 412856 h 448980"/>
              <a:gd name="connsiteX32" fmla="*/ 405641 w 560604"/>
              <a:gd name="connsiteY32" fmla="*/ 380602 h 448980"/>
              <a:gd name="connsiteX33" fmla="*/ 475400 w 560604"/>
              <a:gd name="connsiteY33" fmla="*/ 392214 h 448980"/>
              <a:gd name="connsiteX34" fmla="*/ 475400 w 560604"/>
              <a:gd name="connsiteY34" fmla="*/ 233525 h 448980"/>
              <a:gd name="connsiteX35" fmla="*/ 510280 w 560604"/>
              <a:gd name="connsiteY35" fmla="*/ 221914 h 448980"/>
              <a:gd name="connsiteX36" fmla="*/ 510280 w 560604"/>
              <a:gd name="connsiteY36" fmla="*/ 437369 h 448980"/>
              <a:gd name="connsiteX37" fmla="*/ 290666 w 560604"/>
              <a:gd name="connsiteY37" fmla="*/ 437369 h 448980"/>
              <a:gd name="connsiteX38" fmla="*/ 258370 w 560604"/>
              <a:gd name="connsiteY38" fmla="*/ 448980 h 448980"/>
              <a:gd name="connsiteX39" fmla="*/ 226074 w 560604"/>
              <a:gd name="connsiteY39" fmla="*/ 437369 h 448980"/>
              <a:gd name="connsiteX40" fmla="*/ 0 w 560604"/>
              <a:gd name="connsiteY40" fmla="*/ 437369 h 448980"/>
              <a:gd name="connsiteX41" fmla="*/ 0 w 560604"/>
              <a:gd name="connsiteY41" fmla="*/ 113541 h 448980"/>
              <a:gd name="connsiteX42" fmla="*/ 24545 w 560604"/>
              <a:gd name="connsiteY42" fmla="*/ 96769 h 448980"/>
              <a:gd name="connsiteX43" fmla="*/ 24545 w 560604"/>
              <a:gd name="connsiteY43" fmla="*/ 67096 h 448980"/>
              <a:gd name="connsiteX44" fmla="*/ 29713 w 560604"/>
              <a:gd name="connsiteY44" fmla="*/ 65806 h 448980"/>
              <a:gd name="connsiteX45" fmla="*/ 118850 w 560604"/>
              <a:gd name="connsiteY45" fmla="*/ 50324 h 448980"/>
              <a:gd name="connsiteX46" fmla="*/ 449473 w 560604"/>
              <a:gd name="connsiteY46" fmla="*/ 0 h 448980"/>
              <a:gd name="connsiteX47" fmla="*/ 560604 w 560604"/>
              <a:gd name="connsiteY47" fmla="*/ 109657 h 448980"/>
              <a:gd name="connsiteX48" fmla="*/ 449473 w 560604"/>
              <a:gd name="connsiteY48" fmla="*/ 219313 h 448980"/>
              <a:gd name="connsiteX49" fmla="*/ 339634 w 560604"/>
              <a:gd name="connsiteY49" fmla="*/ 109657 h 448980"/>
              <a:gd name="connsiteX50" fmla="*/ 449473 w 560604"/>
              <a:gd name="connsiteY50" fmla="*/ 0 h 448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60604" h="448980">
                <a:moveTo>
                  <a:pt x="452113" y="77314"/>
                </a:moveTo>
                <a:cubicBezTo>
                  <a:pt x="432708" y="77314"/>
                  <a:pt x="417185" y="92804"/>
                  <a:pt x="417185" y="112165"/>
                </a:cubicBezTo>
                <a:cubicBezTo>
                  <a:pt x="417185" y="130237"/>
                  <a:pt x="432708" y="145726"/>
                  <a:pt x="452113" y="145726"/>
                </a:cubicBezTo>
                <a:cubicBezTo>
                  <a:pt x="471517" y="145726"/>
                  <a:pt x="485747" y="130237"/>
                  <a:pt x="485747" y="112165"/>
                </a:cubicBezTo>
                <a:cubicBezTo>
                  <a:pt x="485747" y="92804"/>
                  <a:pt x="470223" y="77314"/>
                  <a:pt x="452113" y="77314"/>
                </a:cubicBezTo>
                <a:close/>
                <a:moveTo>
                  <a:pt x="118850" y="64516"/>
                </a:moveTo>
                <a:cubicBezTo>
                  <a:pt x="81387" y="64516"/>
                  <a:pt x="50382" y="73547"/>
                  <a:pt x="40048" y="77417"/>
                </a:cubicBezTo>
                <a:lnTo>
                  <a:pt x="40048" y="392214"/>
                </a:lnTo>
                <a:cubicBezTo>
                  <a:pt x="58133" y="384473"/>
                  <a:pt x="81387" y="380602"/>
                  <a:pt x="107224" y="380602"/>
                </a:cubicBezTo>
                <a:cubicBezTo>
                  <a:pt x="171816" y="380602"/>
                  <a:pt x="236408" y="405115"/>
                  <a:pt x="255786" y="412856"/>
                </a:cubicBezTo>
                <a:lnTo>
                  <a:pt x="255786" y="277390"/>
                </a:lnTo>
                <a:lnTo>
                  <a:pt x="246743" y="287711"/>
                </a:lnTo>
                <a:lnTo>
                  <a:pt x="246743" y="109671"/>
                </a:lnTo>
                <a:cubicBezTo>
                  <a:pt x="211863" y="79997"/>
                  <a:pt x="169232" y="64516"/>
                  <a:pt x="118850" y="64516"/>
                </a:cubicBezTo>
                <a:close/>
                <a:moveTo>
                  <a:pt x="452113" y="64406"/>
                </a:moveTo>
                <a:cubicBezTo>
                  <a:pt x="477985" y="64406"/>
                  <a:pt x="498683" y="86350"/>
                  <a:pt x="498683" y="112165"/>
                </a:cubicBezTo>
                <a:cubicBezTo>
                  <a:pt x="498683" y="137981"/>
                  <a:pt x="477985" y="158634"/>
                  <a:pt x="452113" y="158634"/>
                </a:cubicBezTo>
                <a:cubicBezTo>
                  <a:pt x="426240" y="158634"/>
                  <a:pt x="404248" y="137981"/>
                  <a:pt x="404248" y="112165"/>
                </a:cubicBezTo>
                <a:cubicBezTo>
                  <a:pt x="404248" y="86350"/>
                  <a:pt x="426240" y="64406"/>
                  <a:pt x="452113" y="64406"/>
                </a:cubicBezTo>
                <a:close/>
                <a:moveTo>
                  <a:pt x="452058" y="59344"/>
                </a:moveTo>
                <a:cubicBezTo>
                  <a:pt x="422336" y="59344"/>
                  <a:pt x="399076" y="82565"/>
                  <a:pt x="399076" y="112237"/>
                </a:cubicBezTo>
                <a:cubicBezTo>
                  <a:pt x="399076" y="140618"/>
                  <a:pt x="422336" y="163840"/>
                  <a:pt x="452058" y="163840"/>
                </a:cubicBezTo>
                <a:cubicBezTo>
                  <a:pt x="480486" y="163840"/>
                  <a:pt x="505039" y="140618"/>
                  <a:pt x="505039" y="112237"/>
                </a:cubicBezTo>
                <a:cubicBezTo>
                  <a:pt x="505039" y="82565"/>
                  <a:pt x="480486" y="59344"/>
                  <a:pt x="452058" y="59344"/>
                </a:cubicBezTo>
                <a:close/>
                <a:moveTo>
                  <a:pt x="118850" y="50324"/>
                </a:moveTo>
                <a:cubicBezTo>
                  <a:pt x="173108" y="50324"/>
                  <a:pt x="219614" y="67096"/>
                  <a:pt x="257078" y="99350"/>
                </a:cubicBezTo>
                <a:cubicBezTo>
                  <a:pt x="280331" y="79997"/>
                  <a:pt x="306168" y="65806"/>
                  <a:pt x="334589" y="58065"/>
                </a:cubicBezTo>
                <a:cubicBezTo>
                  <a:pt x="332005" y="64516"/>
                  <a:pt x="330713" y="69676"/>
                  <a:pt x="329422" y="76127"/>
                </a:cubicBezTo>
                <a:cubicBezTo>
                  <a:pt x="307460" y="82578"/>
                  <a:pt x="286791" y="94189"/>
                  <a:pt x="268705" y="109671"/>
                </a:cubicBezTo>
                <a:lnTo>
                  <a:pt x="268705" y="287711"/>
                </a:lnTo>
                <a:lnTo>
                  <a:pt x="259662" y="277390"/>
                </a:lnTo>
                <a:lnTo>
                  <a:pt x="259662" y="412856"/>
                </a:lnTo>
                <a:cubicBezTo>
                  <a:pt x="279039" y="405115"/>
                  <a:pt x="339756" y="380602"/>
                  <a:pt x="405641" y="380602"/>
                </a:cubicBezTo>
                <a:cubicBezTo>
                  <a:pt x="431478" y="380602"/>
                  <a:pt x="454731" y="384473"/>
                  <a:pt x="475400" y="392214"/>
                </a:cubicBezTo>
                <a:lnTo>
                  <a:pt x="475400" y="233525"/>
                </a:lnTo>
                <a:cubicBezTo>
                  <a:pt x="488319" y="230945"/>
                  <a:pt x="499945" y="227074"/>
                  <a:pt x="510280" y="221914"/>
                </a:cubicBezTo>
                <a:lnTo>
                  <a:pt x="510280" y="437369"/>
                </a:lnTo>
                <a:lnTo>
                  <a:pt x="290666" y="437369"/>
                </a:lnTo>
                <a:cubicBezTo>
                  <a:pt x="282915" y="445110"/>
                  <a:pt x="271288" y="448980"/>
                  <a:pt x="258370" y="448980"/>
                </a:cubicBezTo>
                <a:cubicBezTo>
                  <a:pt x="245451" y="448980"/>
                  <a:pt x="233825" y="445110"/>
                  <a:pt x="226074" y="437369"/>
                </a:cubicBezTo>
                <a:lnTo>
                  <a:pt x="0" y="437369"/>
                </a:lnTo>
                <a:lnTo>
                  <a:pt x="0" y="113541"/>
                </a:lnTo>
                <a:cubicBezTo>
                  <a:pt x="0" y="105800"/>
                  <a:pt x="9043" y="100640"/>
                  <a:pt x="24545" y="96769"/>
                </a:cubicBezTo>
                <a:lnTo>
                  <a:pt x="24545" y="67096"/>
                </a:lnTo>
                <a:lnTo>
                  <a:pt x="29713" y="65806"/>
                </a:lnTo>
                <a:cubicBezTo>
                  <a:pt x="31005" y="64516"/>
                  <a:pt x="68468" y="50324"/>
                  <a:pt x="118850" y="50324"/>
                </a:cubicBezTo>
                <a:close/>
                <a:moveTo>
                  <a:pt x="449473" y="0"/>
                </a:moveTo>
                <a:cubicBezTo>
                  <a:pt x="510208" y="0"/>
                  <a:pt x="560604" y="49023"/>
                  <a:pt x="560604" y="109657"/>
                </a:cubicBezTo>
                <a:cubicBezTo>
                  <a:pt x="560604" y="170290"/>
                  <a:pt x="510208" y="219313"/>
                  <a:pt x="449473" y="219313"/>
                </a:cubicBezTo>
                <a:cubicBezTo>
                  <a:pt x="388739" y="219313"/>
                  <a:pt x="339634" y="170290"/>
                  <a:pt x="339634" y="109657"/>
                </a:cubicBezTo>
                <a:cubicBezTo>
                  <a:pt x="339634" y="49023"/>
                  <a:pt x="388739" y="0"/>
                  <a:pt x="449473" y="0"/>
                </a:cubicBezTo>
                <a:close/>
              </a:path>
            </a:pathLst>
          </a:custGeom>
          <a:solidFill>
            <a:srgbClr val="1A3172"/>
          </a:solidFill>
          <a:ln>
            <a:noFill/>
          </a:ln>
        </p:spPr>
      </p:sp>
      <p:sp>
        <p:nvSpPr>
          <p:cNvPr id="3" name="文本框 2"/>
          <p:cNvSpPr txBox="1"/>
          <p:nvPr/>
        </p:nvSpPr>
        <p:spPr>
          <a:xfrm>
            <a:off x="659130" y="1565275"/>
            <a:ext cx="10817860" cy="914400"/>
          </a:xfrm>
          <a:prstGeom prst="rect">
            <a:avLst/>
          </a:prstGeom>
          <a:noFill/>
        </p:spPr>
        <p:txBody>
          <a:bodyPr wrap="square" lIns="90000" tIns="46800" rIns="90000" bIns="46800" rtlCol="0" anchor="ctr" anchorCtr="0"/>
          <a:lstStyle/>
          <a:p>
            <a:pPr indent="457200" algn="l" fontAlgn="auto">
              <a:lnSpc>
                <a:spcPct val="150000"/>
              </a:lnSpc>
            </a:pPr>
            <a:r>
              <a:rPr lang="zh-CN" altLang="en-US" sz="2000" dirty="0"/>
              <a:t>用户行为分析是指通过对用户在该存储系统中的各种行为进行分析，了解用户使用习惯、需求。下面是可能涉及用户行为需要记录的数据信息。</a:t>
            </a:r>
          </a:p>
        </p:txBody>
      </p:sp>
      <p:sp>
        <p:nvSpPr>
          <p:cNvPr id="5" name="文本框 4"/>
          <p:cNvSpPr txBox="1"/>
          <p:nvPr/>
        </p:nvSpPr>
        <p:spPr>
          <a:xfrm>
            <a:off x="551815" y="2731135"/>
            <a:ext cx="7060565" cy="3790315"/>
          </a:xfrm>
          <a:prstGeom prst="rect">
            <a:avLst/>
          </a:prstGeom>
          <a:noFill/>
        </p:spPr>
        <p:txBody>
          <a:bodyPr wrap="square" lIns="90000" tIns="46800" rIns="90000" bIns="46800" rtlCol="0" anchor="ctr" anchorCtr="0"/>
          <a:lstStyle/>
          <a:p>
            <a:pPr marL="342900" indent="-342900" algn="l" fontAlgn="auto">
              <a:lnSpc>
                <a:spcPct val="150000"/>
              </a:lnSpc>
              <a:buFont typeface="Arial" panose="020B0604020202020204" pitchFamily="34" charset="0"/>
              <a:buChar char="•"/>
            </a:pPr>
            <a:r>
              <a:rPr lang="zh-CN" altLang="en-US" sz="2000" dirty="0"/>
              <a:t>交互数据：用户与模型交互的详细日志，包括提问内容</a:t>
            </a:r>
          </a:p>
          <a:p>
            <a:pPr marL="342900" indent="-342900" algn="l" fontAlgn="auto">
              <a:lnSpc>
                <a:spcPct val="150000"/>
              </a:lnSpc>
              <a:buFont typeface="Arial" panose="020B0604020202020204" pitchFamily="34" charset="0"/>
              <a:buChar char="•"/>
            </a:pPr>
            <a:r>
              <a:rPr lang="zh-CN" altLang="en-US" sz="2000" dirty="0"/>
              <a:t>用户反馈数据：</a:t>
            </a:r>
            <a:r>
              <a:rPr sz="2000" dirty="0"/>
              <a:t>用户对模型响应的满意度评价</a:t>
            </a:r>
          </a:p>
          <a:p>
            <a:pPr marL="342900" indent="-342900" algn="l" fontAlgn="auto">
              <a:lnSpc>
                <a:spcPct val="150000"/>
              </a:lnSpc>
              <a:buFont typeface="Arial" panose="020B0604020202020204" pitchFamily="34" charset="0"/>
              <a:buChar char="•"/>
            </a:pPr>
            <a:r>
              <a:rPr lang="zh-CN" altLang="en-US" sz="2000" dirty="0"/>
              <a:t>用户偏好数据：</a:t>
            </a:r>
            <a:r>
              <a:rPr sz="2000" dirty="0"/>
              <a:t>用户对特定类型内容或服务的偏好</a:t>
            </a:r>
          </a:p>
          <a:p>
            <a:pPr marL="342900" indent="-342900" algn="l" fontAlgn="auto">
              <a:lnSpc>
                <a:spcPct val="150000"/>
              </a:lnSpc>
              <a:buFont typeface="Arial" panose="020B0604020202020204" pitchFamily="34" charset="0"/>
              <a:buChar char="•"/>
            </a:pPr>
            <a:r>
              <a:rPr lang="zh-CN" altLang="en-US" sz="2000" dirty="0"/>
              <a:t>用户内容生成数据：用户生成的内容主题、风格和情感倾向</a:t>
            </a:r>
          </a:p>
        </p:txBody>
      </p:sp>
      <p:pic>
        <p:nvPicPr>
          <p:cNvPr id="4" name="图片 3"/>
          <p:cNvPicPr>
            <a:picLocks noChangeAspect="1"/>
          </p:cNvPicPr>
          <p:nvPr>
            <p:custDataLst>
              <p:tags r:id="rId2"/>
            </p:custDataLst>
          </p:nvPr>
        </p:nvPicPr>
        <p:blipFill>
          <a:blip r:embed="rId5"/>
          <a:stretch>
            <a:fillRect/>
          </a:stretch>
        </p:blipFill>
        <p:spPr>
          <a:xfrm>
            <a:off x="7612380" y="2924810"/>
            <a:ext cx="4422775" cy="3402965"/>
          </a:xfrm>
          <a:prstGeom prst="rect">
            <a:avLst/>
          </a:prstGeom>
        </p:spPr>
      </p:pic>
      <p:sp>
        <p:nvSpPr>
          <p:cNvPr id="7" name="灯片编号占位符 6"/>
          <p:cNvSpPr>
            <a:spLocks noGrp="1"/>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8236D-BA36-4C90-BC5E-4C81E9977708}" type="slidenum">
              <a:rPr lang="zh-CN" altLang="en-US" sz="2400" smtClean="0"/>
              <a:t>12</a:t>
            </a:fld>
            <a:endParaRPr lang="zh-CN" altLang="en-US" sz="240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77419" y="598161"/>
            <a:ext cx="10825884" cy="5667826"/>
          </a:xfrm>
          <a:prstGeom prst="rect">
            <a:avLst/>
          </a:prstGeom>
          <a:blipFill dpi="0" rotWithShape="1">
            <a:blip r:embed="rId3">
              <a:alphaModFix amt="8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5015410" y="1465053"/>
            <a:ext cx="2149901" cy="2149901"/>
            <a:chOff x="5015408" y="1196255"/>
            <a:chExt cx="2149901" cy="2149901"/>
          </a:xfrm>
        </p:grpSpPr>
        <p:sp>
          <p:nvSpPr>
            <p:cNvPr id="10" name="菱形 9"/>
            <p:cNvSpPr/>
            <p:nvPr/>
          </p:nvSpPr>
          <p:spPr bwMode="auto">
            <a:xfrm>
              <a:off x="5015408" y="1196255"/>
              <a:ext cx="2149901" cy="2149901"/>
            </a:xfrm>
            <a:prstGeom prst="diamond">
              <a:avLst/>
            </a:prstGeom>
            <a:solidFill>
              <a:srgbClr val="1A3172"/>
            </a:solidFill>
            <a:ln w="38100">
              <a:solidFill>
                <a:srgbClr val="1A3172"/>
              </a:solidFill>
            </a:ln>
          </p:spPr>
          <p:style>
            <a:lnRef idx="2">
              <a:schemeClr val="dk1"/>
            </a:lnRef>
            <a:fillRef idx="1">
              <a:schemeClr val="lt1"/>
            </a:fillRef>
            <a:effectRef idx="0">
              <a:schemeClr val="dk1"/>
            </a:effectRef>
            <a:fontRef idx="minor">
              <a:schemeClr val="dk1"/>
            </a:fontRef>
          </p:style>
          <p:txBody>
            <a:bodyPr wrap="none" rtlCol="0" anchor="ctr">
              <a:noAutofit/>
            </a:bodyPr>
            <a:lstStyle/>
            <a:p>
              <a:pPr algn="ctr"/>
              <a:endParaRPr lang="zh-CN" altLang="en-US" sz="2400" dirty="0">
                <a:solidFill>
                  <a:schemeClr val="tx1">
                    <a:lumMod val="85000"/>
                    <a:lumOff val="15000"/>
                  </a:schemeClr>
                </a:solidFill>
                <a:latin typeface="站酷快乐体2016修订版" panose="02010600030101010101" pitchFamily="2" charset="-122"/>
                <a:ea typeface="站酷快乐体2016修订版" panose="02010600030101010101" pitchFamily="2" charset="-122"/>
                <a:cs typeface="+mn-ea"/>
                <a:sym typeface="+mn-lt"/>
              </a:endParaRPr>
            </a:p>
          </p:txBody>
        </p:sp>
        <p:sp>
          <p:nvSpPr>
            <p:cNvPr id="7" name="矩形 6"/>
            <p:cNvSpPr/>
            <p:nvPr/>
          </p:nvSpPr>
          <p:spPr>
            <a:xfrm>
              <a:off x="5680392" y="1671042"/>
              <a:ext cx="831215" cy="1198880"/>
            </a:xfrm>
            <a:prstGeom prst="rect">
              <a:avLst/>
            </a:prstGeom>
          </p:spPr>
          <p:txBody>
            <a:bodyPr wrap="none">
              <a:spAutoFit/>
            </a:bodyPr>
            <a:lstStyle/>
            <a:p>
              <a:pPr lvl="0" algn="ctr"/>
              <a:r>
                <a:rPr lang="en-US" altLang="zh-CN" sz="7200" b="1" spc="600" dirty="0">
                  <a:solidFill>
                    <a:schemeClr val="bg1"/>
                  </a:solidFill>
                  <a:latin typeface="微软雅黑" panose="020B0503020204020204" pitchFamily="34" charset="-122"/>
                  <a:ea typeface="微软雅黑" panose="020B0503020204020204" pitchFamily="34" charset="-122"/>
                  <a:cs typeface="+mn-ea"/>
                  <a:sym typeface="+mn-lt"/>
                </a:rPr>
                <a:t>2</a:t>
              </a:r>
            </a:p>
          </p:txBody>
        </p:sp>
      </p:grpSp>
      <p:sp>
        <p:nvSpPr>
          <p:cNvPr id="8" name="矩形 7"/>
          <p:cNvSpPr/>
          <p:nvPr/>
        </p:nvSpPr>
        <p:spPr>
          <a:xfrm>
            <a:off x="2949700" y="3743491"/>
            <a:ext cx="6260098" cy="1337945"/>
          </a:xfrm>
          <a:prstGeom prst="rect">
            <a:avLst/>
          </a:prstGeom>
        </p:spPr>
        <p:txBody>
          <a:bodyPr wrap="square">
            <a:spAutoFit/>
          </a:bodyPr>
          <a:lstStyle/>
          <a:p>
            <a:pPr algn="ctr">
              <a:lnSpc>
                <a:spcPct val="150000"/>
              </a:lnSpc>
            </a:pPr>
            <a:r>
              <a:rPr lang="zh-CN" altLang="en-US" sz="5400" b="1" spc="600" dirty="0">
                <a:solidFill>
                  <a:schemeClr val="tx1">
                    <a:lumMod val="85000"/>
                    <a:lumOff val="15000"/>
                  </a:schemeClr>
                </a:solidFill>
                <a:latin typeface="微软雅黑" panose="020B0503020204020204" pitchFamily="34" charset="-122"/>
                <a:ea typeface="微软雅黑" panose="020B0503020204020204" pitchFamily="34" charset="-122"/>
                <a:sym typeface="+mn-ea"/>
              </a:rPr>
              <a:t>数据模型设计</a:t>
            </a:r>
            <a:endParaRPr lang="zh-CN" altLang="en-US" sz="5400" b="1" spc="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灯片编号占位符 8"/>
          <p:cNvSpPr>
            <a:spLocks noGrp="1"/>
          </p:cNvSpPr>
          <p:nvPr>
            <p:ph type="sldNum" sz="quarter" idx="12"/>
          </p:nvPr>
        </p:nvSpPr>
        <p:spPr/>
        <p:txBody>
          <a:bodyPr/>
          <a:lstStyle/>
          <a:p>
            <a:fld id="{5588236D-BA36-4C90-BC5E-4C81E9977708}" type="slidenum">
              <a:rPr lang="zh-CN" altLang="en-US" sz="2400" smtClean="0"/>
              <a:t>13</a:t>
            </a:fld>
            <a:endParaRPr lang="zh-CN" altLang="en-US" sz="240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bwMode="auto">
          <a:xfrm>
            <a:off x="6486559" y="1123949"/>
            <a:ext cx="5035517" cy="5546233"/>
          </a:xfrm>
          <a:prstGeom prst="rect">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sp>
        <p:nvSpPr>
          <p:cNvPr id="7" name="矩形 6"/>
          <p:cNvSpPr/>
          <p:nvPr/>
        </p:nvSpPr>
        <p:spPr bwMode="auto">
          <a:xfrm>
            <a:off x="669924" y="1123950"/>
            <a:ext cx="5035517" cy="5546233"/>
          </a:xfrm>
          <a:prstGeom prst="rect">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sp>
        <p:nvSpPr>
          <p:cNvPr id="4" name="işḷïḋê"/>
          <p:cNvSpPr/>
          <p:nvPr/>
        </p:nvSpPr>
        <p:spPr bwMode="auto">
          <a:xfrm>
            <a:off x="688310" y="1096975"/>
            <a:ext cx="5027848" cy="1073702"/>
          </a:xfrm>
          <a:prstGeom prst="rect">
            <a:avLst/>
          </a:prstGeom>
          <a:solidFill>
            <a:srgbClr val="1A3172"/>
          </a:solidFill>
          <a:ln>
            <a:noFill/>
          </a:ln>
        </p:spPr>
        <p:txBody>
          <a:bodyPr wrap="square" lIns="90000" tIns="46800" rIns="90000" bIns="46800" rtlCol="0">
            <a:normAutofit/>
          </a:bodyPr>
          <a:lstStyle/>
          <a:p>
            <a:pPr marL="0" marR="0" lvl="0" indent="0" algn="ctr" defTabSz="913765" rtl="0" eaLnBrk="1" fontAlgn="auto" latinLnBrk="0" hangingPunct="1">
              <a:lnSpc>
                <a:spcPct val="15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sp>
        <p:nvSpPr>
          <p:cNvPr id="14" name="işḷïḋê"/>
          <p:cNvSpPr/>
          <p:nvPr/>
        </p:nvSpPr>
        <p:spPr bwMode="auto">
          <a:xfrm>
            <a:off x="6492640" y="1128552"/>
            <a:ext cx="5027848" cy="1042125"/>
          </a:xfrm>
          <a:prstGeom prst="rect">
            <a:avLst/>
          </a:prstGeom>
          <a:solidFill>
            <a:srgbClr val="1A3172"/>
          </a:solidFill>
          <a:ln>
            <a:noFill/>
          </a:ln>
        </p:spPr>
        <p:txBody>
          <a:bodyPr wrap="square" lIns="90000" tIns="46800" rIns="90000" bIns="46800" rtlCol="0">
            <a:normAutofit/>
          </a:bodyPr>
          <a:lstStyle/>
          <a:p>
            <a:pPr marL="0" marR="0" lvl="0" indent="0" algn="ctr" defTabSz="913765" rtl="0" eaLnBrk="1" fontAlgn="auto" latinLnBrk="0" hangingPunct="1">
              <a:lnSpc>
                <a:spcPct val="15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sp>
        <p:nvSpPr>
          <p:cNvPr id="9" name="矩形 8"/>
          <p:cNvSpPr/>
          <p:nvPr/>
        </p:nvSpPr>
        <p:spPr bwMode="auto">
          <a:xfrm>
            <a:off x="659207" y="2197652"/>
            <a:ext cx="5022489" cy="4032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600" b="0" i="0" u="none" strike="noStrike" kern="1200" cap="none" spc="0" normalizeH="0" baseline="0" noProof="0" dirty="0" err="1">
                <a:ln>
                  <a:noFill/>
                </a:ln>
                <a:solidFill>
                  <a:srgbClr val="000000"/>
                </a:solidFill>
                <a:effectLst/>
                <a:uLnTx/>
                <a:uFillTx/>
                <a:latin typeface="Arial" panose="020B0604020202020204"/>
                <a:ea typeface="微软雅黑" panose="020B0503020204020204" pitchFamily="34" charset="-122"/>
                <a:cs typeface="+mn-cs"/>
              </a:rPr>
              <a:t>TrainingData</a:t>
            </a:r>
            <a:r>
              <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 </a:t>
            </a:r>
            <a:r>
              <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表：</a:t>
            </a:r>
            <a:endPar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628650" lvl="1" indent="-171450">
              <a:lnSpc>
                <a:spcPct val="150000"/>
              </a:lnSpc>
              <a:buFont typeface="Arial" panose="020B0604020202020204" pitchFamily="34" charset="0"/>
              <a:buChar char="•"/>
              <a:defRPr/>
            </a:pPr>
            <a:r>
              <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主要存储用于训练的文本数据和相关信息</a:t>
            </a:r>
            <a:endPar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600" b="0" i="0" u="none" strike="noStrike" kern="1200" cap="none" spc="0" normalizeH="0" baseline="0" noProof="0" dirty="0" err="1">
                <a:ln>
                  <a:noFill/>
                </a:ln>
                <a:solidFill>
                  <a:srgbClr val="000000"/>
                </a:solidFill>
                <a:effectLst/>
                <a:uLnTx/>
                <a:uFillTx/>
                <a:latin typeface="Arial" panose="020B0604020202020204"/>
                <a:ea typeface="微软雅黑" panose="020B0503020204020204" pitchFamily="34" charset="-122"/>
                <a:cs typeface="+mn-cs"/>
              </a:rPr>
              <a:t>ModelParameters</a:t>
            </a:r>
            <a:r>
              <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 </a:t>
            </a:r>
            <a:r>
              <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表</a:t>
            </a:r>
            <a:endPar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628650" lvl="1" indent="-171450">
              <a:lnSpc>
                <a:spcPct val="150000"/>
              </a:lnSpc>
              <a:buFont typeface="Arial" panose="020B0604020202020204" pitchFamily="34" charset="0"/>
              <a:buChar char="•"/>
              <a:defRPr/>
            </a:pPr>
            <a:r>
              <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主要存储训练后的模型参数及其元数据</a:t>
            </a:r>
            <a:endPar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Vocabulary </a:t>
            </a:r>
            <a:r>
              <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表</a:t>
            </a:r>
            <a:endPar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628650" lvl="1" indent="-171450">
              <a:lnSpc>
                <a:spcPct val="150000"/>
              </a:lnSpc>
              <a:buFont typeface="Arial" panose="020B0604020202020204" pitchFamily="34" charset="0"/>
              <a:buChar char="•"/>
              <a:defRPr/>
            </a:pPr>
            <a:r>
              <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主要存储模型使用的词汇表及其索引</a:t>
            </a:r>
            <a:endPar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600" b="0" i="0" u="none" strike="noStrike" kern="1200" cap="none" spc="0" normalizeH="0" baseline="0" noProof="0" dirty="0" err="1">
                <a:ln>
                  <a:noFill/>
                </a:ln>
                <a:solidFill>
                  <a:srgbClr val="000000"/>
                </a:solidFill>
                <a:effectLst/>
                <a:uLnTx/>
                <a:uFillTx/>
                <a:latin typeface="Arial" panose="020B0604020202020204"/>
                <a:ea typeface="微软雅黑" panose="020B0503020204020204" pitchFamily="34" charset="-122"/>
                <a:cs typeface="+mn-cs"/>
              </a:rPr>
              <a:t>TrainingStatistics</a:t>
            </a:r>
            <a:r>
              <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 </a:t>
            </a:r>
            <a:r>
              <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表</a:t>
            </a:r>
            <a:endPar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628650" lvl="1" indent="-171450">
              <a:lnSpc>
                <a:spcPct val="150000"/>
              </a:lnSpc>
              <a:buFont typeface="Arial" panose="020B0604020202020204" pitchFamily="34" charset="0"/>
              <a:buChar char="•"/>
              <a:defRPr/>
            </a:pPr>
            <a:r>
              <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主要存储训练过程中的统计信息</a:t>
            </a:r>
            <a:endPar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600" b="0" i="0" u="none" strike="noStrike" kern="1200" cap="none" spc="0" normalizeH="0" baseline="0" noProof="0" dirty="0" err="1">
                <a:ln>
                  <a:noFill/>
                </a:ln>
                <a:solidFill>
                  <a:srgbClr val="000000"/>
                </a:solidFill>
                <a:effectLst/>
                <a:uLnTx/>
                <a:uFillTx/>
                <a:latin typeface="Arial" panose="020B0604020202020204"/>
                <a:ea typeface="微软雅黑" panose="020B0503020204020204" pitchFamily="34" charset="-122"/>
                <a:cs typeface="+mn-cs"/>
              </a:rPr>
              <a:t>InferenceLog</a:t>
            </a:r>
            <a:r>
              <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 </a:t>
            </a:r>
            <a:r>
              <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表</a:t>
            </a:r>
            <a:endPar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628650" lvl="1" indent="-171450">
              <a:lnSpc>
                <a:spcPct val="150000"/>
              </a:lnSpc>
              <a:buFont typeface="Arial" panose="020B0604020202020204" pitchFamily="34" charset="0"/>
              <a:buChar char="•"/>
              <a:defRPr/>
            </a:pPr>
            <a:r>
              <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主要存储推理过程中的日志信息</a:t>
            </a:r>
            <a:endPar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600" b="0" i="0" u="none" strike="noStrike" kern="1200" cap="none" spc="0" normalizeH="0" baseline="0" noProof="0" dirty="0" err="1">
                <a:ln>
                  <a:noFill/>
                </a:ln>
                <a:solidFill>
                  <a:srgbClr val="000000"/>
                </a:solidFill>
                <a:effectLst/>
                <a:uLnTx/>
                <a:uFillTx/>
                <a:latin typeface="Arial" panose="020B0604020202020204"/>
                <a:ea typeface="微软雅黑" panose="020B0503020204020204" pitchFamily="34" charset="-122"/>
                <a:cs typeface="+mn-cs"/>
              </a:rPr>
              <a:t>GenerationStrategy</a:t>
            </a:r>
            <a:r>
              <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 </a:t>
            </a:r>
            <a:r>
              <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表</a:t>
            </a:r>
            <a:endPar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628650" lvl="1" indent="-171450">
              <a:lnSpc>
                <a:spcPct val="150000"/>
              </a:lnSpc>
              <a:buFont typeface="Arial" panose="020B0604020202020204" pitchFamily="34" charset="0"/>
              <a:buChar char="•"/>
              <a:defRPr/>
            </a:pPr>
            <a:r>
              <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主要存储生成过程中的策略参数</a:t>
            </a:r>
            <a:endPar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endPar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sp>
        <p:nvSpPr>
          <p:cNvPr id="16" name="矩形 15"/>
          <p:cNvSpPr/>
          <p:nvPr/>
        </p:nvSpPr>
        <p:spPr bwMode="auto">
          <a:xfrm>
            <a:off x="6399466" y="2481124"/>
            <a:ext cx="5209701" cy="387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a:ea typeface="微软雅黑" panose="020B0503020204020204" pitchFamily="34" charset="-122"/>
                <a:cs typeface="+mn-cs"/>
              </a:rPr>
              <a:t>DatasetMetadata</a:t>
            </a:r>
            <a:r>
              <a:rPr kumimoji="0" lang="en-US" altLang="zh-CN"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 </a:t>
            </a:r>
            <a:r>
              <a:rPr kumimoji="0" lang="zh-CN" altLang="en-US"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表：</a:t>
            </a:r>
            <a:endParaRPr kumimoji="0" lang="en-US" altLang="zh-CN"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628650" lvl="1" indent="-171450">
              <a:lnSpc>
                <a:spcPct val="150000"/>
              </a:lnSpc>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主要存储训练数据集的相关信息</a:t>
            </a:r>
            <a:endParaRPr lang="en-US" altLang="zh-CN" sz="2000" dirty="0">
              <a:solidFill>
                <a:srgbClr val="000000"/>
              </a:solidFill>
              <a:latin typeface="Arial" panose="020B0604020202020204"/>
              <a:ea typeface="微软雅黑" panose="020B0503020204020204" pitchFamily="34" charset="-122"/>
            </a:endParaRPr>
          </a:p>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a:ea typeface="微软雅黑" panose="020B0503020204020204" pitchFamily="34" charset="-122"/>
                <a:cs typeface="+mn-cs"/>
              </a:rPr>
              <a:t>TrainingJobMetadata</a:t>
            </a:r>
            <a:r>
              <a:rPr kumimoji="0" lang="en-US" altLang="zh-CN"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 </a:t>
            </a:r>
            <a:r>
              <a:rPr kumimoji="0" lang="zh-CN" altLang="en-US"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表：</a:t>
            </a:r>
            <a:endParaRPr kumimoji="0" lang="en-US" altLang="zh-CN"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628650" lvl="1" indent="-171450">
              <a:lnSpc>
                <a:spcPct val="150000"/>
              </a:lnSpc>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主要存储训练作业的相关信息</a:t>
            </a:r>
            <a:endParaRPr kumimoji="0" lang="en-US" altLang="zh-CN"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a:ea typeface="微软雅黑" panose="020B0503020204020204" pitchFamily="34" charset="-122"/>
                <a:cs typeface="+mn-cs"/>
              </a:rPr>
              <a:t>InferenceRequestMetadata</a:t>
            </a:r>
            <a:r>
              <a:rPr kumimoji="0" lang="en-US" altLang="zh-CN"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 </a:t>
            </a:r>
            <a:r>
              <a:rPr kumimoji="0" lang="zh-CN" altLang="en-US"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表：</a:t>
            </a:r>
            <a:endParaRPr kumimoji="0" lang="en-US" altLang="zh-CN"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628650" lvl="1" indent="-171450">
              <a:lnSpc>
                <a:spcPct val="150000"/>
              </a:lnSpc>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主要存储每次推理请求的相关信息</a:t>
            </a:r>
            <a:endParaRPr kumimoji="0" lang="en-US" altLang="zh-CN"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dirty="0" err="1">
                <a:ln>
                  <a:noFill/>
                </a:ln>
                <a:solidFill>
                  <a:srgbClr val="000000"/>
                </a:solidFill>
                <a:effectLst/>
                <a:uLnTx/>
                <a:uFillTx/>
                <a:latin typeface="Arial" panose="020B0604020202020204"/>
                <a:ea typeface="微软雅黑" panose="020B0503020204020204" pitchFamily="34" charset="-122"/>
                <a:cs typeface="+mn-cs"/>
              </a:rPr>
              <a:t>GenerationRequestMetadata</a:t>
            </a:r>
            <a:r>
              <a:rPr kumimoji="0" lang="en-US" altLang="zh-CN"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 </a:t>
            </a:r>
            <a:r>
              <a:rPr kumimoji="0" lang="zh-CN" altLang="en-US"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表：</a:t>
            </a:r>
            <a:endParaRPr kumimoji="0" lang="en-US" altLang="zh-CN"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628650" lvl="1" indent="-171450">
              <a:lnSpc>
                <a:spcPct val="150000"/>
              </a:lnSpc>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主要存储每次文本生成请求的相关信息</a:t>
            </a:r>
            <a:endParaRPr kumimoji="0" lang="en-US" altLang="zh-CN"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sp>
        <p:nvSpPr>
          <p:cNvPr id="5" name="文本框 4"/>
          <p:cNvSpPr txBox="1"/>
          <p:nvPr/>
        </p:nvSpPr>
        <p:spPr>
          <a:xfrm>
            <a:off x="2303229" y="1339660"/>
            <a:ext cx="1485000" cy="588331"/>
          </a:xfrm>
          <a:prstGeom prst="rect">
            <a:avLst/>
          </a:prstGeom>
          <a:noFill/>
        </p:spPr>
        <p:txBody>
          <a:bodyPr wrap="none" lIns="90000" tIns="46800" rIns="90000" bIns="46800" rtlCol="0" anchor="ctr" anchorCtr="0">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FFFFFF"/>
                </a:solidFill>
                <a:effectLst/>
                <a:uLnTx/>
                <a:uFillTx/>
                <a:latin typeface="Arial" panose="020B0604020202020204"/>
                <a:ea typeface="微软雅黑" panose="020B0503020204020204" pitchFamily="34" charset="-122"/>
                <a:cs typeface="+mn-cs"/>
              </a:rPr>
              <a:t>ObjectData</a:t>
            </a:r>
            <a:endParaRPr kumimoji="0" lang="en-US" altLang="zh-CN" sz="24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sp>
        <p:nvSpPr>
          <p:cNvPr id="19" name="文本框 18"/>
          <p:cNvSpPr txBox="1"/>
          <p:nvPr/>
        </p:nvSpPr>
        <p:spPr>
          <a:xfrm>
            <a:off x="8195872" y="1330211"/>
            <a:ext cx="1485000" cy="588331"/>
          </a:xfrm>
          <a:prstGeom prst="rect">
            <a:avLst/>
          </a:prstGeom>
          <a:noFill/>
        </p:spPr>
        <p:txBody>
          <a:bodyPr wrap="none" lIns="90000" tIns="46800" rIns="90000" bIns="46800" rtlCol="0" anchor="ctr" anchorCtr="0">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FFFFFF"/>
                </a:solidFill>
                <a:effectLst/>
                <a:uLnTx/>
                <a:uFillTx/>
                <a:latin typeface="Arial" panose="020B0604020202020204"/>
                <a:ea typeface="微软雅黑" panose="020B0503020204020204" pitchFamily="34" charset="-122"/>
                <a:cs typeface="+mn-cs"/>
              </a:rPr>
              <a:t>MetaData</a:t>
            </a:r>
            <a:endParaRPr kumimoji="0" lang="en-US" altLang="zh-CN" sz="24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sp>
        <p:nvSpPr>
          <p:cNvPr id="2" name="标题 1"/>
          <p:cNvSpPr>
            <a:spLocks noGrp="1"/>
          </p:cNvSpPr>
          <p:nvPr>
            <p:ph type="title"/>
          </p:nvPr>
        </p:nvSpPr>
        <p:spPr>
          <a:xfrm>
            <a:off x="1245909" y="261331"/>
            <a:ext cx="2542320" cy="663575"/>
          </a:xfrm>
        </p:spPr>
        <p:txBody>
          <a:bodyPr/>
          <a:lstStyle/>
          <a:p>
            <a:r>
              <a:rPr lang="zh-CN" altLang="en-US" sz="2800" dirty="0"/>
              <a:t>数据模型设计</a:t>
            </a:r>
          </a:p>
        </p:txBody>
      </p:sp>
      <p:sp>
        <p:nvSpPr>
          <p:cNvPr id="3" name="灯片编号占位符 6"/>
          <p:cNvSpPr>
            <a:spLocks noGrp="1"/>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8236D-BA36-4C90-BC5E-4C81E9977708}" type="slidenum">
              <a:rPr lang="zh-CN" altLang="en-US" sz="2400" smtClean="0"/>
              <a:t>14</a:t>
            </a:fld>
            <a:endParaRPr lang="zh-CN" altLang="en-US" sz="240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77419" y="598161"/>
            <a:ext cx="10825884" cy="5667826"/>
          </a:xfrm>
          <a:prstGeom prst="rect">
            <a:avLst/>
          </a:prstGeom>
          <a:blipFill dpi="0" rotWithShape="1">
            <a:blip r:embed="rId4">
              <a:alphaModFix amt="8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5015410" y="1465053"/>
            <a:ext cx="2149901" cy="2149901"/>
            <a:chOff x="5015408" y="1196255"/>
            <a:chExt cx="2149901" cy="2149901"/>
          </a:xfrm>
        </p:grpSpPr>
        <p:sp>
          <p:nvSpPr>
            <p:cNvPr id="10" name="菱形 9"/>
            <p:cNvSpPr/>
            <p:nvPr/>
          </p:nvSpPr>
          <p:spPr bwMode="auto">
            <a:xfrm>
              <a:off x="5015408" y="1196255"/>
              <a:ext cx="2149901" cy="2149901"/>
            </a:xfrm>
            <a:prstGeom prst="diamond">
              <a:avLst/>
            </a:prstGeom>
            <a:solidFill>
              <a:srgbClr val="1A3172"/>
            </a:solidFill>
            <a:ln w="38100">
              <a:solidFill>
                <a:srgbClr val="1A3172"/>
              </a:solidFill>
            </a:ln>
          </p:spPr>
          <p:style>
            <a:lnRef idx="2">
              <a:schemeClr val="dk1"/>
            </a:lnRef>
            <a:fillRef idx="1">
              <a:schemeClr val="lt1"/>
            </a:fillRef>
            <a:effectRef idx="0">
              <a:schemeClr val="dk1"/>
            </a:effectRef>
            <a:fontRef idx="minor">
              <a:schemeClr val="dk1"/>
            </a:fontRef>
          </p:style>
          <p:txBody>
            <a:bodyPr wrap="none" rtlCol="0" anchor="ctr">
              <a:noAutofit/>
            </a:bodyPr>
            <a:lstStyle/>
            <a:p>
              <a:pPr algn="ctr"/>
              <a:endParaRPr lang="zh-CN" altLang="en-US" sz="2400" dirty="0">
                <a:solidFill>
                  <a:schemeClr val="tx1">
                    <a:lumMod val="85000"/>
                    <a:lumOff val="15000"/>
                  </a:schemeClr>
                </a:solidFill>
                <a:latin typeface="站酷快乐体2016修订版" panose="02010600030101010101" pitchFamily="2" charset="-122"/>
                <a:ea typeface="站酷快乐体2016修订版" panose="02010600030101010101" pitchFamily="2" charset="-122"/>
                <a:cs typeface="+mn-ea"/>
                <a:sym typeface="+mn-lt"/>
              </a:endParaRPr>
            </a:p>
          </p:txBody>
        </p:sp>
        <p:sp>
          <p:nvSpPr>
            <p:cNvPr id="7" name="矩形 6"/>
            <p:cNvSpPr/>
            <p:nvPr/>
          </p:nvSpPr>
          <p:spPr>
            <a:xfrm>
              <a:off x="5364478" y="1671042"/>
              <a:ext cx="1463040" cy="1198880"/>
            </a:xfrm>
            <a:prstGeom prst="rect">
              <a:avLst/>
            </a:prstGeom>
          </p:spPr>
          <p:txBody>
            <a:bodyPr wrap="none">
              <a:spAutoFit/>
            </a:bodyPr>
            <a:lstStyle/>
            <a:p>
              <a:pPr lvl="0" algn="ctr"/>
              <a:r>
                <a:rPr lang="en-US" altLang="zh-CN" sz="7200" b="1" spc="6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7200" b="1" spc="6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8" name="矩形 7"/>
          <p:cNvSpPr/>
          <p:nvPr/>
        </p:nvSpPr>
        <p:spPr>
          <a:xfrm>
            <a:off x="2949700" y="3743491"/>
            <a:ext cx="6260098" cy="1337945"/>
          </a:xfrm>
          <a:prstGeom prst="rect">
            <a:avLst/>
          </a:prstGeom>
        </p:spPr>
        <p:txBody>
          <a:bodyPr wrap="square">
            <a:spAutoFit/>
          </a:bodyPr>
          <a:lstStyle/>
          <a:p>
            <a:pPr algn="ctr">
              <a:lnSpc>
                <a:spcPct val="150000"/>
              </a:lnSpc>
            </a:pPr>
            <a:r>
              <a:rPr lang="zh-CN" altLang="en-US" sz="5400" b="1" spc="600" dirty="0">
                <a:solidFill>
                  <a:schemeClr val="tx1">
                    <a:lumMod val="85000"/>
                    <a:lumOff val="15000"/>
                  </a:schemeClr>
                </a:solidFill>
                <a:latin typeface="微软雅黑" panose="020B0503020204020204" pitchFamily="34" charset="-122"/>
                <a:ea typeface="微软雅黑" panose="020B0503020204020204" pitchFamily="34" charset="-122"/>
              </a:rPr>
              <a:t>存储架构设计</a:t>
            </a:r>
          </a:p>
        </p:txBody>
      </p:sp>
      <p:sp>
        <p:nvSpPr>
          <p:cNvPr id="6" name="灯片编号占位符 5"/>
          <p:cNvSpPr>
            <a:spLocks noGrp="1"/>
          </p:cNvSpPr>
          <p:nvPr>
            <p:ph type="sldNum" sz="quarter" idx="12"/>
          </p:nvPr>
        </p:nvSpPr>
        <p:spPr/>
        <p:txBody>
          <a:bodyPr/>
          <a:lstStyle/>
          <a:p>
            <a:fld id="{5588236D-BA36-4C90-BC5E-4C81E9977708}" type="slidenum">
              <a:rPr lang="zh-CN" altLang="en-US" sz="2400" smtClean="0"/>
              <a:t>15</a:t>
            </a:fld>
            <a:endParaRPr lang="zh-CN" altLang="en-US" sz="240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bwMode="auto">
          <a:xfrm>
            <a:off x="-1482" y="0"/>
            <a:ext cx="12193481" cy="6863750"/>
          </a:xfrm>
          <a:prstGeom prst="rect">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9" name="矩形 28"/>
          <p:cNvSpPr/>
          <p:nvPr/>
        </p:nvSpPr>
        <p:spPr bwMode="auto">
          <a:xfrm>
            <a:off x="-1270" y="1016000"/>
            <a:ext cx="12193270" cy="6177915"/>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 name="标题 1"/>
          <p:cNvSpPr>
            <a:spLocks noGrp="1"/>
          </p:cNvSpPr>
          <p:nvPr>
            <p:ph type="title"/>
          </p:nvPr>
        </p:nvSpPr>
        <p:spPr>
          <a:xfrm>
            <a:off x="1328737" y="321467"/>
            <a:ext cx="10850563" cy="663575"/>
          </a:xfrm>
        </p:spPr>
        <p:txBody>
          <a:bodyPr/>
          <a:lstStyle/>
          <a:p>
            <a:r>
              <a:rPr lang="zh-CN" altLang="en-US" sz="2800" dirty="0">
                <a:solidFill>
                  <a:schemeClr val="tx1">
                    <a:lumMod val="85000"/>
                    <a:lumOff val="15000"/>
                  </a:schemeClr>
                </a:solidFill>
              </a:rPr>
              <a:t>架构介绍</a:t>
            </a:r>
          </a:p>
        </p:txBody>
      </p:sp>
      <p:sp>
        <p:nvSpPr>
          <p:cNvPr id="46" name="book-and-cd_43679"/>
          <p:cNvSpPr>
            <a:spLocks noChangeAspect="1"/>
          </p:cNvSpPr>
          <p:nvPr/>
        </p:nvSpPr>
        <p:spPr bwMode="auto">
          <a:xfrm>
            <a:off x="520658" y="414668"/>
            <a:ext cx="609685" cy="488288"/>
          </a:xfrm>
          <a:custGeom>
            <a:avLst/>
            <a:gdLst>
              <a:gd name="connsiteX0" fmla="*/ 452113 w 560604"/>
              <a:gd name="connsiteY0" fmla="*/ 77314 h 448980"/>
              <a:gd name="connsiteX1" fmla="*/ 417185 w 560604"/>
              <a:gd name="connsiteY1" fmla="*/ 112165 h 448980"/>
              <a:gd name="connsiteX2" fmla="*/ 452113 w 560604"/>
              <a:gd name="connsiteY2" fmla="*/ 145726 h 448980"/>
              <a:gd name="connsiteX3" fmla="*/ 485747 w 560604"/>
              <a:gd name="connsiteY3" fmla="*/ 112165 h 448980"/>
              <a:gd name="connsiteX4" fmla="*/ 452113 w 560604"/>
              <a:gd name="connsiteY4" fmla="*/ 77314 h 448980"/>
              <a:gd name="connsiteX5" fmla="*/ 118850 w 560604"/>
              <a:gd name="connsiteY5" fmla="*/ 64516 h 448980"/>
              <a:gd name="connsiteX6" fmla="*/ 40048 w 560604"/>
              <a:gd name="connsiteY6" fmla="*/ 77417 h 448980"/>
              <a:gd name="connsiteX7" fmla="*/ 40048 w 560604"/>
              <a:gd name="connsiteY7" fmla="*/ 392214 h 448980"/>
              <a:gd name="connsiteX8" fmla="*/ 107224 w 560604"/>
              <a:gd name="connsiteY8" fmla="*/ 380602 h 448980"/>
              <a:gd name="connsiteX9" fmla="*/ 255786 w 560604"/>
              <a:gd name="connsiteY9" fmla="*/ 412856 h 448980"/>
              <a:gd name="connsiteX10" fmla="*/ 255786 w 560604"/>
              <a:gd name="connsiteY10" fmla="*/ 277390 h 448980"/>
              <a:gd name="connsiteX11" fmla="*/ 246743 w 560604"/>
              <a:gd name="connsiteY11" fmla="*/ 287711 h 448980"/>
              <a:gd name="connsiteX12" fmla="*/ 246743 w 560604"/>
              <a:gd name="connsiteY12" fmla="*/ 109671 h 448980"/>
              <a:gd name="connsiteX13" fmla="*/ 118850 w 560604"/>
              <a:gd name="connsiteY13" fmla="*/ 64516 h 448980"/>
              <a:gd name="connsiteX14" fmla="*/ 452113 w 560604"/>
              <a:gd name="connsiteY14" fmla="*/ 64406 h 448980"/>
              <a:gd name="connsiteX15" fmla="*/ 498683 w 560604"/>
              <a:gd name="connsiteY15" fmla="*/ 112165 h 448980"/>
              <a:gd name="connsiteX16" fmla="*/ 452113 w 560604"/>
              <a:gd name="connsiteY16" fmla="*/ 158634 h 448980"/>
              <a:gd name="connsiteX17" fmla="*/ 404248 w 560604"/>
              <a:gd name="connsiteY17" fmla="*/ 112165 h 448980"/>
              <a:gd name="connsiteX18" fmla="*/ 452113 w 560604"/>
              <a:gd name="connsiteY18" fmla="*/ 64406 h 448980"/>
              <a:gd name="connsiteX19" fmla="*/ 452058 w 560604"/>
              <a:gd name="connsiteY19" fmla="*/ 59344 h 448980"/>
              <a:gd name="connsiteX20" fmla="*/ 399076 w 560604"/>
              <a:gd name="connsiteY20" fmla="*/ 112237 h 448980"/>
              <a:gd name="connsiteX21" fmla="*/ 452058 w 560604"/>
              <a:gd name="connsiteY21" fmla="*/ 163840 h 448980"/>
              <a:gd name="connsiteX22" fmla="*/ 505039 w 560604"/>
              <a:gd name="connsiteY22" fmla="*/ 112237 h 448980"/>
              <a:gd name="connsiteX23" fmla="*/ 452058 w 560604"/>
              <a:gd name="connsiteY23" fmla="*/ 59344 h 448980"/>
              <a:gd name="connsiteX24" fmla="*/ 118850 w 560604"/>
              <a:gd name="connsiteY24" fmla="*/ 50324 h 448980"/>
              <a:gd name="connsiteX25" fmla="*/ 257078 w 560604"/>
              <a:gd name="connsiteY25" fmla="*/ 99350 h 448980"/>
              <a:gd name="connsiteX26" fmla="*/ 334589 w 560604"/>
              <a:gd name="connsiteY26" fmla="*/ 58065 h 448980"/>
              <a:gd name="connsiteX27" fmla="*/ 329422 w 560604"/>
              <a:gd name="connsiteY27" fmla="*/ 76127 h 448980"/>
              <a:gd name="connsiteX28" fmla="*/ 268705 w 560604"/>
              <a:gd name="connsiteY28" fmla="*/ 109671 h 448980"/>
              <a:gd name="connsiteX29" fmla="*/ 268705 w 560604"/>
              <a:gd name="connsiteY29" fmla="*/ 287711 h 448980"/>
              <a:gd name="connsiteX30" fmla="*/ 259662 w 560604"/>
              <a:gd name="connsiteY30" fmla="*/ 277390 h 448980"/>
              <a:gd name="connsiteX31" fmla="*/ 259662 w 560604"/>
              <a:gd name="connsiteY31" fmla="*/ 412856 h 448980"/>
              <a:gd name="connsiteX32" fmla="*/ 405641 w 560604"/>
              <a:gd name="connsiteY32" fmla="*/ 380602 h 448980"/>
              <a:gd name="connsiteX33" fmla="*/ 475400 w 560604"/>
              <a:gd name="connsiteY33" fmla="*/ 392214 h 448980"/>
              <a:gd name="connsiteX34" fmla="*/ 475400 w 560604"/>
              <a:gd name="connsiteY34" fmla="*/ 233525 h 448980"/>
              <a:gd name="connsiteX35" fmla="*/ 510280 w 560604"/>
              <a:gd name="connsiteY35" fmla="*/ 221914 h 448980"/>
              <a:gd name="connsiteX36" fmla="*/ 510280 w 560604"/>
              <a:gd name="connsiteY36" fmla="*/ 437369 h 448980"/>
              <a:gd name="connsiteX37" fmla="*/ 290666 w 560604"/>
              <a:gd name="connsiteY37" fmla="*/ 437369 h 448980"/>
              <a:gd name="connsiteX38" fmla="*/ 258370 w 560604"/>
              <a:gd name="connsiteY38" fmla="*/ 448980 h 448980"/>
              <a:gd name="connsiteX39" fmla="*/ 226074 w 560604"/>
              <a:gd name="connsiteY39" fmla="*/ 437369 h 448980"/>
              <a:gd name="connsiteX40" fmla="*/ 0 w 560604"/>
              <a:gd name="connsiteY40" fmla="*/ 437369 h 448980"/>
              <a:gd name="connsiteX41" fmla="*/ 0 w 560604"/>
              <a:gd name="connsiteY41" fmla="*/ 113541 h 448980"/>
              <a:gd name="connsiteX42" fmla="*/ 24545 w 560604"/>
              <a:gd name="connsiteY42" fmla="*/ 96769 h 448980"/>
              <a:gd name="connsiteX43" fmla="*/ 24545 w 560604"/>
              <a:gd name="connsiteY43" fmla="*/ 67096 h 448980"/>
              <a:gd name="connsiteX44" fmla="*/ 29713 w 560604"/>
              <a:gd name="connsiteY44" fmla="*/ 65806 h 448980"/>
              <a:gd name="connsiteX45" fmla="*/ 118850 w 560604"/>
              <a:gd name="connsiteY45" fmla="*/ 50324 h 448980"/>
              <a:gd name="connsiteX46" fmla="*/ 449473 w 560604"/>
              <a:gd name="connsiteY46" fmla="*/ 0 h 448980"/>
              <a:gd name="connsiteX47" fmla="*/ 560604 w 560604"/>
              <a:gd name="connsiteY47" fmla="*/ 109657 h 448980"/>
              <a:gd name="connsiteX48" fmla="*/ 449473 w 560604"/>
              <a:gd name="connsiteY48" fmla="*/ 219313 h 448980"/>
              <a:gd name="connsiteX49" fmla="*/ 339634 w 560604"/>
              <a:gd name="connsiteY49" fmla="*/ 109657 h 448980"/>
              <a:gd name="connsiteX50" fmla="*/ 449473 w 560604"/>
              <a:gd name="connsiteY50" fmla="*/ 0 h 448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60604" h="448980">
                <a:moveTo>
                  <a:pt x="452113" y="77314"/>
                </a:moveTo>
                <a:cubicBezTo>
                  <a:pt x="432708" y="77314"/>
                  <a:pt x="417185" y="92804"/>
                  <a:pt x="417185" y="112165"/>
                </a:cubicBezTo>
                <a:cubicBezTo>
                  <a:pt x="417185" y="130237"/>
                  <a:pt x="432708" y="145726"/>
                  <a:pt x="452113" y="145726"/>
                </a:cubicBezTo>
                <a:cubicBezTo>
                  <a:pt x="471517" y="145726"/>
                  <a:pt x="485747" y="130237"/>
                  <a:pt x="485747" y="112165"/>
                </a:cubicBezTo>
                <a:cubicBezTo>
                  <a:pt x="485747" y="92804"/>
                  <a:pt x="470223" y="77314"/>
                  <a:pt x="452113" y="77314"/>
                </a:cubicBezTo>
                <a:close/>
                <a:moveTo>
                  <a:pt x="118850" y="64516"/>
                </a:moveTo>
                <a:cubicBezTo>
                  <a:pt x="81387" y="64516"/>
                  <a:pt x="50382" y="73547"/>
                  <a:pt x="40048" y="77417"/>
                </a:cubicBezTo>
                <a:lnTo>
                  <a:pt x="40048" y="392214"/>
                </a:lnTo>
                <a:cubicBezTo>
                  <a:pt x="58133" y="384473"/>
                  <a:pt x="81387" y="380602"/>
                  <a:pt x="107224" y="380602"/>
                </a:cubicBezTo>
                <a:cubicBezTo>
                  <a:pt x="171816" y="380602"/>
                  <a:pt x="236408" y="405115"/>
                  <a:pt x="255786" y="412856"/>
                </a:cubicBezTo>
                <a:lnTo>
                  <a:pt x="255786" y="277390"/>
                </a:lnTo>
                <a:lnTo>
                  <a:pt x="246743" y="287711"/>
                </a:lnTo>
                <a:lnTo>
                  <a:pt x="246743" y="109671"/>
                </a:lnTo>
                <a:cubicBezTo>
                  <a:pt x="211863" y="79997"/>
                  <a:pt x="169232" y="64516"/>
                  <a:pt x="118850" y="64516"/>
                </a:cubicBezTo>
                <a:close/>
                <a:moveTo>
                  <a:pt x="452113" y="64406"/>
                </a:moveTo>
                <a:cubicBezTo>
                  <a:pt x="477985" y="64406"/>
                  <a:pt x="498683" y="86350"/>
                  <a:pt x="498683" y="112165"/>
                </a:cubicBezTo>
                <a:cubicBezTo>
                  <a:pt x="498683" y="137981"/>
                  <a:pt x="477985" y="158634"/>
                  <a:pt x="452113" y="158634"/>
                </a:cubicBezTo>
                <a:cubicBezTo>
                  <a:pt x="426240" y="158634"/>
                  <a:pt x="404248" y="137981"/>
                  <a:pt x="404248" y="112165"/>
                </a:cubicBezTo>
                <a:cubicBezTo>
                  <a:pt x="404248" y="86350"/>
                  <a:pt x="426240" y="64406"/>
                  <a:pt x="452113" y="64406"/>
                </a:cubicBezTo>
                <a:close/>
                <a:moveTo>
                  <a:pt x="452058" y="59344"/>
                </a:moveTo>
                <a:cubicBezTo>
                  <a:pt x="422336" y="59344"/>
                  <a:pt x="399076" y="82565"/>
                  <a:pt x="399076" y="112237"/>
                </a:cubicBezTo>
                <a:cubicBezTo>
                  <a:pt x="399076" y="140618"/>
                  <a:pt x="422336" y="163840"/>
                  <a:pt x="452058" y="163840"/>
                </a:cubicBezTo>
                <a:cubicBezTo>
                  <a:pt x="480486" y="163840"/>
                  <a:pt x="505039" y="140618"/>
                  <a:pt x="505039" y="112237"/>
                </a:cubicBezTo>
                <a:cubicBezTo>
                  <a:pt x="505039" y="82565"/>
                  <a:pt x="480486" y="59344"/>
                  <a:pt x="452058" y="59344"/>
                </a:cubicBezTo>
                <a:close/>
                <a:moveTo>
                  <a:pt x="118850" y="50324"/>
                </a:moveTo>
                <a:cubicBezTo>
                  <a:pt x="173108" y="50324"/>
                  <a:pt x="219614" y="67096"/>
                  <a:pt x="257078" y="99350"/>
                </a:cubicBezTo>
                <a:cubicBezTo>
                  <a:pt x="280331" y="79997"/>
                  <a:pt x="306168" y="65806"/>
                  <a:pt x="334589" y="58065"/>
                </a:cubicBezTo>
                <a:cubicBezTo>
                  <a:pt x="332005" y="64516"/>
                  <a:pt x="330713" y="69676"/>
                  <a:pt x="329422" y="76127"/>
                </a:cubicBezTo>
                <a:cubicBezTo>
                  <a:pt x="307460" y="82578"/>
                  <a:pt x="286791" y="94189"/>
                  <a:pt x="268705" y="109671"/>
                </a:cubicBezTo>
                <a:lnTo>
                  <a:pt x="268705" y="287711"/>
                </a:lnTo>
                <a:lnTo>
                  <a:pt x="259662" y="277390"/>
                </a:lnTo>
                <a:lnTo>
                  <a:pt x="259662" y="412856"/>
                </a:lnTo>
                <a:cubicBezTo>
                  <a:pt x="279039" y="405115"/>
                  <a:pt x="339756" y="380602"/>
                  <a:pt x="405641" y="380602"/>
                </a:cubicBezTo>
                <a:cubicBezTo>
                  <a:pt x="431478" y="380602"/>
                  <a:pt x="454731" y="384473"/>
                  <a:pt x="475400" y="392214"/>
                </a:cubicBezTo>
                <a:lnTo>
                  <a:pt x="475400" y="233525"/>
                </a:lnTo>
                <a:cubicBezTo>
                  <a:pt x="488319" y="230945"/>
                  <a:pt x="499945" y="227074"/>
                  <a:pt x="510280" y="221914"/>
                </a:cubicBezTo>
                <a:lnTo>
                  <a:pt x="510280" y="437369"/>
                </a:lnTo>
                <a:lnTo>
                  <a:pt x="290666" y="437369"/>
                </a:lnTo>
                <a:cubicBezTo>
                  <a:pt x="282915" y="445110"/>
                  <a:pt x="271288" y="448980"/>
                  <a:pt x="258370" y="448980"/>
                </a:cubicBezTo>
                <a:cubicBezTo>
                  <a:pt x="245451" y="448980"/>
                  <a:pt x="233825" y="445110"/>
                  <a:pt x="226074" y="437369"/>
                </a:cubicBezTo>
                <a:lnTo>
                  <a:pt x="0" y="437369"/>
                </a:lnTo>
                <a:lnTo>
                  <a:pt x="0" y="113541"/>
                </a:lnTo>
                <a:cubicBezTo>
                  <a:pt x="0" y="105800"/>
                  <a:pt x="9043" y="100640"/>
                  <a:pt x="24545" y="96769"/>
                </a:cubicBezTo>
                <a:lnTo>
                  <a:pt x="24545" y="67096"/>
                </a:lnTo>
                <a:lnTo>
                  <a:pt x="29713" y="65806"/>
                </a:lnTo>
                <a:cubicBezTo>
                  <a:pt x="31005" y="64516"/>
                  <a:pt x="68468" y="50324"/>
                  <a:pt x="118850" y="50324"/>
                </a:cubicBezTo>
                <a:close/>
                <a:moveTo>
                  <a:pt x="449473" y="0"/>
                </a:moveTo>
                <a:cubicBezTo>
                  <a:pt x="510208" y="0"/>
                  <a:pt x="560604" y="49023"/>
                  <a:pt x="560604" y="109657"/>
                </a:cubicBezTo>
                <a:cubicBezTo>
                  <a:pt x="560604" y="170290"/>
                  <a:pt x="510208" y="219313"/>
                  <a:pt x="449473" y="219313"/>
                </a:cubicBezTo>
                <a:cubicBezTo>
                  <a:pt x="388739" y="219313"/>
                  <a:pt x="339634" y="170290"/>
                  <a:pt x="339634" y="109657"/>
                </a:cubicBezTo>
                <a:cubicBezTo>
                  <a:pt x="339634" y="49023"/>
                  <a:pt x="388739" y="0"/>
                  <a:pt x="449473" y="0"/>
                </a:cubicBezTo>
                <a:close/>
              </a:path>
            </a:pathLst>
          </a:custGeom>
          <a:solidFill>
            <a:srgbClr val="1A3172"/>
          </a:solidFill>
          <a:ln>
            <a:noFill/>
          </a:ln>
        </p:spPr>
      </p:sp>
      <p:sp>
        <p:nvSpPr>
          <p:cNvPr id="3" name="文本框 2"/>
          <p:cNvSpPr txBox="1"/>
          <p:nvPr/>
        </p:nvSpPr>
        <p:spPr>
          <a:xfrm>
            <a:off x="659130" y="1565275"/>
            <a:ext cx="10817860" cy="914400"/>
          </a:xfrm>
          <a:prstGeom prst="rect">
            <a:avLst/>
          </a:prstGeom>
          <a:noFill/>
        </p:spPr>
        <p:txBody>
          <a:bodyPr wrap="square" lIns="90000" tIns="46800" rIns="90000" bIns="46800" rtlCol="0" anchor="ctr" anchorCtr="0"/>
          <a:lstStyle/>
          <a:p>
            <a:pPr indent="457200" algn="l" fontAlgn="auto">
              <a:lnSpc>
                <a:spcPct val="150000"/>
              </a:lnSpc>
            </a:pPr>
            <a:r>
              <a:rPr lang="zh-CN" altLang="en-US" sz="2000" b="1" dirty="0"/>
              <a:t>选取了BeeGFS作为基础架构：</a:t>
            </a:r>
            <a:r>
              <a:rPr lang="zh-CN" altLang="en-US" sz="2000" dirty="0"/>
              <a:t>BeeGFS（Formerly known as Fraunhofer FS）是一个为高性能、易用性和可扩展性而设计的分布式文件系统。</a:t>
            </a:r>
          </a:p>
        </p:txBody>
      </p:sp>
      <p:sp>
        <p:nvSpPr>
          <p:cNvPr id="5" name="文本框 4"/>
          <p:cNvSpPr txBox="1"/>
          <p:nvPr/>
        </p:nvSpPr>
        <p:spPr>
          <a:xfrm>
            <a:off x="551815" y="2731135"/>
            <a:ext cx="7060565" cy="3790315"/>
          </a:xfrm>
          <a:prstGeom prst="rect">
            <a:avLst/>
          </a:prstGeom>
          <a:noFill/>
        </p:spPr>
        <p:txBody>
          <a:bodyPr wrap="square" lIns="90000" tIns="46800" rIns="90000" bIns="46800" rtlCol="0" anchor="ctr" anchorCtr="0"/>
          <a:lstStyle/>
          <a:p>
            <a:pPr marL="342900" indent="-342900" algn="l" fontAlgn="auto">
              <a:lnSpc>
                <a:spcPct val="150000"/>
              </a:lnSpc>
              <a:buFont typeface="Arial" panose="020B0604020202020204" pitchFamily="34" charset="0"/>
              <a:buChar char="•"/>
            </a:pPr>
            <a:r>
              <a:rPr lang="zh-CN" altLang="en-US" sz="2000" dirty="0"/>
              <a:t>管理服务器(MS)：整个系统的核心</a:t>
            </a:r>
          </a:p>
          <a:p>
            <a:pPr marL="342900" indent="-342900" algn="l" fontAlgn="auto">
              <a:lnSpc>
                <a:spcPct val="150000"/>
              </a:lnSpc>
              <a:buFont typeface="Arial" panose="020B0604020202020204" pitchFamily="34" charset="0"/>
              <a:buChar char="•"/>
            </a:pPr>
            <a:r>
              <a:rPr lang="zh-CN" altLang="en-US" sz="2000" dirty="0"/>
              <a:t>对象存储服务器(OSS)：管理对象，控制</a:t>
            </a:r>
            <a:r>
              <a:rPr lang="en-US" altLang="zh-CN" sz="2000" dirty="0"/>
              <a:t>OST</a:t>
            </a:r>
            <a:r>
              <a:rPr lang="zh-CN" altLang="en-US" sz="2000" dirty="0"/>
              <a:t>存储数据</a:t>
            </a:r>
          </a:p>
          <a:p>
            <a:pPr marL="342900" indent="-342900" algn="l" fontAlgn="auto">
              <a:lnSpc>
                <a:spcPct val="150000"/>
              </a:lnSpc>
              <a:buFont typeface="Arial" panose="020B0604020202020204" pitchFamily="34" charset="0"/>
              <a:buChar char="•"/>
            </a:pPr>
            <a:r>
              <a:rPr lang="zh-CN" altLang="en-US" sz="2000" dirty="0"/>
              <a:t>元数据服务器(MDS)：管理元数据，</a:t>
            </a:r>
            <a:r>
              <a:rPr lang="zh-CN" altLang="en-US" sz="2000" dirty="0">
                <a:sym typeface="+mn-ea"/>
              </a:rPr>
              <a:t>控制</a:t>
            </a:r>
            <a:r>
              <a:rPr lang="en-US" altLang="zh-CN" sz="2000" dirty="0">
                <a:sym typeface="+mn-ea"/>
              </a:rPr>
              <a:t>MDT</a:t>
            </a:r>
            <a:r>
              <a:rPr lang="zh-CN" altLang="en-US" sz="2000" dirty="0">
                <a:sym typeface="+mn-ea"/>
              </a:rPr>
              <a:t>存储数据</a:t>
            </a:r>
            <a:endParaRPr lang="zh-CN" altLang="en-US" sz="2000" dirty="0"/>
          </a:p>
          <a:p>
            <a:pPr marL="342900" indent="-342900" algn="l" fontAlgn="auto">
              <a:lnSpc>
                <a:spcPct val="150000"/>
              </a:lnSpc>
              <a:buFont typeface="Arial" panose="020B0604020202020204" pitchFamily="34" charset="0"/>
              <a:buChar char="•"/>
            </a:pPr>
            <a:r>
              <a:rPr lang="zh-CN" altLang="en-US" sz="2000" dirty="0"/>
              <a:t>客户端(Client</a:t>
            </a:r>
            <a:r>
              <a:rPr lang="zh-CN" altLang="en-US" sz="2000"/>
              <a:t>)：计算机</a:t>
            </a:r>
            <a:r>
              <a:rPr lang="zh-CN" altLang="en-US" sz="2000" dirty="0"/>
              <a:t>或计算节点</a:t>
            </a:r>
          </a:p>
          <a:p>
            <a:pPr marL="342900" indent="-342900" algn="l" fontAlgn="auto">
              <a:lnSpc>
                <a:spcPct val="150000"/>
              </a:lnSpc>
              <a:buFont typeface="Arial" panose="020B0604020202020204" pitchFamily="34" charset="0"/>
              <a:buChar char="•"/>
            </a:pPr>
            <a:r>
              <a:rPr lang="zh-CN" altLang="en-US" sz="2000" dirty="0"/>
              <a:t>两个守护进程：</a:t>
            </a:r>
          </a:p>
          <a:p>
            <a:pPr marL="800100" lvl="1" indent="-342900" algn="l" fontAlgn="auto">
              <a:lnSpc>
                <a:spcPct val="150000"/>
              </a:lnSpc>
              <a:buFont typeface="Arial" panose="020B0604020202020204" pitchFamily="34" charset="0"/>
              <a:buChar char="•"/>
            </a:pPr>
            <a:r>
              <a:rPr lang="zh-CN" altLang="en-US" sz="2000" dirty="0"/>
              <a:t>Helper-daemon守护进程</a:t>
            </a:r>
          </a:p>
          <a:p>
            <a:pPr marL="800100" lvl="1" indent="-342900" algn="l" fontAlgn="auto">
              <a:lnSpc>
                <a:spcPct val="150000"/>
              </a:lnSpc>
              <a:buFont typeface="Arial" panose="020B0604020202020204" pitchFamily="34" charset="0"/>
              <a:buChar char="•"/>
            </a:pPr>
            <a:r>
              <a:rPr lang="zh-CN" altLang="en-US" sz="2000" dirty="0"/>
              <a:t>Admon守护进程</a:t>
            </a:r>
          </a:p>
        </p:txBody>
      </p:sp>
      <p:pic>
        <p:nvPicPr>
          <p:cNvPr id="6" name="图片 5"/>
          <p:cNvPicPr>
            <a:picLocks noChangeAspect="1"/>
          </p:cNvPicPr>
          <p:nvPr/>
        </p:nvPicPr>
        <p:blipFill>
          <a:blip r:embed="rId4"/>
          <a:stretch>
            <a:fillRect/>
          </a:stretch>
        </p:blipFill>
        <p:spPr>
          <a:xfrm>
            <a:off x="7525385" y="2605405"/>
            <a:ext cx="4081145" cy="3891915"/>
          </a:xfrm>
          <a:prstGeom prst="rect">
            <a:avLst/>
          </a:prstGeom>
        </p:spPr>
      </p:pic>
      <p:sp>
        <p:nvSpPr>
          <p:cNvPr id="7" name="灯片编号占位符 6"/>
          <p:cNvSpPr>
            <a:spLocks noGrp="1"/>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8236D-BA36-4C90-BC5E-4C81E9977708}" type="slidenum">
              <a:rPr lang="zh-CN" altLang="en-US" sz="2400" smtClean="0"/>
              <a:t>16</a:t>
            </a:fld>
            <a:endParaRPr lang="zh-CN" altLang="en-US" sz="240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bwMode="auto">
          <a:xfrm>
            <a:off x="-1482" y="0"/>
            <a:ext cx="12193481" cy="6863750"/>
          </a:xfrm>
          <a:prstGeom prst="rect">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9" name="矩形 28"/>
          <p:cNvSpPr/>
          <p:nvPr/>
        </p:nvSpPr>
        <p:spPr bwMode="auto">
          <a:xfrm>
            <a:off x="-1270" y="1016000"/>
            <a:ext cx="12193270" cy="6038215"/>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 name="标题 1"/>
          <p:cNvSpPr>
            <a:spLocks noGrp="1"/>
          </p:cNvSpPr>
          <p:nvPr>
            <p:ph type="title"/>
          </p:nvPr>
        </p:nvSpPr>
        <p:spPr>
          <a:xfrm>
            <a:off x="1328737" y="321467"/>
            <a:ext cx="10850563" cy="663575"/>
          </a:xfrm>
        </p:spPr>
        <p:txBody>
          <a:bodyPr/>
          <a:lstStyle/>
          <a:p>
            <a:r>
              <a:rPr lang="zh-CN" altLang="en-US" sz="2800" dirty="0">
                <a:solidFill>
                  <a:schemeClr val="tx1">
                    <a:lumMod val="85000"/>
                    <a:lumOff val="15000"/>
                  </a:schemeClr>
                </a:solidFill>
              </a:rPr>
              <a:t>存储流程</a:t>
            </a:r>
          </a:p>
        </p:txBody>
      </p:sp>
      <p:sp>
        <p:nvSpPr>
          <p:cNvPr id="46" name="book-and-cd_43679"/>
          <p:cNvSpPr>
            <a:spLocks noChangeAspect="1"/>
          </p:cNvSpPr>
          <p:nvPr/>
        </p:nvSpPr>
        <p:spPr bwMode="auto">
          <a:xfrm>
            <a:off x="520658" y="414668"/>
            <a:ext cx="609685" cy="488288"/>
          </a:xfrm>
          <a:custGeom>
            <a:avLst/>
            <a:gdLst>
              <a:gd name="connsiteX0" fmla="*/ 452113 w 560604"/>
              <a:gd name="connsiteY0" fmla="*/ 77314 h 448980"/>
              <a:gd name="connsiteX1" fmla="*/ 417185 w 560604"/>
              <a:gd name="connsiteY1" fmla="*/ 112165 h 448980"/>
              <a:gd name="connsiteX2" fmla="*/ 452113 w 560604"/>
              <a:gd name="connsiteY2" fmla="*/ 145726 h 448980"/>
              <a:gd name="connsiteX3" fmla="*/ 485747 w 560604"/>
              <a:gd name="connsiteY3" fmla="*/ 112165 h 448980"/>
              <a:gd name="connsiteX4" fmla="*/ 452113 w 560604"/>
              <a:gd name="connsiteY4" fmla="*/ 77314 h 448980"/>
              <a:gd name="connsiteX5" fmla="*/ 118850 w 560604"/>
              <a:gd name="connsiteY5" fmla="*/ 64516 h 448980"/>
              <a:gd name="connsiteX6" fmla="*/ 40048 w 560604"/>
              <a:gd name="connsiteY6" fmla="*/ 77417 h 448980"/>
              <a:gd name="connsiteX7" fmla="*/ 40048 w 560604"/>
              <a:gd name="connsiteY7" fmla="*/ 392214 h 448980"/>
              <a:gd name="connsiteX8" fmla="*/ 107224 w 560604"/>
              <a:gd name="connsiteY8" fmla="*/ 380602 h 448980"/>
              <a:gd name="connsiteX9" fmla="*/ 255786 w 560604"/>
              <a:gd name="connsiteY9" fmla="*/ 412856 h 448980"/>
              <a:gd name="connsiteX10" fmla="*/ 255786 w 560604"/>
              <a:gd name="connsiteY10" fmla="*/ 277390 h 448980"/>
              <a:gd name="connsiteX11" fmla="*/ 246743 w 560604"/>
              <a:gd name="connsiteY11" fmla="*/ 287711 h 448980"/>
              <a:gd name="connsiteX12" fmla="*/ 246743 w 560604"/>
              <a:gd name="connsiteY12" fmla="*/ 109671 h 448980"/>
              <a:gd name="connsiteX13" fmla="*/ 118850 w 560604"/>
              <a:gd name="connsiteY13" fmla="*/ 64516 h 448980"/>
              <a:gd name="connsiteX14" fmla="*/ 452113 w 560604"/>
              <a:gd name="connsiteY14" fmla="*/ 64406 h 448980"/>
              <a:gd name="connsiteX15" fmla="*/ 498683 w 560604"/>
              <a:gd name="connsiteY15" fmla="*/ 112165 h 448980"/>
              <a:gd name="connsiteX16" fmla="*/ 452113 w 560604"/>
              <a:gd name="connsiteY16" fmla="*/ 158634 h 448980"/>
              <a:gd name="connsiteX17" fmla="*/ 404248 w 560604"/>
              <a:gd name="connsiteY17" fmla="*/ 112165 h 448980"/>
              <a:gd name="connsiteX18" fmla="*/ 452113 w 560604"/>
              <a:gd name="connsiteY18" fmla="*/ 64406 h 448980"/>
              <a:gd name="connsiteX19" fmla="*/ 452058 w 560604"/>
              <a:gd name="connsiteY19" fmla="*/ 59344 h 448980"/>
              <a:gd name="connsiteX20" fmla="*/ 399076 w 560604"/>
              <a:gd name="connsiteY20" fmla="*/ 112237 h 448980"/>
              <a:gd name="connsiteX21" fmla="*/ 452058 w 560604"/>
              <a:gd name="connsiteY21" fmla="*/ 163840 h 448980"/>
              <a:gd name="connsiteX22" fmla="*/ 505039 w 560604"/>
              <a:gd name="connsiteY22" fmla="*/ 112237 h 448980"/>
              <a:gd name="connsiteX23" fmla="*/ 452058 w 560604"/>
              <a:gd name="connsiteY23" fmla="*/ 59344 h 448980"/>
              <a:gd name="connsiteX24" fmla="*/ 118850 w 560604"/>
              <a:gd name="connsiteY24" fmla="*/ 50324 h 448980"/>
              <a:gd name="connsiteX25" fmla="*/ 257078 w 560604"/>
              <a:gd name="connsiteY25" fmla="*/ 99350 h 448980"/>
              <a:gd name="connsiteX26" fmla="*/ 334589 w 560604"/>
              <a:gd name="connsiteY26" fmla="*/ 58065 h 448980"/>
              <a:gd name="connsiteX27" fmla="*/ 329422 w 560604"/>
              <a:gd name="connsiteY27" fmla="*/ 76127 h 448980"/>
              <a:gd name="connsiteX28" fmla="*/ 268705 w 560604"/>
              <a:gd name="connsiteY28" fmla="*/ 109671 h 448980"/>
              <a:gd name="connsiteX29" fmla="*/ 268705 w 560604"/>
              <a:gd name="connsiteY29" fmla="*/ 287711 h 448980"/>
              <a:gd name="connsiteX30" fmla="*/ 259662 w 560604"/>
              <a:gd name="connsiteY30" fmla="*/ 277390 h 448980"/>
              <a:gd name="connsiteX31" fmla="*/ 259662 w 560604"/>
              <a:gd name="connsiteY31" fmla="*/ 412856 h 448980"/>
              <a:gd name="connsiteX32" fmla="*/ 405641 w 560604"/>
              <a:gd name="connsiteY32" fmla="*/ 380602 h 448980"/>
              <a:gd name="connsiteX33" fmla="*/ 475400 w 560604"/>
              <a:gd name="connsiteY33" fmla="*/ 392214 h 448980"/>
              <a:gd name="connsiteX34" fmla="*/ 475400 w 560604"/>
              <a:gd name="connsiteY34" fmla="*/ 233525 h 448980"/>
              <a:gd name="connsiteX35" fmla="*/ 510280 w 560604"/>
              <a:gd name="connsiteY35" fmla="*/ 221914 h 448980"/>
              <a:gd name="connsiteX36" fmla="*/ 510280 w 560604"/>
              <a:gd name="connsiteY36" fmla="*/ 437369 h 448980"/>
              <a:gd name="connsiteX37" fmla="*/ 290666 w 560604"/>
              <a:gd name="connsiteY37" fmla="*/ 437369 h 448980"/>
              <a:gd name="connsiteX38" fmla="*/ 258370 w 560604"/>
              <a:gd name="connsiteY38" fmla="*/ 448980 h 448980"/>
              <a:gd name="connsiteX39" fmla="*/ 226074 w 560604"/>
              <a:gd name="connsiteY39" fmla="*/ 437369 h 448980"/>
              <a:gd name="connsiteX40" fmla="*/ 0 w 560604"/>
              <a:gd name="connsiteY40" fmla="*/ 437369 h 448980"/>
              <a:gd name="connsiteX41" fmla="*/ 0 w 560604"/>
              <a:gd name="connsiteY41" fmla="*/ 113541 h 448980"/>
              <a:gd name="connsiteX42" fmla="*/ 24545 w 560604"/>
              <a:gd name="connsiteY42" fmla="*/ 96769 h 448980"/>
              <a:gd name="connsiteX43" fmla="*/ 24545 w 560604"/>
              <a:gd name="connsiteY43" fmla="*/ 67096 h 448980"/>
              <a:gd name="connsiteX44" fmla="*/ 29713 w 560604"/>
              <a:gd name="connsiteY44" fmla="*/ 65806 h 448980"/>
              <a:gd name="connsiteX45" fmla="*/ 118850 w 560604"/>
              <a:gd name="connsiteY45" fmla="*/ 50324 h 448980"/>
              <a:gd name="connsiteX46" fmla="*/ 449473 w 560604"/>
              <a:gd name="connsiteY46" fmla="*/ 0 h 448980"/>
              <a:gd name="connsiteX47" fmla="*/ 560604 w 560604"/>
              <a:gd name="connsiteY47" fmla="*/ 109657 h 448980"/>
              <a:gd name="connsiteX48" fmla="*/ 449473 w 560604"/>
              <a:gd name="connsiteY48" fmla="*/ 219313 h 448980"/>
              <a:gd name="connsiteX49" fmla="*/ 339634 w 560604"/>
              <a:gd name="connsiteY49" fmla="*/ 109657 h 448980"/>
              <a:gd name="connsiteX50" fmla="*/ 449473 w 560604"/>
              <a:gd name="connsiteY50" fmla="*/ 0 h 448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60604" h="448980">
                <a:moveTo>
                  <a:pt x="452113" y="77314"/>
                </a:moveTo>
                <a:cubicBezTo>
                  <a:pt x="432708" y="77314"/>
                  <a:pt x="417185" y="92804"/>
                  <a:pt x="417185" y="112165"/>
                </a:cubicBezTo>
                <a:cubicBezTo>
                  <a:pt x="417185" y="130237"/>
                  <a:pt x="432708" y="145726"/>
                  <a:pt x="452113" y="145726"/>
                </a:cubicBezTo>
                <a:cubicBezTo>
                  <a:pt x="471517" y="145726"/>
                  <a:pt x="485747" y="130237"/>
                  <a:pt x="485747" y="112165"/>
                </a:cubicBezTo>
                <a:cubicBezTo>
                  <a:pt x="485747" y="92804"/>
                  <a:pt x="470223" y="77314"/>
                  <a:pt x="452113" y="77314"/>
                </a:cubicBezTo>
                <a:close/>
                <a:moveTo>
                  <a:pt x="118850" y="64516"/>
                </a:moveTo>
                <a:cubicBezTo>
                  <a:pt x="81387" y="64516"/>
                  <a:pt x="50382" y="73547"/>
                  <a:pt x="40048" y="77417"/>
                </a:cubicBezTo>
                <a:lnTo>
                  <a:pt x="40048" y="392214"/>
                </a:lnTo>
                <a:cubicBezTo>
                  <a:pt x="58133" y="384473"/>
                  <a:pt x="81387" y="380602"/>
                  <a:pt x="107224" y="380602"/>
                </a:cubicBezTo>
                <a:cubicBezTo>
                  <a:pt x="171816" y="380602"/>
                  <a:pt x="236408" y="405115"/>
                  <a:pt x="255786" y="412856"/>
                </a:cubicBezTo>
                <a:lnTo>
                  <a:pt x="255786" y="277390"/>
                </a:lnTo>
                <a:lnTo>
                  <a:pt x="246743" y="287711"/>
                </a:lnTo>
                <a:lnTo>
                  <a:pt x="246743" y="109671"/>
                </a:lnTo>
                <a:cubicBezTo>
                  <a:pt x="211863" y="79997"/>
                  <a:pt x="169232" y="64516"/>
                  <a:pt x="118850" y="64516"/>
                </a:cubicBezTo>
                <a:close/>
                <a:moveTo>
                  <a:pt x="452113" y="64406"/>
                </a:moveTo>
                <a:cubicBezTo>
                  <a:pt x="477985" y="64406"/>
                  <a:pt x="498683" y="86350"/>
                  <a:pt x="498683" y="112165"/>
                </a:cubicBezTo>
                <a:cubicBezTo>
                  <a:pt x="498683" y="137981"/>
                  <a:pt x="477985" y="158634"/>
                  <a:pt x="452113" y="158634"/>
                </a:cubicBezTo>
                <a:cubicBezTo>
                  <a:pt x="426240" y="158634"/>
                  <a:pt x="404248" y="137981"/>
                  <a:pt x="404248" y="112165"/>
                </a:cubicBezTo>
                <a:cubicBezTo>
                  <a:pt x="404248" y="86350"/>
                  <a:pt x="426240" y="64406"/>
                  <a:pt x="452113" y="64406"/>
                </a:cubicBezTo>
                <a:close/>
                <a:moveTo>
                  <a:pt x="452058" y="59344"/>
                </a:moveTo>
                <a:cubicBezTo>
                  <a:pt x="422336" y="59344"/>
                  <a:pt x="399076" y="82565"/>
                  <a:pt x="399076" y="112237"/>
                </a:cubicBezTo>
                <a:cubicBezTo>
                  <a:pt x="399076" y="140618"/>
                  <a:pt x="422336" y="163840"/>
                  <a:pt x="452058" y="163840"/>
                </a:cubicBezTo>
                <a:cubicBezTo>
                  <a:pt x="480486" y="163840"/>
                  <a:pt x="505039" y="140618"/>
                  <a:pt x="505039" y="112237"/>
                </a:cubicBezTo>
                <a:cubicBezTo>
                  <a:pt x="505039" y="82565"/>
                  <a:pt x="480486" y="59344"/>
                  <a:pt x="452058" y="59344"/>
                </a:cubicBezTo>
                <a:close/>
                <a:moveTo>
                  <a:pt x="118850" y="50324"/>
                </a:moveTo>
                <a:cubicBezTo>
                  <a:pt x="173108" y="50324"/>
                  <a:pt x="219614" y="67096"/>
                  <a:pt x="257078" y="99350"/>
                </a:cubicBezTo>
                <a:cubicBezTo>
                  <a:pt x="280331" y="79997"/>
                  <a:pt x="306168" y="65806"/>
                  <a:pt x="334589" y="58065"/>
                </a:cubicBezTo>
                <a:cubicBezTo>
                  <a:pt x="332005" y="64516"/>
                  <a:pt x="330713" y="69676"/>
                  <a:pt x="329422" y="76127"/>
                </a:cubicBezTo>
                <a:cubicBezTo>
                  <a:pt x="307460" y="82578"/>
                  <a:pt x="286791" y="94189"/>
                  <a:pt x="268705" y="109671"/>
                </a:cubicBezTo>
                <a:lnTo>
                  <a:pt x="268705" y="287711"/>
                </a:lnTo>
                <a:lnTo>
                  <a:pt x="259662" y="277390"/>
                </a:lnTo>
                <a:lnTo>
                  <a:pt x="259662" y="412856"/>
                </a:lnTo>
                <a:cubicBezTo>
                  <a:pt x="279039" y="405115"/>
                  <a:pt x="339756" y="380602"/>
                  <a:pt x="405641" y="380602"/>
                </a:cubicBezTo>
                <a:cubicBezTo>
                  <a:pt x="431478" y="380602"/>
                  <a:pt x="454731" y="384473"/>
                  <a:pt x="475400" y="392214"/>
                </a:cubicBezTo>
                <a:lnTo>
                  <a:pt x="475400" y="233525"/>
                </a:lnTo>
                <a:cubicBezTo>
                  <a:pt x="488319" y="230945"/>
                  <a:pt x="499945" y="227074"/>
                  <a:pt x="510280" y="221914"/>
                </a:cubicBezTo>
                <a:lnTo>
                  <a:pt x="510280" y="437369"/>
                </a:lnTo>
                <a:lnTo>
                  <a:pt x="290666" y="437369"/>
                </a:lnTo>
                <a:cubicBezTo>
                  <a:pt x="282915" y="445110"/>
                  <a:pt x="271288" y="448980"/>
                  <a:pt x="258370" y="448980"/>
                </a:cubicBezTo>
                <a:cubicBezTo>
                  <a:pt x="245451" y="448980"/>
                  <a:pt x="233825" y="445110"/>
                  <a:pt x="226074" y="437369"/>
                </a:cubicBezTo>
                <a:lnTo>
                  <a:pt x="0" y="437369"/>
                </a:lnTo>
                <a:lnTo>
                  <a:pt x="0" y="113541"/>
                </a:lnTo>
                <a:cubicBezTo>
                  <a:pt x="0" y="105800"/>
                  <a:pt x="9043" y="100640"/>
                  <a:pt x="24545" y="96769"/>
                </a:cubicBezTo>
                <a:lnTo>
                  <a:pt x="24545" y="67096"/>
                </a:lnTo>
                <a:lnTo>
                  <a:pt x="29713" y="65806"/>
                </a:lnTo>
                <a:cubicBezTo>
                  <a:pt x="31005" y="64516"/>
                  <a:pt x="68468" y="50324"/>
                  <a:pt x="118850" y="50324"/>
                </a:cubicBezTo>
                <a:close/>
                <a:moveTo>
                  <a:pt x="449473" y="0"/>
                </a:moveTo>
                <a:cubicBezTo>
                  <a:pt x="510208" y="0"/>
                  <a:pt x="560604" y="49023"/>
                  <a:pt x="560604" y="109657"/>
                </a:cubicBezTo>
                <a:cubicBezTo>
                  <a:pt x="560604" y="170290"/>
                  <a:pt x="510208" y="219313"/>
                  <a:pt x="449473" y="219313"/>
                </a:cubicBezTo>
                <a:cubicBezTo>
                  <a:pt x="388739" y="219313"/>
                  <a:pt x="339634" y="170290"/>
                  <a:pt x="339634" y="109657"/>
                </a:cubicBezTo>
                <a:cubicBezTo>
                  <a:pt x="339634" y="49023"/>
                  <a:pt x="388739" y="0"/>
                  <a:pt x="449473" y="0"/>
                </a:cubicBezTo>
                <a:close/>
              </a:path>
            </a:pathLst>
          </a:custGeom>
          <a:solidFill>
            <a:srgbClr val="1A3172"/>
          </a:solidFill>
          <a:ln>
            <a:noFill/>
          </a:ln>
        </p:spPr>
      </p:sp>
      <p:pic>
        <p:nvPicPr>
          <p:cNvPr id="4" name="图片 3"/>
          <p:cNvPicPr>
            <a:picLocks noChangeAspect="1"/>
          </p:cNvPicPr>
          <p:nvPr/>
        </p:nvPicPr>
        <p:blipFill>
          <a:blip r:embed="rId4"/>
          <a:stretch>
            <a:fillRect/>
          </a:stretch>
        </p:blipFill>
        <p:spPr>
          <a:xfrm>
            <a:off x="377190" y="1222375"/>
            <a:ext cx="5077460" cy="4886325"/>
          </a:xfrm>
          <a:prstGeom prst="rect">
            <a:avLst/>
          </a:prstGeom>
        </p:spPr>
      </p:pic>
      <p:sp>
        <p:nvSpPr>
          <p:cNvPr id="7" name="文本框 6"/>
          <p:cNvSpPr txBox="1"/>
          <p:nvPr/>
        </p:nvSpPr>
        <p:spPr>
          <a:xfrm>
            <a:off x="5911850" y="1518285"/>
            <a:ext cx="6191885" cy="4590415"/>
          </a:xfrm>
          <a:prstGeom prst="rect">
            <a:avLst/>
          </a:prstGeom>
          <a:noFill/>
        </p:spPr>
        <p:txBody>
          <a:bodyPr wrap="square" lIns="90000" tIns="46800" rIns="90000" bIns="46800" rtlCol="0" anchor="ctr" anchorCtr="0"/>
          <a:lstStyle/>
          <a:p>
            <a:pPr indent="0" algn="l" fontAlgn="auto">
              <a:lnSpc>
                <a:spcPct val="150000"/>
              </a:lnSpc>
              <a:buNone/>
            </a:pPr>
            <a:r>
              <a:rPr lang="zh-CN" altLang="en-US" sz="2000" dirty="0"/>
              <a:t>1. 客户端发送请求</a:t>
            </a:r>
          </a:p>
          <a:p>
            <a:pPr indent="0" algn="l" fontAlgn="auto">
              <a:lnSpc>
                <a:spcPct val="150000"/>
              </a:lnSpc>
              <a:buNone/>
            </a:pPr>
            <a:r>
              <a:rPr lang="zh-CN" altLang="en-US" sz="2000" dirty="0"/>
              <a:t>2. 客户端与Helper-daemon交互</a:t>
            </a:r>
          </a:p>
          <a:p>
            <a:pPr indent="0" algn="l" fontAlgn="auto">
              <a:lnSpc>
                <a:spcPct val="150000"/>
              </a:lnSpc>
              <a:buNone/>
            </a:pPr>
            <a:r>
              <a:rPr lang="zh-CN" altLang="en-US" sz="2000" dirty="0"/>
              <a:t>3. 请求路由至管理服务器（MS）</a:t>
            </a:r>
          </a:p>
          <a:p>
            <a:pPr indent="0" algn="l" fontAlgn="auto">
              <a:lnSpc>
                <a:spcPct val="150000"/>
              </a:lnSpc>
              <a:buNone/>
            </a:pPr>
            <a:r>
              <a:rPr lang="zh-CN" altLang="en-US" sz="2000" dirty="0"/>
              <a:t>4. 数据操作：分为两种</a:t>
            </a:r>
          </a:p>
          <a:p>
            <a:pPr indent="0" algn="l" fontAlgn="auto">
              <a:lnSpc>
                <a:spcPct val="150000"/>
              </a:lnSpc>
              <a:buNone/>
            </a:pPr>
            <a:r>
              <a:rPr lang="zh-CN" altLang="en-US" sz="2000" dirty="0"/>
              <a:t>  </a:t>
            </a:r>
            <a:r>
              <a:rPr lang="en-US" altLang="zh-CN" sz="2000" dirty="0"/>
              <a:t>  </a:t>
            </a:r>
            <a:r>
              <a:rPr lang="zh-CN" altLang="en-US" sz="2000" dirty="0"/>
              <a:t>1. 元数据操作：请求涉及元数据，MS将请求转发到MDS。MDS负责处理元数据并存储在MDT上</a:t>
            </a:r>
          </a:p>
          <a:p>
            <a:pPr indent="0" algn="l" fontAlgn="auto">
              <a:lnSpc>
                <a:spcPct val="150000"/>
              </a:lnSpc>
              <a:buNone/>
            </a:pPr>
            <a:r>
              <a:rPr lang="zh-CN" altLang="en-US" sz="2000" dirty="0"/>
              <a:t>  </a:t>
            </a:r>
            <a:r>
              <a:rPr lang="en-US" altLang="zh-CN" sz="2000" dirty="0"/>
              <a:t>  </a:t>
            </a:r>
            <a:r>
              <a:rPr lang="zh-CN" altLang="en-US" sz="2000" dirty="0"/>
              <a:t>2. 数据存取操作：对于数据存取请求，MS将请求转发到OSS。OSS将请求转发到OST</a:t>
            </a:r>
          </a:p>
          <a:p>
            <a:pPr indent="0" algn="l" fontAlgn="auto">
              <a:lnSpc>
                <a:spcPct val="150000"/>
              </a:lnSpc>
              <a:buNone/>
            </a:pPr>
            <a:r>
              <a:rPr lang="zh-CN" altLang="en-US" sz="2000" dirty="0"/>
              <a:t>5. 数据读写和其他存储操作</a:t>
            </a:r>
          </a:p>
          <a:p>
            <a:pPr indent="0" algn="l" fontAlgn="auto">
              <a:lnSpc>
                <a:spcPct val="150000"/>
              </a:lnSpc>
              <a:buNone/>
            </a:pPr>
            <a:r>
              <a:rPr lang="zh-CN" altLang="en-US" sz="2000" dirty="0"/>
              <a:t>6. 响应客户端</a:t>
            </a:r>
          </a:p>
          <a:p>
            <a:pPr indent="0" algn="l" fontAlgn="auto">
              <a:lnSpc>
                <a:spcPct val="150000"/>
              </a:lnSpc>
              <a:buNone/>
            </a:pPr>
            <a:r>
              <a:rPr lang="zh-CN" altLang="en-US" sz="2000" dirty="0"/>
              <a:t>7. 监控和日志记录</a:t>
            </a:r>
          </a:p>
        </p:txBody>
      </p:sp>
      <p:sp>
        <p:nvSpPr>
          <p:cNvPr id="3" name="灯片编号占位符 6"/>
          <p:cNvSpPr>
            <a:spLocks noGrp="1"/>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8236D-BA36-4C90-BC5E-4C81E9977708}" type="slidenum">
              <a:rPr lang="zh-CN" altLang="en-US" sz="2400" smtClean="0"/>
              <a:t>17</a:t>
            </a:fld>
            <a:endParaRPr lang="zh-CN" altLang="en-US" sz="240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bwMode="auto">
          <a:xfrm>
            <a:off x="2698750" y="1136650"/>
            <a:ext cx="9100820" cy="5355590"/>
          </a:xfrm>
          <a:prstGeom prst="rect">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4" name="trophy_159504"/>
          <p:cNvSpPr>
            <a:spLocks noChangeAspect="1"/>
          </p:cNvSpPr>
          <p:nvPr/>
        </p:nvSpPr>
        <p:spPr bwMode="auto">
          <a:xfrm>
            <a:off x="396875" y="2828925"/>
            <a:ext cx="1608455" cy="1565275"/>
          </a:xfrm>
          <a:custGeom>
            <a:avLst/>
            <a:gdLst>
              <a:gd name="connsiteX0" fmla="*/ 92709 w 608527"/>
              <a:gd name="connsiteY0" fmla="*/ 383100 h 592185"/>
              <a:gd name="connsiteX1" fmla="*/ 122674 w 608527"/>
              <a:gd name="connsiteY1" fmla="*/ 392457 h 592185"/>
              <a:gd name="connsiteX2" fmla="*/ 136811 w 608527"/>
              <a:gd name="connsiteY2" fmla="*/ 395986 h 592185"/>
              <a:gd name="connsiteX3" fmla="*/ 140345 w 608527"/>
              <a:gd name="connsiteY3" fmla="*/ 410099 h 592185"/>
              <a:gd name="connsiteX4" fmla="*/ 168466 w 608527"/>
              <a:gd name="connsiteY4" fmla="*/ 460107 h 592185"/>
              <a:gd name="connsiteX5" fmla="*/ 192438 w 608527"/>
              <a:gd name="connsiteY5" fmla="*/ 466243 h 592185"/>
              <a:gd name="connsiteX6" fmla="*/ 225476 w 608527"/>
              <a:gd name="connsiteY6" fmla="*/ 459494 h 592185"/>
              <a:gd name="connsiteX7" fmla="*/ 239767 w 608527"/>
              <a:gd name="connsiteY7" fmla="*/ 455352 h 592185"/>
              <a:gd name="connsiteX8" fmla="*/ 246682 w 608527"/>
              <a:gd name="connsiteY8" fmla="*/ 462408 h 592185"/>
              <a:gd name="connsiteX9" fmla="*/ 120830 w 608527"/>
              <a:gd name="connsiteY9" fmla="*/ 588043 h 592185"/>
              <a:gd name="connsiteX10" fmla="*/ 110841 w 608527"/>
              <a:gd name="connsiteY10" fmla="*/ 592185 h 592185"/>
              <a:gd name="connsiteX11" fmla="*/ 107768 w 608527"/>
              <a:gd name="connsiteY11" fmla="*/ 591725 h 592185"/>
              <a:gd name="connsiteX12" fmla="*/ 97472 w 608527"/>
              <a:gd name="connsiteY12" fmla="*/ 582828 h 592185"/>
              <a:gd name="connsiteX13" fmla="*/ 73347 w 608527"/>
              <a:gd name="connsiteY13" fmla="*/ 516098 h 592185"/>
              <a:gd name="connsiteX14" fmla="*/ 9729 w 608527"/>
              <a:gd name="connsiteY14" fmla="*/ 494929 h 592185"/>
              <a:gd name="connsiteX15" fmla="*/ 356 w 608527"/>
              <a:gd name="connsiteY15" fmla="*/ 484805 h 592185"/>
              <a:gd name="connsiteX16" fmla="*/ 4197 w 608527"/>
              <a:gd name="connsiteY16" fmla="*/ 471459 h 592185"/>
              <a:gd name="connsiteX17" fmla="*/ 512302 w 608527"/>
              <a:gd name="connsiteY17" fmla="*/ 379571 h 592185"/>
              <a:gd name="connsiteX18" fmla="*/ 604331 w 608527"/>
              <a:gd name="connsiteY18" fmla="*/ 471458 h 592185"/>
              <a:gd name="connsiteX19" fmla="*/ 608172 w 608527"/>
              <a:gd name="connsiteY19" fmla="*/ 484804 h 592185"/>
              <a:gd name="connsiteX20" fmla="*/ 598800 w 608527"/>
              <a:gd name="connsiteY20" fmla="*/ 494929 h 592185"/>
              <a:gd name="connsiteX21" fmla="*/ 535194 w 608527"/>
              <a:gd name="connsiteY21" fmla="*/ 516098 h 592185"/>
              <a:gd name="connsiteX22" fmla="*/ 511073 w 608527"/>
              <a:gd name="connsiteY22" fmla="*/ 582828 h 592185"/>
              <a:gd name="connsiteX23" fmla="*/ 500780 w 608527"/>
              <a:gd name="connsiteY23" fmla="*/ 591725 h 592185"/>
              <a:gd name="connsiteX24" fmla="*/ 497707 w 608527"/>
              <a:gd name="connsiteY24" fmla="*/ 592185 h 592185"/>
              <a:gd name="connsiteX25" fmla="*/ 487721 w 608527"/>
              <a:gd name="connsiteY25" fmla="*/ 588043 h 592185"/>
              <a:gd name="connsiteX26" fmla="*/ 356976 w 608527"/>
              <a:gd name="connsiteY26" fmla="*/ 457499 h 592185"/>
              <a:gd name="connsiteX27" fmla="*/ 359281 w 608527"/>
              <a:gd name="connsiteY27" fmla="*/ 455351 h 592185"/>
              <a:gd name="connsiteX28" fmla="*/ 373569 w 608527"/>
              <a:gd name="connsiteY28" fmla="*/ 459493 h 592185"/>
              <a:gd name="connsiteX29" fmla="*/ 406601 w 608527"/>
              <a:gd name="connsiteY29" fmla="*/ 466243 h 592185"/>
              <a:gd name="connsiteX30" fmla="*/ 430721 w 608527"/>
              <a:gd name="connsiteY30" fmla="*/ 460107 h 592185"/>
              <a:gd name="connsiteX31" fmla="*/ 458683 w 608527"/>
              <a:gd name="connsiteY31" fmla="*/ 410098 h 592185"/>
              <a:gd name="connsiteX32" fmla="*/ 462217 w 608527"/>
              <a:gd name="connsiteY32" fmla="*/ 395985 h 592185"/>
              <a:gd name="connsiteX33" fmla="*/ 476352 w 608527"/>
              <a:gd name="connsiteY33" fmla="*/ 392457 h 592185"/>
              <a:gd name="connsiteX34" fmla="*/ 512302 w 608527"/>
              <a:gd name="connsiteY34" fmla="*/ 379571 h 592185"/>
              <a:gd name="connsiteX35" fmla="*/ 299571 w 608527"/>
              <a:gd name="connsiteY35" fmla="*/ 169992 h 592185"/>
              <a:gd name="connsiteX36" fmla="*/ 363115 w 608527"/>
              <a:gd name="connsiteY36" fmla="*/ 233431 h 592185"/>
              <a:gd name="connsiteX37" fmla="*/ 299571 w 608527"/>
              <a:gd name="connsiteY37" fmla="*/ 296870 h 592185"/>
              <a:gd name="connsiteX38" fmla="*/ 236027 w 608527"/>
              <a:gd name="connsiteY38" fmla="*/ 233431 h 592185"/>
              <a:gd name="connsiteX39" fmla="*/ 299571 w 608527"/>
              <a:gd name="connsiteY39" fmla="*/ 169992 h 592185"/>
              <a:gd name="connsiteX40" fmla="*/ 299495 w 608527"/>
              <a:gd name="connsiteY40" fmla="*/ 141609 h 592185"/>
              <a:gd name="connsiteX41" fmla="*/ 207613 w 608527"/>
              <a:gd name="connsiteY41" fmla="*/ 233507 h 592185"/>
              <a:gd name="connsiteX42" fmla="*/ 299495 w 608527"/>
              <a:gd name="connsiteY42" fmla="*/ 325251 h 592185"/>
              <a:gd name="connsiteX43" fmla="*/ 391530 w 608527"/>
              <a:gd name="connsiteY43" fmla="*/ 233507 h 592185"/>
              <a:gd name="connsiteX44" fmla="*/ 299495 w 608527"/>
              <a:gd name="connsiteY44" fmla="*/ 141609 h 592185"/>
              <a:gd name="connsiteX45" fmla="*/ 299495 w 608527"/>
              <a:gd name="connsiteY45" fmla="*/ 115374 h 592185"/>
              <a:gd name="connsiteX46" fmla="*/ 417804 w 608527"/>
              <a:gd name="connsiteY46" fmla="*/ 233507 h 592185"/>
              <a:gd name="connsiteX47" fmla="*/ 299495 w 608527"/>
              <a:gd name="connsiteY47" fmla="*/ 351486 h 592185"/>
              <a:gd name="connsiteX48" fmla="*/ 181339 w 608527"/>
              <a:gd name="connsiteY48" fmla="*/ 233507 h 592185"/>
              <a:gd name="connsiteX49" fmla="*/ 299495 w 608527"/>
              <a:gd name="connsiteY49" fmla="*/ 115374 h 592185"/>
              <a:gd name="connsiteX50" fmla="*/ 299529 w 608527"/>
              <a:gd name="connsiteY50" fmla="*/ 87143 h 592185"/>
              <a:gd name="connsiteX51" fmla="*/ 152944 w 608527"/>
              <a:gd name="connsiteY51" fmla="*/ 233507 h 592185"/>
              <a:gd name="connsiteX52" fmla="*/ 299529 w 608527"/>
              <a:gd name="connsiteY52" fmla="*/ 379871 h 592185"/>
              <a:gd name="connsiteX53" fmla="*/ 446114 w 608527"/>
              <a:gd name="connsiteY53" fmla="*/ 233507 h 592185"/>
              <a:gd name="connsiteX54" fmla="*/ 299529 w 608527"/>
              <a:gd name="connsiteY54" fmla="*/ 87143 h 592185"/>
              <a:gd name="connsiteX55" fmla="*/ 299529 w 608527"/>
              <a:gd name="connsiteY55" fmla="*/ 0 h 592185"/>
              <a:gd name="connsiteX56" fmla="*/ 351618 w 608527"/>
              <a:gd name="connsiteY56" fmla="*/ 39276 h 592185"/>
              <a:gd name="connsiteX57" fmla="*/ 357764 w 608527"/>
              <a:gd name="connsiteY57" fmla="*/ 40043 h 592185"/>
              <a:gd name="connsiteX58" fmla="*/ 406625 w 608527"/>
              <a:gd name="connsiteY58" fmla="*/ 28997 h 592185"/>
              <a:gd name="connsiteX59" fmla="*/ 416459 w 608527"/>
              <a:gd name="connsiteY59" fmla="*/ 31298 h 592185"/>
              <a:gd name="connsiteX60" fmla="*/ 441965 w 608527"/>
              <a:gd name="connsiteY60" fmla="*/ 91286 h 592185"/>
              <a:gd name="connsiteX61" fmla="*/ 502044 w 608527"/>
              <a:gd name="connsiteY61" fmla="*/ 116754 h 592185"/>
              <a:gd name="connsiteX62" fmla="*/ 494054 w 608527"/>
              <a:gd name="connsiteY62" fmla="*/ 181344 h 592185"/>
              <a:gd name="connsiteX63" fmla="*/ 533389 w 608527"/>
              <a:gd name="connsiteY63" fmla="*/ 233507 h 592185"/>
              <a:gd name="connsiteX64" fmla="*/ 494054 w 608527"/>
              <a:gd name="connsiteY64" fmla="*/ 285517 h 592185"/>
              <a:gd name="connsiteX65" fmla="*/ 502044 w 608527"/>
              <a:gd name="connsiteY65" fmla="*/ 350261 h 592185"/>
              <a:gd name="connsiteX66" fmla="*/ 441965 w 608527"/>
              <a:gd name="connsiteY66" fmla="*/ 375575 h 592185"/>
              <a:gd name="connsiteX67" fmla="*/ 416459 w 608527"/>
              <a:gd name="connsiteY67" fmla="*/ 435563 h 592185"/>
              <a:gd name="connsiteX68" fmla="*/ 406625 w 608527"/>
              <a:gd name="connsiteY68" fmla="*/ 438018 h 592185"/>
              <a:gd name="connsiteX69" fmla="*/ 357764 w 608527"/>
              <a:gd name="connsiteY69" fmla="*/ 426971 h 592185"/>
              <a:gd name="connsiteX70" fmla="*/ 351618 w 608527"/>
              <a:gd name="connsiteY70" fmla="*/ 427585 h 592185"/>
              <a:gd name="connsiteX71" fmla="*/ 299529 w 608527"/>
              <a:gd name="connsiteY71" fmla="*/ 466861 h 592185"/>
              <a:gd name="connsiteX72" fmla="*/ 247441 w 608527"/>
              <a:gd name="connsiteY72" fmla="*/ 427585 h 592185"/>
              <a:gd name="connsiteX73" fmla="*/ 241448 w 608527"/>
              <a:gd name="connsiteY73" fmla="*/ 426971 h 592185"/>
              <a:gd name="connsiteX74" fmla="*/ 192433 w 608527"/>
              <a:gd name="connsiteY74" fmla="*/ 438018 h 592185"/>
              <a:gd name="connsiteX75" fmla="*/ 182599 w 608527"/>
              <a:gd name="connsiteY75" fmla="*/ 435563 h 592185"/>
              <a:gd name="connsiteX76" fmla="*/ 157247 w 608527"/>
              <a:gd name="connsiteY76" fmla="*/ 375575 h 592185"/>
              <a:gd name="connsiteX77" fmla="*/ 97168 w 608527"/>
              <a:gd name="connsiteY77" fmla="*/ 350107 h 592185"/>
              <a:gd name="connsiteX78" fmla="*/ 105005 w 608527"/>
              <a:gd name="connsiteY78" fmla="*/ 285517 h 592185"/>
              <a:gd name="connsiteX79" fmla="*/ 65823 w 608527"/>
              <a:gd name="connsiteY79" fmla="*/ 233507 h 592185"/>
              <a:gd name="connsiteX80" fmla="*/ 105005 w 608527"/>
              <a:gd name="connsiteY80" fmla="*/ 181344 h 592185"/>
              <a:gd name="connsiteX81" fmla="*/ 97168 w 608527"/>
              <a:gd name="connsiteY81" fmla="*/ 116754 h 592185"/>
              <a:gd name="connsiteX82" fmla="*/ 157247 w 608527"/>
              <a:gd name="connsiteY82" fmla="*/ 91286 h 592185"/>
              <a:gd name="connsiteX83" fmla="*/ 182599 w 608527"/>
              <a:gd name="connsiteY83" fmla="*/ 31298 h 592185"/>
              <a:gd name="connsiteX84" fmla="*/ 192433 w 608527"/>
              <a:gd name="connsiteY84" fmla="*/ 28997 h 592185"/>
              <a:gd name="connsiteX85" fmla="*/ 241448 w 608527"/>
              <a:gd name="connsiteY85" fmla="*/ 40043 h 592185"/>
              <a:gd name="connsiteX86" fmla="*/ 247441 w 608527"/>
              <a:gd name="connsiteY86" fmla="*/ 39276 h 592185"/>
              <a:gd name="connsiteX87" fmla="*/ 299529 w 608527"/>
              <a:gd name="connsiteY87" fmla="*/ 0 h 592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608527" h="592185">
                <a:moveTo>
                  <a:pt x="92709" y="383100"/>
                </a:moveTo>
                <a:cubicBezTo>
                  <a:pt x="102697" y="388162"/>
                  <a:pt x="113607" y="390463"/>
                  <a:pt x="122674" y="392457"/>
                </a:cubicBezTo>
                <a:cubicBezTo>
                  <a:pt x="127130" y="393378"/>
                  <a:pt x="133584" y="394758"/>
                  <a:pt x="136811" y="395986"/>
                </a:cubicBezTo>
                <a:cubicBezTo>
                  <a:pt x="138040" y="399207"/>
                  <a:pt x="139423" y="405650"/>
                  <a:pt x="140345" y="410099"/>
                </a:cubicBezTo>
                <a:cubicBezTo>
                  <a:pt x="143880" y="426359"/>
                  <a:pt x="148643" y="448755"/>
                  <a:pt x="168466" y="460107"/>
                </a:cubicBezTo>
                <a:cubicBezTo>
                  <a:pt x="175535" y="464249"/>
                  <a:pt x="183525" y="466243"/>
                  <a:pt x="192438" y="466243"/>
                </a:cubicBezTo>
                <a:cubicBezTo>
                  <a:pt x="204270" y="466243"/>
                  <a:pt x="215488" y="462715"/>
                  <a:pt x="225476" y="459494"/>
                </a:cubicBezTo>
                <a:cubicBezTo>
                  <a:pt x="230086" y="457960"/>
                  <a:pt x="236233" y="455965"/>
                  <a:pt x="239767" y="455352"/>
                </a:cubicBezTo>
                <a:cubicBezTo>
                  <a:pt x="241765" y="457039"/>
                  <a:pt x="244377" y="459800"/>
                  <a:pt x="246682" y="462408"/>
                </a:cubicBezTo>
                <a:lnTo>
                  <a:pt x="120830" y="588043"/>
                </a:lnTo>
                <a:cubicBezTo>
                  <a:pt x="118217" y="590651"/>
                  <a:pt x="114529" y="592185"/>
                  <a:pt x="110841" y="592185"/>
                </a:cubicBezTo>
                <a:cubicBezTo>
                  <a:pt x="109766" y="592185"/>
                  <a:pt x="108844" y="592032"/>
                  <a:pt x="107768" y="591725"/>
                </a:cubicBezTo>
                <a:cubicBezTo>
                  <a:pt x="103004" y="590804"/>
                  <a:pt x="99163" y="587276"/>
                  <a:pt x="97472" y="582828"/>
                </a:cubicBezTo>
                <a:lnTo>
                  <a:pt x="73347" y="516098"/>
                </a:lnTo>
                <a:lnTo>
                  <a:pt x="9729" y="494929"/>
                </a:lnTo>
                <a:cubicBezTo>
                  <a:pt x="5119" y="493395"/>
                  <a:pt x="1585" y="489560"/>
                  <a:pt x="356" y="484805"/>
                </a:cubicBezTo>
                <a:cubicBezTo>
                  <a:pt x="-720" y="480049"/>
                  <a:pt x="663" y="474987"/>
                  <a:pt x="4197" y="471459"/>
                </a:cubicBezTo>
                <a:close/>
                <a:moveTo>
                  <a:pt x="512302" y="379571"/>
                </a:moveTo>
                <a:lnTo>
                  <a:pt x="604331" y="471458"/>
                </a:lnTo>
                <a:cubicBezTo>
                  <a:pt x="607864" y="474987"/>
                  <a:pt x="609247" y="480049"/>
                  <a:pt x="608172" y="484804"/>
                </a:cubicBezTo>
                <a:cubicBezTo>
                  <a:pt x="606942" y="489560"/>
                  <a:pt x="603409" y="493395"/>
                  <a:pt x="598800" y="494929"/>
                </a:cubicBezTo>
                <a:lnTo>
                  <a:pt x="535194" y="516098"/>
                </a:lnTo>
                <a:lnTo>
                  <a:pt x="511073" y="582828"/>
                </a:lnTo>
                <a:cubicBezTo>
                  <a:pt x="509383" y="587276"/>
                  <a:pt x="505542" y="590804"/>
                  <a:pt x="500780" y="591725"/>
                </a:cubicBezTo>
                <a:cubicBezTo>
                  <a:pt x="499704" y="592032"/>
                  <a:pt x="498782" y="592185"/>
                  <a:pt x="497707" y="592185"/>
                </a:cubicBezTo>
                <a:cubicBezTo>
                  <a:pt x="494020" y="592185"/>
                  <a:pt x="490332" y="590651"/>
                  <a:pt x="487721" y="588043"/>
                </a:cubicBezTo>
                <a:lnTo>
                  <a:pt x="356976" y="457499"/>
                </a:lnTo>
                <a:cubicBezTo>
                  <a:pt x="357898" y="456732"/>
                  <a:pt x="358666" y="455965"/>
                  <a:pt x="359281" y="455351"/>
                </a:cubicBezTo>
                <a:cubicBezTo>
                  <a:pt x="362814" y="455965"/>
                  <a:pt x="368960" y="457959"/>
                  <a:pt x="373569" y="459493"/>
                </a:cubicBezTo>
                <a:cubicBezTo>
                  <a:pt x="383555" y="462714"/>
                  <a:pt x="394924" y="466243"/>
                  <a:pt x="406601" y="466243"/>
                </a:cubicBezTo>
                <a:cubicBezTo>
                  <a:pt x="415511" y="466243"/>
                  <a:pt x="423654" y="464248"/>
                  <a:pt x="430721" y="460107"/>
                </a:cubicBezTo>
                <a:cubicBezTo>
                  <a:pt x="450541" y="448755"/>
                  <a:pt x="455303" y="426358"/>
                  <a:pt x="458683" y="410098"/>
                </a:cubicBezTo>
                <a:cubicBezTo>
                  <a:pt x="459605" y="405649"/>
                  <a:pt x="460988" y="399206"/>
                  <a:pt x="462217" y="395985"/>
                </a:cubicBezTo>
                <a:cubicBezTo>
                  <a:pt x="465597" y="394758"/>
                  <a:pt x="471896" y="393377"/>
                  <a:pt x="476352" y="392457"/>
                </a:cubicBezTo>
                <a:cubicBezTo>
                  <a:pt x="487260" y="390156"/>
                  <a:pt x="500933" y="387088"/>
                  <a:pt x="512302" y="379571"/>
                </a:cubicBezTo>
                <a:close/>
                <a:moveTo>
                  <a:pt x="299571" y="169992"/>
                </a:moveTo>
                <a:cubicBezTo>
                  <a:pt x="334665" y="169992"/>
                  <a:pt x="363115" y="198395"/>
                  <a:pt x="363115" y="233431"/>
                </a:cubicBezTo>
                <a:cubicBezTo>
                  <a:pt x="363115" y="268467"/>
                  <a:pt x="334665" y="296870"/>
                  <a:pt x="299571" y="296870"/>
                </a:cubicBezTo>
                <a:cubicBezTo>
                  <a:pt x="264477" y="296870"/>
                  <a:pt x="236027" y="268467"/>
                  <a:pt x="236027" y="233431"/>
                </a:cubicBezTo>
                <a:cubicBezTo>
                  <a:pt x="236027" y="198395"/>
                  <a:pt x="264477" y="169992"/>
                  <a:pt x="299571" y="169992"/>
                </a:cubicBezTo>
                <a:close/>
                <a:moveTo>
                  <a:pt x="299495" y="141609"/>
                </a:moveTo>
                <a:cubicBezTo>
                  <a:pt x="248791" y="141609"/>
                  <a:pt x="207613" y="182878"/>
                  <a:pt x="207613" y="233507"/>
                </a:cubicBezTo>
                <a:cubicBezTo>
                  <a:pt x="207613" y="284135"/>
                  <a:pt x="248791" y="325251"/>
                  <a:pt x="299495" y="325251"/>
                </a:cubicBezTo>
                <a:cubicBezTo>
                  <a:pt x="350199" y="325251"/>
                  <a:pt x="391530" y="284135"/>
                  <a:pt x="391530" y="233507"/>
                </a:cubicBezTo>
                <a:cubicBezTo>
                  <a:pt x="391530" y="182878"/>
                  <a:pt x="350199" y="141609"/>
                  <a:pt x="299495" y="141609"/>
                </a:cubicBezTo>
                <a:close/>
                <a:moveTo>
                  <a:pt x="299495" y="115374"/>
                </a:moveTo>
                <a:cubicBezTo>
                  <a:pt x="364642" y="115374"/>
                  <a:pt x="417804" y="168304"/>
                  <a:pt x="417804" y="233507"/>
                </a:cubicBezTo>
                <a:cubicBezTo>
                  <a:pt x="417804" y="298556"/>
                  <a:pt x="364642" y="351486"/>
                  <a:pt x="299495" y="351486"/>
                </a:cubicBezTo>
                <a:cubicBezTo>
                  <a:pt x="234348" y="351486"/>
                  <a:pt x="181339" y="298556"/>
                  <a:pt x="181339" y="233507"/>
                </a:cubicBezTo>
                <a:cubicBezTo>
                  <a:pt x="181339" y="168304"/>
                  <a:pt x="234348" y="115374"/>
                  <a:pt x="299495" y="115374"/>
                </a:cubicBezTo>
                <a:close/>
                <a:moveTo>
                  <a:pt x="299529" y="87143"/>
                </a:moveTo>
                <a:cubicBezTo>
                  <a:pt x="218708" y="87143"/>
                  <a:pt x="152944" y="152808"/>
                  <a:pt x="152944" y="233507"/>
                </a:cubicBezTo>
                <a:cubicBezTo>
                  <a:pt x="152944" y="314207"/>
                  <a:pt x="218708" y="379871"/>
                  <a:pt x="299529" y="379871"/>
                </a:cubicBezTo>
                <a:cubicBezTo>
                  <a:pt x="380351" y="379871"/>
                  <a:pt x="446114" y="314207"/>
                  <a:pt x="446114" y="233507"/>
                </a:cubicBezTo>
                <a:cubicBezTo>
                  <a:pt x="446114" y="152808"/>
                  <a:pt x="380351" y="87143"/>
                  <a:pt x="299529" y="87143"/>
                </a:cubicBezTo>
                <a:close/>
                <a:moveTo>
                  <a:pt x="299529" y="0"/>
                </a:moveTo>
                <a:cubicBezTo>
                  <a:pt x="319043" y="0"/>
                  <a:pt x="333794" y="34520"/>
                  <a:pt x="351618" y="39276"/>
                </a:cubicBezTo>
                <a:cubicBezTo>
                  <a:pt x="353615" y="39736"/>
                  <a:pt x="355612" y="40043"/>
                  <a:pt x="357764" y="40043"/>
                </a:cubicBezTo>
                <a:cubicBezTo>
                  <a:pt x="372514" y="40043"/>
                  <a:pt x="392028" y="28997"/>
                  <a:pt x="406625" y="28997"/>
                </a:cubicBezTo>
                <a:cubicBezTo>
                  <a:pt x="410313" y="28997"/>
                  <a:pt x="413540" y="29610"/>
                  <a:pt x="416459" y="31298"/>
                </a:cubicBezTo>
                <a:cubicBezTo>
                  <a:pt x="432900" y="40810"/>
                  <a:pt x="428444" y="77938"/>
                  <a:pt x="441965" y="91286"/>
                </a:cubicBezTo>
                <a:cubicBezTo>
                  <a:pt x="455333" y="104633"/>
                  <a:pt x="492517" y="100184"/>
                  <a:pt x="502044" y="116754"/>
                </a:cubicBezTo>
                <a:cubicBezTo>
                  <a:pt x="511417" y="133016"/>
                  <a:pt x="489137" y="162780"/>
                  <a:pt x="494054" y="181344"/>
                </a:cubicBezTo>
                <a:cubicBezTo>
                  <a:pt x="498817" y="199294"/>
                  <a:pt x="533389" y="214023"/>
                  <a:pt x="533389" y="233507"/>
                </a:cubicBezTo>
                <a:cubicBezTo>
                  <a:pt x="533389" y="252838"/>
                  <a:pt x="498817" y="267567"/>
                  <a:pt x="494054" y="285517"/>
                </a:cubicBezTo>
                <a:cubicBezTo>
                  <a:pt x="489137" y="304081"/>
                  <a:pt x="511417" y="333998"/>
                  <a:pt x="502044" y="350261"/>
                </a:cubicBezTo>
                <a:cubicBezTo>
                  <a:pt x="492517" y="366677"/>
                  <a:pt x="455333" y="362228"/>
                  <a:pt x="441965" y="375575"/>
                </a:cubicBezTo>
                <a:cubicBezTo>
                  <a:pt x="428444" y="388923"/>
                  <a:pt x="432900" y="426051"/>
                  <a:pt x="416459" y="435563"/>
                </a:cubicBezTo>
                <a:cubicBezTo>
                  <a:pt x="413540" y="437251"/>
                  <a:pt x="410313" y="438018"/>
                  <a:pt x="406625" y="438018"/>
                </a:cubicBezTo>
                <a:cubicBezTo>
                  <a:pt x="392028" y="438018"/>
                  <a:pt x="372514" y="426971"/>
                  <a:pt x="357764" y="426971"/>
                </a:cubicBezTo>
                <a:cubicBezTo>
                  <a:pt x="355612" y="426971"/>
                  <a:pt x="353615" y="427125"/>
                  <a:pt x="351618" y="427585"/>
                </a:cubicBezTo>
                <a:cubicBezTo>
                  <a:pt x="333794" y="432495"/>
                  <a:pt x="319043" y="466861"/>
                  <a:pt x="299529" y="466861"/>
                </a:cubicBezTo>
                <a:cubicBezTo>
                  <a:pt x="280015" y="466861"/>
                  <a:pt x="265418" y="432495"/>
                  <a:pt x="247441" y="427585"/>
                </a:cubicBezTo>
                <a:cubicBezTo>
                  <a:pt x="245597" y="427125"/>
                  <a:pt x="243446" y="426971"/>
                  <a:pt x="241448" y="426971"/>
                </a:cubicBezTo>
                <a:cubicBezTo>
                  <a:pt x="226544" y="426971"/>
                  <a:pt x="207184" y="438018"/>
                  <a:pt x="192433" y="438018"/>
                </a:cubicBezTo>
                <a:cubicBezTo>
                  <a:pt x="188899" y="438018"/>
                  <a:pt x="185519" y="437251"/>
                  <a:pt x="182599" y="435563"/>
                </a:cubicBezTo>
                <a:cubicBezTo>
                  <a:pt x="166158" y="426051"/>
                  <a:pt x="170614" y="388923"/>
                  <a:pt x="157247" y="375575"/>
                </a:cubicBezTo>
                <a:cubicBezTo>
                  <a:pt x="143879" y="362228"/>
                  <a:pt x="106695" y="366677"/>
                  <a:pt x="97168" y="350107"/>
                </a:cubicBezTo>
                <a:cubicBezTo>
                  <a:pt x="87642" y="333998"/>
                  <a:pt x="110075" y="304081"/>
                  <a:pt x="105005" y="285517"/>
                </a:cubicBezTo>
                <a:cubicBezTo>
                  <a:pt x="100241" y="267567"/>
                  <a:pt x="65823" y="252838"/>
                  <a:pt x="65823" y="233507"/>
                </a:cubicBezTo>
                <a:cubicBezTo>
                  <a:pt x="65823" y="214023"/>
                  <a:pt x="100241" y="199294"/>
                  <a:pt x="105005" y="181344"/>
                </a:cubicBezTo>
                <a:cubicBezTo>
                  <a:pt x="110075" y="162780"/>
                  <a:pt x="87642" y="133016"/>
                  <a:pt x="97168" y="116754"/>
                </a:cubicBezTo>
                <a:cubicBezTo>
                  <a:pt x="106695" y="100184"/>
                  <a:pt x="143879" y="104633"/>
                  <a:pt x="157247" y="91286"/>
                </a:cubicBezTo>
                <a:cubicBezTo>
                  <a:pt x="170614" y="77938"/>
                  <a:pt x="166158" y="40810"/>
                  <a:pt x="182599" y="31298"/>
                </a:cubicBezTo>
                <a:cubicBezTo>
                  <a:pt x="185519" y="29610"/>
                  <a:pt x="188899" y="28997"/>
                  <a:pt x="192433" y="28997"/>
                </a:cubicBezTo>
                <a:cubicBezTo>
                  <a:pt x="207184" y="28997"/>
                  <a:pt x="226544" y="40043"/>
                  <a:pt x="241448" y="40043"/>
                </a:cubicBezTo>
                <a:cubicBezTo>
                  <a:pt x="243599" y="40043"/>
                  <a:pt x="245597" y="39736"/>
                  <a:pt x="247441" y="39276"/>
                </a:cubicBezTo>
                <a:cubicBezTo>
                  <a:pt x="265418" y="34520"/>
                  <a:pt x="280169" y="0"/>
                  <a:pt x="299529" y="0"/>
                </a:cubicBezTo>
                <a:close/>
              </a:path>
            </a:pathLst>
          </a:custGeom>
          <a:solidFill>
            <a:srgbClr val="1A3172"/>
          </a:solidFill>
          <a:ln>
            <a:noFill/>
          </a:ln>
        </p:spPr>
        <p:txBody>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 name="标题 1"/>
          <p:cNvSpPr>
            <a:spLocks noGrp="1"/>
          </p:cNvSpPr>
          <p:nvPr>
            <p:ph type="title"/>
          </p:nvPr>
        </p:nvSpPr>
        <p:spPr>
          <a:xfrm>
            <a:off x="1290637" y="326720"/>
            <a:ext cx="10850563" cy="663575"/>
          </a:xfrm>
        </p:spPr>
        <p:txBody>
          <a:bodyPr/>
          <a:lstStyle/>
          <a:p>
            <a:r>
              <a:rPr lang="zh-CN" altLang="en-US" sz="2800" dirty="0">
                <a:sym typeface="+mn-ea"/>
              </a:rPr>
              <a:t>BeeGFS架构</a:t>
            </a:r>
            <a:r>
              <a:rPr lang="zh-CN" altLang="en-US" sz="2800" dirty="0"/>
              <a:t>优势</a:t>
            </a:r>
          </a:p>
        </p:txBody>
      </p:sp>
      <p:cxnSp>
        <p:nvCxnSpPr>
          <p:cNvPr id="3" name="直接连接符 2"/>
          <p:cNvCxnSpPr/>
          <p:nvPr/>
        </p:nvCxnSpPr>
        <p:spPr>
          <a:xfrm flipH="1">
            <a:off x="2349565" y="1598930"/>
            <a:ext cx="5080" cy="402526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064510" y="1455420"/>
            <a:ext cx="8489950" cy="4590415"/>
          </a:xfrm>
          <a:prstGeom prst="rect">
            <a:avLst/>
          </a:prstGeom>
          <a:noFill/>
        </p:spPr>
        <p:txBody>
          <a:bodyPr wrap="square" lIns="90000" tIns="46800" rIns="90000" bIns="46800" rtlCol="0" anchor="ctr" anchorCtr="0"/>
          <a:lstStyle/>
          <a:p>
            <a:pPr marL="342900" indent="-342900" algn="l" fontAlgn="auto">
              <a:lnSpc>
                <a:spcPct val="150000"/>
              </a:lnSpc>
              <a:buFont typeface="Arial" panose="020B0604020202020204" pitchFamily="34" charset="0"/>
              <a:buChar char="•"/>
            </a:pPr>
            <a:r>
              <a:rPr lang="zh-CN" altLang="en-US" sz="2000" dirty="0"/>
              <a:t>高性能：设计用于提供高吞吐量和低延迟的I/O操作</a:t>
            </a:r>
          </a:p>
          <a:p>
            <a:pPr marL="342900" indent="-342900" algn="l" fontAlgn="auto">
              <a:lnSpc>
                <a:spcPct val="150000"/>
              </a:lnSpc>
              <a:buFont typeface="Arial" panose="020B0604020202020204" pitchFamily="34" charset="0"/>
              <a:buChar char="•"/>
            </a:pPr>
            <a:r>
              <a:rPr lang="zh-CN" altLang="en-US" sz="2000" dirty="0"/>
              <a:t>可扩展性：支持水平扩展，可以添加存储节点和元数据服务器</a:t>
            </a:r>
          </a:p>
          <a:p>
            <a:pPr marL="342900" indent="-342900" algn="l" fontAlgn="auto">
              <a:lnSpc>
                <a:spcPct val="150000"/>
              </a:lnSpc>
              <a:buFont typeface="Arial" panose="020B0604020202020204" pitchFamily="34" charset="0"/>
              <a:buChar char="•"/>
            </a:pPr>
            <a:r>
              <a:rPr lang="zh-CN" altLang="en-US" sz="2000" dirty="0"/>
              <a:t>并行访问：支持并行文件访问，多个计算节点可以同时读写文件</a:t>
            </a:r>
          </a:p>
          <a:p>
            <a:pPr marL="342900" indent="-342900" algn="l" fontAlgn="auto">
              <a:lnSpc>
                <a:spcPct val="150000"/>
              </a:lnSpc>
              <a:buFont typeface="Arial" panose="020B0604020202020204" pitchFamily="34" charset="0"/>
              <a:buChar char="•"/>
            </a:pPr>
            <a:r>
              <a:rPr lang="zh-CN" altLang="en-US" sz="2000" dirty="0"/>
              <a:t>数据管理：自动数据分片和负载均衡机制可以优化数据的存储和访问</a:t>
            </a:r>
          </a:p>
          <a:p>
            <a:pPr marL="342900" indent="-342900" algn="l" fontAlgn="auto">
              <a:lnSpc>
                <a:spcPct val="150000"/>
              </a:lnSpc>
              <a:buFont typeface="Arial" panose="020B0604020202020204" pitchFamily="34" charset="0"/>
              <a:buChar char="•"/>
            </a:pPr>
            <a:r>
              <a:rPr lang="zh-CN" altLang="en-US" sz="2000" dirty="0"/>
              <a:t>容错能力：具有故障检测和恢复机制，可以自动处理节点故障</a:t>
            </a:r>
          </a:p>
          <a:p>
            <a:pPr marL="342900" indent="-342900" algn="l" fontAlgn="auto">
              <a:lnSpc>
                <a:spcPct val="150000"/>
              </a:lnSpc>
              <a:buFont typeface="Arial" panose="020B0604020202020204" pitchFamily="34" charset="0"/>
              <a:buChar char="•"/>
            </a:pPr>
            <a:r>
              <a:rPr lang="zh-CN" altLang="en-US" sz="2000" dirty="0"/>
              <a:t>灵活的部署：可以部署在各种硬件平台上，包括传统的服务器、云环境和虚拟化环境</a:t>
            </a:r>
          </a:p>
          <a:p>
            <a:pPr marL="342900" indent="-342900" algn="l" fontAlgn="auto">
              <a:lnSpc>
                <a:spcPct val="150000"/>
              </a:lnSpc>
              <a:buFont typeface="Arial" panose="020B0604020202020204" pitchFamily="34" charset="0"/>
              <a:buChar char="•"/>
            </a:pPr>
            <a:r>
              <a:rPr lang="zh-CN" altLang="en-US" sz="2000" dirty="0"/>
              <a:t>监控和管理：提供了监控工具和API，方便管理员监控和管理系统状态</a:t>
            </a:r>
          </a:p>
          <a:p>
            <a:pPr marL="342900" indent="-342900" algn="l" fontAlgn="auto">
              <a:lnSpc>
                <a:spcPct val="150000"/>
              </a:lnSpc>
              <a:buFont typeface="Arial" panose="020B0604020202020204" pitchFamily="34" charset="0"/>
              <a:buChar char="•"/>
            </a:pPr>
            <a:r>
              <a:rPr lang="zh-CN" altLang="en-US" sz="2000" dirty="0"/>
              <a:t>开源：作为开源软件，可以节省许可费用</a:t>
            </a:r>
          </a:p>
          <a:p>
            <a:pPr marL="342900" indent="-342900" algn="l" fontAlgn="auto">
              <a:lnSpc>
                <a:spcPct val="150000"/>
              </a:lnSpc>
              <a:buFont typeface="Arial" panose="020B0604020202020204" pitchFamily="34" charset="0"/>
              <a:buChar char="•"/>
            </a:pPr>
            <a:r>
              <a:rPr lang="zh-CN" altLang="en-US" sz="2000" dirty="0"/>
              <a:t>社区支持：拥有一个活跃的社区，提供技术支持和持续的软件更新</a:t>
            </a:r>
          </a:p>
        </p:txBody>
      </p:sp>
      <p:sp>
        <p:nvSpPr>
          <p:cNvPr id="7" name="灯片编号占位符 6"/>
          <p:cNvSpPr>
            <a:spLocks noGrp="1"/>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8236D-BA36-4C90-BC5E-4C81E9977708}" type="slidenum">
              <a:rPr lang="zh-CN" altLang="en-US" sz="2400" smtClean="0"/>
              <a:t>18</a:t>
            </a:fld>
            <a:endParaRPr lang="zh-CN" altLang="en-US" sz="240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bwMode="auto">
          <a:xfrm>
            <a:off x="-1482" y="0"/>
            <a:ext cx="12193481" cy="6863750"/>
          </a:xfrm>
          <a:prstGeom prst="rect">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9" name="矩形 28"/>
          <p:cNvSpPr/>
          <p:nvPr/>
        </p:nvSpPr>
        <p:spPr bwMode="auto">
          <a:xfrm>
            <a:off x="-1270" y="1026391"/>
            <a:ext cx="12193270" cy="5553710"/>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 name="标题 1"/>
          <p:cNvSpPr>
            <a:spLocks noGrp="1"/>
          </p:cNvSpPr>
          <p:nvPr>
            <p:ph type="title"/>
          </p:nvPr>
        </p:nvSpPr>
        <p:spPr>
          <a:xfrm>
            <a:off x="1328737" y="310037"/>
            <a:ext cx="10850563" cy="663575"/>
          </a:xfrm>
        </p:spPr>
        <p:txBody>
          <a:bodyPr/>
          <a:lstStyle/>
          <a:p>
            <a:r>
              <a:rPr lang="zh-CN" altLang="en-US" sz="2800" dirty="0">
                <a:solidFill>
                  <a:schemeClr val="tx1">
                    <a:lumMod val="85000"/>
                    <a:lumOff val="15000"/>
                  </a:schemeClr>
                </a:solidFill>
              </a:rPr>
              <a:t>网络配置和拓扑</a:t>
            </a:r>
          </a:p>
        </p:txBody>
      </p:sp>
      <p:sp>
        <p:nvSpPr>
          <p:cNvPr id="46" name="book-and-cd_43679"/>
          <p:cNvSpPr>
            <a:spLocks noChangeAspect="1"/>
          </p:cNvSpPr>
          <p:nvPr/>
        </p:nvSpPr>
        <p:spPr bwMode="auto">
          <a:xfrm>
            <a:off x="520658" y="414668"/>
            <a:ext cx="609685" cy="488288"/>
          </a:xfrm>
          <a:custGeom>
            <a:avLst/>
            <a:gdLst>
              <a:gd name="connsiteX0" fmla="*/ 452113 w 560604"/>
              <a:gd name="connsiteY0" fmla="*/ 77314 h 448980"/>
              <a:gd name="connsiteX1" fmla="*/ 417185 w 560604"/>
              <a:gd name="connsiteY1" fmla="*/ 112165 h 448980"/>
              <a:gd name="connsiteX2" fmla="*/ 452113 w 560604"/>
              <a:gd name="connsiteY2" fmla="*/ 145726 h 448980"/>
              <a:gd name="connsiteX3" fmla="*/ 485747 w 560604"/>
              <a:gd name="connsiteY3" fmla="*/ 112165 h 448980"/>
              <a:gd name="connsiteX4" fmla="*/ 452113 w 560604"/>
              <a:gd name="connsiteY4" fmla="*/ 77314 h 448980"/>
              <a:gd name="connsiteX5" fmla="*/ 118850 w 560604"/>
              <a:gd name="connsiteY5" fmla="*/ 64516 h 448980"/>
              <a:gd name="connsiteX6" fmla="*/ 40048 w 560604"/>
              <a:gd name="connsiteY6" fmla="*/ 77417 h 448980"/>
              <a:gd name="connsiteX7" fmla="*/ 40048 w 560604"/>
              <a:gd name="connsiteY7" fmla="*/ 392214 h 448980"/>
              <a:gd name="connsiteX8" fmla="*/ 107224 w 560604"/>
              <a:gd name="connsiteY8" fmla="*/ 380602 h 448980"/>
              <a:gd name="connsiteX9" fmla="*/ 255786 w 560604"/>
              <a:gd name="connsiteY9" fmla="*/ 412856 h 448980"/>
              <a:gd name="connsiteX10" fmla="*/ 255786 w 560604"/>
              <a:gd name="connsiteY10" fmla="*/ 277390 h 448980"/>
              <a:gd name="connsiteX11" fmla="*/ 246743 w 560604"/>
              <a:gd name="connsiteY11" fmla="*/ 287711 h 448980"/>
              <a:gd name="connsiteX12" fmla="*/ 246743 w 560604"/>
              <a:gd name="connsiteY12" fmla="*/ 109671 h 448980"/>
              <a:gd name="connsiteX13" fmla="*/ 118850 w 560604"/>
              <a:gd name="connsiteY13" fmla="*/ 64516 h 448980"/>
              <a:gd name="connsiteX14" fmla="*/ 452113 w 560604"/>
              <a:gd name="connsiteY14" fmla="*/ 64406 h 448980"/>
              <a:gd name="connsiteX15" fmla="*/ 498683 w 560604"/>
              <a:gd name="connsiteY15" fmla="*/ 112165 h 448980"/>
              <a:gd name="connsiteX16" fmla="*/ 452113 w 560604"/>
              <a:gd name="connsiteY16" fmla="*/ 158634 h 448980"/>
              <a:gd name="connsiteX17" fmla="*/ 404248 w 560604"/>
              <a:gd name="connsiteY17" fmla="*/ 112165 h 448980"/>
              <a:gd name="connsiteX18" fmla="*/ 452113 w 560604"/>
              <a:gd name="connsiteY18" fmla="*/ 64406 h 448980"/>
              <a:gd name="connsiteX19" fmla="*/ 452058 w 560604"/>
              <a:gd name="connsiteY19" fmla="*/ 59344 h 448980"/>
              <a:gd name="connsiteX20" fmla="*/ 399076 w 560604"/>
              <a:gd name="connsiteY20" fmla="*/ 112237 h 448980"/>
              <a:gd name="connsiteX21" fmla="*/ 452058 w 560604"/>
              <a:gd name="connsiteY21" fmla="*/ 163840 h 448980"/>
              <a:gd name="connsiteX22" fmla="*/ 505039 w 560604"/>
              <a:gd name="connsiteY22" fmla="*/ 112237 h 448980"/>
              <a:gd name="connsiteX23" fmla="*/ 452058 w 560604"/>
              <a:gd name="connsiteY23" fmla="*/ 59344 h 448980"/>
              <a:gd name="connsiteX24" fmla="*/ 118850 w 560604"/>
              <a:gd name="connsiteY24" fmla="*/ 50324 h 448980"/>
              <a:gd name="connsiteX25" fmla="*/ 257078 w 560604"/>
              <a:gd name="connsiteY25" fmla="*/ 99350 h 448980"/>
              <a:gd name="connsiteX26" fmla="*/ 334589 w 560604"/>
              <a:gd name="connsiteY26" fmla="*/ 58065 h 448980"/>
              <a:gd name="connsiteX27" fmla="*/ 329422 w 560604"/>
              <a:gd name="connsiteY27" fmla="*/ 76127 h 448980"/>
              <a:gd name="connsiteX28" fmla="*/ 268705 w 560604"/>
              <a:gd name="connsiteY28" fmla="*/ 109671 h 448980"/>
              <a:gd name="connsiteX29" fmla="*/ 268705 w 560604"/>
              <a:gd name="connsiteY29" fmla="*/ 287711 h 448980"/>
              <a:gd name="connsiteX30" fmla="*/ 259662 w 560604"/>
              <a:gd name="connsiteY30" fmla="*/ 277390 h 448980"/>
              <a:gd name="connsiteX31" fmla="*/ 259662 w 560604"/>
              <a:gd name="connsiteY31" fmla="*/ 412856 h 448980"/>
              <a:gd name="connsiteX32" fmla="*/ 405641 w 560604"/>
              <a:gd name="connsiteY32" fmla="*/ 380602 h 448980"/>
              <a:gd name="connsiteX33" fmla="*/ 475400 w 560604"/>
              <a:gd name="connsiteY33" fmla="*/ 392214 h 448980"/>
              <a:gd name="connsiteX34" fmla="*/ 475400 w 560604"/>
              <a:gd name="connsiteY34" fmla="*/ 233525 h 448980"/>
              <a:gd name="connsiteX35" fmla="*/ 510280 w 560604"/>
              <a:gd name="connsiteY35" fmla="*/ 221914 h 448980"/>
              <a:gd name="connsiteX36" fmla="*/ 510280 w 560604"/>
              <a:gd name="connsiteY36" fmla="*/ 437369 h 448980"/>
              <a:gd name="connsiteX37" fmla="*/ 290666 w 560604"/>
              <a:gd name="connsiteY37" fmla="*/ 437369 h 448980"/>
              <a:gd name="connsiteX38" fmla="*/ 258370 w 560604"/>
              <a:gd name="connsiteY38" fmla="*/ 448980 h 448980"/>
              <a:gd name="connsiteX39" fmla="*/ 226074 w 560604"/>
              <a:gd name="connsiteY39" fmla="*/ 437369 h 448980"/>
              <a:gd name="connsiteX40" fmla="*/ 0 w 560604"/>
              <a:gd name="connsiteY40" fmla="*/ 437369 h 448980"/>
              <a:gd name="connsiteX41" fmla="*/ 0 w 560604"/>
              <a:gd name="connsiteY41" fmla="*/ 113541 h 448980"/>
              <a:gd name="connsiteX42" fmla="*/ 24545 w 560604"/>
              <a:gd name="connsiteY42" fmla="*/ 96769 h 448980"/>
              <a:gd name="connsiteX43" fmla="*/ 24545 w 560604"/>
              <a:gd name="connsiteY43" fmla="*/ 67096 h 448980"/>
              <a:gd name="connsiteX44" fmla="*/ 29713 w 560604"/>
              <a:gd name="connsiteY44" fmla="*/ 65806 h 448980"/>
              <a:gd name="connsiteX45" fmla="*/ 118850 w 560604"/>
              <a:gd name="connsiteY45" fmla="*/ 50324 h 448980"/>
              <a:gd name="connsiteX46" fmla="*/ 449473 w 560604"/>
              <a:gd name="connsiteY46" fmla="*/ 0 h 448980"/>
              <a:gd name="connsiteX47" fmla="*/ 560604 w 560604"/>
              <a:gd name="connsiteY47" fmla="*/ 109657 h 448980"/>
              <a:gd name="connsiteX48" fmla="*/ 449473 w 560604"/>
              <a:gd name="connsiteY48" fmla="*/ 219313 h 448980"/>
              <a:gd name="connsiteX49" fmla="*/ 339634 w 560604"/>
              <a:gd name="connsiteY49" fmla="*/ 109657 h 448980"/>
              <a:gd name="connsiteX50" fmla="*/ 449473 w 560604"/>
              <a:gd name="connsiteY50" fmla="*/ 0 h 448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60604" h="448980">
                <a:moveTo>
                  <a:pt x="452113" y="77314"/>
                </a:moveTo>
                <a:cubicBezTo>
                  <a:pt x="432708" y="77314"/>
                  <a:pt x="417185" y="92804"/>
                  <a:pt x="417185" y="112165"/>
                </a:cubicBezTo>
                <a:cubicBezTo>
                  <a:pt x="417185" y="130237"/>
                  <a:pt x="432708" y="145726"/>
                  <a:pt x="452113" y="145726"/>
                </a:cubicBezTo>
                <a:cubicBezTo>
                  <a:pt x="471517" y="145726"/>
                  <a:pt x="485747" y="130237"/>
                  <a:pt x="485747" y="112165"/>
                </a:cubicBezTo>
                <a:cubicBezTo>
                  <a:pt x="485747" y="92804"/>
                  <a:pt x="470223" y="77314"/>
                  <a:pt x="452113" y="77314"/>
                </a:cubicBezTo>
                <a:close/>
                <a:moveTo>
                  <a:pt x="118850" y="64516"/>
                </a:moveTo>
                <a:cubicBezTo>
                  <a:pt x="81387" y="64516"/>
                  <a:pt x="50382" y="73547"/>
                  <a:pt x="40048" y="77417"/>
                </a:cubicBezTo>
                <a:lnTo>
                  <a:pt x="40048" y="392214"/>
                </a:lnTo>
                <a:cubicBezTo>
                  <a:pt x="58133" y="384473"/>
                  <a:pt x="81387" y="380602"/>
                  <a:pt x="107224" y="380602"/>
                </a:cubicBezTo>
                <a:cubicBezTo>
                  <a:pt x="171816" y="380602"/>
                  <a:pt x="236408" y="405115"/>
                  <a:pt x="255786" y="412856"/>
                </a:cubicBezTo>
                <a:lnTo>
                  <a:pt x="255786" y="277390"/>
                </a:lnTo>
                <a:lnTo>
                  <a:pt x="246743" y="287711"/>
                </a:lnTo>
                <a:lnTo>
                  <a:pt x="246743" y="109671"/>
                </a:lnTo>
                <a:cubicBezTo>
                  <a:pt x="211863" y="79997"/>
                  <a:pt x="169232" y="64516"/>
                  <a:pt x="118850" y="64516"/>
                </a:cubicBezTo>
                <a:close/>
                <a:moveTo>
                  <a:pt x="452113" y="64406"/>
                </a:moveTo>
                <a:cubicBezTo>
                  <a:pt x="477985" y="64406"/>
                  <a:pt x="498683" y="86350"/>
                  <a:pt x="498683" y="112165"/>
                </a:cubicBezTo>
                <a:cubicBezTo>
                  <a:pt x="498683" y="137981"/>
                  <a:pt x="477985" y="158634"/>
                  <a:pt x="452113" y="158634"/>
                </a:cubicBezTo>
                <a:cubicBezTo>
                  <a:pt x="426240" y="158634"/>
                  <a:pt x="404248" y="137981"/>
                  <a:pt x="404248" y="112165"/>
                </a:cubicBezTo>
                <a:cubicBezTo>
                  <a:pt x="404248" y="86350"/>
                  <a:pt x="426240" y="64406"/>
                  <a:pt x="452113" y="64406"/>
                </a:cubicBezTo>
                <a:close/>
                <a:moveTo>
                  <a:pt x="452058" y="59344"/>
                </a:moveTo>
                <a:cubicBezTo>
                  <a:pt x="422336" y="59344"/>
                  <a:pt x="399076" y="82565"/>
                  <a:pt x="399076" y="112237"/>
                </a:cubicBezTo>
                <a:cubicBezTo>
                  <a:pt x="399076" y="140618"/>
                  <a:pt x="422336" y="163840"/>
                  <a:pt x="452058" y="163840"/>
                </a:cubicBezTo>
                <a:cubicBezTo>
                  <a:pt x="480486" y="163840"/>
                  <a:pt x="505039" y="140618"/>
                  <a:pt x="505039" y="112237"/>
                </a:cubicBezTo>
                <a:cubicBezTo>
                  <a:pt x="505039" y="82565"/>
                  <a:pt x="480486" y="59344"/>
                  <a:pt x="452058" y="59344"/>
                </a:cubicBezTo>
                <a:close/>
                <a:moveTo>
                  <a:pt x="118850" y="50324"/>
                </a:moveTo>
                <a:cubicBezTo>
                  <a:pt x="173108" y="50324"/>
                  <a:pt x="219614" y="67096"/>
                  <a:pt x="257078" y="99350"/>
                </a:cubicBezTo>
                <a:cubicBezTo>
                  <a:pt x="280331" y="79997"/>
                  <a:pt x="306168" y="65806"/>
                  <a:pt x="334589" y="58065"/>
                </a:cubicBezTo>
                <a:cubicBezTo>
                  <a:pt x="332005" y="64516"/>
                  <a:pt x="330713" y="69676"/>
                  <a:pt x="329422" y="76127"/>
                </a:cubicBezTo>
                <a:cubicBezTo>
                  <a:pt x="307460" y="82578"/>
                  <a:pt x="286791" y="94189"/>
                  <a:pt x="268705" y="109671"/>
                </a:cubicBezTo>
                <a:lnTo>
                  <a:pt x="268705" y="287711"/>
                </a:lnTo>
                <a:lnTo>
                  <a:pt x="259662" y="277390"/>
                </a:lnTo>
                <a:lnTo>
                  <a:pt x="259662" y="412856"/>
                </a:lnTo>
                <a:cubicBezTo>
                  <a:pt x="279039" y="405115"/>
                  <a:pt x="339756" y="380602"/>
                  <a:pt x="405641" y="380602"/>
                </a:cubicBezTo>
                <a:cubicBezTo>
                  <a:pt x="431478" y="380602"/>
                  <a:pt x="454731" y="384473"/>
                  <a:pt x="475400" y="392214"/>
                </a:cubicBezTo>
                <a:lnTo>
                  <a:pt x="475400" y="233525"/>
                </a:lnTo>
                <a:cubicBezTo>
                  <a:pt x="488319" y="230945"/>
                  <a:pt x="499945" y="227074"/>
                  <a:pt x="510280" y="221914"/>
                </a:cubicBezTo>
                <a:lnTo>
                  <a:pt x="510280" y="437369"/>
                </a:lnTo>
                <a:lnTo>
                  <a:pt x="290666" y="437369"/>
                </a:lnTo>
                <a:cubicBezTo>
                  <a:pt x="282915" y="445110"/>
                  <a:pt x="271288" y="448980"/>
                  <a:pt x="258370" y="448980"/>
                </a:cubicBezTo>
                <a:cubicBezTo>
                  <a:pt x="245451" y="448980"/>
                  <a:pt x="233825" y="445110"/>
                  <a:pt x="226074" y="437369"/>
                </a:cubicBezTo>
                <a:lnTo>
                  <a:pt x="0" y="437369"/>
                </a:lnTo>
                <a:lnTo>
                  <a:pt x="0" y="113541"/>
                </a:lnTo>
                <a:cubicBezTo>
                  <a:pt x="0" y="105800"/>
                  <a:pt x="9043" y="100640"/>
                  <a:pt x="24545" y="96769"/>
                </a:cubicBezTo>
                <a:lnTo>
                  <a:pt x="24545" y="67096"/>
                </a:lnTo>
                <a:lnTo>
                  <a:pt x="29713" y="65806"/>
                </a:lnTo>
                <a:cubicBezTo>
                  <a:pt x="31005" y="64516"/>
                  <a:pt x="68468" y="50324"/>
                  <a:pt x="118850" y="50324"/>
                </a:cubicBezTo>
                <a:close/>
                <a:moveTo>
                  <a:pt x="449473" y="0"/>
                </a:moveTo>
                <a:cubicBezTo>
                  <a:pt x="510208" y="0"/>
                  <a:pt x="560604" y="49023"/>
                  <a:pt x="560604" y="109657"/>
                </a:cubicBezTo>
                <a:cubicBezTo>
                  <a:pt x="560604" y="170290"/>
                  <a:pt x="510208" y="219313"/>
                  <a:pt x="449473" y="219313"/>
                </a:cubicBezTo>
                <a:cubicBezTo>
                  <a:pt x="388739" y="219313"/>
                  <a:pt x="339634" y="170290"/>
                  <a:pt x="339634" y="109657"/>
                </a:cubicBezTo>
                <a:cubicBezTo>
                  <a:pt x="339634" y="49023"/>
                  <a:pt x="388739" y="0"/>
                  <a:pt x="449473" y="0"/>
                </a:cubicBezTo>
                <a:close/>
              </a:path>
            </a:pathLst>
          </a:custGeom>
          <a:solidFill>
            <a:srgbClr val="1A3172"/>
          </a:solidFill>
          <a:ln>
            <a:noFill/>
          </a:ln>
        </p:spPr>
      </p:sp>
      <p:sp>
        <p:nvSpPr>
          <p:cNvPr id="3" name="文本框 2"/>
          <p:cNvSpPr txBox="1"/>
          <p:nvPr/>
        </p:nvSpPr>
        <p:spPr>
          <a:xfrm>
            <a:off x="750570" y="1739900"/>
            <a:ext cx="10532110" cy="4590415"/>
          </a:xfrm>
          <a:prstGeom prst="rect">
            <a:avLst/>
          </a:prstGeom>
          <a:noFill/>
        </p:spPr>
        <p:txBody>
          <a:bodyPr wrap="square" lIns="90000" tIns="46800" rIns="90000" bIns="46800" rtlCol="0" anchor="t" anchorCtr="0"/>
          <a:lstStyle/>
          <a:p>
            <a:pPr indent="457200" algn="l" fontAlgn="auto">
              <a:lnSpc>
                <a:spcPct val="150000"/>
              </a:lnSpc>
              <a:buNone/>
            </a:pPr>
            <a:r>
              <a:rPr lang="zh-CN" altLang="en-US" sz="2000" b="1" dirty="0"/>
              <a:t>使用胖树（Fat-Tree）的 CLOS 网络架构：</a:t>
            </a:r>
            <a:r>
              <a:rPr lang="zh-CN" altLang="en-US" sz="2000" dirty="0"/>
              <a:t>大量低性能的交换机，构建出大规模的无阻塞网络，能够保证对于任意的通信模式，总有路径让他们的通信带宽达到网卡带宽。</a:t>
            </a:r>
          </a:p>
          <a:p>
            <a:pPr indent="0" algn="l" fontAlgn="auto">
              <a:lnSpc>
                <a:spcPct val="150000"/>
              </a:lnSpc>
              <a:buNone/>
            </a:pPr>
            <a:endParaRPr lang="zh-CN" altLang="en-US" sz="2000" dirty="0"/>
          </a:p>
          <a:p>
            <a:pPr marL="342900" indent="-342900" algn="l" fontAlgn="auto">
              <a:lnSpc>
                <a:spcPct val="150000"/>
              </a:lnSpc>
              <a:buFont typeface="Arial" panose="020B0604020202020204" pitchFamily="34" charset="0"/>
              <a:buChar char="•"/>
            </a:pPr>
            <a:r>
              <a:rPr lang="zh-CN" altLang="en-US" sz="2000" dirty="0"/>
              <a:t>用到的所有交换机都是相同的</a:t>
            </a:r>
          </a:p>
          <a:p>
            <a:pPr marL="800100" lvl="1" indent="-342900" algn="l" fontAlgn="auto">
              <a:lnSpc>
                <a:spcPct val="150000"/>
              </a:lnSpc>
              <a:buFont typeface="Arial" panose="020B0604020202020204" pitchFamily="34" charset="0"/>
              <a:buChar char="•"/>
            </a:pPr>
            <a:r>
              <a:rPr lang="zh-CN" altLang="en-US" sz="2000" dirty="0"/>
              <a:t>采用廉价的交换机</a:t>
            </a:r>
          </a:p>
          <a:p>
            <a:pPr marL="342900" indent="-342900" algn="l" fontAlgn="auto">
              <a:lnSpc>
                <a:spcPct val="150000"/>
              </a:lnSpc>
              <a:buFont typeface="Arial" panose="020B0604020202020204" pitchFamily="34" charset="0"/>
              <a:buChar char="•"/>
            </a:pPr>
            <a:r>
              <a:rPr lang="zh-CN" altLang="en-US" sz="2000" dirty="0"/>
              <a:t>没有带宽收敛</a:t>
            </a:r>
          </a:p>
          <a:p>
            <a:pPr marL="800100" lvl="1" indent="-342900" algn="l" fontAlgn="auto">
              <a:lnSpc>
                <a:spcPct val="150000"/>
              </a:lnSpc>
              <a:buFont typeface="Arial" panose="020B0604020202020204" pitchFamily="34" charset="0"/>
              <a:buChar char="•"/>
            </a:pPr>
            <a:r>
              <a:rPr lang="zh-CN" altLang="en-US" sz="2000" dirty="0"/>
              <a:t>保证无阻塞网络</a:t>
            </a:r>
          </a:p>
          <a:p>
            <a:pPr marL="342900" indent="-342900" algn="l" fontAlgn="auto">
              <a:lnSpc>
                <a:spcPct val="150000"/>
              </a:lnSpc>
              <a:buFont typeface="Arial" panose="020B0604020202020204" pitchFamily="34" charset="0"/>
              <a:buChar char="•"/>
            </a:pPr>
            <a:r>
              <a:rPr lang="zh-CN" altLang="en-US" sz="2000" dirty="0"/>
              <a:t>具有良好的扩展性</a:t>
            </a:r>
          </a:p>
          <a:p>
            <a:pPr marL="342900" indent="-342900" algn="l" fontAlgn="auto">
              <a:lnSpc>
                <a:spcPct val="150000"/>
              </a:lnSpc>
              <a:buFont typeface="Arial" panose="020B0604020202020204" pitchFamily="34" charset="0"/>
              <a:buChar char="•"/>
            </a:pPr>
            <a:r>
              <a:rPr lang="zh-CN" altLang="en-US" sz="2000" dirty="0"/>
              <a:t>高度的鲁棒性</a:t>
            </a:r>
          </a:p>
        </p:txBody>
      </p:sp>
      <p:pic>
        <p:nvPicPr>
          <p:cNvPr id="102" name="图片 101"/>
          <p:cNvPicPr/>
          <p:nvPr/>
        </p:nvPicPr>
        <p:blipFill>
          <a:blip r:embed="rId4"/>
          <a:stretch>
            <a:fillRect/>
          </a:stretch>
        </p:blipFill>
        <p:spPr>
          <a:xfrm>
            <a:off x="5253990" y="3113405"/>
            <a:ext cx="6316980" cy="3147695"/>
          </a:xfrm>
          <a:prstGeom prst="rect">
            <a:avLst/>
          </a:prstGeom>
          <a:noFill/>
          <a:ln w="9525">
            <a:noFill/>
          </a:ln>
        </p:spPr>
      </p:pic>
      <p:sp>
        <p:nvSpPr>
          <p:cNvPr id="7" name="灯片编号占位符 6"/>
          <p:cNvSpPr>
            <a:spLocks noGrp="1"/>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8236D-BA36-4C90-BC5E-4C81E9977708}" type="slidenum">
              <a:rPr lang="zh-CN" altLang="en-US" sz="2400" smtClean="0"/>
              <a:t>19</a:t>
            </a:fld>
            <a:endParaRPr lang="zh-CN" altLang="en-US" sz="240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67151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71512" y="0"/>
            <a:ext cx="11520488"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680377" y="371475"/>
            <a:ext cx="10033350" cy="6115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custDataLst>
              <p:tags r:id="rId2"/>
            </p:custDataLst>
          </p:nvPr>
        </p:nvGrpSpPr>
        <p:grpSpPr>
          <a:xfrm>
            <a:off x="5966460" y="363855"/>
            <a:ext cx="4354830" cy="808990"/>
            <a:chOff x="6277005" y="1119176"/>
            <a:chExt cx="5125668" cy="887669"/>
          </a:xfrm>
        </p:grpSpPr>
        <p:sp>
          <p:nvSpPr>
            <p:cNvPr id="16" name="菱形 15"/>
            <p:cNvSpPr/>
            <p:nvPr>
              <p:custDataLst>
                <p:tags r:id="rId27"/>
              </p:custDataLst>
            </p:nvPr>
          </p:nvSpPr>
          <p:spPr bwMode="auto">
            <a:xfrm>
              <a:off x="6277005" y="1235563"/>
              <a:ext cx="771282" cy="771282"/>
            </a:xfrm>
            <a:prstGeom prst="diamond">
              <a:avLst/>
            </a:prstGeom>
            <a:solidFill>
              <a:srgbClr val="1A3172"/>
            </a:solidFill>
            <a:ln w="38100">
              <a:noFill/>
            </a:ln>
            <a:effectLst>
              <a:outerShdw blurRad="355600" dist="88900" dir="2700000" algn="tl" rotWithShape="0">
                <a:srgbClr val="1A3172">
                  <a:alpha val="27000"/>
                </a:srgbClr>
              </a:outerShdw>
            </a:effectLst>
          </p:spPr>
          <p:style>
            <a:lnRef idx="2">
              <a:schemeClr val="dk1"/>
            </a:lnRef>
            <a:fillRef idx="1">
              <a:schemeClr val="lt1"/>
            </a:fillRef>
            <a:effectRef idx="0">
              <a:schemeClr val="dk1"/>
            </a:effectRef>
            <a:fontRef idx="minor">
              <a:schemeClr val="dk1"/>
            </a:fontRef>
          </p:style>
          <p:txBody>
            <a:bodyPr wrap="none" rtlCol="0" anchor="ctr">
              <a:no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00</a:t>
              </a:r>
              <a:endParaRPr lang="zh-CN" altLang="en-US"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9" name="TextBox 31"/>
            <p:cNvSpPr txBox="1"/>
            <p:nvPr>
              <p:custDataLst>
                <p:tags r:id="rId28"/>
              </p:custDataLst>
            </p:nvPr>
          </p:nvSpPr>
          <p:spPr bwMode="auto">
            <a:xfrm>
              <a:off x="7281987" y="1119176"/>
              <a:ext cx="4120686" cy="749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50000"/>
                </a:lnSpc>
              </a:pPr>
              <a:r>
                <a:rPr lang="zh-CN" altLang="en-US" sz="3200" spc="600" dirty="0">
                  <a:solidFill>
                    <a:srgbClr val="1A3172"/>
                  </a:solidFill>
                  <a:latin typeface="微软雅黑" panose="020B0503020204020204" pitchFamily="34" charset="-122"/>
                  <a:ea typeface="微软雅黑" panose="020B0503020204020204" pitchFamily="34" charset="-122"/>
                </a:rPr>
                <a:t>总体介绍</a:t>
              </a:r>
            </a:p>
          </p:txBody>
        </p:sp>
        <p:cxnSp>
          <p:nvCxnSpPr>
            <p:cNvPr id="34" name="直接连接符 33"/>
            <p:cNvCxnSpPr/>
            <p:nvPr>
              <p:custDataLst>
                <p:tags r:id="rId29"/>
              </p:custDataLst>
            </p:nvPr>
          </p:nvCxnSpPr>
          <p:spPr>
            <a:xfrm>
              <a:off x="7340054" y="2006845"/>
              <a:ext cx="3984488" cy="0"/>
            </a:xfrm>
            <a:prstGeom prst="line">
              <a:avLst/>
            </a:prstGeom>
            <a:ln w="6350"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333378" y="1405691"/>
            <a:ext cx="4216744" cy="4311372"/>
            <a:chOff x="1329535" y="2086986"/>
            <a:chExt cx="2851930" cy="2999852"/>
          </a:xfrm>
        </p:grpSpPr>
        <p:sp>
          <p:nvSpPr>
            <p:cNvPr id="9" name="矩形 8"/>
            <p:cNvSpPr/>
            <p:nvPr/>
          </p:nvSpPr>
          <p:spPr>
            <a:xfrm>
              <a:off x="1485000" y="2799000"/>
              <a:ext cx="2541000" cy="562912"/>
            </a:xfrm>
            <a:prstGeom prst="rect">
              <a:avLst/>
            </a:prstGeom>
            <a:noFill/>
          </p:spPr>
          <p:txBody>
            <a:bodyPr wrap="none" anchor="ctr">
              <a:normAutofit/>
            </a:bodyPr>
            <a:lstStyle/>
            <a:p>
              <a:pPr algn="ctr"/>
              <a:r>
                <a:rPr lang="en-US" altLang="zh-CN" sz="2800" b="1" dirty="0">
                  <a:solidFill>
                    <a:schemeClr val="bg1"/>
                  </a:solidFill>
                  <a:cs typeface="+mn-ea"/>
                  <a:sym typeface="+mn-lt"/>
                </a:rPr>
                <a:t>CONTENTS</a:t>
              </a:r>
            </a:p>
          </p:txBody>
        </p:sp>
        <p:sp>
          <p:nvSpPr>
            <p:cNvPr id="56" name="菱形 55"/>
            <p:cNvSpPr/>
            <p:nvPr/>
          </p:nvSpPr>
          <p:spPr bwMode="auto">
            <a:xfrm>
              <a:off x="1329535" y="2086986"/>
              <a:ext cx="2851930" cy="2999852"/>
            </a:xfrm>
            <a:prstGeom prst="diamond">
              <a:avLst/>
            </a:prstGeom>
            <a:solidFill>
              <a:srgbClr val="1A3172"/>
            </a:solidFill>
            <a:ln w="38100">
              <a:noFill/>
            </a:ln>
            <a:effectLst>
              <a:outerShdw blurRad="355600" dist="88900" dir="2700000" algn="tl" rotWithShape="0">
                <a:srgbClr val="1A3172">
                  <a:alpha val="27000"/>
                </a:srgbClr>
              </a:outerShdw>
            </a:effectLst>
          </p:spPr>
          <p:style>
            <a:lnRef idx="2">
              <a:schemeClr val="dk1"/>
            </a:lnRef>
            <a:fillRef idx="1">
              <a:schemeClr val="lt1"/>
            </a:fillRef>
            <a:effectRef idx="0">
              <a:schemeClr val="dk1"/>
            </a:effectRef>
            <a:fontRef idx="minor">
              <a:schemeClr val="dk1"/>
            </a:fontRef>
          </p:style>
          <p:txBody>
            <a:bodyPr wrap="none" rtlCol="0" anchor="ctr">
              <a:noAutofit/>
            </a:bodyPr>
            <a:lstStyle/>
            <a:p>
              <a:pPr algn="ctr"/>
              <a:endParaRPr lang="zh-CN" altLang="en-US" sz="2400" dirty="0">
                <a:solidFill>
                  <a:schemeClr val="bg1"/>
                </a:solidFill>
                <a:latin typeface="站酷快乐体2016修订版" panose="02010600030101010101" pitchFamily="2" charset="-122"/>
                <a:ea typeface="站酷快乐体2016修订版" panose="02010600030101010101" pitchFamily="2" charset="-122"/>
                <a:cs typeface="+mn-ea"/>
                <a:sym typeface="+mn-lt"/>
              </a:endParaRPr>
            </a:p>
          </p:txBody>
        </p:sp>
        <p:sp>
          <p:nvSpPr>
            <p:cNvPr id="10" name="文本框 9"/>
            <p:cNvSpPr txBox="1"/>
            <p:nvPr/>
          </p:nvSpPr>
          <p:spPr>
            <a:xfrm>
              <a:off x="2240557" y="3361912"/>
              <a:ext cx="900000" cy="450000"/>
            </a:xfrm>
            <a:prstGeom prst="rect">
              <a:avLst/>
            </a:prstGeom>
            <a:noFill/>
          </p:spPr>
          <p:txBody>
            <a:bodyPr wrap="none" rtlCol="0" anchor="ctr">
              <a:normAutofit fontScale="92500" lnSpcReduction="20000"/>
            </a:bodyPr>
            <a:lstStyle/>
            <a:p>
              <a:pPr algn="ctr"/>
              <a:r>
                <a:rPr lang="zh-CN" altLang="en-US" sz="4400" dirty="0">
                  <a:solidFill>
                    <a:schemeClr val="bg1">
                      <a:lumMod val="95000"/>
                    </a:schemeClr>
                  </a:solidFill>
                  <a:cs typeface="+mn-ea"/>
                  <a:sym typeface="+mn-lt"/>
                </a:rPr>
                <a:t>目录</a:t>
              </a:r>
              <a:endParaRPr lang="en-US" altLang="zh-CN" sz="4400" dirty="0">
                <a:solidFill>
                  <a:schemeClr val="bg1">
                    <a:lumMod val="95000"/>
                  </a:schemeClr>
                </a:solidFill>
                <a:cs typeface="+mn-ea"/>
                <a:sym typeface="+mn-lt"/>
              </a:endParaRPr>
            </a:p>
          </p:txBody>
        </p:sp>
        <p:cxnSp>
          <p:nvCxnSpPr>
            <p:cNvPr id="12" name="直接连接符 11"/>
            <p:cNvCxnSpPr>
              <a:stCxn id="10" idx="1"/>
            </p:cNvCxnSpPr>
            <p:nvPr/>
          </p:nvCxnSpPr>
          <p:spPr>
            <a:xfrm flipH="1">
              <a:off x="1655557" y="3586912"/>
              <a:ext cx="585000" cy="0"/>
            </a:xfrm>
            <a:prstGeom prst="line">
              <a:avLst/>
            </a:prstGeom>
            <a:ln w="6350"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0" idx="3"/>
            </p:cNvCxnSpPr>
            <p:nvPr/>
          </p:nvCxnSpPr>
          <p:spPr>
            <a:xfrm>
              <a:off x="3140557" y="3586912"/>
              <a:ext cx="586800" cy="0"/>
            </a:xfrm>
            <a:prstGeom prst="line">
              <a:avLst/>
            </a:prstGeom>
            <a:ln w="6350"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p:nvPr/>
        </p:nvCxnSpPr>
        <p:spPr>
          <a:xfrm flipH="1">
            <a:off x="1407501" y="568813"/>
            <a:ext cx="1034249" cy="1123950"/>
          </a:xfrm>
          <a:prstGeom prst="line">
            <a:avLst/>
          </a:prstGeom>
          <a:ln w="25400">
            <a:solidFill>
              <a:schemeClr val="tx1">
                <a:lumMod val="85000"/>
                <a:lumOff val="1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2003458" y="1034216"/>
            <a:ext cx="438292" cy="434758"/>
          </a:xfrm>
          <a:prstGeom prst="line">
            <a:avLst/>
          </a:prstGeom>
          <a:ln w="25400">
            <a:solidFill>
              <a:srgbClr val="FF9C00"/>
            </a:solidFill>
            <a:tailEnd type="ova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2389134" y="5524259"/>
            <a:ext cx="1034249" cy="1123950"/>
          </a:xfrm>
          <a:prstGeom prst="line">
            <a:avLst/>
          </a:prstGeom>
          <a:ln w="25400">
            <a:solidFill>
              <a:schemeClr val="tx1">
                <a:lumMod val="85000"/>
                <a:lumOff val="1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a:off x="2490345" y="5650502"/>
            <a:ext cx="438292" cy="434758"/>
          </a:xfrm>
          <a:prstGeom prst="line">
            <a:avLst/>
          </a:prstGeom>
          <a:ln w="25400">
            <a:solidFill>
              <a:srgbClr val="FF9C00"/>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29" name="组合 28"/>
          <p:cNvGrpSpPr/>
          <p:nvPr>
            <p:custDataLst>
              <p:tags r:id="rId3"/>
            </p:custDataLst>
          </p:nvPr>
        </p:nvGrpSpPr>
        <p:grpSpPr>
          <a:xfrm>
            <a:off x="5966460" y="1213485"/>
            <a:ext cx="4354830" cy="808990"/>
            <a:chOff x="6277005" y="1119176"/>
            <a:chExt cx="5125668" cy="887669"/>
          </a:xfrm>
        </p:grpSpPr>
        <p:sp>
          <p:nvSpPr>
            <p:cNvPr id="31" name="菱形 30"/>
            <p:cNvSpPr/>
            <p:nvPr>
              <p:custDataLst>
                <p:tags r:id="rId24"/>
              </p:custDataLst>
            </p:nvPr>
          </p:nvSpPr>
          <p:spPr bwMode="auto">
            <a:xfrm>
              <a:off x="6277005" y="1235563"/>
              <a:ext cx="771282" cy="771282"/>
            </a:xfrm>
            <a:prstGeom prst="diamond">
              <a:avLst/>
            </a:prstGeom>
            <a:solidFill>
              <a:srgbClr val="1A3172"/>
            </a:solidFill>
            <a:ln w="38100">
              <a:noFill/>
            </a:ln>
            <a:effectLst>
              <a:outerShdw blurRad="355600" dist="88900" dir="2700000" algn="tl" rotWithShape="0">
                <a:srgbClr val="1A3172">
                  <a:alpha val="27000"/>
                </a:srgbClr>
              </a:outerShdw>
            </a:effectLst>
          </p:spPr>
          <p:style>
            <a:lnRef idx="2">
              <a:schemeClr val="dk1"/>
            </a:lnRef>
            <a:fillRef idx="1">
              <a:schemeClr val="lt1"/>
            </a:fillRef>
            <a:effectRef idx="0">
              <a:schemeClr val="dk1"/>
            </a:effectRef>
            <a:fontRef idx="minor">
              <a:schemeClr val="dk1"/>
            </a:fontRef>
          </p:style>
          <p:txBody>
            <a:bodyPr wrap="none" rtlCol="0" anchor="ctr">
              <a:no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3" name="TextBox 31"/>
            <p:cNvSpPr txBox="1"/>
            <p:nvPr>
              <p:custDataLst>
                <p:tags r:id="rId25"/>
              </p:custDataLst>
            </p:nvPr>
          </p:nvSpPr>
          <p:spPr bwMode="auto">
            <a:xfrm>
              <a:off x="7281987" y="1119176"/>
              <a:ext cx="4120686" cy="749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50000"/>
                </a:lnSpc>
              </a:pPr>
              <a:r>
                <a:rPr lang="zh-CN" altLang="en-US" sz="3200" spc="600" dirty="0">
                  <a:solidFill>
                    <a:srgbClr val="1A3172"/>
                  </a:solidFill>
                  <a:latin typeface="微软雅黑" panose="020B0503020204020204" pitchFamily="34" charset="-122"/>
                  <a:ea typeface="微软雅黑" panose="020B0503020204020204" pitchFamily="34" charset="-122"/>
                </a:rPr>
                <a:t>存储需求分析</a:t>
              </a:r>
            </a:p>
          </p:txBody>
        </p:sp>
        <p:cxnSp>
          <p:nvCxnSpPr>
            <p:cNvPr id="35" name="直接连接符 34"/>
            <p:cNvCxnSpPr/>
            <p:nvPr>
              <p:custDataLst>
                <p:tags r:id="rId26"/>
              </p:custDataLst>
            </p:nvPr>
          </p:nvCxnSpPr>
          <p:spPr>
            <a:xfrm>
              <a:off x="7340054" y="2006845"/>
              <a:ext cx="3984488" cy="0"/>
            </a:xfrm>
            <a:prstGeom prst="line">
              <a:avLst/>
            </a:prstGeom>
            <a:ln w="6350"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custDataLst>
              <p:tags r:id="rId4"/>
            </p:custDataLst>
          </p:nvPr>
        </p:nvGrpSpPr>
        <p:grpSpPr>
          <a:xfrm>
            <a:off x="5966460" y="2005965"/>
            <a:ext cx="4354830" cy="808990"/>
            <a:chOff x="6277005" y="1119176"/>
            <a:chExt cx="5125668" cy="887669"/>
          </a:xfrm>
        </p:grpSpPr>
        <p:sp>
          <p:nvSpPr>
            <p:cNvPr id="39" name="菱形 38"/>
            <p:cNvSpPr/>
            <p:nvPr>
              <p:custDataLst>
                <p:tags r:id="rId21"/>
              </p:custDataLst>
            </p:nvPr>
          </p:nvSpPr>
          <p:spPr bwMode="auto">
            <a:xfrm>
              <a:off x="6277005" y="1235563"/>
              <a:ext cx="771282" cy="771282"/>
            </a:xfrm>
            <a:prstGeom prst="diamond">
              <a:avLst/>
            </a:prstGeom>
            <a:solidFill>
              <a:srgbClr val="1A3172"/>
            </a:solidFill>
            <a:ln w="38100">
              <a:noFill/>
            </a:ln>
            <a:effectLst>
              <a:outerShdw blurRad="355600" dist="88900" dir="2700000" algn="tl" rotWithShape="0">
                <a:srgbClr val="1A3172">
                  <a:alpha val="27000"/>
                </a:srgbClr>
              </a:outerShdw>
            </a:effectLst>
          </p:spPr>
          <p:style>
            <a:lnRef idx="2">
              <a:schemeClr val="dk1"/>
            </a:lnRef>
            <a:fillRef idx="1">
              <a:schemeClr val="lt1"/>
            </a:fillRef>
            <a:effectRef idx="0">
              <a:schemeClr val="dk1"/>
            </a:effectRef>
            <a:fontRef idx="minor">
              <a:schemeClr val="dk1"/>
            </a:fontRef>
          </p:style>
          <p:txBody>
            <a:bodyPr wrap="none" rtlCol="0" anchor="ctr">
              <a:no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0" name="TextBox 31"/>
            <p:cNvSpPr txBox="1"/>
            <p:nvPr>
              <p:custDataLst>
                <p:tags r:id="rId22"/>
              </p:custDataLst>
            </p:nvPr>
          </p:nvSpPr>
          <p:spPr bwMode="auto">
            <a:xfrm>
              <a:off x="7281987" y="1119176"/>
              <a:ext cx="4120686" cy="749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50000"/>
                </a:lnSpc>
              </a:pPr>
              <a:r>
                <a:rPr lang="zh-CN" altLang="en-US" sz="3200" spc="600" dirty="0">
                  <a:solidFill>
                    <a:srgbClr val="1A3172"/>
                  </a:solidFill>
                  <a:latin typeface="微软雅黑" panose="020B0503020204020204" pitchFamily="34" charset="-122"/>
                  <a:ea typeface="微软雅黑" panose="020B0503020204020204" pitchFamily="34" charset="-122"/>
                </a:rPr>
                <a:t>数据模型设计</a:t>
              </a:r>
            </a:p>
          </p:txBody>
        </p:sp>
        <p:cxnSp>
          <p:nvCxnSpPr>
            <p:cNvPr id="41" name="直接连接符 40"/>
            <p:cNvCxnSpPr/>
            <p:nvPr>
              <p:custDataLst>
                <p:tags r:id="rId23"/>
              </p:custDataLst>
            </p:nvPr>
          </p:nvCxnSpPr>
          <p:spPr>
            <a:xfrm>
              <a:off x="7340054" y="2006845"/>
              <a:ext cx="3984488" cy="0"/>
            </a:xfrm>
            <a:prstGeom prst="line">
              <a:avLst/>
            </a:prstGeom>
            <a:ln w="6350"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custDataLst>
              <p:tags r:id="rId5"/>
            </p:custDataLst>
          </p:nvPr>
        </p:nvGrpSpPr>
        <p:grpSpPr>
          <a:xfrm>
            <a:off x="5966460" y="2818765"/>
            <a:ext cx="4354830" cy="808990"/>
            <a:chOff x="6277005" y="1119176"/>
            <a:chExt cx="5125668" cy="887669"/>
          </a:xfrm>
        </p:grpSpPr>
        <p:sp>
          <p:nvSpPr>
            <p:cNvPr id="43" name="菱形 42"/>
            <p:cNvSpPr/>
            <p:nvPr>
              <p:custDataLst>
                <p:tags r:id="rId18"/>
              </p:custDataLst>
            </p:nvPr>
          </p:nvSpPr>
          <p:spPr bwMode="auto">
            <a:xfrm>
              <a:off x="6277005" y="1235563"/>
              <a:ext cx="771282" cy="771282"/>
            </a:xfrm>
            <a:prstGeom prst="diamond">
              <a:avLst/>
            </a:prstGeom>
            <a:solidFill>
              <a:srgbClr val="1A3172"/>
            </a:solidFill>
            <a:ln w="38100">
              <a:noFill/>
            </a:ln>
            <a:effectLst>
              <a:outerShdw blurRad="355600" dist="88900" dir="2700000" algn="tl" rotWithShape="0">
                <a:srgbClr val="1A3172">
                  <a:alpha val="27000"/>
                </a:srgbClr>
              </a:outerShdw>
            </a:effectLst>
          </p:spPr>
          <p:style>
            <a:lnRef idx="2">
              <a:schemeClr val="dk1"/>
            </a:lnRef>
            <a:fillRef idx="1">
              <a:schemeClr val="lt1"/>
            </a:fillRef>
            <a:effectRef idx="0">
              <a:schemeClr val="dk1"/>
            </a:effectRef>
            <a:fontRef idx="minor">
              <a:schemeClr val="dk1"/>
            </a:fontRef>
          </p:style>
          <p:txBody>
            <a:bodyPr wrap="none" rtlCol="0" anchor="ctr">
              <a:no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4" name="TextBox 31"/>
            <p:cNvSpPr txBox="1"/>
            <p:nvPr>
              <p:custDataLst>
                <p:tags r:id="rId19"/>
              </p:custDataLst>
            </p:nvPr>
          </p:nvSpPr>
          <p:spPr bwMode="auto">
            <a:xfrm>
              <a:off x="7281987" y="1119176"/>
              <a:ext cx="4120686" cy="749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50000"/>
                </a:lnSpc>
              </a:pPr>
              <a:r>
                <a:rPr lang="zh-CN" altLang="en-US" sz="3200" spc="600" dirty="0">
                  <a:solidFill>
                    <a:srgbClr val="1A3172"/>
                  </a:solidFill>
                  <a:latin typeface="微软雅黑" panose="020B0503020204020204" pitchFamily="34" charset="-122"/>
                  <a:ea typeface="微软雅黑" panose="020B0503020204020204" pitchFamily="34" charset="-122"/>
                </a:rPr>
                <a:t>存储架构设计</a:t>
              </a:r>
            </a:p>
          </p:txBody>
        </p:sp>
        <p:cxnSp>
          <p:nvCxnSpPr>
            <p:cNvPr id="45" name="直接连接符 44"/>
            <p:cNvCxnSpPr/>
            <p:nvPr>
              <p:custDataLst>
                <p:tags r:id="rId20"/>
              </p:custDataLst>
            </p:nvPr>
          </p:nvCxnSpPr>
          <p:spPr>
            <a:xfrm>
              <a:off x="7340054" y="2006845"/>
              <a:ext cx="3984488" cy="0"/>
            </a:xfrm>
            <a:prstGeom prst="line">
              <a:avLst/>
            </a:prstGeom>
            <a:ln w="6350"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custDataLst>
              <p:tags r:id="rId6"/>
            </p:custDataLst>
          </p:nvPr>
        </p:nvGrpSpPr>
        <p:grpSpPr>
          <a:xfrm>
            <a:off x="5981065" y="3710940"/>
            <a:ext cx="4354830" cy="808990"/>
            <a:chOff x="6277005" y="1119176"/>
            <a:chExt cx="5125668" cy="887669"/>
          </a:xfrm>
        </p:grpSpPr>
        <p:sp>
          <p:nvSpPr>
            <p:cNvPr id="47" name="菱形 46"/>
            <p:cNvSpPr/>
            <p:nvPr>
              <p:custDataLst>
                <p:tags r:id="rId15"/>
              </p:custDataLst>
            </p:nvPr>
          </p:nvSpPr>
          <p:spPr bwMode="auto">
            <a:xfrm>
              <a:off x="6277005" y="1235563"/>
              <a:ext cx="771282" cy="771282"/>
            </a:xfrm>
            <a:prstGeom prst="diamond">
              <a:avLst/>
            </a:prstGeom>
            <a:solidFill>
              <a:srgbClr val="1A3172"/>
            </a:solidFill>
            <a:ln w="38100">
              <a:noFill/>
            </a:ln>
            <a:effectLst>
              <a:outerShdw blurRad="355600" dist="88900" dir="2700000" algn="tl" rotWithShape="0">
                <a:srgbClr val="1A3172">
                  <a:alpha val="27000"/>
                </a:srgbClr>
              </a:outerShdw>
            </a:effectLst>
          </p:spPr>
          <p:style>
            <a:lnRef idx="2">
              <a:schemeClr val="dk1"/>
            </a:lnRef>
            <a:fillRef idx="1">
              <a:schemeClr val="lt1"/>
            </a:fillRef>
            <a:effectRef idx="0">
              <a:schemeClr val="dk1"/>
            </a:effectRef>
            <a:fontRef idx="minor">
              <a:schemeClr val="dk1"/>
            </a:fontRef>
          </p:style>
          <p:txBody>
            <a:bodyPr wrap="none" rtlCol="0" anchor="ctr">
              <a:no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8" name="TextBox 31"/>
            <p:cNvSpPr txBox="1"/>
            <p:nvPr>
              <p:custDataLst>
                <p:tags r:id="rId16"/>
              </p:custDataLst>
            </p:nvPr>
          </p:nvSpPr>
          <p:spPr bwMode="auto">
            <a:xfrm>
              <a:off x="7281987" y="1119176"/>
              <a:ext cx="4120686" cy="749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50000"/>
                </a:lnSpc>
              </a:pPr>
              <a:r>
                <a:rPr lang="zh-CN" altLang="en-US" sz="3200" spc="600" dirty="0">
                  <a:solidFill>
                    <a:srgbClr val="1A3172"/>
                  </a:solidFill>
                  <a:latin typeface="微软雅黑" panose="020B0503020204020204" pitchFamily="34" charset="-122"/>
                  <a:ea typeface="微软雅黑" panose="020B0503020204020204" pitchFamily="34" charset="-122"/>
                </a:rPr>
                <a:t>磁盘存储策略</a:t>
              </a:r>
            </a:p>
          </p:txBody>
        </p:sp>
        <p:cxnSp>
          <p:nvCxnSpPr>
            <p:cNvPr id="49" name="直接连接符 48"/>
            <p:cNvCxnSpPr/>
            <p:nvPr>
              <p:custDataLst>
                <p:tags r:id="rId17"/>
              </p:custDataLst>
            </p:nvPr>
          </p:nvCxnSpPr>
          <p:spPr>
            <a:xfrm>
              <a:off x="7340054" y="2006845"/>
              <a:ext cx="3984488" cy="0"/>
            </a:xfrm>
            <a:prstGeom prst="line">
              <a:avLst/>
            </a:prstGeom>
            <a:ln w="6350"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custDataLst>
              <p:tags r:id="rId7"/>
            </p:custDataLst>
          </p:nvPr>
        </p:nvGrpSpPr>
        <p:grpSpPr>
          <a:xfrm>
            <a:off x="5984240" y="4603115"/>
            <a:ext cx="4354830" cy="808990"/>
            <a:chOff x="6277005" y="1119176"/>
            <a:chExt cx="5125668" cy="887669"/>
          </a:xfrm>
        </p:grpSpPr>
        <p:sp>
          <p:nvSpPr>
            <p:cNvPr id="51" name="菱形 50"/>
            <p:cNvSpPr/>
            <p:nvPr>
              <p:custDataLst>
                <p:tags r:id="rId12"/>
              </p:custDataLst>
            </p:nvPr>
          </p:nvSpPr>
          <p:spPr bwMode="auto">
            <a:xfrm>
              <a:off x="6277005" y="1235563"/>
              <a:ext cx="771282" cy="771282"/>
            </a:xfrm>
            <a:prstGeom prst="diamond">
              <a:avLst/>
            </a:prstGeom>
            <a:solidFill>
              <a:srgbClr val="1A3172"/>
            </a:solidFill>
            <a:ln w="38100">
              <a:noFill/>
            </a:ln>
            <a:effectLst>
              <a:outerShdw blurRad="355600" dist="88900" dir="2700000" algn="tl" rotWithShape="0">
                <a:srgbClr val="1A3172">
                  <a:alpha val="27000"/>
                </a:srgbClr>
              </a:outerShdw>
            </a:effectLst>
          </p:spPr>
          <p:style>
            <a:lnRef idx="2">
              <a:schemeClr val="dk1"/>
            </a:lnRef>
            <a:fillRef idx="1">
              <a:schemeClr val="lt1"/>
            </a:fillRef>
            <a:effectRef idx="0">
              <a:schemeClr val="dk1"/>
            </a:effectRef>
            <a:fontRef idx="minor">
              <a:schemeClr val="dk1"/>
            </a:fontRef>
          </p:style>
          <p:txBody>
            <a:bodyPr wrap="none" rtlCol="0" anchor="ctr">
              <a:no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2" name="TextBox 31"/>
            <p:cNvSpPr txBox="1"/>
            <p:nvPr>
              <p:custDataLst>
                <p:tags r:id="rId13"/>
              </p:custDataLst>
            </p:nvPr>
          </p:nvSpPr>
          <p:spPr bwMode="auto">
            <a:xfrm>
              <a:off x="7281987" y="1119176"/>
              <a:ext cx="4120686" cy="749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50000"/>
                </a:lnSpc>
              </a:pPr>
              <a:r>
                <a:rPr lang="zh-CN" altLang="en-US" sz="3200" spc="600" dirty="0">
                  <a:solidFill>
                    <a:srgbClr val="1A3172"/>
                  </a:solidFill>
                  <a:latin typeface="微软雅黑" panose="020B0503020204020204" pitchFamily="34" charset="-122"/>
                  <a:ea typeface="微软雅黑" panose="020B0503020204020204" pitchFamily="34" charset="-122"/>
                </a:rPr>
                <a:t>数据清洗和处理</a:t>
              </a:r>
            </a:p>
          </p:txBody>
        </p:sp>
        <p:cxnSp>
          <p:nvCxnSpPr>
            <p:cNvPr id="53" name="直接连接符 52"/>
            <p:cNvCxnSpPr/>
            <p:nvPr>
              <p:custDataLst>
                <p:tags r:id="rId14"/>
              </p:custDataLst>
            </p:nvPr>
          </p:nvCxnSpPr>
          <p:spPr>
            <a:xfrm>
              <a:off x="7340054" y="2006845"/>
              <a:ext cx="3984488" cy="0"/>
            </a:xfrm>
            <a:prstGeom prst="line">
              <a:avLst/>
            </a:prstGeom>
            <a:ln w="6350"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custDataLst>
              <p:tags r:id="rId8"/>
            </p:custDataLst>
          </p:nvPr>
        </p:nvGrpSpPr>
        <p:grpSpPr>
          <a:xfrm>
            <a:off x="5984240" y="5594350"/>
            <a:ext cx="4354830" cy="808990"/>
            <a:chOff x="6277005" y="1119176"/>
            <a:chExt cx="5125668" cy="887669"/>
          </a:xfrm>
        </p:grpSpPr>
        <p:sp>
          <p:nvSpPr>
            <p:cNvPr id="55" name="菱形 54"/>
            <p:cNvSpPr/>
            <p:nvPr>
              <p:custDataLst>
                <p:tags r:id="rId9"/>
              </p:custDataLst>
            </p:nvPr>
          </p:nvSpPr>
          <p:spPr bwMode="auto">
            <a:xfrm>
              <a:off x="6277005" y="1235563"/>
              <a:ext cx="771282" cy="771282"/>
            </a:xfrm>
            <a:prstGeom prst="diamond">
              <a:avLst/>
            </a:prstGeom>
            <a:solidFill>
              <a:srgbClr val="1A3172"/>
            </a:solidFill>
            <a:ln w="38100">
              <a:noFill/>
            </a:ln>
            <a:effectLst>
              <a:outerShdw blurRad="355600" dist="88900" dir="2700000" algn="tl" rotWithShape="0">
                <a:srgbClr val="1A3172">
                  <a:alpha val="27000"/>
                </a:srgbClr>
              </a:outerShdw>
            </a:effectLst>
          </p:spPr>
          <p:style>
            <a:lnRef idx="2">
              <a:schemeClr val="dk1"/>
            </a:lnRef>
            <a:fillRef idx="1">
              <a:schemeClr val="lt1"/>
            </a:fillRef>
            <a:effectRef idx="0">
              <a:schemeClr val="dk1"/>
            </a:effectRef>
            <a:fontRef idx="minor">
              <a:schemeClr val="dk1"/>
            </a:fontRef>
          </p:style>
          <p:txBody>
            <a:bodyPr wrap="none" rtlCol="0" anchor="ctr">
              <a:no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06</a:t>
              </a:r>
              <a:endParaRPr lang="zh-CN" altLang="en-US"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7" name="TextBox 31"/>
            <p:cNvSpPr txBox="1"/>
            <p:nvPr>
              <p:custDataLst>
                <p:tags r:id="rId10"/>
              </p:custDataLst>
            </p:nvPr>
          </p:nvSpPr>
          <p:spPr bwMode="auto">
            <a:xfrm>
              <a:off x="7281987" y="1119176"/>
              <a:ext cx="4120686" cy="749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50000"/>
                </a:lnSpc>
              </a:pPr>
              <a:r>
                <a:rPr lang="zh-CN" altLang="en-US" sz="3200" spc="600" dirty="0">
                  <a:solidFill>
                    <a:srgbClr val="1A3172"/>
                  </a:solidFill>
                  <a:latin typeface="微软雅黑" panose="020B0503020204020204" pitchFamily="34" charset="-122"/>
                  <a:ea typeface="微软雅黑" panose="020B0503020204020204" pitchFamily="34" charset="-122"/>
                </a:rPr>
                <a:t>备份策略设计</a:t>
              </a:r>
            </a:p>
          </p:txBody>
        </p:sp>
        <p:cxnSp>
          <p:nvCxnSpPr>
            <p:cNvPr id="58" name="直接连接符 57"/>
            <p:cNvCxnSpPr/>
            <p:nvPr>
              <p:custDataLst>
                <p:tags r:id="rId11"/>
              </p:custDataLst>
            </p:nvPr>
          </p:nvCxnSpPr>
          <p:spPr>
            <a:xfrm>
              <a:off x="7340054" y="2006845"/>
              <a:ext cx="3984488" cy="0"/>
            </a:xfrm>
            <a:prstGeom prst="line">
              <a:avLst/>
            </a:prstGeom>
            <a:ln w="6350"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11" name="灯片编号占位符 10"/>
          <p:cNvSpPr>
            <a:spLocks noGrp="1"/>
          </p:cNvSpPr>
          <p:nvPr>
            <p:ph type="sldNum" sz="quarter" idx="12"/>
          </p:nvPr>
        </p:nvSpPr>
        <p:spPr/>
        <p:txBody>
          <a:bodyPr/>
          <a:lstStyle/>
          <a:p>
            <a:fld id="{5588236D-BA36-4C90-BC5E-4C81E9977708}" type="slidenum">
              <a:rPr lang="zh-CN" altLang="en-US" sz="2400" smtClean="0"/>
              <a:t>2</a:t>
            </a:fld>
            <a:endParaRPr lang="zh-CN" altLang="en-US" sz="240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bwMode="auto">
          <a:xfrm>
            <a:off x="-1482" y="0"/>
            <a:ext cx="12193481" cy="6863750"/>
          </a:xfrm>
          <a:prstGeom prst="rect">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9" name="矩形 28"/>
          <p:cNvSpPr/>
          <p:nvPr/>
        </p:nvSpPr>
        <p:spPr bwMode="auto">
          <a:xfrm>
            <a:off x="-1270" y="1016000"/>
            <a:ext cx="12193270" cy="5553710"/>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 name="标题 1"/>
          <p:cNvSpPr>
            <a:spLocks noGrp="1"/>
          </p:cNvSpPr>
          <p:nvPr>
            <p:ph type="title"/>
          </p:nvPr>
        </p:nvSpPr>
        <p:spPr>
          <a:xfrm>
            <a:off x="1328737" y="321467"/>
            <a:ext cx="10850563" cy="663575"/>
          </a:xfrm>
        </p:spPr>
        <p:txBody>
          <a:bodyPr/>
          <a:lstStyle/>
          <a:p>
            <a:r>
              <a:rPr lang="zh-CN" altLang="en-US" sz="2800" dirty="0">
                <a:solidFill>
                  <a:schemeClr val="tx1">
                    <a:lumMod val="85000"/>
                    <a:lumOff val="15000"/>
                  </a:schemeClr>
                </a:solidFill>
              </a:rPr>
              <a:t>负载均衡和数据安全</a:t>
            </a:r>
          </a:p>
        </p:txBody>
      </p:sp>
      <p:sp>
        <p:nvSpPr>
          <p:cNvPr id="46" name="book-and-cd_43679"/>
          <p:cNvSpPr>
            <a:spLocks noChangeAspect="1"/>
          </p:cNvSpPr>
          <p:nvPr/>
        </p:nvSpPr>
        <p:spPr bwMode="auto">
          <a:xfrm>
            <a:off x="520658" y="414668"/>
            <a:ext cx="609685" cy="488288"/>
          </a:xfrm>
          <a:custGeom>
            <a:avLst/>
            <a:gdLst>
              <a:gd name="connsiteX0" fmla="*/ 452113 w 560604"/>
              <a:gd name="connsiteY0" fmla="*/ 77314 h 448980"/>
              <a:gd name="connsiteX1" fmla="*/ 417185 w 560604"/>
              <a:gd name="connsiteY1" fmla="*/ 112165 h 448980"/>
              <a:gd name="connsiteX2" fmla="*/ 452113 w 560604"/>
              <a:gd name="connsiteY2" fmla="*/ 145726 h 448980"/>
              <a:gd name="connsiteX3" fmla="*/ 485747 w 560604"/>
              <a:gd name="connsiteY3" fmla="*/ 112165 h 448980"/>
              <a:gd name="connsiteX4" fmla="*/ 452113 w 560604"/>
              <a:gd name="connsiteY4" fmla="*/ 77314 h 448980"/>
              <a:gd name="connsiteX5" fmla="*/ 118850 w 560604"/>
              <a:gd name="connsiteY5" fmla="*/ 64516 h 448980"/>
              <a:gd name="connsiteX6" fmla="*/ 40048 w 560604"/>
              <a:gd name="connsiteY6" fmla="*/ 77417 h 448980"/>
              <a:gd name="connsiteX7" fmla="*/ 40048 w 560604"/>
              <a:gd name="connsiteY7" fmla="*/ 392214 h 448980"/>
              <a:gd name="connsiteX8" fmla="*/ 107224 w 560604"/>
              <a:gd name="connsiteY8" fmla="*/ 380602 h 448980"/>
              <a:gd name="connsiteX9" fmla="*/ 255786 w 560604"/>
              <a:gd name="connsiteY9" fmla="*/ 412856 h 448980"/>
              <a:gd name="connsiteX10" fmla="*/ 255786 w 560604"/>
              <a:gd name="connsiteY10" fmla="*/ 277390 h 448980"/>
              <a:gd name="connsiteX11" fmla="*/ 246743 w 560604"/>
              <a:gd name="connsiteY11" fmla="*/ 287711 h 448980"/>
              <a:gd name="connsiteX12" fmla="*/ 246743 w 560604"/>
              <a:gd name="connsiteY12" fmla="*/ 109671 h 448980"/>
              <a:gd name="connsiteX13" fmla="*/ 118850 w 560604"/>
              <a:gd name="connsiteY13" fmla="*/ 64516 h 448980"/>
              <a:gd name="connsiteX14" fmla="*/ 452113 w 560604"/>
              <a:gd name="connsiteY14" fmla="*/ 64406 h 448980"/>
              <a:gd name="connsiteX15" fmla="*/ 498683 w 560604"/>
              <a:gd name="connsiteY15" fmla="*/ 112165 h 448980"/>
              <a:gd name="connsiteX16" fmla="*/ 452113 w 560604"/>
              <a:gd name="connsiteY16" fmla="*/ 158634 h 448980"/>
              <a:gd name="connsiteX17" fmla="*/ 404248 w 560604"/>
              <a:gd name="connsiteY17" fmla="*/ 112165 h 448980"/>
              <a:gd name="connsiteX18" fmla="*/ 452113 w 560604"/>
              <a:gd name="connsiteY18" fmla="*/ 64406 h 448980"/>
              <a:gd name="connsiteX19" fmla="*/ 452058 w 560604"/>
              <a:gd name="connsiteY19" fmla="*/ 59344 h 448980"/>
              <a:gd name="connsiteX20" fmla="*/ 399076 w 560604"/>
              <a:gd name="connsiteY20" fmla="*/ 112237 h 448980"/>
              <a:gd name="connsiteX21" fmla="*/ 452058 w 560604"/>
              <a:gd name="connsiteY21" fmla="*/ 163840 h 448980"/>
              <a:gd name="connsiteX22" fmla="*/ 505039 w 560604"/>
              <a:gd name="connsiteY22" fmla="*/ 112237 h 448980"/>
              <a:gd name="connsiteX23" fmla="*/ 452058 w 560604"/>
              <a:gd name="connsiteY23" fmla="*/ 59344 h 448980"/>
              <a:gd name="connsiteX24" fmla="*/ 118850 w 560604"/>
              <a:gd name="connsiteY24" fmla="*/ 50324 h 448980"/>
              <a:gd name="connsiteX25" fmla="*/ 257078 w 560604"/>
              <a:gd name="connsiteY25" fmla="*/ 99350 h 448980"/>
              <a:gd name="connsiteX26" fmla="*/ 334589 w 560604"/>
              <a:gd name="connsiteY26" fmla="*/ 58065 h 448980"/>
              <a:gd name="connsiteX27" fmla="*/ 329422 w 560604"/>
              <a:gd name="connsiteY27" fmla="*/ 76127 h 448980"/>
              <a:gd name="connsiteX28" fmla="*/ 268705 w 560604"/>
              <a:gd name="connsiteY28" fmla="*/ 109671 h 448980"/>
              <a:gd name="connsiteX29" fmla="*/ 268705 w 560604"/>
              <a:gd name="connsiteY29" fmla="*/ 287711 h 448980"/>
              <a:gd name="connsiteX30" fmla="*/ 259662 w 560604"/>
              <a:gd name="connsiteY30" fmla="*/ 277390 h 448980"/>
              <a:gd name="connsiteX31" fmla="*/ 259662 w 560604"/>
              <a:gd name="connsiteY31" fmla="*/ 412856 h 448980"/>
              <a:gd name="connsiteX32" fmla="*/ 405641 w 560604"/>
              <a:gd name="connsiteY32" fmla="*/ 380602 h 448980"/>
              <a:gd name="connsiteX33" fmla="*/ 475400 w 560604"/>
              <a:gd name="connsiteY33" fmla="*/ 392214 h 448980"/>
              <a:gd name="connsiteX34" fmla="*/ 475400 w 560604"/>
              <a:gd name="connsiteY34" fmla="*/ 233525 h 448980"/>
              <a:gd name="connsiteX35" fmla="*/ 510280 w 560604"/>
              <a:gd name="connsiteY35" fmla="*/ 221914 h 448980"/>
              <a:gd name="connsiteX36" fmla="*/ 510280 w 560604"/>
              <a:gd name="connsiteY36" fmla="*/ 437369 h 448980"/>
              <a:gd name="connsiteX37" fmla="*/ 290666 w 560604"/>
              <a:gd name="connsiteY37" fmla="*/ 437369 h 448980"/>
              <a:gd name="connsiteX38" fmla="*/ 258370 w 560604"/>
              <a:gd name="connsiteY38" fmla="*/ 448980 h 448980"/>
              <a:gd name="connsiteX39" fmla="*/ 226074 w 560604"/>
              <a:gd name="connsiteY39" fmla="*/ 437369 h 448980"/>
              <a:gd name="connsiteX40" fmla="*/ 0 w 560604"/>
              <a:gd name="connsiteY40" fmla="*/ 437369 h 448980"/>
              <a:gd name="connsiteX41" fmla="*/ 0 w 560604"/>
              <a:gd name="connsiteY41" fmla="*/ 113541 h 448980"/>
              <a:gd name="connsiteX42" fmla="*/ 24545 w 560604"/>
              <a:gd name="connsiteY42" fmla="*/ 96769 h 448980"/>
              <a:gd name="connsiteX43" fmla="*/ 24545 w 560604"/>
              <a:gd name="connsiteY43" fmla="*/ 67096 h 448980"/>
              <a:gd name="connsiteX44" fmla="*/ 29713 w 560604"/>
              <a:gd name="connsiteY44" fmla="*/ 65806 h 448980"/>
              <a:gd name="connsiteX45" fmla="*/ 118850 w 560604"/>
              <a:gd name="connsiteY45" fmla="*/ 50324 h 448980"/>
              <a:gd name="connsiteX46" fmla="*/ 449473 w 560604"/>
              <a:gd name="connsiteY46" fmla="*/ 0 h 448980"/>
              <a:gd name="connsiteX47" fmla="*/ 560604 w 560604"/>
              <a:gd name="connsiteY47" fmla="*/ 109657 h 448980"/>
              <a:gd name="connsiteX48" fmla="*/ 449473 w 560604"/>
              <a:gd name="connsiteY48" fmla="*/ 219313 h 448980"/>
              <a:gd name="connsiteX49" fmla="*/ 339634 w 560604"/>
              <a:gd name="connsiteY49" fmla="*/ 109657 h 448980"/>
              <a:gd name="connsiteX50" fmla="*/ 449473 w 560604"/>
              <a:gd name="connsiteY50" fmla="*/ 0 h 448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60604" h="448980">
                <a:moveTo>
                  <a:pt x="452113" y="77314"/>
                </a:moveTo>
                <a:cubicBezTo>
                  <a:pt x="432708" y="77314"/>
                  <a:pt x="417185" y="92804"/>
                  <a:pt x="417185" y="112165"/>
                </a:cubicBezTo>
                <a:cubicBezTo>
                  <a:pt x="417185" y="130237"/>
                  <a:pt x="432708" y="145726"/>
                  <a:pt x="452113" y="145726"/>
                </a:cubicBezTo>
                <a:cubicBezTo>
                  <a:pt x="471517" y="145726"/>
                  <a:pt x="485747" y="130237"/>
                  <a:pt x="485747" y="112165"/>
                </a:cubicBezTo>
                <a:cubicBezTo>
                  <a:pt x="485747" y="92804"/>
                  <a:pt x="470223" y="77314"/>
                  <a:pt x="452113" y="77314"/>
                </a:cubicBezTo>
                <a:close/>
                <a:moveTo>
                  <a:pt x="118850" y="64516"/>
                </a:moveTo>
                <a:cubicBezTo>
                  <a:pt x="81387" y="64516"/>
                  <a:pt x="50382" y="73547"/>
                  <a:pt x="40048" y="77417"/>
                </a:cubicBezTo>
                <a:lnTo>
                  <a:pt x="40048" y="392214"/>
                </a:lnTo>
                <a:cubicBezTo>
                  <a:pt x="58133" y="384473"/>
                  <a:pt x="81387" y="380602"/>
                  <a:pt x="107224" y="380602"/>
                </a:cubicBezTo>
                <a:cubicBezTo>
                  <a:pt x="171816" y="380602"/>
                  <a:pt x="236408" y="405115"/>
                  <a:pt x="255786" y="412856"/>
                </a:cubicBezTo>
                <a:lnTo>
                  <a:pt x="255786" y="277390"/>
                </a:lnTo>
                <a:lnTo>
                  <a:pt x="246743" y="287711"/>
                </a:lnTo>
                <a:lnTo>
                  <a:pt x="246743" y="109671"/>
                </a:lnTo>
                <a:cubicBezTo>
                  <a:pt x="211863" y="79997"/>
                  <a:pt x="169232" y="64516"/>
                  <a:pt x="118850" y="64516"/>
                </a:cubicBezTo>
                <a:close/>
                <a:moveTo>
                  <a:pt x="452113" y="64406"/>
                </a:moveTo>
                <a:cubicBezTo>
                  <a:pt x="477985" y="64406"/>
                  <a:pt x="498683" y="86350"/>
                  <a:pt x="498683" y="112165"/>
                </a:cubicBezTo>
                <a:cubicBezTo>
                  <a:pt x="498683" y="137981"/>
                  <a:pt x="477985" y="158634"/>
                  <a:pt x="452113" y="158634"/>
                </a:cubicBezTo>
                <a:cubicBezTo>
                  <a:pt x="426240" y="158634"/>
                  <a:pt x="404248" y="137981"/>
                  <a:pt x="404248" y="112165"/>
                </a:cubicBezTo>
                <a:cubicBezTo>
                  <a:pt x="404248" y="86350"/>
                  <a:pt x="426240" y="64406"/>
                  <a:pt x="452113" y="64406"/>
                </a:cubicBezTo>
                <a:close/>
                <a:moveTo>
                  <a:pt x="452058" y="59344"/>
                </a:moveTo>
                <a:cubicBezTo>
                  <a:pt x="422336" y="59344"/>
                  <a:pt x="399076" y="82565"/>
                  <a:pt x="399076" y="112237"/>
                </a:cubicBezTo>
                <a:cubicBezTo>
                  <a:pt x="399076" y="140618"/>
                  <a:pt x="422336" y="163840"/>
                  <a:pt x="452058" y="163840"/>
                </a:cubicBezTo>
                <a:cubicBezTo>
                  <a:pt x="480486" y="163840"/>
                  <a:pt x="505039" y="140618"/>
                  <a:pt x="505039" y="112237"/>
                </a:cubicBezTo>
                <a:cubicBezTo>
                  <a:pt x="505039" y="82565"/>
                  <a:pt x="480486" y="59344"/>
                  <a:pt x="452058" y="59344"/>
                </a:cubicBezTo>
                <a:close/>
                <a:moveTo>
                  <a:pt x="118850" y="50324"/>
                </a:moveTo>
                <a:cubicBezTo>
                  <a:pt x="173108" y="50324"/>
                  <a:pt x="219614" y="67096"/>
                  <a:pt x="257078" y="99350"/>
                </a:cubicBezTo>
                <a:cubicBezTo>
                  <a:pt x="280331" y="79997"/>
                  <a:pt x="306168" y="65806"/>
                  <a:pt x="334589" y="58065"/>
                </a:cubicBezTo>
                <a:cubicBezTo>
                  <a:pt x="332005" y="64516"/>
                  <a:pt x="330713" y="69676"/>
                  <a:pt x="329422" y="76127"/>
                </a:cubicBezTo>
                <a:cubicBezTo>
                  <a:pt x="307460" y="82578"/>
                  <a:pt x="286791" y="94189"/>
                  <a:pt x="268705" y="109671"/>
                </a:cubicBezTo>
                <a:lnTo>
                  <a:pt x="268705" y="287711"/>
                </a:lnTo>
                <a:lnTo>
                  <a:pt x="259662" y="277390"/>
                </a:lnTo>
                <a:lnTo>
                  <a:pt x="259662" y="412856"/>
                </a:lnTo>
                <a:cubicBezTo>
                  <a:pt x="279039" y="405115"/>
                  <a:pt x="339756" y="380602"/>
                  <a:pt x="405641" y="380602"/>
                </a:cubicBezTo>
                <a:cubicBezTo>
                  <a:pt x="431478" y="380602"/>
                  <a:pt x="454731" y="384473"/>
                  <a:pt x="475400" y="392214"/>
                </a:cubicBezTo>
                <a:lnTo>
                  <a:pt x="475400" y="233525"/>
                </a:lnTo>
                <a:cubicBezTo>
                  <a:pt x="488319" y="230945"/>
                  <a:pt x="499945" y="227074"/>
                  <a:pt x="510280" y="221914"/>
                </a:cubicBezTo>
                <a:lnTo>
                  <a:pt x="510280" y="437369"/>
                </a:lnTo>
                <a:lnTo>
                  <a:pt x="290666" y="437369"/>
                </a:lnTo>
                <a:cubicBezTo>
                  <a:pt x="282915" y="445110"/>
                  <a:pt x="271288" y="448980"/>
                  <a:pt x="258370" y="448980"/>
                </a:cubicBezTo>
                <a:cubicBezTo>
                  <a:pt x="245451" y="448980"/>
                  <a:pt x="233825" y="445110"/>
                  <a:pt x="226074" y="437369"/>
                </a:cubicBezTo>
                <a:lnTo>
                  <a:pt x="0" y="437369"/>
                </a:lnTo>
                <a:lnTo>
                  <a:pt x="0" y="113541"/>
                </a:lnTo>
                <a:cubicBezTo>
                  <a:pt x="0" y="105800"/>
                  <a:pt x="9043" y="100640"/>
                  <a:pt x="24545" y="96769"/>
                </a:cubicBezTo>
                <a:lnTo>
                  <a:pt x="24545" y="67096"/>
                </a:lnTo>
                <a:lnTo>
                  <a:pt x="29713" y="65806"/>
                </a:lnTo>
                <a:cubicBezTo>
                  <a:pt x="31005" y="64516"/>
                  <a:pt x="68468" y="50324"/>
                  <a:pt x="118850" y="50324"/>
                </a:cubicBezTo>
                <a:close/>
                <a:moveTo>
                  <a:pt x="449473" y="0"/>
                </a:moveTo>
                <a:cubicBezTo>
                  <a:pt x="510208" y="0"/>
                  <a:pt x="560604" y="49023"/>
                  <a:pt x="560604" y="109657"/>
                </a:cubicBezTo>
                <a:cubicBezTo>
                  <a:pt x="560604" y="170290"/>
                  <a:pt x="510208" y="219313"/>
                  <a:pt x="449473" y="219313"/>
                </a:cubicBezTo>
                <a:cubicBezTo>
                  <a:pt x="388739" y="219313"/>
                  <a:pt x="339634" y="170290"/>
                  <a:pt x="339634" y="109657"/>
                </a:cubicBezTo>
                <a:cubicBezTo>
                  <a:pt x="339634" y="49023"/>
                  <a:pt x="388739" y="0"/>
                  <a:pt x="449473" y="0"/>
                </a:cubicBezTo>
                <a:close/>
              </a:path>
            </a:pathLst>
          </a:custGeom>
          <a:solidFill>
            <a:srgbClr val="1A3172"/>
          </a:solidFill>
          <a:ln>
            <a:noFill/>
          </a:ln>
        </p:spPr>
      </p:sp>
      <p:grpSp>
        <p:nvGrpSpPr>
          <p:cNvPr id="14" name="组合 13"/>
          <p:cNvGrpSpPr/>
          <p:nvPr>
            <p:custDataLst>
              <p:tags r:id="rId2"/>
            </p:custDataLst>
          </p:nvPr>
        </p:nvGrpSpPr>
        <p:grpSpPr>
          <a:xfrm>
            <a:off x="566420" y="1225550"/>
            <a:ext cx="5220970" cy="5012055"/>
            <a:chOff x="820" y="1930"/>
            <a:chExt cx="8222" cy="7893"/>
          </a:xfrm>
        </p:grpSpPr>
        <p:sp>
          <p:nvSpPr>
            <p:cNvPr id="8" name="í$ḻiḓe"/>
            <p:cNvSpPr/>
            <p:nvPr>
              <p:custDataLst>
                <p:tags r:id="rId7"/>
              </p:custDataLst>
            </p:nvPr>
          </p:nvSpPr>
          <p:spPr>
            <a:xfrm>
              <a:off x="820" y="2361"/>
              <a:ext cx="8223" cy="7463"/>
            </a:xfrm>
            <a:prstGeom prst="roundRect">
              <a:avLst>
                <a:gd name="adj" fmla="val 2415"/>
              </a:avLst>
            </a:prstGeom>
            <a:solidFill>
              <a:schemeClr val="accent1">
                <a:lumMod val="20000"/>
                <a:lumOff val="80000"/>
                <a:alpha val="40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tIns="46800" anchor="t">
              <a:normAutofit/>
            </a:bodyPr>
            <a:lstStyle/>
            <a:p>
              <a:pPr marL="0" marR="0" lvl="0" indent="0" algn="l" defTabSz="913765" rtl="0" eaLnBrk="1" fontAlgn="auto" latinLnBrk="0" hangingPunct="1">
                <a:lnSpc>
                  <a:spcPct val="120000"/>
                </a:lnSpc>
                <a:spcBef>
                  <a:spcPts val="0"/>
                </a:spcBef>
                <a:spcAft>
                  <a:spcPts val="0"/>
                </a:spcAft>
                <a:buClrTx/>
                <a:buSzTx/>
                <a:buFontTx/>
                <a:buNone/>
                <a:defRPr/>
              </a:pP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endPar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endParaRPr>
            </a:p>
          </p:txBody>
        </p:sp>
        <p:sp>
          <p:nvSpPr>
            <p:cNvPr id="9" name="ïS1iďê"/>
            <p:cNvSpPr/>
            <p:nvPr>
              <p:custDataLst>
                <p:tags r:id="rId8"/>
              </p:custDataLst>
            </p:nvPr>
          </p:nvSpPr>
          <p:spPr>
            <a:xfrm>
              <a:off x="1202" y="1930"/>
              <a:ext cx="2825" cy="791"/>
            </a:xfrm>
            <a:prstGeom prst="roundRect">
              <a:avLst>
                <a:gd name="adj" fmla="val 14195"/>
              </a:avLst>
            </a:prstGeom>
            <a:solidFill>
              <a:srgbClr val="1A317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 </a:t>
              </a:r>
              <a:r>
                <a:rPr kumimoji="0" lang="zh-CN" altLang="en-US" sz="20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负载均衡</a:t>
              </a:r>
            </a:p>
          </p:txBody>
        </p:sp>
        <p:sp>
          <p:nvSpPr>
            <p:cNvPr id="10" name="îşḻíḑe"/>
            <p:cNvSpPr txBox="1"/>
            <p:nvPr/>
          </p:nvSpPr>
          <p:spPr bwMode="auto">
            <a:xfrm>
              <a:off x="2133" y="5341"/>
              <a:ext cx="0" cy="349"/>
            </a:xfrm>
            <a:prstGeom prst="rect">
              <a:avLst/>
            </a:prstGeom>
            <a:noFill/>
            <a:scene3d>
              <a:camera prst="orthographicFront">
                <a:rot lat="0" lon="0" rev="0"/>
              </a:camera>
              <a:lightRig rig="threePt" dir="t"/>
            </a:scene3d>
            <a:sp3d prstMaterial="matte">
              <a:bevelT w="1270" h="1270"/>
            </a:sp3d>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 name="文本框 3"/>
            <p:cNvSpPr txBox="1"/>
            <p:nvPr>
              <p:custDataLst>
                <p:tags r:id="rId9"/>
              </p:custDataLst>
            </p:nvPr>
          </p:nvSpPr>
          <p:spPr>
            <a:xfrm>
              <a:off x="1093" y="3501"/>
              <a:ext cx="7331" cy="5975"/>
            </a:xfrm>
            <a:prstGeom prst="rect">
              <a:avLst/>
            </a:prstGeom>
            <a:noFill/>
          </p:spPr>
          <p:txBody>
            <a:bodyPr wrap="square" lIns="90000" tIns="46800" rIns="90000" bIns="46800" rtlCol="0" anchor="t" anchorCtr="0"/>
            <a:lstStyle/>
            <a:p>
              <a:pPr marL="342900" indent="-342900" algn="l" fontAlgn="auto">
                <a:lnSpc>
                  <a:spcPct val="150000"/>
                </a:lnSpc>
                <a:buFont typeface="Arial" panose="020B0604020202020204" pitchFamily="34" charset="0"/>
                <a:buChar char="•"/>
              </a:pPr>
              <a:r>
                <a:rPr lang="zh-CN" altLang="en-US" sz="2000" dirty="0"/>
                <a:t>条带化处理：将大文件分割到不同的节点以并行处理，大幅提高数据读取速度，并实现负载均衡。</a:t>
              </a:r>
            </a:p>
            <a:p>
              <a:pPr marL="342900" indent="-342900" algn="l" fontAlgn="auto">
                <a:lnSpc>
                  <a:spcPct val="150000"/>
                </a:lnSpc>
                <a:buFont typeface="Arial" panose="020B0604020202020204" pitchFamily="34" charset="0"/>
                <a:buChar char="•"/>
              </a:pPr>
              <a:r>
                <a:rPr lang="zh-CN" altLang="en-US" sz="2000" dirty="0"/>
                <a:t>RDMA网络技术：在不需要CPU和操作系统介入的情况下，可直接访问计算机内存，进一步提升网络通信性能和数据交换速度，降低CPU负载</a:t>
              </a:r>
            </a:p>
          </p:txBody>
        </p:sp>
      </p:grpSp>
      <p:grpSp>
        <p:nvGrpSpPr>
          <p:cNvPr id="13" name="组合 12"/>
          <p:cNvGrpSpPr/>
          <p:nvPr>
            <p:custDataLst>
              <p:tags r:id="rId3"/>
            </p:custDataLst>
          </p:nvPr>
        </p:nvGrpSpPr>
        <p:grpSpPr>
          <a:xfrm>
            <a:off x="6275705" y="1225550"/>
            <a:ext cx="5220970" cy="5012055"/>
            <a:chOff x="9811" y="1931"/>
            <a:chExt cx="8222" cy="7893"/>
          </a:xfrm>
        </p:grpSpPr>
        <p:sp>
          <p:nvSpPr>
            <p:cNvPr id="5" name="í$ḻiḓe"/>
            <p:cNvSpPr/>
            <p:nvPr>
              <p:custDataLst>
                <p:tags r:id="rId5"/>
              </p:custDataLst>
            </p:nvPr>
          </p:nvSpPr>
          <p:spPr>
            <a:xfrm>
              <a:off x="9811" y="2362"/>
              <a:ext cx="8223" cy="7463"/>
            </a:xfrm>
            <a:prstGeom prst="roundRect">
              <a:avLst>
                <a:gd name="adj" fmla="val 2415"/>
              </a:avLst>
            </a:prstGeom>
            <a:solidFill>
              <a:schemeClr val="accent1">
                <a:lumMod val="20000"/>
                <a:lumOff val="80000"/>
                <a:alpha val="24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tIns="46800" anchor="t">
              <a:normAutofit/>
            </a:bodyPr>
            <a:lstStyle/>
            <a:p>
              <a:pPr marL="0" marR="0" lvl="0" indent="0" algn="l" defTabSz="913765" rtl="0" eaLnBrk="1" fontAlgn="auto" latinLnBrk="0" hangingPunct="1">
                <a:lnSpc>
                  <a:spcPct val="120000"/>
                </a:lnSpc>
                <a:spcBef>
                  <a:spcPts val="0"/>
                </a:spcBef>
                <a:spcAft>
                  <a:spcPts val="0"/>
                </a:spcAft>
                <a:buClrTx/>
                <a:buSzTx/>
                <a:buFontTx/>
                <a:buNone/>
                <a:defRPr/>
              </a:pP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endPar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endParaRPr>
            </a:p>
          </p:txBody>
        </p:sp>
        <p:sp>
          <p:nvSpPr>
            <p:cNvPr id="6" name="ïS1iďê"/>
            <p:cNvSpPr/>
            <p:nvPr>
              <p:custDataLst>
                <p:tags r:id="rId6"/>
              </p:custDataLst>
            </p:nvPr>
          </p:nvSpPr>
          <p:spPr>
            <a:xfrm>
              <a:off x="10193" y="1931"/>
              <a:ext cx="2825" cy="791"/>
            </a:xfrm>
            <a:prstGeom prst="roundRect">
              <a:avLst>
                <a:gd name="adj" fmla="val 14195"/>
              </a:avLst>
            </a:prstGeom>
            <a:solidFill>
              <a:srgbClr val="1A317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sz="20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 </a:t>
              </a:r>
              <a:r>
                <a:rPr kumimoji="0" lang="zh-CN" altLang="en-US" sz="20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数据安全</a:t>
              </a:r>
            </a:p>
          </p:txBody>
        </p:sp>
      </p:grpSp>
      <p:sp>
        <p:nvSpPr>
          <p:cNvPr id="11" name="îşḻíḑe"/>
          <p:cNvSpPr txBox="1"/>
          <p:nvPr/>
        </p:nvSpPr>
        <p:spPr bwMode="auto">
          <a:xfrm>
            <a:off x="7063454" y="3392242"/>
            <a:ext cx="73" cy="221599"/>
          </a:xfrm>
          <a:prstGeom prst="rect">
            <a:avLst/>
          </a:prstGeom>
          <a:noFill/>
          <a:scene3d>
            <a:camera prst="orthographicFront">
              <a:rot lat="0" lon="0" rev="0"/>
            </a:camera>
            <a:lightRig rig="threePt" dir="t"/>
          </a:scene3d>
          <a:sp3d prstMaterial="matte">
            <a:bevelT w="1270" h="1270"/>
          </a:sp3d>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2" name="文本框 11"/>
          <p:cNvSpPr txBox="1"/>
          <p:nvPr>
            <p:custDataLst>
              <p:tags r:id="rId4"/>
            </p:custDataLst>
          </p:nvPr>
        </p:nvSpPr>
        <p:spPr>
          <a:xfrm>
            <a:off x="6586220" y="2120900"/>
            <a:ext cx="4655185" cy="3794125"/>
          </a:xfrm>
          <a:prstGeom prst="rect">
            <a:avLst/>
          </a:prstGeom>
          <a:noFill/>
        </p:spPr>
        <p:txBody>
          <a:bodyPr wrap="square" lIns="90000" tIns="46800" rIns="90000" bIns="46800" rtlCol="0" anchor="t" anchorCtr="0"/>
          <a:lstStyle/>
          <a:p>
            <a:pPr marL="342900" indent="-342900" algn="l" fontAlgn="auto">
              <a:lnSpc>
                <a:spcPct val="150000"/>
              </a:lnSpc>
              <a:buFont typeface="Arial" panose="020B0604020202020204" pitchFamily="34" charset="0"/>
              <a:buChar char="•"/>
            </a:pPr>
            <a:r>
              <a:rPr lang="zh-CN" altLang="en-US" sz="2000" dirty="0"/>
              <a:t>数据冗余与故障恢复：BeeGFS支持对文件创建冗余副本（Replica）</a:t>
            </a:r>
          </a:p>
          <a:p>
            <a:pPr marL="342900" indent="-342900" algn="l" fontAlgn="auto">
              <a:lnSpc>
                <a:spcPct val="150000"/>
              </a:lnSpc>
              <a:buFont typeface="Arial" panose="020B0604020202020204" pitchFamily="34" charset="0"/>
              <a:buChar char="•"/>
            </a:pPr>
            <a:r>
              <a:rPr lang="zh-CN" altLang="en-US" sz="2000" dirty="0"/>
              <a:t>数据保护和备份：结果数据定期备份</a:t>
            </a:r>
          </a:p>
          <a:p>
            <a:pPr marL="342900" indent="-342900" algn="l" fontAlgn="auto">
              <a:lnSpc>
                <a:spcPct val="150000"/>
              </a:lnSpc>
              <a:buFont typeface="Arial" panose="020B0604020202020204" pitchFamily="34" charset="0"/>
              <a:buChar char="•"/>
            </a:pPr>
            <a:r>
              <a:rPr lang="zh-CN" altLang="en-US" sz="2000" dirty="0"/>
              <a:t>网络安全：采取加密算法进行数据传输的加密。</a:t>
            </a:r>
          </a:p>
          <a:p>
            <a:pPr marL="342900" indent="-342900" algn="l" fontAlgn="auto">
              <a:lnSpc>
                <a:spcPct val="150000"/>
              </a:lnSpc>
              <a:buFont typeface="Arial" panose="020B0604020202020204" pitchFamily="34" charset="0"/>
              <a:buChar char="•"/>
            </a:pPr>
            <a:r>
              <a:rPr lang="zh-CN" altLang="en-US" sz="2000" dirty="0"/>
              <a:t>权限管理：设置权限管理来限制对文件的访问和操作</a:t>
            </a:r>
          </a:p>
          <a:p>
            <a:pPr marL="342900" indent="-342900" algn="l" fontAlgn="auto">
              <a:lnSpc>
                <a:spcPct val="150000"/>
              </a:lnSpc>
              <a:buFont typeface="Arial" panose="020B0604020202020204" pitchFamily="34" charset="0"/>
              <a:buChar char="•"/>
            </a:pPr>
            <a:r>
              <a:rPr lang="zh-CN" altLang="en-US" sz="2000" dirty="0"/>
              <a:t>故障检测与恢复</a:t>
            </a:r>
          </a:p>
        </p:txBody>
      </p:sp>
      <p:sp>
        <p:nvSpPr>
          <p:cNvPr id="7" name="灯片编号占位符 6"/>
          <p:cNvSpPr>
            <a:spLocks noGrp="1"/>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8236D-BA36-4C90-BC5E-4C81E9977708}" type="slidenum">
              <a:rPr lang="zh-CN" altLang="en-US" sz="2400" smtClean="0"/>
              <a:t>20</a:t>
            </a:fld>
            <a:endParaRPr lang="zh-CN" altLang="en-US" sz="240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77419" y="598161"/>
            <a:ext cx="10825884" cy="5667826"/>
          </a:xfrm>
          <a:prstGeom prst="rect">
            <a:avLst/>
          </a:prstGeom>
          <a:blipFill dpi="0" rotWithShape="1">
            <a:blip r:embed="rId4">
              <a:alphaModFix amt="8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5015410" y="1465053"/>
            <a:ext cx="2149901" cy="2149901"/>
            <a:chOff x="5015408" y="1196255"/>
            <a:chExt cx="2149901" cy="2149901"/>
          </a:xfrm>
        </p:grpSpPr>
        <p:sp>
          <p:nvSpPr>
            <p:cNvPr id="10" name="菱形 9"/>
            <p:cNvSpPr/>
            <p:nvPr/>
          </p:nvSpPr>
          <p:spPr bwMode="auto">
            <a:xfrm>
              <a:off x="5015408" y="1196255"/>
              <a:ext cx="2149901" cy="2149901"/>
            </a:xfrm>
            <a:prstGeom prst="diamond">
              <a:avLst/>
            </a:prstGeom>
            <a:solidFill>
              <a:srgbClr val="1A3172"/>
            </a:solidFill>
            <a:ln w="38100">
              <a:solidFill>
                <a:srgbClr val="1A3172"/>
              </a:solidFill>
            </a:ln>
          </p:spPr>
          <p:style>
            <a:lnRef idx="2">
              <a:schemeClr val="dk1"/>
            </a:lnRef>
            <a:fillRef idx="1">
              <a:schemeClr val="lt1"/>
            </a:fillRef>
            <a:effectRef idx="0">
              <a:schemeClr val="dk1"/>
            </a:effectRef>
            <a:fontRef idx="minor">
              <a:schemeClr val="dk1"/>
            </a:fontRef>
          </p:style>
          <p:txBody>
            <a:bodyPr wrap="none" rtlCol="0" anchor="ctr">
              <a:noAutofit/>
            </a:bodyPr>
            <a:lstStyle/>
            <a:p>
              <a:pPr algn="ctr"/>
              <a:endParaRPr lang="zh-CN" altLang="en-US" sz="2400" dirty="0">
                <a:solidFill>
                  <a:schemeClr val="tx1">
                    <a:lumMod val="85000"/>
                    <a:lumOff val="15000"/>
                  </a:schemeClr>
                </a:solidFill>
                <a:latin typeface="站酷快乐体2016修订版" panose="02010600030101010101" pitchFamily="2" charset="-122"/>
                <a:ea typeface="站酷快乐体2016修订版" panose="02010600030101010101" pitchFamily="2" charset="-122"/>
                <a:cs typeface="+mn-ea"/>
                <a:sym typeface="+mn-lt"/>
              </a:endParaRPr>
            </a:p>
          </p:txBody>
        </p:sp>
        <p:sp>
          <p:nvSpPr>
            <p:cNvPr id="7" name="矩形 6"/>
            <p:cNvSpPr/>
            <p:nvPr/>
          </p:nvSpPr>
          <p:spPr>
            <a:xfrm>
              <a:off x="5356224" y="1671042"/>
              <a:ext cx="1479550" cy="1198880"/>
            </a:xfrm>
            <a:prstGeom prst="rect">
              <a:avLst/>
            </a:prstGeom>
          </p:spPr>
          <p:txBody>
            <a:bodyPr wrap="none">
              <a:spAutoFit/>
            </a:bodyPr>
            <a:lstStyle/>
            <a:p>
              <a:pPr lvl="0" algn="ctr"/>
              <a:r>
                <a:rPr lang="en-US" altLang="zh-CN" sz="7200" b="1" spc="6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7200" b="1" spc="6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8" name="矩形 7"/>
          <p:cNvSpPr/>
          <p:nvPr/>
        </p:nvSpPr>
        <p:spPr>
          <a:xfrm>
            <a:off x="2949700" y="3743491"/>
            <a:ext cx="6260098" cy="1337945"/>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en-US" sz="5400" b="1" spc="600" dirty="0">
                <a:solidFill>
                  <a:srgbClr val="000000">
                    <a:lumMod val="85000"/>
                    <a:lumOff val="15000"/>
                  </a:srgbClr>
                </a:solidFill>
                <a:latin typeface="微软雅黑" panose="020B0503020204020204" pitchFamily="34" charset="-122"/>
                <a:ea typeface="微软雅黑" panose="020B0503020204020204" pitchFamily="34" charset="-122"/>
                <a:sym typeface="+mn-ea"/>
              </a:rPr>
              <a:t>磁盘存储策略</a:t>
            </a:r>
            <a:endParaRPr lang="zh-CN" altLang="en-US" sz="5400" b="1" spc="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灯片编号占位符 8"/>
          <p:cNvSpPr>
            <a:spLocks noGrp="1"/>
          </p:cNvSpPr>
          <p:nvPr>
            <p:ph type="sldNum" sz="quarter" idx="12"/>
          </p:nvPr>
        </p:nvSpPr>
        <p:spPr/>
        <p:txBody>
          <a:bodyPr/>
          <a:lstStyle/>
          <a:p>
            <a:fld id="{5588236D-BA36-4C90-BC5E-4C81E9977708}" type="slidenum">
              <a:rPr lang="zh-CN" altLang="en-US" sz="2400" smtClean="0"/>
              <a:t>21</a:t>
            </a:fld>
            <a:endParaRPr lang="zh-CN" altLang="en-US" sz="240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2764920"/>
            <a:ext cx="12192000" cy="1408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1506000" y="3338776"/>
            <a:ext cx="990000" cy="180449"/>
          </a:xfrm>
          <a:custGeom>
            <a:avLst/>
            <a:gdLst>
              <a:gd name="connsiteX0" fmla="*/ 3749516 w 7629525"/>
              <a:gd name="connsiteY0" fmla="*/ 1391222 h 1390650"/>
              <a:gd name="connsiteX1" fmla="*/ 3667601 w 7629525"/>
              <a:gd name="connsiteY1" fmla="*/ 1331215 h 1390650"/>
              <a:gd name="connsiteX2" fmla="*/ 3477101 w 7629525"/>
              <a:gd name="connsiteY2" fmla="*/ 754000 h 1390650"/>
              <a:gd name="connsiteX3" fmla="*/ 3404711 w 7629525"/>
              <a:gd name="connsiteY3" fmla="*/ 923545 h 1390650"/>
              <a:gd name="connsiteX4" fmla="*/ 3324701 w 7629525"/>
              <a:gd name="connsiteY4" fmla="*/ 975932 h 1390650"/>
              <a:gd name="connsiteX5" fmla="*/ 7144 w 7629525"/>
              <a:gd name="connsiteY5" fmla="*/ 975932 h 1390650"/>
              <a:gd name="connsiteX6" fmla="*/ 7144 w 7629525"/>
              <a:gd name="connsiteY6" fmla="*/ 802577 h 1390650"/>
              <a:gd name="connsiteX7" fmla="*/ 3267551 w 7629525"/>
              <a:gd name="connsiteY7" fmla="*/ 802577 h 1390650"/>
              <a:gd name="connsiteX8" fmla="*/ 3408521 w 7629525"/>
              <a:gd name="connsiteY8" fmla="*/ 474917 h 1390650"/>
              <a:gd name="connsiteX9" fmla="*/ 3492341 w 7629525"/>
              <a:gd name="connsiteY9" fmla="*/ 422530 h 1390650"/>
              <a:gd name="connsiteX10" fmla="*/ 3571399 w 7629525"/>
              <a:gd name="connsiteY10" fmla="*/ 482537 h 1390650"/>
              <a:gd name="connsiteX11" fmla="*/ 3724751 w 7629525"/>
              <a:gd name="connsiteY11" fmla="*/ 949262 h 1390650"/>
              <a:gd name="connsiteX12" fmla="*/ 3877151 w 7629525"/>
              <a:gd name="connsiteY12" fmla="*/ 78677 h 1390650"/>
              <a:gd name="connsiteX13" fmla="*/ 3960019 w 7629525"/>
              <a:gd name="connsiteY13" fmla="*/ 7240 h 1390650"/>
              <a:gd name="connsiteX14" fmla="*/ 4046696 w 7629525"/>
              <a:gd name="connsiteY14" fmla="*/ 73915 h 1390650"/>
              <a:gd name="connsiteX15" fmla="*/ 4223862 w 7629525"/>
              <a:gd name="connsiteY15" fmla="*/ 813055 h 1390650"/>
              <a:gd name="connsiteX16" fmla="*/ 4375309 w 7629525"/>
              <a:gd name="connsiteY16" fmla="*/ 813055 h 1390650"/>
              <a:gd name="connsiteX17" fmla="*/ 4530566 w 7629525"/>
              <a:gd name="connsiteY17" fmla="*/ 450152 h 1390650"/>
              <a:gd name="connsiteX18" fmla="*/ 4614387 w 7629525"/>
              <a:gd name="connsiteY18" fmla="*/ 397765 h 1390650"/>
              <a:gd name="connsiteX19" fmla="*/ 4693444 w 7629525"/>
              <a:gd name="connsiteY19" fmla="*/ 457772 h 1390650"/>
              <a:gd name="connsiteX20" fmla="*/ 4852512 w 7629525"/>
              <a:gd name="connsiteY20" fmla="*/ 946405 h 1390650"/>
              <a:gd name="connsiteX21" fmla="*/ 5004912 w 7629525"/>
              <a:gd name="connsiteY21" fmla="*/ 78677 h 1390650"/>
              <a:gd name="connsiteX22" fmla="*/ 5086826 w 7629525"/>
              <a:gd name="connsiteY22" fmla="*/ 7240 h 1390650"/>
              <a:gd name="connsiteX23" fmla="*/ 5174456 w 7629525"/>
              <a:gd name="connsiteY23" fmla="*/ 71057 h 1390650"/>
              <a:gd name="connsiteX24" fmla="*/ 5379244 w 7629525"/>
              <a:gd name="connsiteY24" fmla="*/ 832105 h 1390650"/>
              <a:gd name="connsiteX25" fmla="*/ 7627144 w 7629525"/>
              <a:gd name="connsiteY25" fmla="*/ 832105 h 1390650"/>
              <a:gd name="connsiteX26" fmla="*/ 7627144 w 7629525"/>
              <a:gd name="connsiteY26" fmla="*/ 1005460 h 1390650"/>
              <a:gd name="connsiteX27" fmla="*/ 5311617 w 7629525"/>
              <a:gd name="connsiteY27" fmla="*/ 1005460 h 1390650"/>
              <a:gd name="connsiteX28" fmla="*/ 5227796 w 7629525"/>
              <a:gd name="connsiteY28" fmla="*/ 941642 h 1390650"/>
              <a:gd name="connsiteX29" fmla="*/ 5106829 w 7629525"/>
              <a:gd name="connsiteY29" fmla="*/ 493967 h 1390650"/>
              <a:gd name="connsiteX30" fmla="*/ 4962049 w 7629525"/>
              <a:gd name="connsiteY30" fmla="*/ 1319785 h 1390650"/>
              <a:gd name="connsiteX31" fmla="*/ 4882991 w 7629525"/>
              <a:gd name="connsiteY31" fmla="*/ 1391222 h 1390650"/>
              <a:gd name="connsiteX32" fmla="*/ 4794409 w 7629525"/>
              <a:gd name="connsiteY32" fmla="*/ 1331215 h 1390650"/>
              <a:gd name="connsiteX33" fmla="*/ 4598194 w 7629525"/>
              <a:gd name="connsiteY33" fmla="*/ 730187 h 1390650"/>
              <a:gd name="connsiteX34" fmla="*/ 4511516 w 7629525"/>
              <a:gd name="connsiteY34" fmla="*/ 933070 h 1390650"/>
              <a:gd name="connsiteX35" fmla="*/ 4431506 w 7629525"/>
              <a:gd name="connsiteY35" fmla="*/ 985457 h 1390650"/>
              <a:gd name="connsiteX36" fmla="*/ 4155281 w 7629525"/>
              <a:gd name="connsiteY36" fmla="*/ 985457 h 1390650"/>
              <a:gd name="connsiteX37" fmla="*/ 4070509 w 7629525"/>
              <a:gd name="connsiteY37" fmla="*/ 918782 h 1390650"/>
              <a:gd name="connsiteX38" fmla="*/ 3975259 w 7629525"/>
              <a:gd name="connsiteY38" fmla="*/ 520637 h 1390650"/>
              <a:gd name="connsiteX39" fmla="*/ 3835241 w 7629525"/>
              <a:gd name="connsiteY39" fmla="*/ 1318832 h 1390650"/>
              <a:gd name="connsiteX40" fmla="*/ 3756184 w 7629525"/>
              <a:gd name="connsiteY40" fmla="*/ 1390270 h 1390650"/>
              <a:gd name="connsiteX41" fmla="*/ 3749516 w 7629525"/>
              <a:gd name="connsiteY41" fmla="*/ 1391222 h 139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629525" h="1390650">
                <a:moveTo>
                  <a:pt x="3749516" y="1391222"/>
                </a:moveTo>
                <a:cubicBezTo>
                  <a:pt x="3712369" y="1391222"/>
                  <a:pt x="3679031" y="1367410"/>
                  <a:pt x="3667601" y="1331215"/>
                </a:cubicBezTo>
                <a:lnTo>
                  <a:pt x="3477101" y="754000"/>
                </a:lnTo>
                <a:lnTo>
                  <a:pt x="3404711" y="923545"/>
                </a:lnTo>
                <a:cubicBezTo>
                  <a:pt x="3391376" y="954977"/>
                  <a:pt x="3359944" y="975932"/>
                  <a:pt x="3324701" y="975932"/>
                </a:cubicBezTo>
                <a:lnTo>
                  <a:pt x="7144" y="975932"/>
                </a:lnTo>
                <a:lnTo>
                  <a:pt x="7144" y="802577"/>
                </a:lnTo>
                <a:lnTo>
                  <a:pt x="3267551" y="802577"/>
                </a:lnTo>
                <a:lnTo>
                  <a:pt x="3408521" y="474917"/>
                </a:lnTo>
                <a:cubicBezTo>
                  <a:pt x="3422809" y="441580"/>
                  <a:pt x="3456146" y="420625"/>
                  <a:pt x="3492341" y="422530"/>
                </a:cubicBezTo>
                <a:cubicBezTo>
                  <a:pt x="3528536" y="424435"/>
                  <a:pt x="3559969" y="448247"/>
                  <a:pt x="3571399" y="482537"/>
                </a:cubicBezTo>
                <a:lnTo>
                  <a:pt x="3724751" y="949262"/>
                </a:lnTo>
                <a:lnTo>
                  <a:pt x="3877151" y="78677"/>
                </a:lnTo>
                <a:cubicBezTo>
                  <a:pt x="3883819" y="37720"/>
                  <a:pt x="3919061" y="8192"/>
                  <a:pt x="3960019" y="7240"/>
                </a:cubicBezTo>
                <a:cubicBezTo>
                  <a:pt x="4000976" y="6287"/>
                  <a:pt x="4037171" y="33910"/>
                  <a:pt x="4046696" y="73915"/>
                </a:cubicBezTo>
                <a:lnTo>
                  <a:pt x="4223862" y="813055"/>
                </a:lnTo>
                <a:lnTo>
                  <a:pt x="4375309" y="813055"/>
                </a:lnTo>
                <a:lnTo>
                  <a:pt x="4530566" y="450152"/>
                </a:lnTo>
                <a:cubicBezTo>
                  <a:pt x="4544854" y="416815"/>
                  <a:pt x="4578191" y="395860"/>
                  <a:pt x="4614387" y="397765"/>
                </a:cubicBezTo>
                <a:cubicBezTo>
                  <a:pt x="4650581" y="399670"/>
                  <a:pt x="4682014" y="423482"/>
                  <a:pt x="4693444" y="457772"/>
                </a:cubicBezTo>
                <a:lnTo>
                  <a:pt x="4852512" y="946405"/>
                </a:lnTo>
                <a:lnTo>
                  <a:pt x="5004912" y="78677"/>
                </a:lnTo>
                <a:cubicBezTo>
                  <a:pt x="5011579" y="38672"/>
                  <a:pt x="5045869" y="9145"/>
                  <a:pt x="5086826" y="7240"/>
                </a:cubicBezTo>
                <a:cubicBezTo>
                  <a:pt x="5127784" y="5335"/>
                  <a:pt x="5163979" y="32005"/>
                  <a:pt x="5174456" y="71057"/>
                </a:cubicBezTo>
                <a:lnTo>
                  <a:pt x="5379244" y="832105"/>
                </a:lnTo>
                <a:lnTo>
                  <a:pt x="7627144" y="832105"/>
                </a:lnTo>
                <a:lnTo>
                  <a:pt x="7627144" y="1005460"/>
                </a:lnTo>
                <a:lnTo>
                  <a:pt x="5311617" y="1005460"/>
                </a:lnTo>
                <a:cubicBezTo>
                  <a:pt x="5272564" y="1005460"/>
                  <a:pt x="5238274" y="978790"/>
                  <a:pt x="5227796" y="941642"/>
                </a:cubicBezTo>
                <a:lnTo>
                  <a:pt x="5106829" y="493967"/>
                </a:lnTo>
                <a:lnTo>
                  <a:pt x="4962049" y="1319785"/>
                </a:lnTo>
                <a:cubicBezTo>
                  <a:pt x="4955381" y="1358837"/>
                  <a:pt x="4922044" y="1388365"/>
                  <a:pt x="4882991" y="1391222"/>
                </a:cubicBezTo>
                <a:cubicBezTo>
                  <a:pt x="4842987" y="1394080"/>
                  <a:pt x="4806791" y="1369315"/>
                  <a:pt x="4794409" y="1331215"/>
                </a:cubicBezTo>
                <a:lnTo>
                  <a:pt x="4598194" y="730187"/>
                </a:lnTo>
                <a:lnTo>
                  <a:pt x="4511516" y="933070"/>
                </a:lnTo>
                <a:cubicBezTo>
                  <a:pt x="4498181" y="964502"/>
                  <a:pt x="4466749" y="985457"/>
                  <a:pt x="4431506" y="985457"/>
                </a:cubicBezTo>
                <a:lnTo>
                  <a:pt x="4155281" y="985457"/>
                </a:lnTo>
                <a:cubicBezTo>
                  <a:pt x="4115276" y="985457"/>
                  <a:pt x="4080034" y="957835"/>
                  <a:pt x="4070509" y="918782"/>
                </a:cubicBezTo>
                <a:lnTo>
                  <a:pt x="3975259" y="520637"/>
                </a:lnTo>
                <a:lnTo>
                  <a:pt x="3835241" y="1318832"/>
                </a:lnTo>
                <a:cubicBezTo>
                  <a:pt x="3828574" y="1357885"/>
                  <a:pt x="3796189" y="1387412"/>
                  <a:pt x="3756184" y="1390270"/>
                </a:cubicBezTo>
                <a:cubicBezTo>
                  <a:pt x="3754279" y="1391222"/>
                  <a:pt x="3752374" y="1391222"/>
                  <a:pt x="3749516" y="1391222"/>
                </a:cubicBezTo>
                <a:close/>
              </a:path>
            </a:pathLst>
          </a:custGeom>
          <a:solidFill>
            <a:schemeClr val="bg1">
              <a:lumMod val="75000"/>
            </a:schemeClr>
          </a:solidFill>
          <a:ln w="9525" cap="flat">
            <a:noFill/>
            <a:prstDash val="solid"/>
            <a:miter/>
          </a:ln>
        </p:spPr>
        <p:txBody>
          <a:bodyPr rtlCol="0" anchor="ct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 name="椭圆 1"/>
          <p:cNvSpPr/>
          <p:nvPr/>
        </p:nvSpPr>
        <p:spPr bwMode="auto">
          <a:xfrm>
            <a:off x="669925" y="2934000"/>
            <a:ext cx="990000" cy="990000"/>
          </a:xfrm>
          <a:prstGeom prst="ellipse">
            <a:avLst/>
          </a:prstGeom>
          <a:solidFill>
            <a:srgbClr val="1A3172"/>
          </a:solidFill>
          <a:ln w="38100">
            <a:noFill/>
          </a:ln>
        </p:spPr>
        <p:style>
          <a:lnRef idx="2">
            <a:schemeClr val="dk1"/>
          </a:lnRef>
          <a:fillRef idx="1">
            <a:schemeClr val="lt1"/>
          </a:fillRef>
          <a:effectRef idx="0">
            <a:schemeClr val="dk1"/>
          </a:effectRef>
          <a:fontRef idx="minor">
            <a:schemeClr val="dk1"/>
          </a:fontRef>
        </p:style>
        <p:txBody>
          <a:bodyPr wrap="none"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sp>
        <p:nvSpPr>
          <p:cNvPr id="11" name="矩形 10"/>
          <p:cNvSpPr/>
          <p:nvPr>
            <p:custDataLst>
              <p:tags r:id="rId1"/>
            </p:custDataLst>
          </p:nvPr>
        </p:nvSpPr>
        <p:spPr bwMode="auto">
          <a:xfrm>
            <a:off x="4993273" y="1542035"/>
            <a:ext cx="6583688" cy="1000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nSpc>
                <a:spcPct val="150000"/>
              </a:lnSpc>
              <a:buFont typeface="Arial" panose="020B0604020202020204" pitchFamily="34" charset="0"/>
              <a:buChar char="•"/>
              <a:defRPr/>
            </a:pPr>
            <a:r>
              <a:rPr lang="zh-CN" altLang="en-US" dirty="0">
                <a:solidFill>
                  <a:srgbClr val="000000"/>
                </a:solidFill>
              </a:rPr>
              <a:t>磁盘存储（如</a:t>
            </a:r>
            <a:r>
              <a:rPr lang="en-US" altLang="zh-CN" dirty="0">
                <a:solidFill>
                  <a:srgbClr val="000000"/>
                </a:solidFill>
              </a:rPr>
              <a:t>HDD</a:t>
            </a:r>
            <a:r>
              <a:rPr lang="zh-CN" altLang="en-US" dirty="0">
                <a:solidFill>
                  <a:srgbClr val="000000"/>
                </a:solidFill>
              </a:rPr>
              <a:t>和</a:t>
            </a:r>
            <a:r>
              <a:rPr lang="en-US" altLang="zh-CN" dirty="0">
                <a:solidFill>
                  <a:srgbClr val="000000"/>
                </a:solidFill>
              </a:rPr>
              <a:t>SSD</a:t>
            </a:r>
            <a:r>
              <a:rPr lang="zh-CN" altLang="en-US" dirty="0">
                <a:solidFill>
                  <a:srgbClr val="000000"/>
                </a:solidFill>
              </a:rPr>
              <a:t>）的硬件成本通常较低</a:t>
            </a:r>
            <a:r>
              <a:rPr lang="en-US" altLang="zh-CN" dirty="0">
                <a:solidFill>
                  <a:srgbClr val="000000"/>
                </a:solidFill>
              </a:rPr>
              <a:t>.</a:t>
            </a:r>
          </a:p>
          <a:p>
            <a:pPr marL="171450" lvl="0" indent="-171450">
              <a:lnSpc>
                <a:spcPct val="150000"/>
              </a:lnSpc>
              <a:buFont typeface="Arial" panose="020B0604020202020204" pitchFamily="34" charset="0"/>
              <a:buChar char="•"/>
              <a:defRPr/>
            </a:pPr>
            <a:r>
              <a:rPr lang="zh-CN" altLang="en-US" dirty="0">
                <a:solidFill>
                  <a:srgbClr val="000000"/>
                </a:solidFill>
              </a:rPr>
              <a:t>磁盘存储的功耗相对较低</a:t>
            </a:r>
            <a:r>
              <a:rPr lang="en-US" altLang="zh-CN" sz="1200" dirty="0">
                <a:solidFill>
                  <a:srgbClr val="000000"/>
                </a:solidFill>
              </a:rPr>
              <a:t>.</a:t>
            </a:r>
          </a:p>
        </p:txBody>
      </p:sp>
      <p:sp>
        <p:nvSpPr>
          <p:cNvPr id="10" name="椭圆 9"/>
          <p:cNvSpPr/>
          <p:nvPr>
            <p:custDataLst>
              <p:tags r:id="rId2"/>
            </p:custDataLst>
          </p:nvPr>
        </p:nvSpPr>
        <p:spPr>
          <a:xfrm>
            <a:off x="4304554" y="2207400"/>
            <a:ext cx="436806" cy="436812"/>
          </a:xfrm>
          <a:prstGeom prst="ellipse">
            <a:avLst/>
          </a:prstGeom>
          <a:solidFill>
            <a:srgbClr val="1A317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1</a:t>
            </a:r>
            <a:endParaRPr kumimoji="0" lang="zh-CN" altLang="en-US" sz="16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sp>
        <p:nvSpPr>
          <p:cNvPr id="12" name="椭圆 11"/>
          <p:cNvSpPr/>
          <p:nvPr>
            <p:custDataLst>
              <p:tags r:id="rId3"/>
            </p:custDataLst>
          </p:nvPr>
        </p:nvSpPr>
        <p:spPr>
          <a:xfrm>
            <a:off x="4774870" y="3210594"/>
            <a:ext cx="436806" cy="436812"/>
          </a:xfrm>
          <a:prstGeom prst="ellipse">
            <a:avLst/>
          </a:prstGeom>
          <a:solidFill>
            <a:srgbClr val="1A317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2</a:t>
            </a:r>
            <a:endParaRPr kumimoji="0" lang="zh-CN" altLang="en-US" sz="16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sp>
        <p:nvSpPr>
          <p:cNvPr id="13" name="矩形 12"/>
          <p:cNvSpPr/>
          <p:nvPr>
            <p:custDataLst>
              <p:tags r:id="rId4"/>
            </p:custDataLst>
          </p:nvPr>
        </p:nvSpPr>
        <p:spPr bwMode="auto">
          <a:xfrm>
            <a:off x="5211676" y="2934000"/>
            <a:ext cx="6308812" cy="1000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nSpc>
                <a:spcPct val="150000"/>
              </a:lnSpc>
              <a:buFont typeface="Arial" panose="020B0604020202020204" pitchFamily="34" charset="0"/>
              <a:buChar char="•"/>
              <a:defRPr/>
            </a:pPr>
            <a:r>
              <a:rPr lang="zh-CN" altLang="en-US" dirty="0">
                <a:solidFill>
                  <a:srgbClr val="000000"/>
                </a:solidFill>
              </a:rPr>
              <a:t>磁盘存储，特别是</a:t>
            </a:r>
            <a:r>
              <a:rPr lang="en-US" altLang="zh-CN" dirty="0">
                <a:solidFill>
                  <a:srgbClr val="000000"/>
                </a:solidFill>
              </a:rPr>
              <a:t>HDD</a:t>
            </a:r>
            <a:r>
              <a:rPr lang="zh-CN" altLang="en-US" dirty="0">
                <a:solidFill>
                  <a:srgbClr val="000000"/>
                </a:solidFill>
              </a:rPr>
              <a:t>，提供了较高的存储容量</a:t>
            </a:r>
            <a:r>
              <a:rPr lang="en-US" altLang="zh-CN" dirty="0">
                <a:solidFill>
                  <a:srgbClr val="000000"/>
                </a:solidFill>
              </a:rPr>
              <a:t>.</a:t>
            </a:r>
          </a:p>
          <a:p>
            <a:pPr marL="171450" lvl="0" indent="-171450">
              <a:lnSpc>
                <a:spcPct val="150000"/>
              </a:lnSpc>
              <a:buFont typeface="Arial" panose="020B0604020202020204" pitchFamily="34" charset="0"/>
              <a:buChar char="•"/>
              <a:defRPr/>
            </a:pPr>
            <a:r>
              <a:rPr lang="zh-CN" altLang="en-US" dirty="0">
                <a:solidFill>
                  <a:srgbClr val="000000"/>
                </a:solidFill>
              </a:rPr>
              <a:t>磁盘存储系统易于扩展</a:t>
            </a:r>
            <a:r>
              <a:rPr lang="en-US" altLang="zh-CN" dirty="0">
                <a:solidFill>
                  <a:srgbClr val="000000"/>
                </a:solidFill>
              </a:rPr>
              <a:t>.</a:t>
            </a:r>
          </a:p>
        </p:txBody>
      </p:sp>
      <p:sp>
        <p:nvSpPr>
          <p:cNvPr id="14" name="矩形 13"/>
          <p:cNvSpPr/>
          <p:nvPr>
            <p:custDataLst>
              <p:tags r:id="rId5"/>
            </p:custDataLst>
          </p:nvPr>
        </p:nvSpPr>
        <p:spPr bwMode="auto">
          <a:xfrm>
            <a:off x="4774870" y="4476756"/>
            <a:ext cx="6583688" cy="1000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nSpc>
                <a:spcPct val="150000"/>
              </a:lnSpc>
              <a:buFont typeface="Arial" panose="020B0604020202020204" pitchFamily="34" charset="0"/>
              <a:buChar char="•"/>
              <a:defRPr/>
            </a:pPr>
            <a:r>
              <a:rPr lang="zh-CN" altLang="en-US" dirty="0">
                <a:solidFill>
                  <a:srgbClr val="000000"/>
                </a:solidFill>
              </a:rPr>
              <a:t>磁盘存储适合长期数据存储</a:t>
            </a:r>
            <a:r>
              <a:rPr lang="en-US" altLang="zh-CN" dirty="0">
                <a:solidFill>
                  <a:srgbClr val="000000"/>
                </a:solidFill>
              </a:rPr>
              <a:t>.</a:t>
            </a:r>
          </a:p>
          <a:p>
            <a:pPr marL="171450" lvl="0" indent="-171450">
              <a:lnSpc>
                <a:spcPct val="150000"/>
              </a:lnSpc>
              <a:buFont typeface="Arial" panose="020B0604020202020204" pitchFamily="34" charset="0"/>
              <a:buChar char="•"/>
              <a:defRPr/>
            </a:pPr>
            <a:r>
              <a:rPr lang="zh-CN" altLang="en-US" dirty="0">
                <a:solidFill>
                  <a:srgbClr val="000000"/>
                </a:solidFill>
              </a:rPr>
              <a:t>结合内存和高速缓存，磁盘存储系统能够在一定程度上提高数据访问速度</a:t>
            </a:r>
            <a:endParaRPr lang="en-US" altLang="zh-CN" dirty="0">
              <a:solidFill>
                <a:srgbClr val="000000"/>
              </a:solidFill>
            </a:endParaRPr>
          </a:p>
        </p:txBody>
      </p:sp>
      <p:sp>
        <p:nvSpPr>
          <p:cNvPr id="15" name="椭圆 14"/>
          <p:cNvSpPr/>
          <p:nvPr>
            <p:custDataLst>
              <p:tags r:id="rId6"/>
            </p:custDataLst>
          </p:nvPr>
        </p:nvSpPr>
        <p:spPr>
          <a:xfrm>
            <a:off x="4304554" y="4205618"/>
            <a:ext cx="436806" cy="436812"/>
          </a:xfrm>
          <a:prstGeom prst="ellipse">
            <a:avLst/>
          </a:prstGeom>
          <a:solidFill>
            <a:srgbClr val="1A317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3</a:t>
            </a:r>
            <a:endParaRPr kumimoji="0" lang="zh-CN" altLang="en-US" sz="16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cxnSp>
        <p:nvCxnSpPr>
          <p:cNvPr id="17" name="直接连接符 16"/>
          <p:cNvCxnSpPr/>
          <p:nvPr>
            <p:custDataLst>
              <p:tags r:id="rId7"/>
            </p:custDataLst>
          </p:nvPr>
        </p:nvCxnSpPr>
        <p:spPr>
          <a:xfrm>
            <a:off x="5106000" y="2925830"/>
            <a:ext cx="641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8"/>
            </p:custDataLst>
          </p:nvPr>
        </p:nvCxnSpPr>
        <p:spPr>
          <a:xfrm>
            <a:off x="5106000" y="4014000"/>
            <a:ext cx="641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1341437" y="260213"/>
            <a:ext cx="10850563" cy="663575"/>
          </a:xfrm>
        </p:spPr>
        <p:txBody>
          <a:bodyPr/>
          <a:lstStyle/>
          <a:p>
            <a:r>
              <a:rPr lang="zh-CN" altLang="en-US" sz="2800" dirty="0"/>
              <a:t>存储媒质选取原因</a:t>
            </a:r>
          </a:p>
        </p:txBody>
      </p:sp>
      <p:pic>
        <p:nvPicPr>
          <p:cNvPr id="6" name="图片 5" descr="图片包含 餐桌, 人员, 室内, 人物&#10;&#10;已生成极高可信度的说明"/>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496000" y="2425810"/>
            <a:ext cx="2278870" cy="1991202"/>
          </a:xfrm>
          <a:prstGeom prst="ellipse">
            <a:avLst/>
          </a:prstGeom>
        </p:spPr>
      </p:pic>
      <p:sp>
        <p:nvSpPr>
          <p:cNvPr id="7" name="灯片编号占位符 6"/>
          <p:cNvSpPr>
            <a:spLocks noGrp="1"/>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8236D-BA36-4C90-BC5E-4C81E9977708}" type="slidenum">
              <a:rPr lang="zh-CN" altLang="en-US" sz="2400" smtClean="0"/>
              <a:t>22</a:t>
            </a:fld>
            <a:endParaRPr lang="zh-CN" altLang="en-US" sz="240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bwMode="auto">
          <a:xfrm>
            <a:off x="-1482" y="0"/>
            <a:ext cx="12193481" cy="6863750"/>
          </a:xfrm>
          <a:prstGeom prst="rect">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sp>
        <p:nvSpPr>
          <p:cNvPr id="29" name="矩形 28"/>
          <p:cNvSpPr/>
          <p:nvPr/>
        </p:nvSpPr>
        <p:spPr bwMode="auto">
          <a:xfrm>
            <a:off x="-1270" y="1016000"/>
            <a:ext cx="12193270" cy="5553710"/>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sp>
        <p:nvSpPr>
          <p:cNvPr id="2" name="标题 1"/>
          <p:cNvSpPr>
            <a:spLocks noGrp="1"/>
          </p:cNvSpPr>
          <p:nvPr>
            <p:ph type="title"/>
          </p:nvPr>
        </p:nvSpPr>
        <p:spPr>
          <a:xfrm>
            <a:off x="1341437" y="230696"/>
            <a:ext cx="10850563" cy="663575"/>
          </a:xfrm>
        </p:spPr>
        <p:txBody>
          <a:bodyPr/>
          <a:lstStyle/>
          <a:p>
            <a:r>
              <a:rPr lang="zh-CN" altLang="en-US" sz="2800" dirty="0">
                <a:solidFill>
                  <a:schemeClr val="tx1">
                    <a:lumMod val="85000"/>
                    <a:lumOff val="15000"/>
                  </a:schemeClr>
                </a:solidFill>
              </a:rPr>
              <a:t>存储方案</a:t>
            </a:r>
          </a:p>
        </p:txBody>
      </p:sp>
      <p:sp>
        <p:nvSpPr>
          <p:cNvPr id="46" name="book-and-cd_43679"/>
          <p:cNvSpPr>
            <a:spLocks noChangeAspect="1"/>
          </p:cNvSpPr>
          <p:nvPr/>
        </p:nvSpPr>
        <p:spPr bwMode="auto">
          <a:xfrm>
            <a:off x="520658" y="414668"/>
            <a:ext cx="609685" cy="488288"/>
          </a:xfrm>
          <a:custGeom>
            <a:avLst/>
            <a:gdLst>
              <a:gd name="connsiteX0" fmla="*/ 452113 w 560604"/>
              <a:gd name="connsiteY0" fmla="*/ 77314 h 448980"/>
              <a:gd name="connsiteX1" fmla="*/ 417185 w 560604"/>
              <a:gd name="connsiteY1" fmla="*/ 112165 h 448980"/>
              <a:gd name="connsiteX2" fmla="*/ 452113 w 560604"/>
              <a:gd name="connsiteY2" fmla="*/ 145726 h 448980"/>
              <a:gd name="connsiteX3" fmla="*/ 485747 w 560604"/>
              <a:gd name="connsiteY3" fmla="*/ 112165 h 448980"/>
              <a:gd name="connsiteX4" fmla="*/ 452113 w 560604"/>
              <a:gd name="connsiteY4" fmla="*/ 77314 h 448980"/>
              <a:gd name="connsiteX5" fmla="*/ 118850 w 560604"/>
              <a:gd name="connsiteY5" fmla="*/ 64516 h 448980"/>
              <a:gd name="connsiteX6" fmla="*/ 40048 w 560604"/>
              <a:gd name="connsiteY6" fmla="*/ 77417 h 448980"/>
              <a:gd name="connsiteX7" fmla="*/ 40048 w 560604"/>
              <a:gd name="connsiteY7" fmla="*/ 392214 h 448980"/>
              <a:gd name="connsiteX8" fmla="*/ 107224 w 560604"/>
              <a:gd name="connsiteY8" fmla="*/ 380602 h 448980"/>
              <a:gd name="connsiteX9" fmla="*/ 255786 w 560604"/>
              <a:gd name="connsiteY9" fmla="*/ 412856 h 448980"/>
              <a:gd name="connsiteX10" fmla="*/ 255786 w 560604"/>
              <a:gd name="connsiteY10" fmla="*/ 277390 h 448980"/>
              <a:gd name="connsiteX11" fmla="*/ 246743 w 560604"/>
              <a:gd name="connsiteY11" fmla="*/ 287711 h 448980"/>
              <a:gd name="connsiteX12" fmla="*/ 246743 w 560604"/>
              <a:gd name="connsiteY12" fmla="*/ 109671 h 448980"/>
              <a:gd name="connsiteX13" fmla="*/ 118850 w 560604"/>
              <a:gd name="connsiteY13" fmla="*/ 64516 h 448980"/>
              <a:gd name="connsiteX14" fmla="*/ 452113 w 560604"/>
              <a:gd name="connsiteY14" fmla="*/ 64406 h 448980"/>
              <a:gd name="connsiteX15" fmla="*/ 498683 w 560604"/>
              <a:gd name="connsiteY15" fmla="*/ 112165 h 448980"/>
              <a:gd name="connsiteX16" fmla="*/ 452113 w 560604"/>
              <a:gd name="connsiteY16" fmla="*/ 158634 h 448980"/>
              <a:gd name="connsiteX17" fmla="*/ 404248 w 560604"/>
              <a:gd name="connsiteY17" fmla="*/ 112165 h 448980"/>
              <a:gd name="connsiteX18" fmla="*/ 452113 w 560604"/>
              <a:gd name="connsiteY18" fmla="*/ 64406 h 448980"/>
              <a:gd name="connsiteX19" fmla="*/ 452058 w 560604"/>
              <a:gd name="connsiteY19" fmla="*/ 59344 h 448980"/>
              <a:gd name="connsiteX20" fmla="*/ 399076 w 560604"/>
              <a:gd name="connsiteY20" fmla="*/ 112237 h 448980"/>
              <a:gd name="connsiteX21" fmla="*/ 452058 w 560604"/>
              <a:gd name="connsiteY21" fmla="*/ 163840 h 448980"/>
              <a:gd name="connsiteX22" fmla="*/ 505039 w 560604"/>
              <a:gd name="connsiteY22" fmla="*/ 112237 h 448980"/>
              <a:gd name="connsiteX23" fmla="*/ 452058 w 560604"/>
              <a:gd name="connsiteY23" fmla="*/ 59344 h 448980"/>
              <a:gd name="connsiteX24" fmla="*/ 118850 w 560604"/>
              <a:gd name="connsiteY24" fmla="*/ 50324 h 448980"/>
              <a:gd name="connsiteX25" fmla="*/ 257078 w 560604"/>
              <a:gd name="connsiteY25" fmla="*/ 99350 h 448980"/>
              <a:gd name="connsiteX26" fmla="*/ 334589 w 560604"/>
              <a:gd name="connsiteY26" fmla="*/ 58065 h 448980"/>
              <a:gd name="connsiteX27" fmla="*/ 329422 w 560604"/>
              <a:gd name="connsiteY27" fmla="*/ 76127 h 448980"/>
              <a:gd name="connsiteX28" fmla="*/ 268705 w 560604"/>
              <a:gd name="connsiteY28" fmla="*/ 109671 h 448980"/>
              <a:gd name="connsiteX29" fmla="*/ 268705 w 560604"/>
              <a:gd name="connsiteY29" fmla="*/ 287711 h 448980"/>
              <a:gd name="connsiteX30" fmla="*/ 259662 w 560604"/>
              <a:gd name="connsiteY30" fmla="*/ 277390 h 448980"/>
              <a:gd name="connsiteX31" fmla="*/ 259662 w 560604"/>
              <a:gd name="connsiteY31" fmla="*/ 412856 h 448980"/>
              <a:gd name="connsiteX32" fmla="*/ 405641 w 560604"/>
              <a:gd name="connsiteY32" fmla="*/ 380602 h 448980"/>
              <a:gd name="connsiteX33" fmla="*/ 475400 w 560604"/>
              <a:gd name="connsiteY33" fmla="*/ 392214 h 448980"/>
              <a:gd name="connsiteX34" fmla="*/ 475400 w 560604"/>
              <a:gd name="connsiteY34" fmla="*/ 233525 h 448980"/>
              <a:gd name="connsiteX35" fmla="*/ 510280 w 560604"/>
              <a:gd name="connsiteY35" fmla="*/ 221914 h 448980"/>
              <a:gd name="connsiteX36" fmla="*/ 510280 w 560604"/>
              <a:gd name="connsiteY36" fmla="*/ 437369 h 448980"/>
              <a:gd name="connsiteX37" fmla="*/ 290666 w 560604"/>
              <a:gd name="connsiteY37" fmla="*/ 437369 h 448980"/>
              <a:gd name="connsiteX38" fmla="*/ 258370 w 560604"/>
              <a:gd name="connsiteY38" fmla="*/ 448980 h 448980"/>
              <a:gd name="connsiteX39" fmla="*/ 226074 w 560604"/>
              <a:gd name="connsiteY39" fmla="*/ 437369 h 448980"/>
              <a:gd name="connsiteX40" fmla="*/ 0 w 560604"/>
              <a:gd name="connsiteY40" fmla="*/ 437369 h 448980"/>
              <a:gd name="connsiteX41" fmla="*/ 0 w 560604"/>
              <a:gd name="connsiteY41" fmla="*/ 113541 h 448980"/>
              <a:gd name="connsiteX42" fmla="*/ 24545 w 560604"/>
              <a:gd name="connsiteY42" fmla="*/ 96769 h 448980"/>
              <a:gd name="connsiteX43" fmla="*/ 24545 w 560604"/>
              <a:gd name="connsiteY43" fmla="*/ 67096 h 448980"/>
              <a:gd name="connsiteX44" fmla="*/ 29713 w 560604"/>
              <a:gd name="connsiteY44" fmla="*/ 65806 h 448980"/>
              <a:gd name="connsiteX45" fmla="*/ 118850 w 560604"/>
              <a:gd name="connsiteY45" fmla="*/ 50324 h 448980"/>
              <a:gd name="connsiteX46" fmla="*/ 449473 w 560604"/>
              <a:gd name="connsiteY46" fmla="*/ 0 h 448980"/>
              <a:gd name="connsiteX47" fmla="*/ 560604 w 560604"/>
              <a:gd name="connsiteY47" fmla="*/ 109657 h 448980"/>
              <a:gd name="connsiteX48" fmla="*/ 449473 w 560604"/>
              <a:gd name="connsiteY48" fmla="*/ 219313 h 448980"/>
              <a:gd name="connsiteX49" fmla="*/ 339634 w 560604"/>
              <a:gd name="connsiteY49" fmla="*/ 109657 h 448980"/>
              <a:gd name="connsiteX50" fmla="*/ 449473 w 560604"/>
              <a:gd name="connsiteY50" fmla="*/ 0 h 448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60604" h="448980">
                <a:moveTo>
                  <a:pt x="452113" y="77314"/>
                </a:moveTo>
                <a:cubicBezTo>
                  <a:pt x="432708" y="77314"/>
                  <a:pt x="417185" y="92804"/>
                  <a:pt x="417185" y="112165"/>
                </a:cubicBezTo>
                <a:cubicBezTo>
                  <a:pt x="417185" y="130237"/>
                  <a:pt x="432708" y="145726"/>
                  <a:pt x="452113" y="145726"/>
                </a:cubicBezTo>
                <a:cubicBezTo>
                  <a:pt x="471517" y="145726"/>
                  <a:pt x="485747" y="130237"/>
                  <a:pt x="485747" y="112165"/>
                </a:cubicBezTo>
                <a:cubicBezTo>
                  <a:pt x="485747" y="92804"/>
                  <a:pt x="470223" y="77314"/>
                  <a:pt x="452113" y="77314"/>
                </a:cubicBezTo>
                <a:close/>
                <a:moveTo>
                  <a:pt x="118850" y="64516"/>
                </a:moveTo>
                <a:cubicBezTo>
                  <a:pt x="81387" y="64516"/>
                  <a:pt x="50382" y="73547"/>
                  <a:pt x="40048" y="77417"/>
                </a:cubicBezTo>
                <a:lnTo>
                  <a:pt x="40048" y="392214"/>
                </a:lnTo>
                <a:cubicBezTo>
                  <a:pt x="58133" y="384473"/>
                  <a:pt x="81387" y="380602"/>
                  <a:pt x="107224" y="380602"/>
                </a:cubicBezTo>
                <a:cubicBezTo>
                  <a:pt x="171816" y="380602"/>
                  <a:pt x="236408" y="405115"/>
                  <a:pt x="255786" y="412856"/>
                </a:cubicBezTo>
                <a:lnTo>
                  <a:pt x="255786" y="277390"/>
                </a:lnTo>
                <a:lnTo>
                  <a:pt x="246743" y="287711"/>
                </a:lnTo>
                <a:lnTo>
                  <a:pt x="246743" y="109671"/>
                </a:lnTo>
                <a:cubicBezTo>
                  <a:pt x="211863" y="79997"/>
                  <a:pt x="169232" y="64516"/>
                  <a:pt x="118850" y="64516"/>
                </a:cubicBezTo>
                <a:close/>
                <a:moveTo>
                  <a:pt x="452113" y="64406"/>
                </a:moveTo>
                <a:cubicBezTo>
                  <a:pt x="477985" y="64406"/>
                  <a:pt x="498683" y="86350"/>
                  <a:pt x="498683" y="112165"/>
                </a:cubicBezTo>
                <a:cubicBezTo>
                  <a:pt x="498683" y="137981"/>
                  <a:pt x="477985" y="158634"/>
                  <a:pt x="452113" y="158634"/>
                </a:cubicBezTo>
                <a:cubicBezTo>
                  <a:pt x="426240" y="158634"/>
                  <a:pt x="404248" y="137981"/>
                  <a:pt x="404248" y="112165"/>
                </a:cubicBezTo>
                <a:cubicBezTo>
                  <a:pt x="404248" y="86350"/>
                  <a:pt x="426240" y="64406"/>
                  <a:pt x="452113" y="64406"/>
                </a:cubicBezTo>
                <a:close/>
                <a:moveTo>
                  <a:pt x="452058" y="59344"/>
                </a:moveTo>
                <a:cubicBezTo>
                  <a:pt x="422336" y="59344"/>
                  <a:pt x="399076" y="82565"/>
                  <a:pt x="399076" y="112237"/>
                </a:cubicBezTo>
                <a:cubicBezTo>
                  <a:pt x="399076" y="140618"/>
                  <a:pt x="422336" y="163840"/>
                  <a:pt x="452058" y="163840"/>
                </a:cubicBezTo>
                <a:cubicBezTo>
                  <a:pt x="480486" y="163840"/>
                  <a:pt x="505039" y="140618"/>
                  <a:pt x="505039" y="112237"/>
                </a:cubicBezTo>
                <a:cubicBezTo>
                  <a:pt x="505039" y="82565"/>
                  <a:pt x="480486" y="59344"/>
                  <a:pt x="452058" y="59344"/>
                </a:cubicBezTo>
                <a:close/>
                <a:moveTo>
                  <a:pt x="118850" y="50324"/>
                </a:moveTo>
                <a:cubicBezTo>
                  <a:pt x="173108" y="50324"/>
                  <a:pt x="219614" y="67096"/>
                  <a:pt x="257078" y="99350"/>
                </a:cubicBezTo>
                <a:cubicBezTo>
                  <a:pt x="280331" y="79997"/>
                  <a:pt x="306168" y="65806"/>
                  <a:pt x="334589" y="58065"/>
                </a:cubicBezTo>
                <a:cubicBezTo>
                  <a:pt x="332005" y="64516"/>
                  <a:pt x="330713" y="69676"/>
                  <a:pt x="329422" y="76127"/>
                </a:cubicBezTo>
                <a:cubicBezTo>
                  <a:pt x="307460" y="82578"/>
                  <a:pt x="286791" y="94189"/>
                  <a:pt x="268705" y="109671"/>
                </a:cubicBezTo>
                <a:lnTo>
                  <a:pt x="268705" y="287711"/>
                </a:lnTo>
                <a:lnTo>
                  <a:pt x="259662" y="277390"/>
                </a:lnTo>
                <a:lnTo>
                  <a:pt x="259662" y="412856"/>
                </a:lnTo>
                <a:cubicBezTo>
                  <a:pt x="279039" y="405115"/>
                  <a:pt x="339756" y="380602"/>
                  <a:pt x="405641" y="380602"/>
                </a:cubicBezTo>
                <a:cubicBezTo>
                  <a:pt x="431478" y="380602"/>
                  <a:pt x="454731" y="384473"/>
                  <a:pt x="475400" y="392214"/>
                </a:cubicBezTo>
                <a:lnTo>
                  <a:pt x="475400" y="233525"/>
                </a:lnTo>
                <a:cubicBezTo>
                  <a:pt x="488319" y="230945"/>
                  <a:pt x="499945" y="227074"/>
                  <a:pt x="510280" y="221914"/>
                </a:cubicBezTo>
                <a:lnTo>
                  <a:pt x="510280" y="437369"/>
                </a:lnTo>
                <a:lnTo>
                  <a:pt x="290666" y="437369"/>
                </a:lnTo>
                <a:cubicBezTo>
                  <a:pt x="282915" y="445110"/>
                  <a:pt x="271288" y="448980"/>
                  <a:pt x="258370" y="448980"/>
                </a:cubicBezTo>
                <a:cubicBezTo>
                  <a:pt x="245451" y="448980"/>
                  <a:pt x="233825" y="445110"/>
                  <a:pt x="226074" y="437369"/>
                </a:cubicBezTo>
                <a:lnTo>
                  <a:pt x="0" y="437369"/>
                </a:lnTo>
                <a:lnTo>
                  <a:pt x="0" y="113541"/>
                </a:lnTo>
                <a:cubicBezTo>
                  <a:pt x="0" y="105800"/>
                  <a:pt x="9043" y="100640"/>
                  <a:pt x="24545" y="96769"/>
                </a:cubicBezTo>
                <a:lnTo>
                  <a:pt x="24545" y="67096"/>
                </a:lnTo>
                <a:lnTo>
                  <a:pt x="29713" y="65806"/>
                </a:lnTo>
                <a:cubicBezTo>
                  <a:pt x="31005" y="64516"/>
                  <a:pt x="68468" y="50324"/>
                  <a:pt x="118850" y="50324"/>
                </a:cubicBezTo>
                <a:close/>
                <a:moveTo>
                  <a:pt x="449473" y="0"/>
                </a:moveTo>
                <a:cubicBezTo>
                  <a:pt x="510208" y="0"/>
                  <a:pt x="560604" y="49023"/>
                  <a:pt x="560604" y="109657"/>
                </a:cubicBezTo>
                <a:cubicBezTo>
                  <a:pt x="560604" y="170290"/>
                  <a:pt x="510208" y="219313"/>
                  <a:pt x="449473" y="219313"/>
                </a:cubicBezTo>
                <a:cubicBezTo>
                  <a:pt x="388739" y="219313"/>
                  <a:pt x="339634" y="170290"/>
                  <a:pt x="339634" y="109657"/>
                </a:cubicBezTo>
                <a:cubicBezTo>
                  <a:pt x="339634" y="49023"/>
                  <a:pt x="388739" y="0"/>
                  <a:pt x="449473" y="0"/>
                </a:cubicBezTo>
                <a:close/>
              </a:path>
            </a:pathLst>
          </a:custGeom>
          <a:solidFill>
            <a:srgbClr val="1A3172"/>
          </a:solidFill>
          <a:ln>
            <a:noFill/>
          </a:ln>
        </p:spPr>
      </p:sp>
      <p:grpSp>
        <p:nvGrpSpPr>
          <p:cNvPr id="14" name="组合 13"/>
          <p:cNvGrpSpPr/>
          <p:nvPr>
            <p:custDataLst>
              <p:tags r:id="rId1"/>
            </p:custDataLst>
          </p:nvPr>
        </p:nvGrpSpPr>
        <p:grpSpPr>
          <a:xfrm>
            <a:off x="566420" y="1225550"/>
            <a:ext cx="5221605" cy="5012690"/>
            <a:chOff x="820" y="1930"/>
            <a:chExt cx="8223" cy="7894"/>
          </a:xfrm>
        </p:grpSpPr>
        <p:sp>
          <p:nvSpPr>
            <p:cNvPr id="8" name="í$ḻiḓe"/>
            <p:cNvSpPr/>
            <p:nvPr>
              <p:custDataLst>
                <p:tags r:id="rId6"/>
              </p:custDataLst>
            </p:nvPr>
          </p:nvSpPr>
          <p:spPr>
            <a:xfrm>
              <a:off x="820" y="2361"/>
              <a:ext cx="8223" cy="7463"/>
            </a:xfrm>
            <a:prstGeom prst="roundRect">
              <a:avLst>
                <a:gd name="adj" fmla="val 2415"/>
              </a:avLst>
            </a:prstGeom>
            <a:solidFill>
              <a:schemeClr val="accent1">
                <a:lumMod val="20000"/>
                <a:lumOff val="80000"/>
                <a:alpha val="40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tIns="46800" anchor="t">
              <a:normAutofit/>
            </a:bodyPr>
            <a:lstStyle/>
            <a:p>
              <a:pPr marL="0" marR="0" lvl="0" indent="0" algn="l" defTabSz="913765" rtl="0" eaLnBrk="1" fontAlgn="auto" latinLnBrk="0" hangingPunct="1">
                <a:lnSpc>
                  <a:spcPct val="120000"/>
                </a:lnSpc>
                <a:spcBef>
                  <a:spcPts val="0"/>
                </a:spcBef>
                <a:spcAft>
                  <a:spcPts val="0"/>
                </a:spcAft>
                <a:buClrTx/>
                <a:buSzTx/>
                <a:buFontTx/>
                <a:buNone/>
                <a:defRPr/>
              </a:pP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endPar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endParaRPr>
            </a:p>
          </p:txBody>
        </p:sp>
        <p:sp>
          <p:nvSpPr>
            <p:cNvPr id="9" name="ïS1iďê"/>
            <p:cNvSpPr/>
            <p:nvPr>
              <p:custDataLst>
                <p:tags r:id="rId7"/>
              </p:custDataLst>
            </p:nvPr>
          </p:nvSpPr>
          <p:spPr>
            <a:xfrm>
              <a:off x="1170" y="1930"/>
              <a:ext cx="2825" cy="791"/>
            </a:xfrm>
            <a:prstGeom prst="roundRect">
              <a:avLst>
                <a:gd name="adj" fmla="val 14195"/>
              </a:avLst>
            </a:prstGeom>
            <a:solidFill>
              <a:srgbClr val="1A317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2000" b="1" dirty="0">
                  <a:solidFill>
                    <a:srgbClr val="FFFFFF"/>
                  </a:solidFill>
                  <a:latin typeface="Arial" panose="020B0604020202020204"/>
                  <a:ea typeface="微软雅黑" panose="020B0503020204020204" pitchFamily="34" charset="-122"/>
                </a:rPr>
                <a:t>多级存储架构</a:t>
              </a:r>
              <a:endParaRPr kumimoji="0" lang="zh-CN" altLang="en-US" sz="20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sp>
          <p:nvSpPr>
            <p:cNvPr id="10" name="îşḻíḑe"/>
            <p:cNvSpPr txBox="1"/>
            <p:nvPr/>
          </p:nvSpPr>
          <p:spPr bwMode="auto">
            <a:xfrm>
              <a:off x="2133" y="5341"/>
              <a:ext cx="0" cy="349"/>
            </a:xfrm>
            <a:prstGeom prst="rect">
              <a:avLst/>
            </a:prstGeom>
            <a:noFill/>
            <a:scene3d>
              <a:camera prst="orthographicFront">
                <a:rot lat="0" lon="0" rev="0"/>
              </a:camera>
              <a:lightRig rig="threePt" dir="t"/>
            </a:scene3d>
            <a:sp3d prstMaterial="matte">
              <a:bevelT w="1270" h="1270"/>
            </a:sp3d>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 name="文本框 3"/>
            <p:cNvSpPr txBox="1"/>
            <p:nvPr>
              <p:custDataLst>
                <p:tags r:id="rId8"/>
              </p:custDataLst>
            </p:nvPr>
          </p:nvSpPr>
          <p:spPr>
            <a:xfrm>
              <a:off x="1093" y="3501"/>
              <a:ext cx="7331" cy="5975"/>
            </a:xfrm>
            <a:prstGeom prst="rect">
              <a:avLst/>
            </a:prstGeom>
            <a:noFill/>
          </p:spPr>
          <p:txBody>
            <a:bodyPr wrap="square" lIns="90000" tIns="46800" rIns="90000" bIns="46800" rtlCol="0" anchor="t" anchorCtr="0"/>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SSD </a:t>
              </a:r>
              <a:r>
                <a:rPr kumimoji="0" lang="zh-CN" altLang="en-US"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盘相比于 </a:t>
              </a:r>
              <a:r>
                <a:rPr kumimoji="0" lang="en-US" altLang="zh-CN"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HDD </a:t>
              </a:r>
              <a:r>
                <a:rPr kumimoji="0" lang="zh-CN" altLang="en-US"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盘拥有更快的读写速度和更高的 </a:t>
              </a:r>
              <a:r>
                <a:rPr kumimoji="0" lang="en-US" altLang="zh-CN"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QPS</a:t>
              </a:r>
              <a:r>
                <a:rPr kumimoji="0" lang="zh-CN" altLang="en-US"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，能够更快地响应读写请求，大幅提高存储性能和系统效率。</a:t>
              </a:r>
              <a:endParaRPr kumimoji="0" lang="en-US" altLang="zh-CN"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R="0" lvl="0" algn="l" defTabSz="914400" rtl="0" eaLnBrk="1" fontAlgn="auto" latinLnBrk="0" hangingPunct="1">
                <a:lnSpc>
                  <a:spcPct val="150000"/>
                </a:lnSpc>
                <a:spcBef>
                  <a:spcPts val="0"/>
                </a:spcBef>
                <a:spcAft>
                  <a:spcPts val="0"/>
                </a:spcAft>
                <a:buClrTx/>
                <a:buSzTx/>
                <a:defRPr/>
              </a:pPr>
              <a:endParaRPr kumimoji="0" lang="zh-CN" altLang="en-US"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SSD </a:t>
              </a:r>
              <a:r>
                <a:rPr kumimoji="0" lang="zh-CN" altLang="en-US"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盘的造价远高于 </a:t>
              </a:r>
              <a:r>
                <a:rPr kumimoji="0" lang="en-US" altLang="zh-CN"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HDD </a:t>
              </a:r>
              <a:r>
                <a:rPr kumimoji="0" lang="zh-CN" altLang="en-US"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盘，容量和寿命也较受限制</a:t>
              </a:r>
            </a:p>
          </p:txBody>
        </p:sp>
      </p:grpSp>
      <p:grpSp>
        <p:nvGrpSpPr>
          <p:cNvPr id="13" name="组合 12"/>
          <p:cNvGrpSpPr/>
          <p:nvPr>
            <p:custDataLst>
              <p:tags r:id="rId2"/>
            </p:custDataLst>
          </p:nvPr>
        </p:nvGrpSpPr>
        <p:grpSpPr>
          <a:xfrm>
            <a:off x="6275705" y="1225550"/>
            <a:ext cx="5220970" cy="5012055"/>
            <a:chOff x="9811" y="1931"/>
            <a:chExt cx="8222" cy="7893"/>
          </a:xfrm>
        </p:grpSpPr>
        <p:sp>
          <p:nvSpPr>
            <p:cNvPr id="5" name="í$ḻiḓe"/>
            <p:cNvSpPr/>
            <p:nvPr>
              <p:custDataLst>
                <p:tags r:id="rId4"/>
              </p:custDataLst>
            </p:nvPr>
          </p:nvSpPr>
          <p:spPr>
            <a:xfrm>
              <a:off x="9811" y="2362"/>
              <a:ext cx="8223" cy="7463"/>
            </a:xfrm>
            <a:prstGeom prst="roundRect">
              <a:avLst>
                <a:gd name="adj" fmla="val 2415"/>
              </a:avLst>
            </a:prstGeom>
            <a:solidFill>
              <a:schemeClr val="accent1">
                <a:lumMod val="20000"/>
                <a:lumOff val="80000"/>
                <a:alpha val="24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tIns="46800" anchor="t">
              <a:normAutofit/>
            </a:bodyPr>
            <a:lstStyle/>
            <a:p>
              <a:pPr marL="0" marR="0" lvl="0" indent="0" algn="l" defTabSz="913765" rtl="0" eaLnBrk="1" fontAlgn="auto" latinLnBrk="0" hangingPunct="1">
                <a:lnSpc>
                  <a:spcPct val="120000"/>
                </a:lnSpc>
                <a:spcBef>
                  <a:spcPts val="0"/>
                </a:spcBef>
                <a:spcAft>
                  <a:spcPts val="0"/>
                </a:spcAft>
                <a:buClrTx/>
                <a:buSzTx/>
                <a:buFontTx/>
                <a:buNone/>
                <a:defRPr/>
              </a:pP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endPar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endParaRPr>
            </a:p>
          </p:txBody>
        </p:sp>
        <p:sp>
          <p:nvSpPr>
            <p:cNvPr id="6" name="ïS1iďê"/>
            <p:cNvSpPr/>
            <p:nvPr>
              <p:custDataLst>
                <p:tags r:id="rId5"/>
              </p:custDataLst>
            </p:nvPr>
          </p:nvSpPr>
          <p:spPr>
            <a:xfrm>
              <a:off x="10193" y="1931"/>
              <a:ext cx="2825" cy="791"/>
            </a:xfrm>
            <a:prstGeom prst="roundRect">
              <a:avLst>
                <a:gd name="adj" fmla="val 14195"/>
              </a:avLst>
            </a:prstGeom>
            <a:solidFill>
              <a:srgbClr val="1A317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多级存储架构</a:t>
              </a:r>
            </a:p>
          </p:txBody>
        </p:sp>
      </p:grpSp>
      <p:sp>
        <p:nvSpPr>
          <p:cNvPr id="11" name="îşḻíḑe"/>
          <p:cNvSpPr txBox="1"/>
          <p:nvPr/>
        </p:nvSpPr>
        <p:spPr bwMode="auto">
          <a:xfrm>
            <a:off x="7063454" y="3392242"/>
            <a:ext cx="73" cy="221599"/>
          </a:xfrm>
          <a:prstGeom prst="rect">
            <a:avLst/>
          </a:prstGeom>
          <a:noFill/>
          <a:scene3d>
            <a:camera prst="orthographicFront">
              <a:rot lat="0" lon="0" rev="0"/>
            </a:camera>
            <a:lightRig rig="threePt" dir="t"/>
          </a:scene3d>
          <a:sp3d prstMaterial="matte">
            <a:bevelT w="1270" h="1270"/>
          </a:sp3d>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2" name="文本框 11"/>
          <p:cNvSpPr txBox="1"/>
          <p:nvPr>
            <p:custDataLst>
              <p:tags r:id="rId3"/>
            </p:custDataLst>
          </p:nvPr>
        </p:nvSpPr>
        <p:spPr>
          <a:xfrm>
            <a:off x="6586220" y="2120900"/>
            <a:ext cx="4655185" cy="3794125"/>
          </a:xfrm>
          <a:prstGeom prst="rect">
            <a:avLst/>
          </a:prstGeom>
          <a:noFill/>
        </p:spPr>
        <p:txBody>
          <a:bodyPr wrap="square" lIns="90000" tIns="46800" rIns="90000" bIns="46800" rtlCol="0" anchor="t" anchorCtr="0"/>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使用快速、昂贵的存储和慢速、便宜的存储的结合</a:t>
            </a:r>
            <a:endParaRPr kumimoji="0" lang="en-US" altLang="zh-CN"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endParaRPr kumimoji="0" lang="en-US" altLang="zh-CN"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使用 </a:t>
            </a:r>
            <a:r>
              <a:rPr kumimoji="0" lang="en-US" altLang="zh-CN" sz="2000" b="0" i="0" u="none" strike="noStrike" kern="1200" cap="none" spc="0" normalizeH="0" baseline="0" noProof="0" dirty="0" err="1">
                <a:ln>
                  <a:noFill/>
                </a:ln>
                <a:solidFill>
                  <a:srgbClr val="000000"/>
                </a:solidFill>
                <a:effectLst/>
                <a:uLnTx/>
                <a:uFillTx/>
                <a:latin typeface="Arial" panose="020B0604020202020204"/>
                <a:ea typeface="微软雅黑" panose="020B0503020204020204" pitchFamily="34" charset="-122"/>
                <a:cs typeface="+mn-cs"/>
              </a:rPr>
              <a:t>BeeGFS</a:t>
            </a:r>
            <a:r>
              <a:rPr kumimoji="0" lang="en-US" altLang="zh-CN"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 </a:t>
            </a:r>
            <a:r>
              <a:rPr kumimoji="0" lang="zh-CN" altLang="en-US" sz="20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的内置存储分层功能来自动将经常访问的数据块移到更快的存储上，而将不常访问的数据块移动到较慢但更便宜的存储上</a:t>
            </a:r>
          </a:p>
        </p:txBody>
      </p:sp>
      <p:sp>
        <p:nvSpPr>
          <p:cNvPr id="7" name="灯片编号占位符 6"/>
          <p:cNvSpPr>
            <a:spLocks noGrp="1"/>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8236D-BA36-4C90-BC5E-4C81E9977708}" type="slidenum">
              <a:rPr lang="zh-CN" altLang="en-US" sz="2400" smtClean="0"/>
              <a:t>23</a:t>
            </a:fld>
            <a:endParaRPr lang="zh-CN" altLang="en-US" sz="240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669925" y="1799176"/>
            <a:ext cx="10867917" cy="4344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í$ḻiḓe"/>
          <p:cNvSpPr/>
          <p:nvPr/>
        </p:nvSpPr>
        <p:spPr>
          <a:xfrm>
            <a:off x="673735" y="2258886"/>
            <a:ext cx="3432742" cy="3884738"/>
          </a:xfrm>
          <a:prstGeom prst="roundRect">
            <a:avLst>
              <a:gd name="adj" fmla="val 2415"/>
            </a:avLst>
          </a:prstGeom>
          <a:solidFill>
            <a:schemeClr val="accent1">
              <a:lumMod val="20000"/>
              <a:lumOff val="80000"/>
              <a:alpha val="40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tIns="46800" anchor="t">
            <a:normAutofit/>
          </a:bodyPr>
          <a:lstStyle/>
          <a:p>
            <a:pPr marL="0" marR="0" lvl="0" indent="0" algn="l" defTabSz="913765" rtl="0" eaLnBrk="1" fontAlgn="auto" latinLnBrk="0" hangingPunct="1">
              <a:lnSpc>
                <a:spcPct val="120000"/>
              </a:lnSpc>
              <a:spcBef>
                <a:spcPts val="0"/>
              </a:spcBef>
              <a:spcAft>
                <a:spcPts val="0"/>
              </a:spcAft>
              <a:buClrTx/>
              <a:buSzTx/>
              <a:buFontTx/>
              <a:buNone/>
              <a:defRPr/>
            </a:pP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endPar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endParaRPr>
          </a:p>
        </p:txBody>
      </p:sp>
      <p:sp>
        <p:nvSpPr>
          <p:cNvPr id="9" name="ïS1iďê"/>
          <p:cNvSpPr/>
          <p:nvPr/>
        </p:nvSpPr>
        <p:spPr>
          <a:xfrm>
            <a:off x="823356" y="1881100"/>
            <a:ext cx="1429988" cy="522925"/>
          </a:xfrm>
          <a:prstGeom prst="roundRect">
            <a:avLst>
              <a:gd name="adj" fmla="val 14195"/>
            </a:avLst>
          </a:prstGeom>
          <a:solidFill>
            <a:srgbClr val="1A317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600" b="1" dirty="0">
                <a:solidFill>
                  <a:srgbClr val="FFFFFF"/>
                </a:solidFill>
                <a:latin typeface="Arial" panose="020B0604020202020204"/>
                <a:ea typeface="微软雅黑" panose="020B0503020204020204" pitchFamily="34" charset="-122"/>
              </a:rPr>
              <a:t>热数据</a:t>
            </a:r>
            <a:endParaRPr kumimoji="0" lang="zh-CN" altLang="en-US" sz="16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sp>
        <p:nvSpPr>
          <p:cNvPr id="10" name="îşḻíḑe"/>
          <p:cNvSpPr txBox="1"/>
          <p:nvPr/>
        </p:nvSpPr>
        <p:spPr bwMode="auto">
          <a:xfrm>
            <a:off x="1354169" y="3391607"/>
            <a:ext cx="73" cy="221599"/>
          </a:xfrm>
          <a:prstGeom prst="rect">
            <a:avLst/>
          </a:prstGeom>
          <a:noFill/>
          <a:scene3d>
            <a:camera prst="orthographicFront">
              <a:rot lat="0" lon="0" rev="0"/>
            </a:camera>
            <a:lightRig rig="threePt" dir="t"/>
          </a:scene3d>
          <a:sp3d prstMaterial="matte">
            <a:bevelT w="1270" h="1270"/>
          </a:sp3d>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7" name="îṣľídê"/>
          <p:cNvSpPr/>
          <p:nvPr/>
        </p:nvSpPr>
        <p:spPr bwMode="auto">
          <a:xfrm>
            <a:off x="687280" y="2555215"/>
            <a:ext cx="3279312" cy="2248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nSpc>
                <a:spcPct val="150000"/>
              </a:lnSpc>
              <a:buFont typeface="Arial" panose="020B0604020202020204" pitchFamily="34" charset="0"/>
              <a:buChar char="•"/>
              <a:defRPr/>
            </a:pPr>
            <a:r>
              <a:rPr lang="zh-CN" altLang="en-US" dirty="0">
                <a:solidFill>
                  <a:srgbClr val="000000"/>
                </a:solidFill>
              </a:rPr>
              <a:t>训练数据：</a:t>
            </a:r>
            <a:r>
              <a:rPr lang="en-US" altLang="zh-CN" dirty="0">
                <a:solidFill>
                  <a:srgbClr val="000000"/>
                </a:solidFill>
              </a:rPr>
              <a:t>LLM </a:t>
            </a:r>
            <a:r>
              <a:rPr lang="zh-CN" altLang="en-US" dirty="0">
                <a:solidFill>
                  <a:srgbClr val="000000"/>
                </a:solidFill>
              </a:rPr>
              <a:t>训练过程中的当前批次训练数据和频繁访问的数据，放在</a:t>
            </a:r>
            <a:r>
              <a:rPr lang="en-US" altLang="zh-CN" dirty="0">
                <a:solidFill>
                  <a:srgbClr val="000000"/>
                </a:solidFill>
              </a:rPr>
              <a:t>SSD </a:t>
            </a:r>
            <a:r>
              <a:rPr lang="zh-CN" altLang="en-US" dirty="0">
                <a:solidFill>
                  <a:srgbClr val="000000"/>
                </a:solidFill>
              </a:rPr>
              <a:t>盘中</a:t>
            </a:r>
            <a:endParaRPr lang="en-US" altLang="zh-CN" dirty="0">
              <a:solidFill>
                <a:srgbClr val="000000"/>
              </a:solidFill>
            </a:endParaRPr>
          </a:p>
          <a:p>
            <a:pPr marL="171450" lvl="0" indent="-171450">
              <a:lnSpc>
                <a:spcPct val="150000"/>
              </a:lnSpc>
              <a:buFont typeface="Arial" panose="020B0604020202020204" pitchFamily="34" charset="0"/>
              <a:buChar char="•"/>
              <a:defRPr/>
            </a:pPr>
            <a:r>
              <a:rPr lang="zh-CN" altLang="en-US" dirty="0">
                <a:solidFill>
                  <a:srgbClr val="000000"/>
                </a:solidFill>
              </a:rPr>
              <a:t>模型参数：训练过程中生成的模型参数和需要快速访问的模型权重文件，放在 </a:t>
            </a:r>
            <a:r>
              <a:rPr lang="en-US" altLang="zh-CN" dirty="0">
                <a:solidFill>
                  <a:srgbClr val="000000"/>
                </a:solidFill>
              </a:rPr>
              <a:t>SSD </a:t>
            </a:r>
            <a:r>
              <a:rPr lang="zh-CN" altLang="en-US" dirty="0">
                <a:solidFill>
                  <a:srgbClr val="000000"/>
                </a:solidFill>
              </a:rPr>
              <a:t>盘中</a:t>
            </a:r>
            <a:endParaRPr lang="en-US" altLang="zh-CN" sz="1200" dirty="0">
              <a:solidFill>
                <a:srgbClr val="000000"/>
              </a:solidFill>
            </a:endParaRPr>
          </a:p>
        </p:txBody>
      </p:sp>
      <p:sp>
        <p:nvSpPr>
          <p:cNvPr id="23" name="í$ḻiḓe"/>
          <p:cNvSpPr/>
          <p:nvPr/>
        </p:nvSpPr>
        <p:spPr>
          <a:xfrm>
            <a:off x="4440205" y="2264886"/>
            <a:ext cx="3432742" cy="3878738"/>
          </a:xfrm>
          <a:prstGeom prst="roundRect">
            <a:avLst>
              <a:gd name="adj" fmla="val 2415"/>
            </a:avLst>
          </a:prstGeom>
          <a:solidFill>
            <a:schemeClr val="accent3">
              <a:lumMod val="20000"/>
              <a:lumOff val="80000"/>
              <a:alpha val="40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tIns="46800" anchor="t">
            <a:normAutofit/>
          </a:bodyPr>
          <a:lstStyle/>
          <a:p>
            <a:pPr marL="0" marR="0" lvl="0" indent="0" algn="l" defTabSz="913765" rtl="0" eaLnBrk="1" fontAlgn="auto" latinLnBrk="0" hangingPunct="1">
              <a:lnSpc>
                <a:spcPct val="120000"/>
              </a:lnSpc>
              <a:spcBef>
                <a:spcPts val="0"/>
              </a:spcBef>
              <a:spcAft>
                <a:spcPts val="0"/>
              </a:spcAft>
              <a:buClrTx/>
              <a:buSzTx/>
              <a:buFontTx/>
              <a:buNone/>
              <a:defRPr/>
            </a:pP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endPar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endParaRPr>
          </a:p>
        </p:txBody>
      </p:sp>
      <p:sp>
        <p:nvSpPr>
          <p:cNvPr id="24" name="ïS1iďê"/>
          <p:cNvSpPr/>
          <p:nvPr/>
        </p:nvSpPr>
        <p:spPr>
          <a:xfrm>
            <a:off x="4532265" y="1881100"/>
            <a:ext cx="1429988" cy="495661"/>
          </a:xfrm>
          <a:prstGeom prst="roundRect">
            <a:avLst>
              <a:gd name="adj" fmla="val 14195"/>
            </a:avLst>
          </a:prstGeom>
          <a:solidFill>
            <a:srgbClr val="1A317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600" b="1" dirty="0">
                <a:solidFill>
                  <a:srgbClr val="FFFFFF"/>
                </a:solidFill>
                <a:latin typeface="Arial" panose="020B0604020202020204"/>
                <a:ea typeface="微软雅黑" panose="020B0503020204020204" pitchFamily="34" charset="-122"/>
              </a:rPr>
              <a:t>温数据</a:t>
            </a:r>
            <a:endParaRPr kumimoji="0" lang="zh-CN" altLang="en-US" sz="16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sp>
        <p:nvSpPr>
          <p:cNvPr id="25" name="îşḻíḑe"/>
          <p:cNvSpPr txBox="1"/>
          <p:nvPr/>
        </p:nvSpPr>
        <p:spPr bwMode="auto">
          <a:xfrm>
            <a:off x="5063079" y="3391607"/>
            <a:ext cx="73" cy="221599"/>
          </a:xfrm>
          <a:prstGeom prst="rect">
            <a:avLst/>
          </a:prstGeom>
          <a:noFill/>
          <a:scene3d>
            <a:camera prst="orthographicFront">
              <a:rot lat="0" lon="0" rev="0"/>
            </a:camera>
            <a:lightRig rig="threePt" dir="t"/>
          </a:scene3d>
          <a:sp3d prstMaterial="matte">
            <a:bevelT w="1270" h="1270"/>
          </a:sp3d>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6" name="îṣľídê"/>
          <p:cNvSpPr/>
          <p:nvPr/>
        </p:nvSpPr>
        <p:spPr bwMode="auto">
          <a:xfrm>
            <a:off x="4456344" y="2582788"/>
            <a:ext cx="3279312" cy="2248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nSpc>
                <a:spcPct val="150000"/>
              </a:lnSpc>
              <a:buFont typeface="Arial" panose="020B0604020202020204" pitchFamily="34" charset="0"/>
              <a:buChar char="•"/>
              <a:defRPr/>
            </a:pPr>
            <a:r>
              <a:rPr lang="zh-CN" altLang="en-US" dirty="0">
                <a:solidFill>
                  <a:srgbClr val="000000"/>
                </a:solidFill>
              </a:rPr>
              <a:t>历史训练数据：过去几轮训练使用的数据，存储在 </a:t>
            </a:r>
            <a:r>
              <a:rPr lang="en-US" altLang="zh-CN" dirty="0">
                <a:solidFill>
                  <a:srgbClr val="000000"/>
                </a:solidFill>
              </a:rPr>
              <a:t>HDD </a:t>
            </a:r>
            <a:r>
              <a:rPr lang="zh-CN" altLang="en-US" dirty="0">
                <a:solidFill>
                  <a:srgbClr val="000000"/>
                </a:solidFill>
              </a:rPr>
              <a:t>盘中，平衡性能和成本。  </a:t>
            </a:r>
            <a:endParaRPr lang="en-US" altLang="zh-CN" dirty="0">
              <a:solidFill>
                <a:srgbClr val="000000"/>
              </a:solidFill>
            </a:endParaRPr>
          </a:p>
          <a:p>
            <a:pPr marL="171450" lvl="0" indent="-171450">
              <a:lnSpc>
                <a:spcPct val="150000"/>
              </a:lnSpc>
              <a:buFont typeface="Arial" panose="020B0604020202020204" pitchFamily="34" charset="0"/>
              <a:buChar char="•"/>
              <a:defRPr/>
            </a:pPr>
            <a:r>
              <a:rPr lang="zh-CN" altLang="en-US" dirty="0">
                <a:solidFill>
                  <a:srgbClr val="000000"/>
                </a:solidFill>
              </a:rPr>
              <a:t>模型检查点：定期保存的模型检查点文件，用于模型恢复和调试，存储在 </a:t>
            </a:r>
            <a:r>
              <a:rPr lang="en-US" altLang="zh-CN" dirty="0">
                <a:solidFill>
                  <a:srgbClr val="000000"/>
                </a:solidFill>
              </a:rPr>
              <a:t>HDD </a:t>
            </a:r>
            <a:r>
              <a:rPr lang="zh-CN" altLang="en-US" dirty="0">
                <a:solidFill>
                  <a:srgbClr val="000000"/>
                </a:solidFill>
              </a:rPr>
              <a:t>盘中以保持较好的读取性能，同时控制成本。</a:t>
            </a:r>
            <a:endParaRPr lang="en-US" altLang="zh-CN" dirty="0">
              <a:solidFill>
                <a:srgbClr val="000000"/>
              </a:solidFill>
            </a:endParaRPr>
          </a:p>
        </p:txBody>
      </p:sp>
      <p:sp>
        <p:nvSpPr>
          <p:cNvPr id="28" name="í$ḻiḓe"/>
          <p:cNvSpPr/>
          <p:nvPr/>
        </p:nvSpPr>
        <p:spPr>
          <a:xfrm>
            <a:off x="8072341" y="2366565"/>
            <a:ext cx="3432742" cy="3777059"/>
          </a:xfrm>
          <a:prstGeom prst="roundRect">
            <a:avLst>
              <a:gd name="adj" fmla="val 2415"/>
            </a:avLst>
          </a:prstGeom>
          <a:solidFill>
            <a:schemeClr val="accent1">
              <a:lumMod val="20000"/>
              <a:lumOff val="80000"/>
              <a:alpha val="40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tIns="46800" anchor="t">
            <a:normAutofit/>
          </a:bodyPr>
          <a:lstStyle/>
          <a:p>
            <a:pPr marL="0" marR="0" lvl="0" indent="0" algn="l" defTabSz="913765" rtl="0" eaLnBrk="1" fontAlgn="auto" latinLnBrk="0" hangingPunct="1">
              <a:lnSpc>
                <a:spcPct val="120000"/>
              </a:lnSpc>
              <a:spcBef>
                <a:spcPts val="0"/>
              </a:spcBef>
              <a:spcAft>
                <a:spcPts val="0"/>
              </a:spcAft>
              <a:buClrTx/>
              <a:buSzTx/>
              <a:buFontTx/>
              <a:buNone/>
              <a:defRPr/>
            </a:pP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endPar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endParaRPr>
          </a:p>
        </p:txBody>
      </p:sp>
      <p:sp>
        <p:nvSpPr>
          <p:cNvPr id="29" name="ïS1iďê"/>
          <p:cNvSpPr/>
          <p:nvPr/>
        </p:nvSpPr>
        <p:spPr>
          <a:xfrm>
            <a:off x="8235351" y="1894953"/>
            <a:ext cx="1429988" cy="481808"/>
          </a:xfrm>
          <a:prstGeom prst="roundRect">
            <a:avLst>
              <a:gd name="adj" fmla="val 14195"/>
            </a:avLst>
          </a:prstGeom>
          <a:solidFill>
            <a:srgbClr val="1A317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600" b="1" dirty="0">
                <a:solidFill>
                  <a:srgbClr val="FFFFFF"/>
                </a:solidFill>
                <a:latin typeface="Arial" panose="020B0604020202020204"/>
                <a:ea typeface="微软雅黑" panose="020B0503020204020204" pitchFamily="34" charset="-122"/>
              </a:rPr>
              <a:t>冷数据</a:t>
            </a:r>
            <a:endParaRPr kumimoji="0" lang="zh-CN" altLang="en-US" sz="16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sp>
        <p:nvSpPr>
          <p:cNvPr id="30" name="îşḻíḑe"/>
          <p:cNvSpPr txBox="1"/>
          <p:nvPr/>
        </p:nvSpPr>
        <p:spPr bwMode="auto">
          <a:xfrm>
            <a:off x="8771990" y="3391607"/>
            <a:ext cx="73" cy="221599"/>
          </a:xfrm>
          <a:prstGeom prst="rect">
            <a:avLst/>
          </a:prstGeom>
          <a:noFill/>
          <a:scene3d>
            <a:camera prst="orthographicFront">
              <a:rot lat="0" lon="0" rev="0"/>
            </a:camera>
            <a:lightRig rig="threePt" dir="t"/>
          </a:scene3d>
          <a:sp3d prstMaterial="matte">
            <a:bevelT w="1270" h="1270"/>
          </a:sp3d>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1" name="îṣľídê"/>
          <p:cNvSpPr/>
          <p:nvPr/>
        </p:nvSpPr>
        <p:spPr bwMode="auto">
          <a:xfrm>
            <a:off x="8149056" y="2569067"/>
            <a:ext cx="3041458" cy="2248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nSpc>
                <a:spcPct val="150000"/>
              </a:lnSpc>
              <a:buFont typeface="Arial" panose="020B0604020202020204" pitchFamily="34" charset="0"/>
              <a:buChar char="•"/>
              <a:defRPr/>
            </a:pPr>
            <a:r>
              <a:rPr lang="zh-CN" altLang="en-US" dirty="0">
                <a:solidFill>
                  <a:srgbClr val="000000"/>
                </a:solidFill>
              </a:rPr>
              <a:t>旧模型参数：长期保存的过往模型参数文件和权重文件，存储在 </a:t>
            </a:r>
            <a:r>
              <a:rPr lang="en-US" altLang="zh-CN" dirty="0">
                <a:solidFill>
                  <a:srgbClr val="000000"/>
                </a:solidFill>
              </a:rPr>
              <a:t>HDD </a:t>
            </a:r>
            <a:r>
              <a:rPr lang="zh-CN" altLang="en-US" dirty="0">
                <a:solidFill>
                  <a:srgbClr val="000000"/>
                </a:solidFill>
              </a:rPr>
              <a:t>盘的冷存储区域中。 </a:t>
            </a:r>
            <a:endParaRPr lang="en-US" altLang="zh-CN" dirty="0">
              <a:solidFill>
                <a:srgbClr val="000000"/>
              </a:solidFill>
            </a:endParaRPr>
          </a:p>
          <a:p>
            <a:pPr marL="171450" lvl="0" indent="-171450">
              <a:lnSpc>
                <a:spcPct val="150000"/>
              </a:lnSpc>
              <a:buFont typeface="Arial" panose="020B0604020202020204" pitchFamily="34" charset="0"/>
              <a:buChar char="•"/>
              <a:defRPr/>
            </a:pPr>
            <a:r>
              <a:rPr lang="zh-CN" altLang="en-US" dirty="0">
                <a:solidFill>
                  <a:srgbClr val="000000"/>
                </a:solidFill>
              </a:rPr>
              <a:t>历史日志：训练和推理过程中产生的历史日志文件，存储在 </a:t>
            </a:r>
            <a:r>
              <a:rPr lang="en-US" altLang="zh-CN" dirty="0">
                <a:solidFill>
                  <a:srgbClr val="000000"/>
                </a:solidFill>
              </a:rPr>
              <a:t>HDD </a:t>
            </a:r>
            <a:r>
              <a:rPr lang="zh-CN" altLang="en-US" dirty="0">
                <a:solidFill>
                  <a:srgbClr val="000000"/>
                </a:solidFill>
              </a:rPr>
              <a:t>盘的冷存储区域中。</a:t>
            </a:r>
            <a:endParaRPr lang="en-US" altLang="zh-CN" dirty="0">
              <a:solidFill>
                <a:srgbClr val="000000"/>
              </a:solidFill>
            </a:endParaRPr>
          </a:p>
        </p:txBody>
      </p:sp>
      <p:sp>
        <p:nvSpPr>
          <p:cNvPr id="5" name="标题 4"/>
          <p:cNvSpPr>
            <a:spLocks noGrp="1"/>
          </p:cNvSpPr>
          <p:nvPr>
            <p:ph type="title"/>
          </p:nvPr>
        </p:nvSpPr>
        <p:spPr>
          <a:xfrm>
            <a:off x="1328737" y="235280"/>
            <a:ext cx="10850563" cy="663575"/>
          </a:xfrm>
        </p:spPr>
        <p:txBody>
          <a:bodyPr/>
          <a:lstStyle/>
          <a:p>
            <a:r>
              <a:rPr lang="zh-CN" altLang="en-US" sz="2800" dirty="0"/>
              <a:t>多级存储架构</a:t>
            </a:r>
          </a:p>
        </p:txBody>
      </p:sp>
      <p:sp>
        <p:nvSpPr>
          <p:cNvPr id="2" name="灯片编号占位符 6"/>
          <p:cNvSpPr>
            <a:spLocks noGrp="1"/>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8236D-BA36-4C90-BC5E-4C81E9977708}" type="slidenum">
              <a:rPr lang="zh-CN" altLang="en-US" sz="2400" smtClean="0"/>
              <a:t>24</a:t>
            </a:fld>
            <a:endParaRPr lang="zh-CN" altLang="en-US" sz="240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矩形 547"/>
          <p:cNvSpPr/>
          <p:nvPr/>
        </p:nvSpPr>
        <p:spPr bwMode="auto">
          <a:xfrm>
            <a:off x="-1" y="10385"/>
            <a:ext cx="12192001" cy="6820280"/>
          </a:xfrm>
          <a:prstGeom prst="rect">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552" name="矩形 551"/>
          <p:cNvSpPr/>
          <p:nvPr/>
        </p:nvSpPr>
        <p:spPr bwMode="auto">
          <a:xfrm>
            <a:off x="6273943" y="4340803"/>
            <a:ext cx="5646000" cy="1683009"/>
          </a:xfrm>
          <a:prstGeom prst="rect">
            <a:avLst/>
          </a:prstGeom>
          <a:solidFill>
            <a:schemeClr val="bg1">
              <a:lumMod val="95000"/>
            </a:schemeClr>
          </a:solidFill>
          <a:ln w="38100">
            <a:noFill/>
          </a:ln>
          <a:effectLst>
            <a:outerShdw blurRad="355600" dist="88900" dir="2700000" algn="tl"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551" name="矩形 550"/>
          <p:cNvSpPr/>
          <p:nvPr/>
        </p:nvSpPr>
        <p:spPr bwMode="auto">
          <a:xfrm>
            <a:off x="6273943" y="2603082"/>
            <a:ext cx="5646000" cy="1683009"/>
          </a:xfrm>
          <a:prstGeom prst="rect">
            <a:avLst/>
          </a:prstGeom>
          <a:solidFill>
            <a:schemeClr val="bg1">
              <a:lumMod val="95000"/>
            </a:schemeClr>
          </a:solidFill>
          <a:ln w="38100">
            <a:noFill/>
          </a:ln>
          <a:effectLst>
            <a:outerShdw blurRad="355600" dist="88900" dir="2700000" algn="tl"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550" name="矩形 549"/>
          <p:cNvSpPr/>
          <p:nvPr/>
        </p:nvSpPr>
        <p:spPr bwMode="auto">
          <a:xfrm>
            <a:off x="6273943" y="857520"/>
            <a:ext cx="5646000" cy="1683009"/>
          </a:xfrm>
          <a:prstGeom prst="rect">
            <a:avLst/>
          </a:prstGeom>
          <a:solidFill>
            <a:schemeClr val="bg1">
              <a:lumMod val="95000"/>
            </a:schemeClr>
          </a:solidFill>
          <a:ln w="38100">
            <a:noFill/>
          </a:ln>
          <a:effectLst>
            <a:outerShdw blurRad="355600" dist="88900" dir="2700000" algn="tl"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544" name="矩形 543"/>
          <p:cNvSpPr/>
          <p:nvPr/>
        </p:nvSpPr>
        <p:spPr bwMode="auto">
          <a:xfrm>
            <a:off x="674804" y="1265584"/>
            <a:ext cx="4445128" cy="4878041"/>
          </a:xfrm>
          <a:prstGeom prst="rect">
            <a:avLst/>
          </a:prstGeom>
          <a:solidFill>
            <a:schemeClr val="bg1">
              <a:lumMod val="95000"/>
            </a:schemeClr>
          </a:solidFill>
          <a:ln w="38100">
            <a:noFill/>
          </a:ln>
          <a:effectLst>
            <a:outerShdw blurRad="355600" dist="88900" dir="2700000" algn="tl"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 name="Rectangle 30"/>
          <p:cNvSpPr/>
          <p:nvPr/>
        </p:nvSpPr>
        <p:spPr bwMode="auto">
          <a:xfrm>
            <a:off x="6467804" y="1646713"/>
            <a:ext cx="5049392" cy="96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nSpc>
                <a:spcPct val="160000"/>
              </a:lnSpc>
              <a:spcBef>
                <a:spcPct val="0"/>
              </a:spcBef>
              <a:buFont typeface="Arial" panose="020B0604020202020204" pitchFamily="34" charset="0"/>
              <a:buChar char="•"/>
              <a:defRPr/>
            </a:pPr>
            <a:r>
              <a:rPr lang="zh-CN" altLang="en-US" sz="1400" dirty="0">
                <a:solidFill>
                  <a:srgbClr val="000000"/>
                </a:solidFill>
                <a:latin typeface="+mn-ea"/>
              </a:rPr>
              <a:t>将一块连续的数据分成很多小部分并把他们分别存储到不同磁盘上去</a:t>
            </a:r>
            <a:r>
              <a:rPr lang="en-US" altLang="zh-CN" sz="1400" dirty="0">
                <a:solidFill>
                  <a:srgbClr val="000000"/>
                </a:solidFill>
                <a:latin typeface="+mn-ea"/>
              </a:rPr>
              <a:t>.</a:t>
            </a:r>
            <a:endParaRPr lang="zh-CN" altLang="en-US" sz="1400" dirty="0">
              <a:solidFill>
                <a:srgbClr val="000000"/>
              </a:solidFill>
              <a:latin typeface="+mn-ea"/>
            </a:endParaRPr>
          </a:p>
        </p:txBody>
      </p:sp>
      <p:sp>
        <p:nvSpPr>
          <p:cNvPr id="3" name="TextBox 31"/>
          <p:cNvSpPr txBox="1"/>
          <p:nvPr/>
        </p:nvSpPr>
        <p:spPr bwMode="auto">
          <a:xfrm>
            <a:off x="6467804" y="1125062"/>
            <a:ext cx="504939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定义</a:t>
            </a:r>
            <a:endParaRPr kumimoji="0" lang="en-US" altLang="zh-CN" sz="1800" b="1"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cxnSp>
        <p:nvCxnSpPr>
          <p:cNvPr id="4" name="直接连接符 3"/>
          <p:cNvCxnSpPr/>
          <p:nvPr/>
        </p:nvCxnSpPr>
        <p:spPr>
          <a:xfrm>
            <a:off x="6477383" y="1593371"/>
            <a:ext cx="5049392"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5" name="Rectangle 30"/>
          <p:cNvSpPr/>
          <p:nvPr/>
        </p:nvSpPr>
        <p:spPr bwMode="auto">
          <a:xfrm>
            <a:off x="6447169" y="3391269"/>
            <a:ext cx="5049392" cy="96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nSpc>
                <a:spcPct val="160000"/>
              </a:lnSpc>
              <a:spcBef>
                <a:spcPct val="0"/>
              </a:spcBef>
              <a:buFont typeface="Arial" panose="020B0604020202020204" pitchFamily="34" charset="0"/>
              <a:buChar char="•"/>
              <a:defRPr/>
            </a:pPr>
            <a:r>
              <a:rPr lang="zh-CN" altLang="en-US" sz="1400" dirty="0">
                <a:solidFill>
                  <a:srgbClr val="000000"/>
                </a:solidFill>
                <a:latin typeface="+mn-ea"/>
              </a:rPr>
              <a:t>将大文件分割为多个小块（也称之为条带），并将这些块分布在 </a:t>
            </a:r>
            <a:r>
              <a:rPr lang="en-US" altLang="zh-CN" sz="1400" dirty="0" err="1">
                <a:solidFill>
                  <a:srgbClr val="000000"/>
                </a:solidFill>
                <a:latin typeface="+mn-ea"/>
              </a:rPr>
              <a:t>BeeGFS</a:t>
            </a:r>
            <a:r>
              <a:rPr lang="en-US" altLang="zh-CN" sz="1400" dirty="0">
                <a:solidFill>
                  <a:srgbClr val="000000"/>
                </a:solidFill>
                <a:latin typeface="+mn-ea"/>
              </a:rPr>
              <a:t> </a:t>
            </a:r>
            <a:r>
              <a:rPr lang="zh-CN" altLang="en-US" sz="1400" dirty="0">
                <a:solidFill>
                  <a:srgbClr val="000000"/>
                </a:solidFill>
                <a:latin typeface="+mn-ea"/>
              </a:rPr>
              <a:t>的多个存储节点（</a:t>
            </a:r>
            <a:r>
              <a:rPr lang="en-US" altLang="zh-CN" sz="1400" dirty="0">
                <a:solidFill>
                  <a:srgbClr val="000000"/>
                </a:solidFill>
                <a:latin typeface="+mn-ea"/>
              </a:rPr>
              <a:t>OST</a:t>
            </a:r>
            <a:r>
              <a:rPr lang="zh-CN" altLang="en-US" sz="1400" dirty="0">
                <a:solidFill>
                  <a:srgbClr val="000000"/>
                </a:solidFill>
                <a:latin typeface="+mn-ea"/>
              </a:rPr>
              <a:t>）上</a:t>
            </a:r>
          </a:p>
        </p:txBody>
      </p:sp>
      <p:sp>
        <p:nvSpPr>
          <p:cNvPr id="6" name="TextBox 31"/>
          <p:cNvSpPr txBox="1"/>
          <p:nvPr/>
        </p:nvSpPr>
        <p:spPr bwMode="auto">
          <a:xfrm>
            <a:off x="6467804" y="2990056"/>
            <a:ext cx="504939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lang="zh-CN" altLang="en-US" b="1" dirty="0">
                <a:solidFill>
                  <a:srgbClr val="000000"/>
                </a:solidFill>
                <a:latin typeface="Arial" panose="020B0604020202020204"/>
                <a:ea typeface="微软雅黑" panose="020B0503020204020204" pitchFamily="34" charset="-122"/>
              </a:rPr>
              <a:t>具体到 </a:t>
            </a:r>
            <a:r>
              <a:rPr lang="en-US" altLang="zh-CN" b="1" dirty="0">
                <a:solidFill>
                  <a:srgbClr val="000000"/>
                </a:solidFill>
                <a:latin typeface="Arial" panose="020B0604020202020204"/>
                <a:ea typeface="微软雅黑" panose="020B0503020204020204" pitchFamily="34" charset="-122"/>
              </a:rPr>
              <a:t>LLM</a:t>
            </a:r>
            <a:endParaRPr kumimoji="0" lang="en-US" altLang="zh-CN" sz="1800" b="1"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cxnSp>
        <p:nvCxnSpPr>
          <p:cNvPr id="7" name="直接连接符 6"/>
          <p:cNvCxnSpPr/>
          <p:nvPr/>
        </p:nvCxnSpPr>
        <p:spPr>
          <a:xfrm>
            <a:off x="6477383" y="3414599"/>
            <a:ext cx="5049392"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8" name="Rectangle 30"/>
          <p:cNvSpPr/>
          <p:nvPr/>
        </p:nvSpPr>
        <p:spPr bwMode="auto">
          <a:xfrm>
            <a:off x="6477383" y="5202166"/>
            <a:ext cx="5049392" cy="96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nSpc>
                <a:spcPct val="160000"/>
              </a:lnSpc>
              <a:spcBef>
                <a:spcPct val="0"/>
              </a:spcBef>
              <a:buFont typeface="Arial" panose="020B0604020202020204" pitchFamily="34" charset="0"/>
              <a:buChar char="•"/>
              <a:defRPr/>
            </a:pPr>
            <a:r>
              <a:rPr lang="en-US" altLang="zh-CN" sz="1400" dirty="0" err="1">
                <a:solidFill>
                  <a:srgbClr val="000000"/>
                </a:solidFill>
                <a:latin typeface="+mn-ea"/>
              </a:rPr>
              <a:t>BeeGFS</a:t>
            </a:r>
            <a:r>
              <a:rPr lang="en-US" altLang="zh-CN" sz="1400" dirty="0">
                <a:solidFill>
                  <a:srgbClr val="000000"/>
                </a:solidFill>
                <a:latin typeface="+mn-ea"/>
              </a:rPr>
              <a:t> </a:t>
            </a:r>
            <a:r>
              <a:rPr lang="zh-CN" altLang="en-US" sz="1400" dirty="0">
                <a:solidFill>
                  <a:srgbClr val="000000"/>
                </a:solidFill>
                <a:latin typeface="+mn-ea"/>
              </a:rPr>
              <a:t>允许我们为每个文件或目录设置不同的条带化策略，这为优化大语言模型的数据访问提供了很大的灵活性</a:t>
            </a:r>
          </a:p>
        </p:txBody>
      </p:sp>
      <p:sp>
        <p:nvSpPr>
          <p:cNvPr id="9" name="TextBox 31"/>
          <p:cNvSpPr txBox="1"/>
          <p:nvPr/>
        </p:nvSpPr>
        <p:spPr bwMode="auto">
          <a:xfrm>
            <a:off x="6447169" y="4686448"/>
            <a:ext cx="504939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lang="zh-CN" altLang="en-US" b="1" dirty="0">
                <a:solidFill>
                  <a:srgbClr val="000000"/>
                </a:solidFill>
                <a:latin typeface="Arial" panose="020B0604020202020204"/>
                <a:ea typeface="微软雅黑" panose="020B0503020204020204" pitchFamily="34" charset="-122"/>
              </a:rPr>
              <a:t>不同条带化策略</a:t>
            </a:r>
            <a:endParaRPr kumimoji="0" lang="en-US" altLang="zh-CN" sz="1800" b="1"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cxnSp>
        <p:nvCxnSpPr>
          <p:cNvPr id="10" name="直接连接符 9"/>
          <p:cNvCxnSpPr/>
          <p:nvPr/>
        </p:nvCxnSpPr>
        <p:spPr>
          <a:xfrm>
            <a:off x="6477383" y="5182307"/>
            <a:ext cx="5049392"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1" name="archives_232650"/>
          <p:cNvSpPr>
            <a:spLocks noChangeAspect="1"/>
          </p:cNvSpPr>
          <p:nvPr/>
        </p:nvSpPr>
        <p:spPr bwMode="auto">
          <a:xfrm>
            <a:off x="11056403" y="1090197"/>
            <a:ext cx="471197" cy="544464"/>
          </a:xfrm>
          <a:custGeom>
            <a:avLst/>
            <a:gdLst>
              <a:gd name="connsiteX0" fmla="*/ 382817 w 525077"/>
              <a:gd name="connsiteY0" fmla="*/ 436659 h 606722"/>
              <a:gd name="connsiteX1" fmla="*/ 409138 w 525077"/>
              <a:gd name="connsiteY1" fmla="*/ 462945 h 606722"/>
              <a:gd name="connsiteX2" fmla="*/ 382817 w 525077"/>
              <a:gd name="connsiteY2" fmla="*/ 489231 h 606722"/>
              <a:gd name="connsiteX3" fmla="*/ 356496 w 525077"/>
              <a:gd name="connsiteY3" fmla="*/ 462945 h 606722"/>
              <a:gd name="connsiteX4" fmla="*/ 382817 w 525077"/>
              <a:gd name="connsiteY4" fmla="*/ 436659 h 606722"/>
              <a:gd name="connsiteX5" fmla="*/ 145718 w 525077"/>
              <a:gd name="connsiteY5" fmla="*/ 436659 h 606722"/>
              <a:gd name="connsiteX6" fmla="*/ 172039 w 525077"/>
              <a:gd name="connsiteY6" fmla="*/ 462945 h 606722"/>
              <a:gd name="connsiteX7" fmla="*/ 145718 w 525077"/>
              <a:gd name="connsiteY7" fmla="*/ 489231 h 606722"/>
              <a:gd name="connsiteX8" fmla="*/ 119397 w 525077"/>
              <a:gd name="connsiteY8" fmla="*/ 462945 h 606722"/>
              <a:gd name="connsiteX9" fmla="*/ 145718 w 525077"/>
              <a:gd name="connsiteY9" fmla="*/ 436659 h 606722"/>
              <a:gd name="connsiteX10" fmla="*/ 382817 w 525077"/>
              <a:gd name="connsiteY10" fmla="*/ 122713 h 606722"/>
              <a:gd name="connsiteX11" fmla="*/ 409138 w 525077"/>
              <a:gd name="connsiteY11" fmla="*/ 149020 h 606722"/>
              <a:gd name="connsiteX12" fmla="*/ 409138 w 525077"/>
              <a:gd name="connsiteY12" fmla="*/ 359474 h 606722"/>
              <a:gd name="connsiteX13" fmla="*/ 382817 w 525077"/>
              <a:gd name="connsiteY13" fmla="*/ 385781 h 606722"/>
              <a:gd name="connsiteX14" fmla="*/ 356496 w 525077"/>
              <a:gd name="connsiteY14" fmla="*/ 359474 h 606722"/>
              <a:gd name="connsiteX15" fmla="*/ 356496 w 525077"/>
              <a:gd name="connsiteY15" fmla="*/ 149020 h 606722"/>
              <a:gd name="connsiteX16" fmla="*/ 382817 w 525077"/>
              <a:gd name="connsiteY16" fmla="*/ 122713 h 606722"/>
              <a:gd name="connsiteX17" fmla="*/ 145718 w 525077"/>
              <a:gd name="connsiteY17" fmla="*/ 122713 h 606722"/>
              <a:gd name="connsiteX18" fmla="*/ 172039 w 525077"/>
              <a:gd name="connsiteY18" fmla="*/ 149020 h 606722"/>
              <a:gd name="connsiteX19" fmla="*/ 172039 w 525077"/>
              <a:gd name="connsiteY19" fmla="*/ 359474 h 606722"/>
              <a:gd name="connsiteX20" fmla="*/ 145718 w 525077"/>
              <a:gd name="connsiteY20" fmla="*/ 385781 h 606722"/>
              <a:gd name="connsiteX21" fmla="*/ 119397 w 525077"/>
              <a:gd name="connsiteY21" fmla="*/ 359474 h 606722"/>
              <a:gd name="connsiteX22" fmla="*/ 119397 w 525077"/>
              <a:gd name="connsiteY22" fmla="*/ 149020 h 606722"/>
              <a:gd name="connsiteX23" fmla="*/ 145718 w 525077"/>
              <a:gd name="connsiteY23" fmla="*/ 122713 h 606722"/>
              <a:gd name="connsiteX24" fmla="*/ 289731 w 525077"/>
              <a:gd name="connsiteY24" fmla="*/ 52611 h 606722"/>
              <a:gd name="connsiteX25" fmla="*/ 289731 w 525077"/>
              <a:gd name="connsiteY25" fmla="*/ 554111 h 606722"/>
              <a:gd name="connsiteX26" fmla="*/ 474163 w 525077"/>
              <a:gd name="connsiteY26" fmla="*/ 554111 h 606722"/>
              <a:gd name="connsiteX27" fmla="*/ 474163 w 525077"/>
              <a:gd name="connsiteY27" fmla="*/ 52611 h 606722"/>
              <a:gd name="connsiteX28" fmla="*/ 52695 w 525077"/>
              <a:gd name="connsiteY28" fmla="*/ 52611 h 606722"/>
              <a:gd name="connsiteX29" fmla="*/ 52695 w 525077"/>
              <a:gd name="connsiteY29" fmla="*/ 554111 h 606722"/>
              <a:gd name="connsiteX30" fmla="*/ 237037 w 525077"/>
              <a:gd name="connsiteY30" fmla="*/ 554111 h 606722"/>
              <a:gd name="connsiteX31" fmla="*/ 237037 w 525077"/>
              <a:gd name="connsiteY31" fmla="*/ 52611 h 606722"/>
              <a:gd name="connsiteX32" fmla="*/ 26347 w 525077"/>
              <a:gd name="connsiteY32" fmla="*/ 0 h 606722"/>
              <a:gd name="connsiteX33" fmla="*/ 498730 w 525077"/>
              <a:gd name="connsiteY33" fmla="*/ 0 h 606722"/>
              <a:gd name="connsiteX34" fmla="*/ 525077 w 525077"/>
              <a:gd name="connsiteY34" fmla="*/ 26306 h 606722"/>
              <a:gd name="connsiteX35" fmla="*/ 525077 w 525077"/>
              <a:gd name="connsiteY35" fmla="*/ 580416 h 606722"/>
              <a:gd name="connsiteX36" fmla="*/ 498730 w 525077"/>
              <a:gd name="connsiteY36" fmla="*/ 606722 h 606722"/>
              <a:gd name="connsiteX37" fmla="*/ 26347 w 525077"/>
              <a:gd name="connsiteY37" fmla="*/ 606722 h 606722"/>
              <a:gd name="connsiteX38" fmla="*/ 0 w 525077"/>
              <a:gd name="connsiteY38" fmla="*/ 580416 h 606722"/>
              <a:gd name="connsiteX39" fmla="*/ 0 w 525077"/>
              <a:gd name="connsiteY39" fmla="*/ 26306 h 606722"/>
              <a:gd name="connsiteX40" fmla="*/ 26347 w 525077"/>
              <a:gd name="connsiteY40"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25077" h="606722">
                <a:moveTo>
                  <a:pt x="382817" y="436659"/>
                </a:moveTo>
                <a:cubicBezTo>
                  <a:pt x="397354" y="436659"/>
                  <a:pt x="409138" y="448428"/>
                  <a:pt x="409138" y="462945"/>
                </a:cubicBezTo>
                <a:cubicBezTo>
                  <a:pt x="409138" y="477462"/>
                  <a:pt x="397354" y="489231"/>
                  <a:pt x="382817" y="489231"/>
                </a:cubicBezTo>
                <a:cubicBezTo>
                  <a:pt x="368280" y="489231"/>
                  <a:pt x="356496" y="477462"/>
                  <a:pt x="356496" y="462945"/>
                </a:cubicBezTo>
                <a:cubicBezTo>
                  <a:pt x="356496" y="448428"/>
                  <a:pt x="368280" y="436659"/>
                  <a:pt x="382817" y="436659"/>
                </a:cubicBezTo>
                <a:close/>
                <a:moveTo>
                  <a:pt x="145718" y="436659"/>
                </a:moveTo>
                <a:cubicBezTo>
                  <a:pt x="160255" y="436659"/>
                  <a:pt x="172039" y="448428"/>
                  <a:pt x="172039" y="462945"/>
                </a:cubicBezTo>
                <a:cubicBezTo>
                  <a:pt x="172039" y="477462"/>
                  <a:pt x="160255" y="489231"/>
                  <a:pt x="145718" y="489231"/>
                </a:cubicBezTo>
                <a:cubicBezTo>
                  <a:pt x="131181" y="489231"/>
                  <a:pt x="119397" y="477462"/>
                  <a:pt x="119397" y="462945"/>
                </a:cubicBezTo>
                <a:cubicBezTo>
                  <a:pt x="119397" y="448428"/>
                  <a:pt x="131181" y="436659"/>
                  <a:pt x="145718" y="436659"/>
                </a:cubicBezTo>
                <a:close/>
                <a:moveTo>
                  <a:pt x="382817" y="122713"/>
                </a:moveTo>
                <a:cubicBezTo>
                  <a:pt x="397311" y="122713"/>
                  <a:pt x="409138" y="134534"/>
                  <a:pt x="409138" y="149020"/>
                </a:cubicBezTo>
                <a:lnTo>
                  <a:pt x="409138" y="359474"/>
                </a:lnTo>
                <a:cubicBezTo>
                  <a:pt x="409138" y="373961"/>
                  <a:pt x="397311" y="385781"/>
                  <a:pt x="382817" y="385781"/>
                </a:cubicBezTo>
                <a:cubicBezTo>
                  <a:pt x="368234" y="385781"/>
                  <a:pt x="356496" y="373961"/>
                  <a:pt x="356496" y="359474"/>
                </a:cubicBezTo>
                <a:lnTo>
                  <a:pt x="356496" y="149020"/>
                </a:lnTo>
                <a:cubicBezTo>
                  <a:pt x="356496" y="134534"/>
                  <a:pt x="368234" y="122713"/>
                  <a:pt x="382817" y="122713"/>
                </a:cubicBezTo>
                <a:close/>
                <a:moveTo>
                  <a:pt x="145718" y="122713"/>
                </a:moveTo>
                <a:cubicBezTo>
                  <a:pt x="160301" y="122713"/>
                  <a:pt x="172039" y="134534"/>
                  <a:pt x="172039" y="149020"/>
                </a:cubicBezTo>
                <a:lnTo>
                  <a:pt x="172039" y="359474"/>
                </a:lnTo>
                <a:cubicBezTo>
                  <a:pt x="172039" y="373961"/>
                  <a:pt x="160301" y="385781"/>
                  <a:pt x="145718" y="385781"/>
                </a:cubicBezTo>
                <a:cubicBezTo>
                  <a:pt x="131224" y="385781"/>
                  <a:pt x="119397" y="373961"/>
                  <a:pt x="119397" y="359474"/>
                </a:cubicBezTo>
                <a:lnTo>
                  <a:pt x="119397" y="149020"/>
                </a:lnTo>
                <a:cubicBezTo>
                  <a:pt x="119397" y="134534"/>
                  <a:pt x="131224" y="122713"/>
                  <a:pt x="145718" y="122713"/>
                </a:cubicBezTo>
                <a:close/>
                <a:moveTo>
                  <a:pt x="289731" y="52611"/>
                </a:moveTo>
                <a:lnTo>
                  <a:pt x="289731" y="554111"/>
                </a:lnTo>
                <a:lnTo>
                  <a:pt x="474163" y="554111"/>
                </a:lnTo>
                <a:lnTo>
                  <a:pt x="474163" y="52611"/>
                </a:lnTo>
                <a:close/>
                <a:moveTo>
                  <a:pt x="52695" y="52611"/>
                </a:moveTo>
                <a:lnTo>
                  <a:pt x="52695" y="554111"/>
                </a:lnTo>
                <a:lnTo>
                  <a:pt x="237037" y="554111"/>
                </a:lnTo>
                <a:lnTo>
                  <a:pt x="237037" y="52611"/>
                </a:lnTo>
                <a:close/>
                <a:moveTo>
                  <a:pt x="26347" y="0"/>
                </a:moveTo>
                <a:lnTo>
                  <a:pt x="498730" y="0"/>
                </a:lnTo>
                <a:cubicBezTo>
                  <a:pt x="513239" y="0"/>
                  <a:pt x="525077" y="11820"/>
                  <a:pt x="525077" y="26306"/>
                </a:cubicBezTo>
                <a:lnTo>
                  <a:pt x="525077" y="580416"/>
                </a:lnTo>
                <a:cubicBezTo>
                  <a:pt x="525077" y="594902"/>
                  <a:pt x="513328" y="606722"/>
                  <a:pt x="498730" y="606722"/>
                </a:cubicBezTo>
                <a:lnTo>
                  <a:pt x="26347" y="606722"/>
                </a:lnTo>
                <a:cubicBezTo>
                  <a:pt x="11749" y="606722"/>
                  <a:pt x="0" y="594902"/>
                  <a:pt x="0" y="580416"/>
                </a:cubicBezTo>
                <a:lnTo>
                  <a:pt x="0" y="26306"/>
                </a:lnTo>
                <a:cubicBezTo>
                  <a:pt x="0" y="11820"/>
                  <a:pt x="11749" y="0"/>
                  <a:pt x="26347" y="0"/>
                </a:cubicBezTo>
                <a:close/>
              </a:path>
            </a:pathLst>
          </a:custGeom>
          <a:solidFill>
            <a:srgbClr val="1A3172"/>
          </a:solidFill>
          <a:ln>
            <a:noFill/>
          </a:ln>
        </p:spPr>
      </p:sp>
      <p:sp>
        <p:nvSpPr>
          <p:cNvPr id="12" name="archives_232650"/>
          <p:cNvSpPr>
            <a:spLocks noChangeAspect="1"/>
          </p:cNvSpPr>
          <p:nvPr/>
        </p:nvSpPr>
        <p:spPr bwMode="auto">
          <a:xfrm>
            <a:off x="11046000" y="2911820"/>
            <a:ext cx="471197" cy="544464"/>
          </a:xfrm>
          <a:custGeom>
            <a:avLst/>
            <a:gdLst>
              <a:gd name="connsiteX0" fmla="*/ 382817 w 525077"/>
              <a:gd name="connsiteY0" fmla="*/ 436659 h 606722"/>
              <a:gd name="connsiteX1" fmla="*/ 409138 w 525077"/>
              <a:gd name="connsiteY1" fmla="*/ 462945 h 606722"/>
              <a:gd name="connsiteX2" fmla="*/ 382817 w 525077"/>
              <a:gd name="connsiteY2" fmla="*/ 489231 h 606722"/>
              <a:gd name="connsiteX3" fmla="*/ 356496 w 525077"/>
              <a:gd name="connsiteY3" fmla="*/ 462945 h 606722"/>
              <a:gd name="connsiteX4" fmla="*/ 382817 w 525077"/>
              <a:gd name="connsiteY4" fmla="*/ 436659 h 606722"/>
              <a:gd name="connsiteX5" fmla="*/ 145718 w 525077"/>
              <a:gd name="connsiteY5" fmla="*/ 436659 h 606722"/>
              <a:gd name="connsiteX6" fmla="*/ 172039 w 525077"/>
              <a:gd name="connsiteY6" fmla="*/ 462945 h 606722"/>
              <a:gd name="connsiteX7" fmla="*/ 145718 w 525077"/>
              <a:gd name="connsiteY7" fmla="*/ 489231 h 606722"/>
              <a:gd name="connsiteX8" fmla="*/ 119397 w 525077"/>
              <a:gd name="connsiteY8" fmla="*/ 462945 h 606722"/>
              <a:gd name="connsiteX9" fmla="*/ 145718 w 525077"/>
              <a:gd name="connsiteY9" fmla="*/ 436659 h 606722"/>
              <a:gd name="connsiteX10" fmla="*/ 382817 w 525077"/>
              <a:gd name="connsiteY10" fmla="*/ 122713 h 606722"/>
              <a:gd name="connsiteX11" fmla="*/ 409138 w 525077"/>
              <a:gd name="connsiteY11" fmla="*/ 149020 h 606722"/>
              <a:gd name="connsiteX12" fmla="*/ 409138 w 525077"/>
              <a:gd name="connsiteY12" fmla="*/ 359474 h 606722"/>
              <a:gd name="connsiteX13" fmla="*/ 382817 w 525077"/>
              <a:gd name="connsiteY13" fmla="*/ 385781 h 606722"/>
              <a:gd name="connsiteX14" fmla="*/ 356496 w 525077"/>
              <a:gd name="connsiteY14" fmla="*/ 359474 h 606722"/>
              <a:gd name="connsiteX15" fmla="*/ 356496 w 525077"/>
              <a:gd name="connsiteY15" fmla="*/ 149020 h 606722"/>
              <a:gd name="connsiteX16" fmla="*/ 382817 w 525077"/>
              <a:gd name="connsiteY16" fmla="*/ 122713 h 606722"/>
              <a:gd name="connsiteX17" fmla="*/ 145718 w 525077"/>
              <a:gd name="connsiteY17" fmla="*/ 122713 h 606722"/>
              <a:gd name="connsiteX18" fmla="*/ 172039 w 525077"/>
              <a:gd name="connsiteY18" fmla="*/ 149020 h 606722"/>
              <a:gd name="connsiteX19" fmla="*/ 172039 w 525077"/>
              <a:gd name="connsiteY19" fmla="*/ 359474 h 606722"/>
              <a:gd name="connsiteX20" fmla="*/ 145718 w 525077"/>
              <a:gd name="connsiteY20" fmla="*/ 385781 h 606722"/>
              <a:gd name="connsiteX21" fmla="*/ 119397 w 525077"/>
              <a:gd name="connsiteY21" fmla="*/ 359474 h 606722"/>
              <a:gd name="connsiteX22" fmla="*/ 119397 w 525077"/>
              <a:gd name="connsiteY22" fmla="*/ 149020 h 606722"/>
              <a:gd name="connsiteX23" fmla="*/ 145718 w 525077"/>
              <a:gd name="connsiteY23" fmla="*/ 122713 h 606722"/>
              <a:gd name="connsiteX24" fmla="*/ 289731 w 525077"/>
              <a:gd name="connsiteY24" fmla="*/ 52611 h 606722"/>
              <a:gd name="connsiteX25" fmla="*/ 289731 w 525077"/>
              <a:gd name="connsiteY25" fmla="*/ 554111 h 606722"/>
              <a:gd name="connsiteX26" fmla="*/ 474163 w 525077"/>
              <a:gd name="connsiteY26" fmla="*/ 554111 h 606722"/>
              <a:gd name="connsiteX27" fmla="*/ 474163 w 525077"/>
              <a:gd name="connsiteY27" fmla="*/ 52611 h 606722"/>
              <a:gd name="connsiteX28" fmla="*/ 52695 w 525077"/>
              <a:gd name="connsiteY28" fmla="*/ 52611 h 606722"/>
              <a:gd name="connsiteX29" fmla="*/ 52695 w 525077"/>
              <a:gd name="connsiteY29" fmla="*/ 554111 h 606722"/>
              <a:gd name="connsiteX30" fmla="*/ 237037 w 525077"/>
              <a:gd name="connsiteY30" fmla="*/ 554111 h 606722"/>
              <a:gd name="connsiteX31" fmla="*/ 237037 w 525077"/>
              <a:gd name="connsiteY31" fmla="*/ 52611 h 606722"/>
              <a:gd name="connsiteX32" fmla="*/ 26347 w 525077"/>
              <a:gd name="connsiteY32" fmla="*/ 0 h 606722"/>
              <a:gd name="connsiteX33" fmla="*/ 498730 w 525077"/>
              <a:gd name="connsiteY33" fmla="*/ 0 h 606722"/>
              <a:gd name="connsiteX34" fmla="*/ 525077 w 525077"/>
              <a:gd name="connsiteY34" fmla="*/ 26306 h 606722"/>
              <a:gd name="connsiteX35" fmla="*/ 525077 w 525077"/>
              <a:gd name="connsiteY35" fmla="*/ 580416 h 606722"/>
              <a:gd name="connsiteX36" fmla="*/ 498730 w 525077"/>
              <a:gd name="connsiteY36" fmla="*/ 606722 h 606722"/>
              <a:gd name="connsiteX37" fmla="*/ 26347 w 525077"/>
              <a:gd name="connsiteY37" fmla="*/ 606722 h 606722"/>
              <a:gd name="connsiteX38" fmla="*/ 0 w 525077"/>
              <a:gd name="connsiteY38" fmla="*/ 580416 h 606722"/>
              <a:gd name="connsiteX39" fmla="*/ 0 w 525077"/>
              <a:gd name="connsiteY39" fmla="*/ 26306 h 606722"/>
              <a:gd name="connsiteX40" fmla="*/ 26347 w 525077"/>
              <a:gd name="connsiteY40"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25077" h="606722">
                <a:moveTo>
                  <a:pt x="382817" y="436659"/>
                </a:moveTo>
                <a:cubicBezTo>
                  <a:pt x="397354" y="436659"/>
                  <a:pt x="409138" y="448428"/>
                  <a:pt x="409138" y="462945"/>
                </a:cubicBezTo>
                <a:cubicBezTo>
                  <a:pt x="409138" y="477462"/>
                  <a:pt x="397354" y="489231"/>
                  <a:pt x="382817" y="489231"/>
                </a:cubicBezTo>
                <a:cubicBezTo>
                  <a:pt x="368280" y="489231"/>
                  <a:pt x="356496" y="477462"/>
                  <a:pt x="356496" y="462945"/>
                </a:cubicBezTo>
                <a:cubicBezTo>
                  <a:pt x="356496" y="448428"/>
                  <a:pt x="368280" y="436659"/>
                  <a:pt x="382817" y="436659"/>
                </a:cubicBezTo>
                <a:close/>
                <a:moveTo>
                  <a:pt x="145718" y="436659"/>
                </a:moveTo>
                <a:cubicBezTo>
                  <a:pt x="160255" y="436659"/>
                  <a:pt x="172039" y="448428"/>
                  <a:pt x="172039" y="462945"/>
                </a:cubicBezTo>
                <a:cubicBezTo>
                  <a:pt x="172039" y="477462"/>
                  <a:pt x="160255" y="489231"/>
                  <a:pt x="145718" y="489231"/>
                </a:cubicBezTo>
                <a:cubicBezTo>
                  <a:pt x="131181" y="489231"/>
                  <a:pt x="119397" y="477462"/>
                  <a:pt x="119397" y="462945"/>
                </a:cubicBezTo>
                <a:cubicBezTo>
                  <a:pt x="119397" y="448428"/>
                  <a:pt x="131181" y="436659"/>
                  <a:pt x="145718" y="436659"/>
                </a:cubicBezTo>
                <a:close/>
                <a:moveTo>
                  <a:pt x="382817" y="122713"/>
                </a:moveTo>
                <a:cubicBezTo>
                  <a:pt x="397311" y="122713"/>
                  <a:pt x="409138" y="134534"/>
                  <a:pt x="409138" y="149020"/>
                </a:cubicBezTo>
                <a:lnTo>
                  <a:pt x="409138" y="359474"/>
                </a:lnTo>
                <a:cubicBezTo>
                  <a:pt x="409138" y="373961"/>
                  <a:pt x="397311" y="385781"/>
                  <a:pt x="382817" y="385781"/>
                </a:cubicBezTo>
                <a:cubicBezTo>
                  <a:pt x="368234" y="385781"/>
                  <a:pt x="356496" y="373961"/>
                  <a:pt x="356496" y="359474"/>
                </a:cubicBezTo>
                <a:lnTo>
                  <a:pt x="356496" y="149020"/>
                </a:lnTo>
                <a:cubicBezTo>
                  <a:pt x="356496" y="134534"/>
                  <a:pt x="368234" y="122713"/>
                  <a:pt x="382817" y="122713"/>
                </a:cubicBezTo>
                <a:close/>
                <a:moveTo>
                  <a:pt x="145718" y="122713"/>
                </a:moveTo>
                <a:cubicBezTo>
                  <a:pt x="160301" y="122713"/>
                  <a:pt x="172039" y="134534"/>
                  <a:pt x="172039" y="149020"/>
                </a:cubicBezTo>
                <a:lnTo>
                  <a:pt x="172039" y="359474"/>
                </a:lnTo>
                <a:cubicBezTo>
                  <a:pt x="172039" y="373961"/>
                  <a:pt x="160301" y="385781"/>
                  <a:pt x="145718" y="385781"/>
                </a:cubicBezTo>
                <a:cubicBezTo>
                  <a:pt x="131224" y="385781"/>
                  <a:pt x="119397" y="373961"/>
                  <a:pt x="119397" y="359474"/>
                </a:cubicBezTo>
                <a:lnTo>
                  <a:pt x="119397" y="149020"/>
                </a:lnTo>
                <a:cubicBezTo>
                  <a:pt x="119397" y="134534"/>
                  <a:pt x="131224" y="122713"/>
                  <a:pt x="145718" y="122713"/>
                </a:cubicBezTo>
                <a:close/>
                <a:moveTo>
                  <a:pt x="289731" y="52611"/>
                </a:moveTo>
                <a:lnTo>
                  <a:pt x="289731" y="554111"/>
                </a:lnTo>
                <a:lnTo>
                  <a:pt x="474163" y="554111"/>
                </a:lnTo>
                <a:lnTo>
                  <a:pt x="474163" y="52611"/>
                </a:lnTo>
                <a:close/>
                <a:moveTo>
                  <a:pt x="52695" y="52611"/>
                </a:moveTo>
                <a:lnTo>
                  <a:pt x="52695" y="554111"/>
                </a:lnTo>
                <a:lnTo>
                  <a:pt x="237037" y="554111"/>
                </a:lnTo>
                <a:lnTo>
                  <a:pt x="237037" y="52611"/>
                </a:lnTo>
                <a:close/>
                <a:moveTo>
                  <a:pt x="26347" y="0"/>
                </a:moveTo>
                <a:lnTo>
                  <a:pt x="498730" y="0"/>
                </a:lnTo>
                <a:cubicBezTo>
                  <a:pt x="513239" y="0"/>
                  <a:pt x="525077" y="11820"/>
                  <a:pt x="525077" y="26306"/>
                </a:cubicBezTo>
                <a:lnTo>
                  <a:pt x="525077" y="580416"/>
                </a:lnTo>
                <a:cubicBezTo>
                  <a:pt x="525077" y="594902"/>
                  <a:pt x="513328" y="606722"/>
                  <a:pt x="498730" y="606722"/>
                </a:cubicBezTo>
                <a:lnTo>
                  <a:pt x="26347" y="606722"/>
                </a:lnTo>
                <a:cubicBezTo>
                  <a:pt x="11749" y="606722"/>
                  <a:pt x="0" y="594902"/>
                  <a:pt x="0" y="580416"/>
                </a:cubicBezTo>
                <a:lnTo>
                  <a:pt x="0" y="26306"/>
                </a:lnTo>
                <a:cubicBezTo>
                  <a:pt x="0" y="11820"/>
                  <a:pt x="11749" y="0"/>
                  <a:pt x="26347" y="0"/>
                </a:cubicBezTo>
                <a:close/>
              </a:path>
            </a:pathLst>
          </a:custGeom>
          <a:solidFill>
            <a:srgbClr val="1A3172"/>
          </a:solidFill>
          <a:ln>
            <a:noFill/>
          </a:ln>
        </p:spPr>
      </p:sp>
      <p:sp>
        <p:nvSpPr>
          <p:cNvPr id="13" name="archives_232650"/>
          <p:cNvSpPr>
            <a:spLocks noChangeAspect="1"/>
          </p:cNvSpPr>
          <p:nvPr/>
        </p:nvSpPr>
        <p:spPr bwMode="auto">
          <a:xfrm>
            <a:off x="11046000" y="4689640"/>
            <a:ext cx="471197" cy="544464"/>
          </a:xfrm>
          <a:custGeom>
            <a:avLst/>
            <a:gdLst>
              <a:gd name="connsiteX0" fmla="*/ 382817 w 525077"/>
              <a:gd name="connsiteY0" fmla="*/ 436659 h 606722"/>
              <a:gd name="connsiteX1" fmla="*/ 409138 w 525077"/>
              <a:gd name="connsiteY1" fmla="*/ 462945 h 606722"/>
              <a:gd name="connsiteX2" fmla="*/ 382817 w 525077"/>
              <a:gd name="connsiteY2" fmla="*/ 489231 h 606722"/>
              <a:gd name="connsiteX3" fmla="*/ 356496 w 525077"/>
              <a:gd name="connsiteY3" fmla="*/ 462945 h 606722"/>
              <a:gd name="connsiteX4" fmla="*/ 382817 w 525077"/>
              <a:gd name="connsiteY4" fmla="*/ 436659 h 606722"/>
              <a:gd name="connsiteX5" fmla="*/ 145718 w 525077"/>
              <a:gd name="connsiteY5" fmla="*/ 436659 h 606722"/>
              <a:gd name="connsiteX6" fmla="*/ 172039 w 525077"/>
              <a:gd name="connsiteY6" fmla="*/ 462945 h 606722"/>
              <a:gd name="connsiteX7" fmla="*/ 145718 w 525077"/>
              <a:gd name="connsiteY7" fmla="*/ 489231 h 606722"/>
              <a:gd name="connsiteX8" fmla="*/ 119397 w 525077"/>
              <a:gd name="connsiteY8" fmla="*/ 462945 h 606722"/>
              <a:gd name="connsiteX9" fmla="*/ 145718 w 525077"/>
              <a:gd name="connsiteY9" fmla="*/ 436659 h 606722"/>
              <a:gd name="connsiteX10" fmla="*/ 382817 w 525077"/>
              <a:gd name="connsiteY10" fmla="*/ 122713 h 606722"/>
              <a:gd name="connsiteX11" fmla="*/ 409138 w 525077"/>
              <a:gd name="connsiteY11" fmla="*/ 149020 h 606722"/>
              <a:gd name="connsiteX12" fmla="*/ 409138 w 525077"/>
              <a:gd name="connsiteY12" fmla="*/ 359474 h 606722"/>
              <a:gd name="connsiteX13" fmla="*/ 382817 w 525077"/>
              <a:gd name="connsiteY13" fmla="*/ 385781 h 606722"/>
              <a:gd name="connsiteX14" fmla="*/ 356496 w 525077"/>
              <a:gd name="connsiteY14" fmla="*/ 359474 h 606722"/>
              <a:gd name="connsiteX15" fmla="*/ 356496 w 525077"/>
              <a:gd name="connsiteY15" fmla="*/ 149020 h 606722"/>
              <a:gd name="connsiteX16" fmla="*/ 382817 w 525077"/>
              <a:gd name="connsiteY16" fmla="*/ 122713 h 606722"/>
              <a:gd name="connsiteX17" fmla="*/ 145718 w 525077"/>
              <a:gd name="connsiteY17" fmla="*/ 122713 h 606722"/>
              <a:gd name="connsiteX18" fmla="*/ 172039 w 525077"/>
              <a:gd name="connsiteY18" fmla="*/ 149020 h 606722"/>
              <a:gd name="connsiteX19" fmla="*/ 172039 w 525077"/>
              <a:gd name="connsiteY19" fmla="*/ 359474 h 606722"/>
              <a:gd name="connsiteX20" fmla="*/ 145718 w 525077"/>
              <a:gd name="connsiteY20" fmla="*/ 385781 h 606722"/>
              <a:gd name="connsiteX21" fmla="*/ 119397 w 525077"/>
              <a:gd name="connsiteY21" fmla="*/ 359474 h 606722"/>
              <a:gd name="connsiteX22" fmla="*/ 119397 w 525077"/>
              <a:gd name="connsiteY22" fmla="*/ 149020 h 606722"/>
              <a:gd name="connsiteX23" fmla="*/ 145718 w 525077"/>
              <a:gd name="connsiteY23" fmla="*/ 122713 h 606722"/>
              <a:gd name="connsiteX24" fmla="*/ 289731 w 525077"/>
              <a:gd name="connsiteY24" fmla="*/ 52611 h 606722"/>
              <a:gd name="connsiteX25" fmla="*/ 289731 w 525077"/>
              <a:gd name="connsiteY25" fmla="*/ 554111 h 606722"/>
              <a:gd name="connsiteX26" fmla="*/ 474163 w 525077"/>
              <a:gd name="connsiteY26" fmla="*/ 554111 h 606722"/>
              <a:gd name="connsiteX27" fmla="*/ 474163 w 525077"/>
              <a:gd name="connsiteY27" fmla="*/ 52611 h 606722"/>
              <a:gd name="connsiteX28" fmla="*/ 52695 w 525077"/>
              <a:gd name="connsiteY28" fmla="*/ 52611 h 606722"/>
              <a:gd name="connsiteX29" fmla="*/ 52695 w 525077"/>
              <a:gd name="connsiteY29" fmla="*/ 554111 h 606722"/>
              <a:gd name="connsiteX30" fmla="*/ 237037 w 525077"/>
              <a:gd name="connsiteY30" fmla="*/ 554111 h 606722"/>
              <a:gd name="connsiteX31" fmla="*/ 237037 w 525077"/>
              <a:gd name="connsiteY31" fmla="*/ 52611 h 606722"/>
              <a:gd name="connsiteX32" fmla="*/ 26347 w 525077"/>
              <a:gd name="connsiteY32" fmla="*/ 0 h 606722"/>
              <a:gd name="connsiteX33" fmla="*/ 498730 w 525077"/>
              <a:gd name="connsiteY33" fmla="*/ 0 h 606722"/>
              <a:gd name="connsiteX34" fmla="*/ 525077 w 525077"/>
              <a:gd name="connsiteY34" fmla="*/ 26306 h 606722"/>
              <a:gd name="connsiteX35" fmla="*/ 525077 w 525077"/>
              <a:gd name="connsiteY35" fmla="*/ 580416 h 606722"/>
              <a:gd name="connsiteX36" fmla="*/ 498730 w 525077"/>
              <a:gd name="connsiteY36" fmla="*/ 606722 h 606722"/>
              <a:gd name="connsiteX37" fmla="*/ 26347 w 525077"/>
              <a:gd name="connsiteY37" fmla="*/ 606722 h 606722"/>
              <a:gd name="connsiteX38" fmla="*/ 0 w 525077"/>
              <a:gd name="connsiteY38" fmla="*/ 580416 h 606722"/>
              <a:gd name="connsiteX39" fmla="*/ 0 w 525077"/>
              <a:gd name="connsiteY39" fmla="*/ 26306 h 606722"/>
              <a:gd name="connsiteX40" fmla="*/ 26347 w 525077"/>
              <a:gd name="connsiteY40"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25077" h="606722">
                <a:moveTo>
                  <a:pt x="382817" y="436659"/>
                </a:moveTo>
                <a:cubicBezTo>
                  <a:pt x="397354" y="436659"/>
                  <a:pt x="409138" y="448428"/>
                  <a:pt x="409138" y="462945"/>
                </a:cubicBezTo>
                <a:cubicBezTo>
                  <a:pt x="409138" y="477462"/>
                  <a:pt x="397354" y="489231"/>
                  <a:pt x="382817" y="489231"/>
                </a:cubicBezTo>
                <a:cubicBezTo>
                  <a:pt x="368280" y="489231"/>
                  <a:pt x="356496" y="477462"/>
                  <a:pt x="356496" y="462945"/>
                </a:cubicBezTo>
                <a:cubicBezTo>
                  <a:pt x="356496" y="448428"/>
                  <a:pt x="368280" y="436659"/>
                  <a:pt x="382817" y="436659"/>
                </a:cubicBezTo>
                <a:close/>
                <a:moveTo>
                  <a:pt x="145718" y="436659"/>
                </a:moveTo>
                <a:cubicBezTo>
                  <a:pt x="160255" y="436659"/>
                  <a:pt x="172039" y="448428"/>
                  <a:pt x="172039" y="462945"/>
                </a:cubicBezTo>
                <a:cubicBezTo>
                  <a:pt x="172039" y="477462"/>
                  <a:pt x="160255" y="489231"/>
                  <a:pt x="145718" y="489231"/>
                </a:cubicBezTo>
                <a:cubicBezTo>
                  <a:pt x="131181" y="489231"/>
                  <a:pt x="119397" y="477462"/>
                  <a:pt x="119397" y="462945"/>
                </a:cubicBezTo>
                <a:cubicBezTo>
                  <a:pt x="119397" y="448428"/>
                  <a:pt x="131181" y="436659"/>
                  <a:pt x="145718" y="436659"/>
                </a:cubicBezTo>
                <a:close/>
                <a:moveTo>
                  <a:pt x="382817" y="122713"/>
                </a:moveTo>
                <a:cubicBezTo>
                  <a:pt x="397311" y="122713"/>
                  <a:pt x="409138" y="134534"/>
                  <a:pt x="409138" y="149020"/>
                </a:cubicBezTo>
                <a:lnTo>
                  <a:pt x="409138" y="359474"/>
                </a:lnTo>
                <a:cubicBezTo>
                  <a:pt x="409138" y="373961"/>
                  <a:pt x="397311" y="385781"/>
                  <a:pt x="382817" y="385781"/>
                </a:cubicBezTo>
                <a:cubicBezTo>
                  <a:pt x="368234" y="385781"/>
                  <a:pt x="356496" y="373961"/>
                  <a:pt x="356496" y="359474"/>
                </a:cubicBezTo>
                <a:lnTo>
                  <a:pt x="356496" y="149020"/>
                </a:lnTo>
                <a:cubicBezTo>
                  <a:pt x="356496" y="134534"/>
                  <a:pt x="368234" y="122713"/>
                  <a:pt x="382817" y="122713"/>
                </a:cubicBezTo>
                <a:close/>
                <a:moveTo>
                  <a:pt x="145718" y="122713"/>
                </a:moveTo>
                <a:cubicBezTo>
                  <a:pt x="160301" y="122713"/>
                  <a:pt x="172039" y="134534"/>
                  <a:pt x="172039" y="149020"/>
                </a:cubicBezTo>
                <a:lnTo>
                  <a:pt x="172039" y="359474"/>
                </a:lnTo>
                <a:cubicBezTo>
                  <a:pt x="172039" y="373961"/>
                  <a:pt x="160301" y="385781"/>
                  <a:pt x="145718" y="385781"/>
                </a:cubicBezTo>
                <a:cubicBezTo>
                  <a:pt x="131224" y="385781"/>
                  <a:pt x="119397" y="373961"/>
                  <a:pt x="119397" y="359474"/>
                </a:cubicBezTo>
                <a:lnTo>
                  <a:pt x="119397" y="149020"/>
                </a:lnTo>
                <a:cubicBezTo>
                  <a:pt x="119397" y="134534"/>
                  <a:pt x="131224" y="122713"/>
                  <a:pt x="145718" y="122713"/>
                </a:cubicBezTo>
                <a:close/>
                <a:moveTo>
                  <a:pt x="289731" y="52611"/>
                </a:moveTo>
                <a:lnTo>
                  <a:pt x="289731" y="554111"/>
                </a:lnTo>
                <a:lnTo>
                  <a:pt x="474163" y="554111"/>
                </a:lnTo>
                <a:lnTo>
                  <a:pt x="474163" y="52611"/>
                </a:lnTo>
                <a:close/>
                <a:moveTo>
                  <a:pt x="52695" y="52611"/>
                </a:moveTo>
                <a:lnTo>
                  <a:pt x="52695" y="554111"/>
                </a:lnTo>
                <a:lnTo>
                  <a:pt x="237037" y="554111"/>
                </a:lnTo>
                <a:lnTo>
                  <a:pt x="237037" y="52611"/>
                </a:lnTo>
                <a:close/>
                <a:moveTo>
                  <a:pt x="26347" y="0"/>
                </a:moveTo>
                <a:lnTo>
                  <a:pt x="498730" y="0"/>
                </a:lnTo>
                <a:cubicBezTo>
                  <a:pt x="513239" y="0"/>
                  <a:pt x="525077" y="11820"/>
                  <a:pt x="525077" y="26306"/>
                </a:cubicBezTo>
                <a:lnTo>
                  <a:pt x="525077" y="580416"/>
                </a:lnTo>
                <a:cubicBezTo>
                  <a:pt x="525077" y="594902"/>
                  <a:pt x="513328" y="606722"/>
                  <a:pt x="498730" y="606722"/>
                </a:cubicBezTo>
                <a:lnTo>
                  <a:pt x="26347" y="606722"/>
                </a:lnTo>
                <a:cubicBezTo>
                  <a:pt x="11749" y="606722"/>
                  <a:pt x="0" y="594902"/>
                  <a:pt x="0" y="580416"/>
                </a:cubicBezTo>
                <a:lnTo>
                  <a:pt x="0" y="26306"/>
                </a:lnTo>
                <a:cubicBezTo>
                  <a:pt x="0" y="11820"/>
                  <a:pt x="11749" y="0"/>
                  <a:pt x="26347" y="0"/>
                </a:cubicBezTo>
                <a:close/>
              </a:path>
            </a:pathLst>
          </a:custGeom>
          <a:solidFill>
            <a:srgbClr val="1A3172"/>
          </a:solidFill>
          <a:ln>
            <a:noFill/>
          </a:ln>
        </p:spPr>
      </p:sp>
      <p:cxnSp>
        <p:nvCxnSpPr>
          <p:cNvPr id="14" name="直接连接符 13"/>
          <p:cNvCxnSpPr/>
          <p:nvPr/>
        </p:nvCxnSpPr>
        <p:spPr>
          <a:xfrm>
            <a:off x="5646000" y="1134847"/>
            <a:ext cx="0" cy="5008778"/>
          </a:xfrm>
          <a:prstGeom prst="line">
            <a:avLst/>
          </a:prstGeom>
          <a:ln w="25400"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6" name="iṡ1îḋe"/>
          <p:cNvSpPr/>
          <p:nvPr/>
        </p:nvSpPr>
        <p:spPr bwMode="auto">
          <a:xfrm>
            <a:off x="1418001" y="2738346"/>
            <a:ext cx="1827684" cy="1587805"/>
          </a:xfrm>
          <a:custGeom>
            <a:avLst/>
            <a:gdLst>
              <a:gd name="T0" fmla="*/ 188 w 2781"/>
              <a:gd name="T1" fmla="*/ 699 h 2416"/>
              <a:gd name="T2" fmla="*/ 659 w 2781"/>
              <a:gd name="T3" fmla="*/ 2416 h 2416"/>
              <a:gd name="T4" fmla="*/ 2781 w 2781"/>
              <a:gd name="T5" fmla="*/ 1834 h 2416"/>
              <a:gd name="T6" fmla="*/ 2597 w 2781"/>
              <a:gd name="T7" fmla="*/ 1803 h 2416"/>
              <a:gd name="T8" fmla="*/ 680 w 2781"/>
              <a:gd name="T9" fmla="*/ 2327 h 2416"/>
              <a:gd name="T10" fmla="*/ 235 w 2781"/>
              <a:gd name="T11" fmla="*/ 703 h 2416"/>
              <a:gd name="T12" fmla="*/ 188 w 2781"/>
              <a:gd name="T13" fmla="*/ 699 h 2416"/>
              <a:gd name="T14" fmla="*/ 42 w 2781"/>
              <a:gd name="T15" fmla="*/ 0 h 2416"/>
              <a:gd name="T16" fmla="*/ 0 w 2781"/>
              <a:gd name="T17" fmla="*/ 11 h 2416"/>
              <a:gd name="T18" fmla="*/ 117 w 2781"/>
              <a:gd name="T19" fmla="*/ 437 h 2416"/>
              <a:gd name="T20" fmla="*/ 129 w 2781"/>
              <a:gd name="T21" fmla="*/ 319 h 2416"/>
              <a:gd name="T22" fmla="*/ 42 w 2781"/>
              <a:gd name="T23" fmla="*/ 0 h 2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81" h="2416">
                <a:moveTo>
                  <a:pt x="188" y="699"/>
                </a:moveTo>
                <a:lnTo>
                  <a:pt x="659" y="2416"/>
                </a:lnTo>
                <a:lnTo>
                  <a:pt x="2781" y="1834"/>
                </a:lnTo>
                <a:lnTo>
                  <a:pt x="2597" y="1803"/>
                </a:lnTo>
                <a:lnTo>
                  <a:pt x="680" y="2327"/>
                </a:lnTo>
                <a:lnTo>
                  <a:pt x="235" y="703"/>
                </a:lnTo>
                <a:lnTo>
                  <a:pt x="188" y="699"/>
                </a:lnTo>
                <a:close/>
                <a:moveTo>
                  <a:pt x="42" y="0"/>
                </a:moveTo>
                <a:lnTo>
                  <a:pt x="0" y="11"/>
                </a:lnTo>
                <a:lnTo>
                  <a:pt x="117" y="437"/>
                </a:lnTo>
                <a:lnTo>
                  <a:pt x="129" y="319"/>
                </a:lnTo>
                <a:lnTo>
                  <a:pt x="42" y="0"/>
                </a:lnTo>
                <a:close/>
              </a:path>
            </a:pathLst>
          </a:custGeom>
          <a:solidFill>
            <a:srgbClr val="A2B2D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7" name="ïSḻiḍè"/>
          <p:cNvSpPr/>
          <p:nvPr/>
        </p:nvSpPr>
        <p:spPr bwMode="auto">
          <a:xfrm>
            <a:off x="1418001" y="2738346"/>
            <a:ext cx="1827684" cy="1587805"/>
          </a:xfrm>
          <a:custGeom>
            <a:avLst/>
            <a:gdLst>
              <a:gd name="T0" fmla="*/ 188 w 2781"/>
              <a:gd name="T1" fmla="*/ 699 h 2416"/>
              <a:gd name="T2" fmla="*/ 659 w 2781"/>
              <a:gd name="T3" fmla="*/ 2416 h 2416"/>
              <a:gd name="T4" fmla="*/ 2781 w 2781"/>
              <a:gd name="T5" fmla="*/ 1834 h 2416"/>
              <a:gd name="T6" fmla="*/ 2597 w 2781"/>
              <a:gd name="T7" fmla="*/ 1803 h 2416"/>
              <a:gd name="T8" fmla="*/ 680 w 2781"/>
              <a:gd name="T9" fmla="*/ 2327 h 2416"/>
              <a:gd name="T10" fmla="*/ 235 w 2781"/>
              <a:gd name="T11" fmla="*/ 703 h 2416"/>
              <a:gd name="T12" fmla="*/ 188 w 2781"/>
              <a:gd name="T13" fmla="*/ 699 h 2416"/>
              <a:gd name="T14" fmla="*/ 42 w 2781"/>
              <a:gd name="T15" fmla="*/ 0 h 2416"/>
              <a:gd name="T16" fmla="*/ 0 w 2781"/>
              <a:gd name="T17" fmla="*/ 11 h 2416"/>
              <a:gd name="T18" fmla="*/ 117 w 2781"/>
              <a:gd name="T19" fmla="*/ 437 h 2416"/>
              <a:gd name="T20" fmla="*/ 129 w 2781"/>
              <a:gd name="T21" fmla="*/ 319 h 2416"/>
              <a:gd name="T22" fmla="*/ 42 w 2781"/>
              <a:gd name="T23" fmla="*/ 0 h 2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81" h="2416">
                <a:moveTo>
                  <a:pt x="188" y="699"/>
                </a:moveTo>
                <a:lnTo>
                  <a:pt x="659" y="2416"/>
                </a:lnTo>
                <a:lnTo>
                  <a:pt x="2781" y="1834"/>
                </a:lnTo>
                <a:lnTo>
                  <a:pt x="2597" y="1803"/>
                </a:lnTo>
                <a:lnTo>
                  <a:pt x="680" y="2327"/>
                </a:lnTo>
                <a:lnTo>
                  <a:pt x="235" y="703"/>
                </a:lnTo>
                <a:lnTo>
                  <a:pt x="188" y="699"/>
                </a:lnTo>
                <a:moveTo>
                  <a:pt x="42" y="0"/>
                </a:moveTo>
                <a:lnTo>
                  <a:pt x="0" y="11"/>
                </a:lnTo>
                <a:lnTo>
                  <a:pt x="117" y="437"/>
                </a:lnTo>
                <a:lnTo>
                  <a:pt x="129" y="319"/>
                </a:lnTo>
                <a:lnTo>
                  <a:pt x="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8" name="íṡlidè"/>
          <p:cNvSpPr/>
          <p:nvPr/>
        </p:nvSpPr>
        <p:spPr bwMode="auto">
          <a:xfrm>
            <a:off x="1431803" y="2096915"/>
            <a:ext cx="2593984" cy="2170745"/>
          </a:xfrm>
          <a:custGeom>
            <a:avLst/>
            <a:gdLst>
              <a:gd name="T0" fmla="*/ 659 w 3947"/>
              <a:gd name="T1" fmla="*/ 3303 h 3303"/>
              <a:gd name="T2" fmla="*/ 0 w 3947"/>
              <a:gd name="T3" fmla="*/ 899 h 3303"/>
              <a:gd name="T4" fmla="*/ 3288 w 3947"/>
              <a:gd name="T5" fmla="*/ 0 h 3303"/>
              <a:gd name="T6" fmla="*/ 3947 w 3947"/>
              <a:gd name="T7" fmla="*/ 2404 h 3303"/>
              <a:gd name="T8" fmla="*/ 659 w 3947"/>
              <a:gd name="T9" fmla="*/ 3303 h 3303"/>
            </a:gdLst>
            <a:ahLst/>
            <a:cxnLst>
              <a:cxn ang="0">
                <a:pos x="T0" y="T1"/>
              </a:cxn>
              <a:cxn ang="0">
                <a:pos x="T2" y="T3"/>
              </a:cxn>
              <a:cxn ang="0">
                <a:pos x="T4" y="T5"/>
              </a:cxn>
              <a:cxn ang="0">
                <a:pos x="T6" y="T7"/>
              </a:cxn>
              <a:cxn ang="0">
                <a:pos x="T8" y="T9"/>
              </a:cxn>
            </a:cxnLst>
            <a:rect l="0" t="0" r="r" b="b"/>
            <a:pathLst>
              <a:path w="3947" h="3303">
                <a:moveTo>
                  <a:pt x="659" y="3303"/>
                </a:moveTo>
                <a:lnTo>
                  <a:pt x="0" y="899"/>
                </a:lnTo>
                <a:lnTo>
                  <a:pt x="3288" y="0"/>
                </a:lnTo>
                <a:lnTo>
                  <a:pt x="3947" y="2404"/>
                </a:lnTo>
                <a:lnTo>
                  <a:pt x="659" y="3303"/>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9" name="i$lïḋê"/>
          <p:cNvSpPr/>
          <p:nvPr/>
        </p:nvSpPr>
        <p:spPr bwMode="auto">
          <a:xfrm>
            <a:off x="1431803" y="2096915"/>
            <a:ext cx="2593984" cy="2170745"/>
          </a:xfrm>
          <a:custGeom>
            <a:avLst/>
            <a:gdLst>
              <a:gd name="T0" fmla="*/ 659 w 3947"/>
              <a:gd name="T1" fmla="*/ 3303 h 3303"/>
              <a:gd name="T2" fmla="*/ 0 w 3947"/>
              <a:gd name="T3" fmla="*/ 899 h 3303"/>
              <a:gd name="T4" fmla="*/ 3288 w 3947"/>
              <a:gd name="T5" fmla="*/ 0 h 3303"/>
              <a:gd name="T6" fmla="*/ 3947 w 3947"/>
              <a:gd name="T7" fmla="*/ 2404 h 3303"/>
              <a:gd name="T8" fmla="*/ 659 w 3947"/>
              <a:gd name="T9" fmla="*/ 3303 h 3303"/>
            </a:gdLst>
            <a:ahLst/>
            <a:cxnLst>
              <a:cxn ang="0">
                <a:pos x="T0" y="T1"/>
              </a:cxn>
              <a:cxn ang="0">
                <a:pos x="T2" y="T3"/>
              </a:cxn>
              <a:cxn ang="0">
                <a:pos x="T4" y="T5"/>
              </a:cxn>
              <a:cxn ang="0">
                <a:pos x="T6" y="T7"/>
              </a:cxn>
              <a:cxn ang="0">
                <a:pos x="T8" y="T9"/>
              </a:cxn>
            </a:cxnLst>
            <a:rect l="0" t="0" r="r" b="b"/>
            <a:pathLst>
              <a:path w="3947" h="3303">
                <a:moveTo>
                  <a:pt x="659" y="3303"/>
                </a:moveTo>
                <a:lnTo>
                  <a:pt x="0" y="899"/>
                </a:lnTo>
                <a:lnTo>
                  <a:pt x="3288" y="0"/>
                </a:lnTo>
                <a:lnTo>
                  <a:pt x="3947" y="2404"/>
                </a:lnTo>
                <a:lnTo>
                  <a:pt x="659" y="33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0" name="ïṡ1íḍê"/>
          <p:cNvSpPr/>
          <p:nvPr/>
        </p:nvSpPr>
        <p:spPr bwMode="auto">
          <a:xfrm>
            <a:off x="2643029" y="2299992"/>
            <a:ext cx="766299" cy="249081"/>
          </a:xfrm>
          <a:custGeom>
            <a:avLst/>
            <a:gdLst>
              <a:gd name="T0" fmla="*/ 1166 w 1166"/>
              <a:gd name="T1" fmla="*/ 66 h 379"/>
              <a:gd name="T2" fmla="*/ 17 w 1166"/>
              <a:gd name="T3" fmla="*/ 379 h 379"/>
              <a:gd name="T4" fmla="*/ 0 w 1166"/>
              <a:gd name="T5" fmla="*/ 315 h 379"/>
              <a:gd name="T6" fmla="*/ 1147 w 1166"/>
              <a:gd name="T7" fmla="*/ 0 h 379"/>
              <a:gd name="T8" fmla="*/ 1166 w 1166"/>
              <a:gd name="T9" fmla="*/ 66 h 379"/>
            </a:gdLst>
            <a:ahLst/>
            <a:cxnLst>
              <a:cxn ang="0">
                <a:pos x="T0" y="T1"/>
              </a:cxn>
              <a:cxn ang="0">
                <a:pos x="T2" y="T3"/>
              </a:cxn>
              <a:cxn ang="0">
                <a:pos x="T4" y="T5"/>
              </a:cxn>
              <a:cxn ang="0">
                <a:pos x="T6" y="T7"/>
              </a:cxn>
              <a:cxn ang="0">
                <a:pos x="T8" y="T9"/>
              </a:cxn>
            </a:cxnLst>
            <a:rect l="0" t="0" r="r" b="b"/>
            <a:pathLst>
              <a:path w="1166" h="379">
                <a:moveTo>
                  <a:pt x="1166" y="66"/>
                </a:moveTo>
                <a:lnTo>
                  <a:pt x="17" y="379"/>
                </a:lnTo>
                <a:lnTo>
                  <a:pt x="0" y="315"/>
                </a:lnTo>
                <a:lnTo>
                  <a:pt x="1147" y="0"/>
                </a:lnTo>
                <a:lnTo>
                  <a:pt x="1166" y="66"/>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1" name="ïŝ1ïḓê"/>
          <p:cNvSpPr/>
          <p:nvPr/>
        </p:nvSpPr>
        <p:spPr bwMode="auto">
          <a:xfrm>
            <a:off x="2643029" y="2299992"/>
            <a:ext cx="766299" cy="249081"/>
          </a:xfrm>
          <a:custGeom>
            <a:avLst/>
            <a:gdLst>
              <a:gd name="T0" fmla="*/ 1166 w 1166"/>
              <a:gd name="T1" fmla="*/ 66 h 379"/>
              <a:gd name="T2" fmla="*/ 17 w 1166"/>
              <a:gd name="T3" fmla="*/ 379 h 379"/>
              <a:gd name="T4" fmla="*/ 0 w 1166"/>
              <a:gd name="T5" fmla="*/ 315 h 379"/>
              <a:gd name="T6" fmla="*/ 1147 w 1166"/>
              <a:gd name="T7" fmla="*/ 0 h 379"/>
              <a:gd name="T8" fmla="*/ 1166 w 1166"/>
              <a:gd name="T9" fmla="*/ 66 h 379"/>
            </a:gdLst>
            <a:ahLst/>
            <a:cxnLst>
              <a:cxn ang="0">
                <a:pos x="T0" y="T1"/>
              </a:cxn>
              <a:cxn ang="0">
                <a:pos x="T2" y="T3"/>
              </a:cxn>
              <a:cxn ang="0">
                <a:pos x="T4" y="T5"/>
              </a:cxn>
              <a:cxn ang="0">
                <a:pos x="T6" y="T7"/>
              </a:cxn>
              <a:cxn ang="0">
                <a:pos x="T8" y="T9"/>
              </a:cxn>
            </a:cxnLst>
            <a:rect l="0" t="0" r="r" b="b"/>
            <a:pathLst>
              <a:path w="1166" h="379">
                <a:moveTo>
                  <a:pt x="1166" y="66"/>
                </a:moveTo>
                <a:lnTo>
                  <a:pt x="17" y="379"/>
                </a:lnTo>
                <a:lnTo>
                  <a:pt x="0" y="315"/>
                </a:lnTo>
                <a:lnTo>
                  <a:pt x="1147" y="0"/>
                </a:lnTo>
                <a:lnTo>
                  <a:pt x="1166" y="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2" name="íŝlíḍê"/>
          <p:cNvSpPr/>
          <p:nvPr/>
        </p:nvSpPr>
        <p:spPr bwMode="auto">
          <a:xfrm>
            <a:off x="2783671" y="2399229"/>
            <a:ext cx="646689" cy="195847"/>
          </a:xfrm>
          <a:custGeom>
            <a:avLst/>
            <a:gdLst>
              <a:gd name="T0" fmla="*/ 984 w 984"/>
              <a:gd name="T1" fmla="*/ 32 h 298"/>
              <a:gd name="T2" fmla="*/ 9 w 984"/>
              <a:gd name="T3" fmla="*/ 298 h 298"/>
              <a:gd name="T4" fmla="*/ 0 w 984"/>
              <a:gd name="T5" fmla="*/ 267 h 298"/>
              <a:gd name="T6" fmla="*/ 974 w 984"/>
              <a:gd name="T7" fmla="*/ 0 h 298"/>
              <a:gd name="T8" fmla="*/ 984 w 984"/>
              <a:gd name="T9" fmla="*/ 32 h 298"/>
            </a:gdLst>
            <a:ahLst/>
            <a:cxnLst>
              <a:cxn ang="0">
                <a:pos x="T0" y="T1"/>
              </a:cxn>
              <a:cxn ang="0">
                <a:pos x="T2" y="T3"/>
              </a:cxn>
              <a:cxn ang="0">
                <a:pos x="T4" y="T5"/>
              </a:cxn>
              <a:cxn ang="0">
                <a:pos x="T6" y="T7"/>
              </a:cxn>
              <a:cxn ang="0">
                <a:pos x="T8" y="T9"/>
              </a:cxn>
            </a:cxnLst>
            <a:rect l="0" t="0" r="r" b="b"/>
            <a:pathLst>
              <a:path w="984" h="298">
                <a:moveTo>
                  <a:pt x="984" y="32"/>
                </a:moveTo>
                <a:lnTo>
                  <a:pt x="9" y="298"/>
                </a:lnTo>
                <a:lnTo>
                  <a:pt x="0" y="267"/>
                </a:lnTo>
                <a:lnTo>
                  <a:pt x="974" y="0"/>
                </a:lnTo>
                <a:lnTo>
                  <a:pt x="984" y="32"/>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3" name="îş1îḋé"/>
          <p:cNvSpPr/>
          <p:nvPr/>
        </p:nvSpPr>
        <p:spPr bwMode="auto">
          <a:xfrm>
            <a:off x="2783671" y="2399229"/>
            <a:ext cx="646689" cy="195847"/>
          </a:xfrm>
          <a:custGeom>
            <a:avLst/>
            <a:gdLst>
              <a:gd name="T0" fmla="*/ 984 w 984"/>
              <a:gd name="T1" fmla="*/ 32 h 298"/>
              <a:gd name="T2" fmla="*/ 9 w 984"/>
              <a:gd name="T3" fmla="*/ 298 h 298"/>
              <a:gd name="T4" fmla="*/ 0 w 984"/>
              <a:gd name="T5" fmla="*/ 267 h 298"/>
              <a:gd name="T6" fmla="*/ 974 w 984"/>
              <a:gd name="T7" fmla="*/ 0 h 298"/>
              <a:gd name="T8" fmla="*/ 984 w 984"/>
              <a:gd name="T9" fmla="*/ 32 h 298"/>
            </a:gdLst>
            <a:ahLst/>
            <a:cxnLst>
              <a:cxn ang="0">
                <a:pos x="T0" y="T1"/>
              </a:cxn>
              <a:cxn ang="0">
                <a:pos x="T2" y="T3"/>
              </a:cxn>
              <a:cxn ang="0">
                <a:pos x="T4" y="T5"/>
              </a:cxn>
              <a:cxn ang="0">
                <a:pos x="T6" y="T7"/>
              </a:cxn>
              <a:cxn ang="0">
                <a:pos x="T8" y="T9"/>
              </a:cxn>
            </a:cxnLst>
            <a:rect l="0" t="0" r="r" b="b"/>
            <a:pathLst>
              <a:path w="984" h="298">
                <a:moveTo>
                  <a:pt x="984" y="32"/>
                </a:moveTo>
                <a:lnTo>
                  <a:pt x="9" y="298"/>
                </a:lnTo>
                <a:lnTo>
                  <a:pt x="0" y="267"/>
                </a:lnTo>
                <a:lnTo>
                  <a:pt x="974" y="0"/>
                </a:lnTo>
                <a:lnTo>
                  <a:pt x="984" y="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4" name="îṣlíďê"/>
          <p:cNvSpPr/>
          <p:nvPr/>
        </p:nvSpPr>
        <p:spPr bwMode="auto">
          <a:xfrm>
            <a:off x="2687062" y="2460349"/>
            <a:ext cx="759727" cy="227393"/>
          </a:xfrm>
          <a:custGeom>
            <a:avLst/>
            <a:gdLst>
              <a:gd name="T0" fmla="*/ 1156 w 1156"/>
              <a:gd name="T1" fmla="*/ 33 h 346"/>
              <a:gd name="T2" fmla="*/ 9 w 1156"/>
              <a:gd name="T3" fmla="*/ 346 h 346"/>
              <a:gd name="T4" fmla="*/ 0 w 1156"/>
              <a:gd name="T5" fmla="*/ 313 h 346"/>
              <a:gd name="T6" fmla="*/ 1147 w 1156"/>
              <a:gd name="T7" fmla="*/ 0 h 346"/>
              <a:gd name="T8" fmla="*/ 1156 w 1156"/>
              <a:gd name="T9" fmla="*/ 33 h 346"/>
            </a:gdLst>
            <a:ahLst/>
            <a:cxnLst>
              <a:cxn ang="0">
                <a:pos x="T0" y="T1"/>
              </a:cxn>
              <a:cxn ang="0">
                <a:pos x="T2" y="T3"/>
              </a:cxn>
              <a:cxn ang="0">
                <a:pos x="T4" y="T5"/>
              </a:cxn>
              <a:cxn ang="0">
                <a:pos x="T6" y="T7"/>
              </a:cxn>
              <a:cxn ang="0">
                <a:pos x="T8" y="T9"/>
              </a:cxn>
            </a:cxnLst>
            <a:rect l="0" t="0" r="r" b="b"/>
            <a:pathLst>
              <a:path w="1156" h="346">
                <a:moveTo>
                  <a:pt x="1156" y="33"/>
                </a:moveTo>
                <a:lnTo>
                  <a:pt x="9" y="346"/>
                </a:lnTo>
                <a:lnTo>
                  <a:pt x="0" y="313"/>
                </a:lnTo>
                <a:lnTo>
                  <a:pt x="1147" y="0"/>
                </a:lnTo>
                <a:lnTo>
                  <a:pt x="1156" y="33"/>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5" name="íṡliḓê"/>
          <p:cNvSpPr/>
          <p:nvPr/>
        </p:nvSpPr>
        <p:spPr bwMode="auto">
          <a:xfrm>
            <a:off x="2687062" y="2460349"/>
            <a:ext cx="759727" cy="227393"/>
          </a:xfrm>
          <a:custGeom>
            <a:avLst/>
            <a:gdLst>
              <a:gd name="T0" fmla="*/ 1156 w 1156"/>
              <a:gd name="T1" fmla="*/ 33 h 346"/>
              <a:gd name="T2" fmla="*/ 9 w 1156"/>
              <a:gd name="T3" fmla="*/ 346 h 346"/>
              <a:gd name="T4" fmla="*/ 0 w 1156"/>
              <a:gd name="T5" fmla="*/ 313 h 346"/>
              <a:gd name="T6" fmla="*/ 1147 w 1156"/>
              <a:gd name="T7" fmla="*/ 0 h 346"/>
              <a:gd name="T8" fmla="*/ 1156 w 1156"/>
              <a:gd name="T9" fmla="*/ 33 h 346"/>
            </a:gdLst>
            <a:ahLst/>
            <a:cxnLst>
              <a:cxn ang="0">
                <a:pos x="T0" y="T1"/>
              </a:cxn>
              <a:cxn ang="0">
                <a:pos x="T2" y="T3"/>
              </a:cxn>
              <a:cxn ang="0">
                <a:pos x="T4" y="T5"/>
              </a:cxn>
              <a:cxn ang="0">
                <a:pos x="T6" y="T7"/>
              </a:cxn>
              <a:cxn ang="0">
                <a:pos x="T8" y="T9"/>
              </a:cxn>
            </a:cxnLst>
            <a:rect l="0" t="0" r="r" b="b"/>
            <a:pathLst>
              <a:path w="1156" h="346">
                <a:moveTo>
                  <a:pt x="1156" y="33"/>
                </a:moveTo>
                <a:lnTo>
                  <a:pt x="9" y="346"/>
                </a:lnTo>
                <a:lnTo>
                  <a:pt x="0" y="313"/>
                </a:lnTo>
                <a:lnTo>
                  <a:pt x="1147" y="0"/>
                </a:lnTo>
                <a:lnTo>
                  <a:pt x="1156"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6" name="iṩļiḋé"/>
          <p:cNvSpPr/>
          <p:nvPr/>
        </p:nvSpPr>
        <p:spPr bwMode="auto">
          <a:xfrm>
            <a:off x="2702835" y="2520812"/>
            <a:ext cx="760385" cy="228050"/>
          </a:xfrm>
          <a:custGeom>
            <a:avLst/>
            <a:gdLst>
              <a:gd name="T0" fmla="*/ 1157 w 1157"/>
              <a:gd name="T1" fmla="*/ 33 h 347"/>
              <a:gd name="T2" fmla="*/ 10 w 1157"/>
              <a:gd name="T3" fmla="*/ 347 h 347"/>
              <a:gd name="T4" fmla="*/ 0 w 1157"/>
              <a:gd name="T5" fmla="*/ 314 h 347"/>
              <a:gd name="T6" fmla="*/ 1149 w 1157"/>
              <a:gd name="T7" fmla="*/ 0 h 347"/>
              <a:gd name="T8" fmla="*/ 1157 w 1157"/>
              <a:gd name="T9" fmla="*/ 33 h 347"/>
            </a:gdLst>
            <a:ahLst/>
            <a:cxnLst>
              <a:cxn ang="0">
                <a:pos x="T0" y="T1"/>
              </a:cxn>
              <a:cxn ang="0">
                <a:pos x="T2" y="T3"/>
              </a:cxn>
              <a:cxn ang="0">
                <a:pos x="T4" y="T5"/>
              </a:cxn>
              <a:cxn ang="0">
                <a:pos x="T6" y="T7"/>
              </a:cxn>
              <a:cxn ang="0">
                <a:pos x="T8" y="T9"/>
              </a:cxn>
            </a:cxnLst>
            <a:rect l="0" t="0" r="r" b="b"/>
            <a:pathLst>
              <a:path w="1157" h="347">
                <a:moveTo>
                  <a:pt x="1157" y="33"/>
                </a:moveTo>
                <a:lnTo>
                  <a:pt x="10" y="347"/>
                </a:lnTo>
                <a:lnTo>
                  <a:pt x="0" y="314"/>
                </a:lnTo>
                <a:lnTo>
                  <a:pt x="1149" y="0"/>
                </a:lnTo>
                <a:lnTo>
                  <a:pt x="1157" y="33"/>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7" name="íŝļíďè"/>
          <p:cNvSpPr/>
          <p:nvPr/>
        </p:nvSpPr>
        <p:spPr bwMode="auto">
          <a:xfrm>
            <a:off x="2702835" y="2520812"/>
            <a:ext cx="760385" cy="228050"/>
          </a:xfrm>
          <a:custGeom>
            <a:avLst/>
            <a:gdLst>
              <a:gd name="T0" fmla="*/ 1157 w 1157"/>
              <a:gd name="T1" fmla="*/ 33 h 347"/>
              <a:gd name="T2" fmla="*/ 10 w 1157"/>
              <a:gd name="T3" fmla="*/ 347 h 347"/>
              <a:gd name="T4" fmla="*/ 0 w 1157"/>
              <a:gd name="T5" fmla="*/ 314 h 347"/>
              <a:gd name="T6" fmla="*/ 1149 w 1157"/>
              <a:gd name="T7" fmla="*/ 0 h 347"/>
              <a:gd name="T8" fmla="*/ 1157 w 1157"/>
              <a:gd name="T9" fmla="*/ 33 h 347"/>
            </a:gdLst>
            <a:ahLst/>
            <a:cxnLst>
              <a:cxn ang="0">
                <a:pos x="T0" y="T1"/>
              </a:cxn>
              <a:cxn ang="0">
                <a:pos x="T2" y="T3"/>
              </a:cxn>
              <a:cxn ang="0">
                <a:pos x="T4" y="T5"/>
              </a:cxn>
              <a:cxn ang="0">
                <a:pos x="T6" y="T7"/>
              </a:cxn>
              <a:cxn ang="0">
                <a:pos x="T8" y="T9"/>
              </a:cxn>
            </a:cxnLst>
            <a:rect l="0" t="0" r="r" b="b"/>
            <a:pathLst>
              <a:path w="1157" h="347">
                <a:moveTo>
                  <a:pt x="1157" y="33"/>
                </a:moveTo>
                <a:lnTo>
                  <a:pt x="10" y="347"/>
                </a:lnTo>
                <a:lnTo>
                  <a:pt x="0" y="314"/>
                </a:lnTo>
                <a:lnTo>
                  <a:pt x="1149" y="0"/>
                </a:lnTo>
                <a:lnTo>
                  <a:pt x="1157"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8" name="iŝḷíḋè"/>
          <p:cNvSpPr/>
          <p:nvPr/>
        </p:nvSpPr>
        <p:spPr bwMode="auto">
          <a:xfrm>
            <a:off x="2719922" y="2581932"/>
            <a:ext cx="760385" cy="227393"/>
          </a:xfrm>
          <a:custGeom>
            <a:avLst/>
            <a:gdLst>
              <a:gd name="T0" fmla="*/ 1157 w 1157"/>
              <a:gd name="T1" fmla="*/ 33 h 346"/>
              <a:gd name="T2" fmla="*/ 9 w 1157"/>
              <a:gd name="T3" fmla="*/ 346 h 346"/>
              <a:gd name="T4" fmla="*/ 0 w 1157"/>
              <a:gd name="T5" fmla="*/ 315 h 346"/>
              <a:gd name="T6" fmla="*/ 1148 w 1157"/>
              <a:gd name="T7" fmla="*/ 0 h 346"/>
              <a:gd name="T8" fmla="*/ 1157 w 1157"/>
              <a:gd name="T9" fmla="*/ 33 h 346"/>
            </a:gdLst>
            <a:ahLst/>
            <a:cxnLst>
              <a:cxn ang="0">
                <a:pos x="T0" y="T1"/>
              </a:cxn>
              <a:cxn ang="0">
                <a:pos x="T2" y="T3"/>
              </a:cxn>
              <a:cxn ang="0">
                <a:pos x="T4" y="T5"/>
              </a:cxn>
              <a:cxn ang="0">
                <a:pos x="T6" y="T7"/>
              </a:cxn>
              <a:cxn ang="0">
                <a:pos x="T8" y="T9"/>
              </a:cxn>
            </a:cxnLst>
            <a:rect l="0" t="0" r="r" b="b"/>
            <a:pathLst>
              <a:path w="1157" h="346">
                <a:moveTo>
                  <a:pt x="1157" y="33"/>
                </a:moveTo>
                <a:lnTo>
                  <a:pt x="9" y="346"/>
                </a:lnTo>
                <a:lnTo>
                  <a:pt x="0" y="315"/>
                </a:lnTo>
                <a:lnTo>
                  <a:pt x="1148" y="0"/>
                </a:lnTo>
                <a:lnTo>
                  <a:pt x="1157" y="33"/>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9" name="ïś1íḓê"/>
          <p:cNvSpPr/>
          <p:nvPr/>
        </p:nvSpPr>
        <p:spPr bwMode="auto">
          <a:xfrm>
            <a:off x="2719922" y="2581932"/>
            <a:ext cx="760385" cy="227393"/>
          </a:xfrm>
          <a:custGeom>
            <a:avLst/>
            <a:gdLst>
              <a:gd name="T0" fmla="*/ 1157 w 1157"/>
              <a:gd name="T1" fmla="*/ 33 h 346"/>
              <a:gd name="T2" fmla="*/ 9 w 1157"/>
              <a:gd name="T3" fmla="*/ 346 h 346"/>
              <a:gd name="T4" fmla="*/ 0 w 1157"/>
              <a:gd name="T5" fmla="*/ 315 h 346"/>
              <a:gd name="T6" fmla="*/ 1148 w 1157"/>
              <a:gd name="T7" fmla="*/ 0 h 346"/>
              <a:gd name="T8" fmla="*/ 1157 w 1157"/>
              <a:gd name="T9" fmla="*/ 33 h 346"/>
            </a:gdLst>
            <a:ahLst/>
            <a:cxnLst>
              <a:cxn ang="0">
                <a:pos x="T0" y="T1"/>
              </a:cxn>
              <a:cxn ang="0">
                <a:pos x="T2" y="T3"/>
              </a:cxn>
              <a:cxn ang="0">
                <a:pos x="T4" y="T5"/>
              </a:cxn>
              <a:cxn ang="0">
                <a:pos x="T6" y="T7"/>
              </a:cxn>
              <a:cxn ang="0">
                <a:pos x="T8" y="T9"/>
              </a:cxn>
            </a:cxnLst>
            <a:rect l="0" t="0" r="r" b="b"/>
            <a:pathLst>
              <a:path w="1157" h="346">
                <a:moveTo>
                  <a:pt x="1157" y="33"/>
                </a:moveTo>
                <a:lnTo>
                  <a:pt x="9" y="346"/>
                </a:lnTo>
                <a:lnTo>
                  <a:pt x="0" y="315"/>
                </a:lnTo>
                <a:lnTo>
                  <a:pt x="1148" y="0"/>
                </a:lnTo>
                <a:lnTo>
                  <a:pt x="1157"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0" name="îṩḷiḍè"/>
          <p:cNvSpPr/>
          <p:nvPr/>
        </p:nvSpPr>
        <p:spPr bwMode="auto">
          <a:xfrm>
            <a:off x="2737009" y="2643709"/>
            <a:ext cx="760385" cy="226736"/>
          </a:xfrm>
          <a:custGeom>
            <a:avLst/>
            <a:gdLst>
              <a:gd name="T0" fmla="*/ 1157 w 1157"/>
              <a:gd name="T1" fmla="*/ 31 h 345"/>
              <a:gd name="T2" fmla="*/ 8 w 1157"/>
              <a:gd name="T3" fmla="*/ 345 h 345"/>
              <a:gd name="T4" fmla="*/ 0 w 1157"/>
              <a:gd name="T5" fmla="*/ 313 h 345"/>
              <a:gd name="T6" fmla="*/ 1148 w 1157"/>
              <a:gd name="T7" fmla="*/ 0 h 345"/>
              <a:gd name="T8" fmla="*/ 1157 w 1157"/>
              <a:gd name="T9" fmla="*/ 31 h 345"/>
            </a:gdLst>
            <a:ahLst/>
            <a:cxnLst>
              <a:cxn ang="0">
                <a:pos x="T0" y="T1"/>
              </a:cxn>
              <a:cxn ang="0">
                <a:pos x="T2" y="T3"/>
              </a:cxn>
              <a:cxn ang="0">
                <a:pos x="T4" y="T5"/>
              </a:cxn>
              <a:cxn ang="0">
                <a:pos x="T6" y="T7"/>
              </a:cxn>
              <a:cxn ang="0">
                <a:pos x="T8" y="T9"/>
              </a:cxn>
            </a:cxnLst>
            <a:rect l="0" t="0" r="r" b="b"/>
            <a:pathLst>
              <a:path w="1157" h="345">
                <a:moveTo>
                  <a:pt x="1157" y="31"/>
                </a:moveTo>
                <a:lnTo>
                  <a:pt x="8" y="345"/>
                </a:lnTo>
                <a:lnTo>
                  <a:pt x="0" y="313"/>
                </a:lnTo>
                <a:lnTo>
                  <a:pt x="1148" y="0"/>
                </a:lnTo>
                <a:lnTo>
                  <a:pt x="1157" y="31"/>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1" name="îsḻíḍe"/>
          <p:cNvSpPr/>
          <p:nvPr/>
        </p:nvSpPr>
        <p:spPr bwMode="auto">
          <a:xfrm>
            <a:off x="2737009" y="2643709"/>
            <a:ext cx="760385" cy="226736"/>
          </a:xfrm>
          <a:custGeom>
            <a:avLst/>
            <a:gdLst>
              <a:gd name="T0" fmla="*/ 1157 w 1157"/>
              <a:gd name="T1" fmla="*/ 31 h 345"/>
              <a:gd name="T2" fmla="*/ 8 w 1157"/>
              <a:gd name="T3" fmla="*/ 345 h 345"/>
              <a:gd name="T4" fmla="*/ 0 w 1157"/>
              <a:gd name="T5" fmla="*/ 313 h 345"/>
              <a:gd name="T6" fmla="*/ 1148 w 1157"/>
              <a:gd name="T7" fmla="*/ 0 h 345"/>
              <a:gd name="T8" fmla="*/ 1157 w 1157"/>
              <a:gd name="T9" fmla="*/ 31 h 345"/>
            </a:gdLst>
            <a:ahLst/>
            <a:cxnLst>
              <a:cxn ang="0">
                <a:pos x="T0" y="T1"/>
              </a:cxn>
              <a:cxn ang="0">
                <a:pos x="T2" y="T3"/>
              </a:cxn>
              <a:cxn ang="0">
                <a:pos x="T4" y="T5"/>
              </a:cxn>
              <a:cxn ang="0">
                <a:pos x="T6" y="T7"/>
              </a:cxn>
              <a:cxn ang="0">
                <a:pos x="T8" y="T9"/>
              </a:cxn>
            </a:cxnLst>
            <a:rect l="0" t="0" r="r" b="b"/>
            <a:pathLst>
              <a:path w="1157" h="345">
                <a:moveTo>
                  <a:pt x="1157" y="31"/>
                </a:moveTo>
                <a:lnTo>
                  <a:pt x="8" y="345"/>
                </a:lnTo>
                <a:lnTo>
                  <a:pt x="0" y="313"/>
                </a:lnTo>
                <a:lnTo>
                  <a:pt x="1148" y="0"/>
                </a:lnTo>
                <a:lnTo>
                  <a:pt x="1157" y="3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2" name="iṥļíḋé"/>
          <p:cNvSpPr/>
          <p:nvPr/>
        </p:nvSpPr>
        <p:spPr bwMode="auto">
          <a:xfrm>
            <a:off x="2754754" y="2707458"/>
            <a:ext cx="760385" cy="227393"/>
          </a:xfrm>
          <a:custGeom>
            <a:avLst/>
            <a:gdLst>
              <a:gd name="T0" fmla="*/ 1157 w 1157"/>
              <a:gd name="T1" fmla="*/ 33 h 346"/>
              <a:gd name="T2" fmla="*/ 8 w 1157"/>
              <a:gd name="T3" fmla="*/ 346 h 346"/>
              <a:gd name="T4" fmla="*/ 0 w 1157"/>
              <a:gd name="T5" fmla="*/ 313 h 346"/>
              <a:gd name="T6" fmla="*/ 1148 w 1157"/>
              <a:gd name="T7" fmla="*/ 0 h 346"/>
              <a:gd name="T8" fmla="*/ 1157 w 1157"/>
              <a:gd name="T9" fmla="*/ 33 h 346"/>
            </a:gdLst>
            <a:ahLst/>
            <a:cxnLst>
              <a:cxn ang="0">
                <a:pos x="T0" y="T1"/>
              </a:cxn>
              <a:cxn ang="0">
                <a:pos x="T2" y="T3"/>
              </a:cxn>
              <a:cxn ang="0">
                <a:pos x="T4" y="T5"/>
              </a:cxn>
              <a:cxn ang="0">
                <a:pos x="T6" y="T7"/>
              </a:cxn>
              <a:cxn ang="0">
                <a:pos x="T8" y="T9"/>
              </a:cxn>
            </a:cxnLst>
            <a:rect l="0" t="0" r="r" b="b"/>
            <a:pathLst>
              <a:path w="1157" h="346">
                <a:moveTo>
                  <a:pt x="1157" y="33"/>
                </a:moveTo>
                <a:lnTo>
                  <a:pt x="8" y="346"/>
                </a:lnTo>
                <a:lnTo>
                  <a:pt x="0" y="313"/>
                </a:lnTo>
                <a:lnTo>
                  <a:pt x="1148" y="0"/>
                </a:lnTo>
                <a:lnTo>
                  <a:pt x="1157" y="33"/>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3" name="iṡḷïḍe"/>
          <p:cNvSpPr/>
          <p:nvPr/>
        </p:nvSpPr>
        <p:spPr bwMode="auto">
          <a:xfrm>
            <a:off x="2754754" y="2707458"/>
            <a:ext cx="760385" cy="227393"/>
          </a:xfrm>
          <a:custGeom>
            <a:avLst/>
            <a:gdLst>
              <a:gd name="T0" fmla="*/ 1157 w 1157"/>
              <a:gd name="T1" fmla="*/ 33 h 346"/>
              <a:gd name="T2" fmla="*/ 8 w 1157"/>
              <a:gd name="T3" fmla="*/ 346 h 346"/>
              <a:gd name="T4" fmla="*/ 0 w 1157"/>
              <a:gd name="T5" fmla="*/ 313 h 346"/>
              <a:gd name="T6" fmla="*/ 1148 w 1157"/>
              <a:gd name="T7" fmla="*/ 0 h 346"/>
              <a:gd name="T8" fmla="*/ 1157 w 1157"/>
              <a:gd name="T9" fmla="*/ 33 h 346"/>
            </a:gdLst>
            <a:ahLst/>
            <a:cxnLst>
              <a:cxn ang="0">
                <a:pos x="T0" y="T1"/>
              </a:cxn>
              <a:cxn ang="0">
                <a:pos x="T2" y="T3"/>
              </a:cxn>
              <a:cxn ang="0">
                <a:pos x="T4" y="T5"/>
              </a:cxn>
              <a:cxn ang="0">
                <a:pos x="T6" y="T7"/>
              </a:cxn>
              <a:cxn ang="0">
                <a:pos x="T8" y="T9"/>
              </a:cxn>
            </a:cxnLst>
            <a:rect l="0" t="0" r="r" b="b"/>
            <a:pathLst>
              <a:path w="1157" h="346">
                <a:moveTo>
                  <a:pt x="1157" y="33"/>
                </a:moveTo>
                <a:lnTo>
                  <a:pt x="8" y="346"/>
                </a:lnTo>
                <a:lnTo>
                  <a:pt x="0" y="313"/>
                </a:lnTo>
                <a:lnTo>
                  <a:pt x="1148" y="0"/>
                </a:lnTo>
                <a:lnTo>
                  <a:pt x="1157"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4" name="iš1ïḋè"/>
          <p:cNvSpPr/>
          <p:nvPr/>
        </p:nvSpPr>
        <p:spPr bwMode="auto">
          <a:xfrm>
            <a:off x="2771841" y="2767921"/>
            <a:ext cx="759727" cy="228050"/>
          </a:xfrm>
          <a:custGeom>
            <a:avLst/>
            <a:gdLst>
              <a:gd name="T0" fmla="*/ 1156 w 1156"/>
              <a:gd name="T1" fmla="*/ 33 h 347"/>
              <a:gd name="T2" fmla="*/ 8 w 1156"/>
              <a:gd name="T3" fmla="*/ 347 h 347"/>
              <a:gd name="T4" fmla="*/ 0 w 1156"/>
              <a:gd name="T5" fmla="*/ 315 h 347"/>
              <a:gd name="T6" fmla="*/ 1146 w 1156"/>
              <a:gd name="T7" fmla="*/ 0 h 347"/>
              <a:gd name="T8" fmla="*/ 1156 w 1156"/>
              <a:gd name="T9" fmla="*/ 33 h 347"/>
            </a:gdLst>
            <a:ahLst/>
            <a:cxnLst>
              <a:cxn ang="0">
                <a:pos x="T0" y="T1"/>
              </a:cxn>
              <a:cxn ang="0">
                <a:pos x="T2" y="T3"/>
              </a:cxn>
              <a:cxn ang="0">
                <a:pos x="T4" y="T5"/>
              </a:cxn>
              <a:cxn ang="0">
                <a:pos x="T6" y="T7"/>
              </a:cxn>
              <a:cxn ang="0">
                <a:pos x="T8" y="T9"/>
              </a:cxn>
            </a:cxnLst>
            <a:rect l="0" t="0" r="r" b="b"/>
            <a:pathLst>
              <a:path w="1156" h="347">
                <a:moveTo>
                  <a:pt x="1156" y="33"/>
                </a:moveTo>
                <a:lnTo>
                  <a:pt x="8" y="347"/>
                </a:lnTo>
                <a:lnTo>
                  <a:pt x="0" y="315"/>
                </a:lnTo>
                <a:lnTo>
                  <a:pt x="1146" y="0"/>
                </a:lnTo>
                <a:lnTo>
                  <a:pt x="1156" y="33"/>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5" name="ïṥḷïḍê"/>
          <p:cNvSpPr/>
          <p:nvPr/>
        </p:nvSpPr>
        <p:spPr bwMode="auto">
          <a:xfrm>
            <a:off x="2771841" y="2767921"/>
            <a:ext cx="759727" cy="228050"/>
          </a:xfrm>
          <a:custGeom>
            <a:avLst/>
            <a:gdLst>
              <a:gd name="T0" fmla="*/ 1156 w 1156"/>
              <a:gd name="T1" fmla="*/ 33 h 347"/>
              <a:gd name="T2" fmla="*/ 8 w 1156"/>
              <a:gd name="T3" fmla="*/ 347 h 347"/>
              <a:gd name="T4" fmla="*/ 0 w 1156"/>
              <a:gd name="T5" fmla="*/ 315 h 347"/>
              <a:gd name="T6" fmla="*/ 1146 w 1156"/>
              <a:gd name="T7" fmla="*/ 0 h 347"/>
              <a:gd name="T8" fmla="*/ 1156 w 1156"/>
              <a:gd name="T9" fmla="*/ 33 h 347"/>
            </a:gdLst>
            <a:ahLst/>
            <a:cxnLst>
              <a:cxn ang="0">
                <a:pos x="T0" y="T1"/>
              </a:cxn>
              <a:cxn ang="0">
                <a:pos x="T2" y="T3"/>
              </a:cxn>
              <a:cxn ang="0">
                <a:pos x="T4" y="T5"/>
              </a:cxn>
              <a:cxn ang="0">
                <a:pos x="T6" y="T7"/>
              </a:cxn>
              <a:cxn ang="0">
                <a:pos x="T8" y="T9"/>
              </a:cxn>
            </a:cxnLst>
            <a:rect l="0" t="0" r="r" b="b"/>
            <a:pathLst>
              <a:path w="1156" h="347">
                <a:moveTo>
                  <a:pt x="1156" y="33"/>
                </a:moveTo>
                <a:lnTo>
                  <a:pt x="8" y="347"/>
                </a:lnTo>
                <a:lnTo>
                  <a:pt x="0" y="315"/>
                </a:lnTo>
                <a:lnTo>
                  <a:pt x="1146" y="0"/>
                </a:lnTo>
                <a:lnTo>
                  <a:pt x="1156"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6" name="ï$liḑé"/>
          <p:cNvSpPr/>
          <p:nvPr/>
        </p:nvSpPr>
        <p:spPr bwMode="auto">
          <a:xfrm>
            <a:off x="2788271" y="2882274"/>
            <a:ext cx="566509" cy="174159"/>
          </a:xfrm>
          <a:custGeom>
            <a:avLst/>
            <a:gdLst>
              <a:gd name="T0" fmla="*/ 862 w 862"/>
              <a:gd name="T1" fmla="*/ 33 h 265"/>
              <a:gd name="T2" fmla="*/ 9 w 862"/>
              <a:gd name="T3" fmla="*/ 265 h 265"/>
              <a:gd name="T4" fmla="*/ 0 w 862"/>
              <a:gd name="T5" fmla="*/ 234 h 265"/>
              <a:gd name="T6" fmla="*/ 852 w 862"/>
              <a:gd name="T7" fmla="*/ 0 h 265"/>
              <a:gd name="T8" fmla="*/ 862 w 862"/>
              <a:gd name="T9" fmla="*/ 33 h 265"/>
            </a:gdLst>
            <a:ahLst/>
            <a:cxnLst>
              <a:cxn ang="0">
                <a:pos x="T0" y="T1"/>
              </a:cxn>
              <a:cxn ang="0">
                <a:pos x="T2" y="T3"/>
              </a:cxn>
              <a:cxn ang="0">
                <a:pos x="T4" y="T5"/>
              </a:cxn>
              <a:cxn ang="0">
                <a:pos x="T6" y="T7"/>
              </a:cxn>
              <a:cxn ang="0">
                <a:pos x="T8" y="T9"/>
              </a:cxn>
            </a:cxnLst>
            <a:rect l="0" t="0" r="r" b="b"/>
            <a:pathLst>
              <a:path w="862" h="265">
                <a:moveTo>
                  <a:pt x="862" y="33"/>
                </a:moveTo>
                <a:lnTo>
                  <a:pt x="9" y="265"/>
                </a:lnTo>
                <a:lnTo>
                  <a:pt x="0" y="234"/>
                </a:lnTo>
                <a:lnTo>
                  <a:pt x="852" y="0"/>
                </a:lnTo>
                <a:lnTo>
                  <a:pt x="862" y="33"/>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7" name="íŝľîḋé"/>
          <p:cNvSpPr/>
          <p:nvPr/>
        </p:nvSpPr>
        <p:spPr bwMode="auto">
          <a:xfrm>
            <a:off x="2788271" y="2882274"/>
            <a:ext cx="566509" cy="174159"/>
          </a:xfrm>
          <a:custGeom>
            <a:avLst/>
            <a:gdLst>
              <a:gd name="T0" fmla="*/ 862 w 862"/>
              <a:gd name="T1" fmla="*/ 33 h 265"/>
              <a:gd name="T2" fmla="*/ 9 w 862"/>
              <a:gd name="T3" fmla="*/ 265 h 265"/>
              <a:gd name="T4" fmla="*/ 0 w 862"/>
              <a:gd name="T5" fmla="*/ 234 h 265"/>
              <a:gd name="T6" fmla="*/ 852 w 862"/>
              <a:gd name="T7" fmla="*/ 0 h 265"/>
              <a:gd name="T8" fmla="*/ 862 w 862"/>
              <a:gd name="T9" fmla="*/ 33 h 265"/>
            </a:gdLst>
            <a:ahLst/>
            <a:cxnLst>
              <a:cxn ang="0">
                <a:pos x="T0" y="T1"/>
              </a:cxn>
              <a:cxn ang="0">
                <a:pos x="T2" y="T3"/>
              </a:cxn>
              <a:cxn ang="0">
                <a:pos x="T4" y="T5"/>
              </a:cxn>
              <a:cxn ang="0">
                <a:pos x="T6" y="T7"/>
              </a:cxn>
              <a:cxn ang="0">
                <a:pos x="T8" y="T9"/>
              </a:cxn>
            </a:cxnLst>
            <a:rect l="0" t="0" r="r" b="b"/>
            <a:pathLst>
              <a:path w="862" h="265">
                <a:moveTo>
                  <a:pt x="862" y="33"/>
                </a:moveTo>
                <a:lnTo>
                  <a:pt x="9" y="265"/>
                </a:lnTo>
                <a:lnTo>
                  <a:pt x="0" y="234"/>
                </a:lnTo>
                <a:lnTo>
                  <a:pt x="852" y="0"/>
                </a:lnTo>
                <a:lnTo>
                  <a:pt x="862"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8" name="îŝ1îḍè"/>
          <p:cNvSpPr/>
          <p:nvPr/>
        </p:nvSpPr>
        <p:spPr bwMode="auto">
          <a:xfrm>
            <a:off x="2097550" y="3879252"/>
            <a:ext cx="70321" cy="70321"/>
          </a:xfrm>
          <a:custGeom>
            <a:avLst/>
            <a:gdLst>
              <a:gd name="T0" fmla="*/ 107 w 107"/>
              <a:gd name="T1" fmla="*/ 84 h 107"/>
              <a:gd name="T2" fmla="*/ 23 w 107"/>
              <a:gd name="T3" fmla="*/ 107 h 107"/>
              <a:gd name="T4" fmla="*/ 0 w 107"/>
              <a:gd name="T5" fmla="*/ 23 h 107"/>
              <a:gd name="T6" fmla="*/ 84 w 107"/>
              <a:gd name="T7" fmla="*/ 0 h 107"/>
              <a:gd name="T8" fmla="*/ 107 w 107"/>
              <a:gd name="T9" fmla="*/ 84 h 107"/>
            </a:gdLst>
            <a:ahLst/>
            <a:cxnLst>
              <a:cxn ang="0">
                <a:pos x="T0" y="T1"/>
              </a:cxn>
              <a:cxn ang="0">
                <a:pos x="T2" y="T3"/>
              </a:cxn>
              <a:cxn ang="0">
                <a:pos x="T4" y="T5"/>
              </a:cxn>
              <a:cxn ang="0">
                <a:pos x="T6" y="T7"/>
              </a:cxn>
              <a:cxn ang="0">
                <a:pos x="T8" y="T9"/>
              </a:cxn>
            </a:cxnLst>
            <a:rect l="0" t="0" r="r" b="b"/>
            <a:pathLst>
              <a:path w="107" h="107">
                <a:moveTo>
                  <a:pt x="107" y="84"/>
                </a:moveTo>
                <a:lnTo>
                  <a:pt x="23" y="107"/>
                </a:lnTo>
                <a:lnTo>
                  <a:pt x="0" y="23"/>
                </a:lnTo>
                <a:lnTo>
                  <a:pt x="84" y="0"/>
                </a:lnTo>
                <a:lnTo>
                  <a:pt x="107" y="84"/>
                </a:lnTo>
                <a:close/>
              </a:path>
            </a:pathLst>
          </a:custGeom>
          <a:solidFill>
            <a:srgbClr val="54BAE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9" name="iṣ1îďé"/>
          <p:cNvSpPr/>
          <p:nvPr/>
        </p:nvSpPr>
        <p:spPr bwMode="auto">
          <a:xfrm>
            <a:off x="2207303" y="3848364"/>
            <a:ext cx="131441" cy="55205"/>
          </a:xfrm>
          <a:custGeom>
            <a:avLst/>
            <a:gdLst>
              <a:gd name="T0" fmla="*/ 200 w 200"/>
              <a:gd name="T1" fmla="*/ 33 h 84"/>
              <a:gd name="T2" fmla="*/ 8 w 200"/>
              <a:gd name="T3" fmla="*/ 84 h 84"/>
              <a:gd name="T4" fmla="*/ 0 w 200"/>
              <a:gd name="T5" fmla="*/ 53 h 84"/>
              <a:gd name="T6" fmla="*/ 191 w 200"/>
              <a:gd name="T7" fmla="*/ 0 h 84"/>
              <a:gd name="T8" fmla="*/ 200 w 200"/>
              <a:gd name="T9" fmla="*/ 33 h 84"/>
            </a:gdLst>
            <a:ahLst/>
            <a:cxnLst>
              <a:cxn ang="0">
                <a:pos x="T0" y="T1"/>
              </a:cxn>
              <a:cxn ang="0">
                <a:pos x="T2" y="T3"/>
              </a:cxn>
              <a:cxn ang="0">
                <a:pos x="T4" y="T5"/>
              </a:cxn>
              <a:cxn ang="0">
                <a:pos x="T6" y="T7"/>
              </a:cxn>
              <a:cxn ang="0">
                <a:pos x="T8" y="T9"/>
              </a:cxn>
            </a:cxnLst>
            <a:rect l="0" t="0" r="r" b="b"/>
            <a:pathLst>
              <a:path w="200" h="84">
                <a:moveTo>
                  <a:pt x="200" y="33"/>
                </a:moveTo>
                <a:lnTo>
                  <a:pt x="8" y="84"/>
                </a:lnTo>
                <a:lnTo>
                  <a:pt x="0" y="53"/>
                </a:lnTo>
                <a:lnTo>
                  <a:pt x="191" y="0"/>
                </a:lnTo>
                <a:lnTo>
                  <a:pt x="200" y="33"/>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0" name="íšḻíḑê"/>
          <p:cNvSpPr/>
          <p:nvPr/>
        </p:nvSpPr>
        <p:spPr bwMode="auto">
          <a:xfrm>
            <a:off x="2121867" y="3969289"/>
            <a:ext cx="70321" cy="70321"/>
          </a:xfrm>
          <a:custGeom>
            <a:avLst/>
            <a:gdLst>
              <a:gd name="T0" fmla="*/ 107 w 107"/>
              <a:gd name="T1" fmla="*/ 84 h 107"/>
              <a:gd name="T2" fmla="*/ 23 w 107"/>
              <a:gd name="T3" fmla="*/ 107 h 107"/>
              <a:gd name="T4" fmla="*/ 0 w 107"/>
              <a:gd name="T5" fmla="*/ 23 h 107"/>
              <a:gd name="T6" fmla="*/ 84 w 107"/>
              <a:gd name="T7" fmla="*/ 0 h 107"/>
              <a:gd name="T8" fmla="*/ 107 w 107"/>
              <a:gd name="T9" fmla="*/ 84 h 107"/>
            </a:gdLst>
            <a:ahLst/>
            <a:cxnLst>
              <a:cxn ang="0">
                <a:pos x="T0" y="T1"/>
              </a:cxn>
              <a:cxn ang="0">
                <a:pos x="T2" y="T3"/>
              </a:cxn>
              <a:cxn ang="0">
                <a:pos x="T4" y="T5"/>
              </a:cxn>
              <a:cxn ang="0">
                <a:pos x="T6" y="T7"/>
              </a:cxn>
              <a:cxn ang="0">
                <a:pos x="T8" y="T9"/>
              </a:cxn>
            </a:cxnLst>
            <a:rect l="0" t="0" r="r" b="b"/>
            <a:pathLst>
              <a:path w="107" h="107">
                <a:moveTo>
                  <a:pt x="107" y="84"/>
                </a:moveTo>
                <a:lnTo>
                  <a:pt x="23" y="107"/>
                </a:lnTo>
                <a:lnTo>
                  <a:pt x="0" y="23"/>
                </a:lnTo>
                <a:lnTo>
                  <a:pt x="84" y="0"/>
                </a:lnTo>
                <a:lnTo>
                  <a:pt x="107" y="84"/>
                </a:lnTo>
                <a:close/>
              </a:path>
            </a:pathLst>
          </a:custGeom>
          <a:solidFill>
            <a:srgbClr val="F44D3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1" name="íś1îḋe"/>
          <p:cNvSpPr/>
          <p:nvPr/>
        </p:nvSpPr>
        <p:spPr bwMode="auto">
          <a:xfrm>
            <a:off x="2231619" y="3894368"/>
            <a:ext cx="292456" cy="99238"/>
          </a:xfrm>
          <a:custGeom>
            <a:avLst/>
            <a:gdLst>
              <a:gd name="T0" fmla="*/ 445 w 445"/>
              <a:gd name="T1" fmla="*/ 33 h 151"/>
              <a:gd name="T2" fmla="*/ 8 w 445"/>
              <a:gd name="T3" fmla="*/ 151 h 151"/>
              <a:gd name="T4" fmla="*/ 0 w 445"/>
              <a:gd name="T5" fmla="*/ 120 h 151"/>
              <a:gd name="T6" fmla="*/ 435 w 445"/>
              <a:gd name="T7" fmla="*/ 0 h 151"/>
              <a:gd name="T8" fmla="*/ 445 w 445"/>
              <a:gd name="T9" fmla="*/ 33 h 151"/>
            </a:gdLst>
            <a:ahLst/>
            <a:cxnLst>
              <a:cxn ang="0">
                <a:pos x="T0" y="T1"/>
              </a:cxn>
              <a:cxn ang="0">
                <a:pos x="T2" y="T3"/>
              </a:cxn>
              <a:cxn ang="0">
                <a:pos x="T4" y="T5"/>
              </a:cxn>
              <a:cxn ang="0">
                <a:pos x="T6" y="T7"/>
              </a:cxn>
              <a:cxn ang="0">
                <a:pos x="T8" y="T9"/>
              </a:cxn>
            </a:cxnLst>
            <a:rect l="0" t="0" r="r" b="b"/>
            <a:pathLst>
              <a:path w="445" h="151">
                <a:moveTo>
                  <a:pt x="445" y="33"/>
                </a:moveTo>
                <a:lnTo>
                  <a:pt x="8" y="151"/>
                </a:lnTo>
                <a:lnTo>
                  <a:pt x="0" y="120"/>
                </a:lnTo>
                <a:lnTo>
                  <a:pt x="435" y="0"/>
                </a:lnTo>
                <a:lnTo>
                  <a:pt x="445" y="33"/>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2" name="íšḷïḑé"/>
          <p:cNvSpPr/>
          <p:nvPr/>
        </p:nvSpPr>
        <p:spPr bwMode="auto">
          <a:xfrm>
            <a:off x="2339401" y="3730724"/>
            <a:ext cx="125526" cy="53891"/>
          </a:xfrm>
          <a:custGeom>
            <a:avLst/>
            <a:gdLst>
              <a:gd name="T0" fmla="*/ 191 w 191"/>
              <a:gd name="T1" fmla="*/ 32 h 82"/>
              <a:gd name="T2" fmla="*/ 10 w 191"/>
              <a:gd name="T3" fmla="*/ 82 h 82"/>
              <a:gd name="T4" fmla="*/ 0 w 191"/>
              <a:gd name="T5" fmla="*/ 50 h 82"/>
              <a:gd name="T6" fmla="*/ 183 w 191"/>
              <a:gd name="T7" fmla="*/ 0 h 82"/>
              <a:gd name="T8" fmla="*/ 191 w 191"/>
              <a:gd name="T9" fmla="*/ 32 h 82"/>
            </a:gdLst>
            <a:ahLst/>
            <a:cxnLst>
              <a:cxn ang="0">
                <a:pos x="T0" y="T1"/>
              </a:cxn>
              <a:cxn ang="0">
                <a:pos x="T2" y="T3"/>
              </a:cxn>
              <a:cxn ang="0">
                <a:pos x="T4" y="T5"/>
              </a:cxn>
              <a:cxn ang="0">
                <a:pos x="T6" y="T7"/>
              </a:cxn>
              <a:cxn ang="0">
                <a:pos x="T8" y="T9"/>
              </a:cxn>
            </a:cxnLst>
            <a:rect l="0" t="0" r="r" b="b"/>
            <a:pathLst>
              <a:path w="191" h="82">
                <a:moveTo>
                  <a:pt x="191" y="32"/>
                </a:moveTo>
                <a:lnTo>
                  <a:pt x="10" y="82"/>
                </a:lnTo>
                <a:lnTo>
                  <a:pt x="0" y="50"/>
                </a:lnTo>
                <a:lnTo>
                  <a:pt x="183" y="0"/>
                </a:lnTo>
                <a:lnTo>
                  <a:pt x="191" y="32"/>
                </a:lnTo>
                <a:close/>
              </a:path>
            </a:pathLst>
          </a:custGeom>
          <a:solidFill>
            <a:srgbClr val="5A5A7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3" name="ïṩļíḋé"/>
          <p:cNvSpPr/>
          <p:nvPr/>
        </p:nvSpPr>
        <p:spPr bwMode="auto">
          <a:xfrm>
            <a:off x="2339401" y="3730724"/>
            <a:ext cx="125526" cy="53891"/>
          </a:xfrm>
          <a:custGeom>
            <a:avLst/>
            <a:gdLst>
              <a:gd name="T0" fmla="*/ 191 w 191"/>
              <a:gd name="T1" fmla="*/ 32 h 82"/>
              <a:gd name="T2" fmla="*/ 10 w 191"/>
              <a:gd name="T3" fmla="*/ 82 h 82"/>
              <a:gd name="T4" fmla="*/ 0 w 191"/>
              <a:gd name="T5" fmla="*/ 50 h 82"/>
              <a:gd name="T6" fmla="*/ 183 w 191"/>
              <a:gd name="T7" fmla="*/ 0 h 82"/>
              <a:gd name="T8" fmla="*/ 191 w 191"/>
              <a:gd name="T9" fmla="*/ 32 h 82"/>
            </a:gdLst>
            <a:ahLst/>
            <a:cxnLst>
              <a:cxn ang="0">
                <a:pos x="T0" y="T1"/>
              </a:cxn>
              <a:cxn ang="0">
                <a:pos x="T2" y="T3"/>
              </a:cxn>
              <a:cxn ang="0">
                <a:pos x="T4" y="T5"/>
              </a:cxn>
              <a:cxn ang="0">
                <a:pos x="T6" y="T7"/>
              </a:cxn>
              <a:cxn ang="0">
                <a:pos x="T8" y="T9"/>
              </a:cxn>
            </a:cxnLst>
            <a:rect l="0" t="0" r="r" b="b"/>
            <a:pathLst>
              <a:path w="191" h="82">
                <a:moveTo>
                  <a:pt x="191" y="32"/>
                </a:moveTo>
                <a:lnTo>
                  <a:pt x="10" y="82"/>
                </a:lnTo>
                <a:lnTo>
                  <a:pt x="0" y="50"/>
                </a:lnTo>
                <a:lnTo>
                  <a:pt x="183" y="0"/>
                </a:lnTo>
                <a:lnTo>
                  <a:pt x="191" y="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4" name="íṡ1íḓê"/>
          <p:cNvSpPr/>
          <p:nvPr/>
        </p:nvSpPr>
        <p:spPr bwMode="auto">
          <a:xfrm>
            <a:off x="1895131" y="3437611"/>
            <a:ext cx="118296" cy="366063"/>
          </a:xfrm>
          <a:custGeom>
            <a:avLst/>
            <a:gdLst>
              <a:gd name="T0" fmla="*/ 180 w 180"/>
              <a:gd name="T1" fmla="*/ 550 h 557"/>
              <a:gd name="T2" fmla="*/ 151 w 180"/>
              <a:gd name="T3" fmla="*/ 557 h 557"/>
              <a:gd name="T4" fmla="*/ 0 w 180"/>
              <a:gd name="T5" fmla="*/ 8 h 557"/>
              <a:gd name="T6" fmla="*/ 28 w 180"/>
              <a:gd name="T7" fmla="*/ 0 h 557"/>
              <a:gd name="T8" fmla="*/ 180 w 180"/>
              <a:gd name="T9" fmla="*/ 550 h 557"/>
            </a:gdLst>
            <a:ahLst/>
            <a:cxnLst>
              <a:cxn ang="0">
                <a:pos x="T0" y="T1"/>
              </a:cxn>
              <a:cxn ang="0">
                <a:pos x="T2" y="T3"/>
              </a:cxn>
              <a:cxn ang="0">
                <a:pos x="T4" y="T5"/>
              </a:cxn>
              <a:cxn ang="0">
                <a:pos x="T6" y="T7"/>
              </a:cxn>
              <a:cxn ang="0">
                <a:pos x="T8" y="T9"/>
              </a:cxn>
            </a:cxnLst>
            <a:rect l="0" t="0" r="r" b="b"/>
            <a:pathLst>
              <a:path w="180" h="557">
                <a:moveTo>
                  <a:pt x="180" y="550"/>
                </a:moveTo>
                <a:lnTo>
                  <a:pt x="151" y="557"/>
                </a:lnTo>
                <a:lnTo>
                  <a:pt x="0" y="8"/>
                </a:lnTo>
                <a:lnTo>
                  <a:pt x="28" y="0"/>
                </a:lnTo>
                <a:lnTo>
                  <a:pt x="180" y="550"/>
                </a:lnTo>
                <a:close/>
              </a:path>
            </a:pathLst>
          </a:custGeom>
          <a:solidFill>
            <a:srgbClr val="54BAE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5" name="ïślîḓê"/>
          <p:cNvSpPr/>
          <p:nvPr/>
        </p:nvSpPr>
        <p:spPr bwMode="auto">
          <a:xfrm>
            <a:off x="1895131" y="3437611"/>
            <a:ext cx="118296" cy="366063"/>
          </a:xfrm>
          <a:custGeom>
            <a:avLst/>
            <a:gdLst>
              <a:gd name="T0" fmla="*/ 180 w 180"/>
              <a:gd name="T1" fmla="*/ 550 h 557"/>
              <a:gd name="T2" fmla="*/ 151 w 180"/>
              <a:gd name="T3" fmla="*/ 557 h 557"/>
              <a:gd name="T4" fmla="*/ 0 w 180"/>
              <a:gd name="T5" fmla="*/ 8 h 557"/>
              <a:gd name="T6" fmla="*/ 28 w 180"/>
              <a:gd name="T7" fmla="*/ 0 h 557"/>
              <a:gd name="T8" fmla="*/ 180 w 180"/>
              <a:gd name="T9" fmla="*/ 550 h 557"/>
            </a:gdLst>
            <a:ahLst/>
            <a:cxnLst>
              <a:cxn ang="0">
                <a:pos x="T0" y="T1"/>
              </a:cxn>
              <a:cxn ang="0">
                <a:pos x="T2" y="T3"/>
              </a:cxn>
              <a:cxn ang="0">
                <a:pos x="T4" y="T5"/>
              </a:cxn>
              <a:cxn ang="0">
                <a:pos x="T6" y="T7"/>
              </a:cxn>
              <a:cxn ang="0">
                <a:pos x="T8" y="T9"/>
              </a:cxn>
            </a:cxnLst>
            <a:rect l="0" t="0" r="r" b="b"/>
            <a:pathLst>
              <a:path w="180" h="557">
                <a:moveTo>
                  <a:pt x="180" y="550"/>
                </a:moveTo>
                <a:lnTo>
                  <a:pt x="151" y="557"/>
                </a:lnTo>
                <a:lnTo>
                  <a:pt x="0" y="8"/>
                </a:lnTo>
                <a:lnTo>
                  <a:pt x="28" y="0"/>
                </a:lnTo>
                <a:lnTo>
                  <a:pt x="180" y="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6" name="ïşlîḍe"/>
          <p:cNvSpPr/>
          <p:nvPr/>
        </p:nvSpPr>
        <p:spPr bwMode="auto">
          <a:xfrm>
            <a:off x="1954280" y="3578910"/>
            <a:ext cx="77550" cy="220164"/>
          </a:xfrm>
          <a:custGeom>
            <a:avLst/>
            <a:gdLst>
              <a:gd name="T0" fmla="*/ 118 w 118"/>
              <a:gd name="T1" fmla="*/ 326 h 335"/>
              <a:gd name="T2" fmla="*/ 90 w 118"/>
              <a:gd name="T3" fmla="*/ 335 h 335"/>
              <a:gd name="T4" fmla="*/ 0 w 118"/>
              <a:gd name="T5" fmla="*/ 8 h 335"/>
              <a:gd name="T6" fmla="*/ 28 w 118"/>
              <a:gd name="T7" fmla="*/ 0 h 335"/>
              <a:gd name="T8" fmla="*/ 118 w 118"/>
              <a:gd name="T9" fmla="*/ 326 h 335"/>
            </a:gdLst>
            <a:ahLst/>
            <a:cxnLst>
              <a:cxn ang="0">
                <a:pos x="T0" y="T1"/>
              </a:cxn>
              <a:cxn ang="0">
                <a:pos x="T2" y="T3"/>
              </a:cxn>
              <a:cxn ang="0">
                <a:pos x="T4" y="T5"/>
              </a:cxn>
              <a:cxn ang="0">
                <a:pos x="T6" y="T7"/>
              </a:cxn>
              <a:cxn ang="0">
                <a:pos x="T8" y="T9"/>
              </a:cxn>
            </a:cxnLst>
            <a:rect l="0" t="0" r="r" b="b"/>
            <a:pathLst>
              <a:path w="118" h="335">
                <a:moveTo>
                  <a:pt x="118" y="326"/>
                </a:moveTo>
                <a:lnTo>
                  <a:pt x="90" y="335"/>
                </a:lnTo>
                <a:lnTo>
                  <a:pt x="0" y="8"/>
                </a:lnTo>
                <a:lnTo>
                  <a:pt x="28" y="0"/>
                </a:lnTo>
                <a:lnTo>
                  <a:pt x="118" y="326"/>
                </a:lnTo>
                <a:close/>
              </a:path>
            </a:pathLst>
          </a:custGeom>
          <a:solidFill>
            <a:srgbClr val="F44D3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7" name="îşľidé"/>
          <p:cNvSpPr/>
          <p:nvPr/>
        </p:nvSpPr>
        <p:spPr bwMode="auto">
          <a:xfrm>
            <a:off x="1954280" y="3578910"/>
            <a:ext cx="77550" cy="220164"/>
          </a:xfrm>
          <a:custGeom>
            <a:avLst/>
            <a:gdLst>
              <a:gd name="T0" fmla="*/ 118 w 118"/>
              <a:gd name="T1" fmla="*/ 326 h 335"/>
              <a:gd name="T2" fmla="*/ 90 w 118"/>
              <a:gd name="T3" fmla="*/ 335 h 335"/>
              <a:gd name="T4" fmla="*/ 0 w 118"/>
              <a:gd name="T5" fmla="*/ 8 h 335"/>
              <a:gd name="T6" fmla="*/ 28 w 118"/>
              <a:gd name="T7" fmla="*/ 0 h 335"/>
              <a:gd name="T8" fmla="*/ 118 w 118"/>
              <a:gd name="T9" fmla="*/ 326 h 335"/>
            </a:gdLst>
            <a:ahLst/>
            <a:cxnLst>
              <a:cxn ang="0">
                <a:pos x="T0" y="T1"/>
              </a:cxn>
              <a:cxn ang="0">
                <a:pos x="T2" y="T3"/>
              </a:cxn>
              <a:cxn ang="0">
                <a:pos x="T4" y="T5"/>
              </a:cxn>
              <a:cxn ang="0">
                <a:pos x="T6" y="T7"/>
              </a:cxn>
              <a:cxn ang="0">
                <a:pos x="T8" y="T9"/>
              </a:cxn>
            </a:cxnLst>
            <a:rect l="0" t="0" r="r" b="b"/>
            <a:pathLst>
              <a:path w="118" h="335">
                <a:moveTo>
                  <a:pt x="118" y="326"/>
                </a:moveTo>
                <a:lnTo>
                  <a:pt x="90" y="335"/>
                </a:lnTo>
                <a:lnTo>
                  <a:pt x="0" y="8"/>
                </a:lnTo>
                <a:lnTo>
                  <a:pt x="28" y="0"/>
                </a:lnTo>
                <a:lnTo>
                  <a:pt x="118" y="3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8" name="îS1íďé"/>
          <p:cNvSpPr/>
          <p:nvPr/>
        </p:nvSpPr>
        <p:spPr bwMode="auto">
          <a:xfrm>
            <a:off x="1978596" y="3475729"/>
            <a:ext cx="101867" cy="308886"/>
          </a:xfrm>
          <a:custGeom>
            <a:avLst/>
            <a:gdLst>
              <a:gd name="T0" fmla="*/ 155 w 155"/>
              <a:gd name="T1" fmla="*/ 463 h 470"/>
              <a:gd name="T2" fmla="*/ 127 w 155"/>
              <a:gd name="T3" fmla="*/ 470 h 470"/>
              <a:gd name="T4" fmla="*/ 0 w 155"/>
              <a:gd name="T5" fmla="*/ 7 h 470"/>
              <a:gd name="T6" fmla="*/ 28 w 155"/>
              <a:gd name="T7" fmla="*/ 0 h 470"/>
              <a:gd name="T8" fmla="*/ 155 w 155"/>
              <a:gd name="T9" fmla="*/ 463 h 470"/>
            </a:gdLst>
            <a:ahLst/>
            <a:cxnLst>
              <a:cxn ang="0">
                <a:pos x="T0" y="T1"/>
              </a:cxn>
              <a:cxn ang="0">
                <a:pos x="T2" y="T3"/>
              </a:cxn>
              <a:cxn ang="0">
                <a:pos x="T4" y="T5"/>
              </a:cxn>
              <a:cxn ang="0">
                <a:pos x="T6" y="T7"/>
              </a:cxn>
              <a:cxn ang="0">
                <a:pos x="T8" y="T9"/>
              </a:cxn>
            </a:cxnLst>
            <a:rect l="0" t="0" r="r" b="b"/>
            <a:pathLst>
              <a:path w="155" h="470">
                <a:moveTo>
                  <a:pt x="155" y="463"/>
                </a:moveTo>
                <a:lnTo>
                  <a:pt x="127" y="470"/>
                </a:lnTo>
                <a:lnTo>
                  <a:pt x="0" y="7"/>
                </a:lnTo>
                <a:lnTo>
                  <a:pt x="28" y="0"/>
                </a:lnTo>
                <a:lnTo>
                  <a:pt x="155" y="463"/>
                </a:lnTo>
                <a:close/>
              </a:path>
            </a:pathLst>
          </a:custGeom>
          <a:solidFill>
            <a:srgbClr val="54BAE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9" name="işļíde"/>
          <p:cNvSpPr/>
          <p:nvPr/>
        </p:nvSpPr>
        <p:spPr bwMode="auto">
          <a:xfrm>
            <a:off x="1978596" y="3475729"/>
            <a:ext cx="101867" cy="308886"/>
          </a:xfrm>
          <a:custGeom>
            <a:avLst/>
            <a:gdLst>
              <a:gd name="T0" fmla="*/ 155 w 155"/>
              <a:gd name="T1" fmla="*/ 463 h 470"/>
              <a:gd name="T2" fmla="*/ 127 w 155"/>
              <a:gd name="T3" fmla="*/ 470 h 470"/>
              <a:gd name="T4" fmla="*/ 0 w 155"/>
              <a:gd name="T5" fmla="*/ 7 h 470"/>
              <a:gd name="T6" fmla="*/ 28 w 155"/>
              <a:gd name="T7" fmla="*/ 0 h 470"/>
              <a:gd name="T8" fmla="*/ 155 w 155"/>
              <a:gd name="T9" fmla="*/ 463 h 470"/>
            </a:gdLst>
            <a:ahLst/>
            <a:cxnLst>
              <a:cxn ang="0">
                <a:pos x="T0" y="T1"/>
              </a:cxn>
              <a:cxn ang="0">
                <a:pos x="T2" y="T3"/>
              </a:cxn>
              <a:cxn ang="0">
                <a:pos x="T4" y="T5"/>
              </a:cxn>
              <a:cxn ang="0">
                <a:pos x="T6" y="T7"/>
              </a:cxn>
              <a:cxn ang="0">
                <a:pos x="T8" y="T9"/>
              </a:cxn>
            </a:cxnLst>
            <a:rect l="0" t="0" r="r" b="b"/>
            <a:pathLst>
              <a:path w="155" h="470">
                <a:moveTo>
                  <a:pt x="155" y="463"/>
                </a:moveTo>
                <a:lnTo>
                  <a:pt x="127" y="470"/>
                </a:lnTo>
                <a:lnTo>
                  <a:pt x="0" y="7"/>
                </a:lnTo>
                <a:lnTo>
                  <a:pt x="28" y="0"/>
                </a:lnTo>
                <a:lnTo>
                  <a:pt x="155" y="4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0" name="îSļiďe"/>
          <p:cNvSpPr/>
          <p:nvPr/>
        </p:nvSpPr>
        <p:spPr bwMode="auto">
          <a:xfrm>
            <a:off x="2009484" y="3515162"/>
            <a:ext cx="90037" cy="264854"/>
          </a:xfrm>
          <a:custGeom>
            <a:avLst/>
            <a:gdLst>
              <a:gd name="T0" fmla="*/ 137 w 137"/>
              <a:gd name="T1" fmla="*/ 395 h 403"/>
              <a:gd name="T2" fmla="*/ 108 w 137"/>
              <a:gd name="T3" fmla="*/ 403 h 403"/>
              <a:gd name="T4" fmla="*/ 0 w 137"/>
              <a:gd name="T5" fmla="*/ 9 h 403"/>
              <a:gd name="T6" fmla="*/ 28 w 137"/>
              <a:gd name="T7" fmla="*/ 0 h 403"/>
              <a:gd name="T8" fmla="*/ 137 w 137"/>
              <a:gd name="T9" fmla="*/ 395 h 403"/>
            </a:gdLst>
            <a:ahLst/>
            <a:cxnLst>
              <a:cxn ang="0">
                <a:pos x="T0" y="T1"/>
              </a:cxn>
              <a:cxn ang="0">
                <a:pos x="T2" y="T3"/>
              </a:cxn>
              <a:cxn ang="0">
                <a:pos x="T4" y="T5"/>
              </a:cxn>
              <a:cxn ang="0">
                <a:pos x="T6" y="T7"/>
              </a:cxn>
              <a:cxn ang="0">
                <a:pos x="T8" y="T9"/>
              </a:cxn>
            </a:cxnLst>
            <a:rect l="0" t="0" r="r" b="b"/>
            <a:pathLst>
              <a:path w="137" h="403">
                <a:moveTo>
                  <a:pt x="137" y="395"/>
                </a:moveTo>
                <a:lnTo>
                  <a:pt x="108" y="403"/>
                </a:lnTo>
                <a:lnTo>
                  <a:pt x="0" y="9"/>
                </a:lnTo>
                <a:lnTo>
                  <a:pt x="28" y="0"/>
                </a:lnTo>
                <a:lnTo>
                  <a:pt x="137" y="395"/>
                </a:lnTo>
                <a:close/>
              </a:path>
            </a:pathLst>
          </a:custGeom>
          <a:solidFill>
            <a:srgbClr val="F44D3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1" name="ïš1ïḋé"/>
          <p:cNvSpPr/>
          <p:nvPr/>
        </p:nvSpPr>
        <p:spPr bwMode="auto">
          <a:xfrm>
            <a:off x="2009484" y="3515162"/>
            <a:ext cx="90037" cy="264854"/>
          </a:xfrm>
          <a:custGeom>
            <a:avLst/>
            <a:gdLst>
              <a:gd name="T0" fmla="*/ 137 w 137"/>
              <a:gd name="T1" fmla="*/ 395 h 403"/>
              <a:gd name="T2" fmla="*/ 108 w 137"/>
              <a:gd name="T3" fmla="*/ 403 h 403"/>
              <a:gd name="T4" fmla="*/ 0 w 137"/>
              <a:gd name="T5" fmla="*/ 9 h 403"/>
              <a:gd name="T6" fmla="*/ 28 w 137"/>
              <a:gd name="T7" fmla="*/ 0 h 403"/>
              <a:gd name="T8" fmla="*/ 137 w 137"/>
              <a:gd name="T9" fmla="*/ 395 h 403"/>
            </a:gdLst>
            <a:ahLst/>
            <a:cxnLst>
              <a:cxn ang="0">
                <a:pos x="T0" y="T1"/>
              </a:cxn>
              <a:cxn ang="0">
                <a:pos x="T2" y="T3"/>
              </a:cxn>
              <a:cxn ang="0">
                <a:pos x="T4" y="T5"/>
              </a:cxn>
              <a:cxn ang="0">
                <a:pos x="T6" y="T7"/>
              </a:cxn>
              <a:cxn ang="0">
                <a:pos x="T8" y="T9"/>
              </a:cxn>
            </a:cxnLst>
            <a:rect l="0" t="0" r="r" b="b"/>
            <a:pathLst>
              <a:path w="137" h="403">
                <a:moveTo>
                  <a:pt x="137" y="395"/>
                </a:moveTo>
                <a:lnTo>
                  <a:pt x="108" y="403"/>
                </a:lnTo>
                <a:lnTo>
                  <a:pt x="0" y="9"/>
                </a:lnTo>
                <a:lnTo>
                  <a:pt x="28" y="0"/>
                </a:lnTo>
                <a:lnTo>
                  <a:pt x="137" y="39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2" name="îś1íḓe"/>
          <p:cNvSpPr/>
          <p:nvPr/>
        </p:nvSpPr>
        <p:spPr bwMode="auto">
          <a:xfrm>
            <a:off x="2083091" y="3592054"/>
            <a:ext cx="65064" cy="174816"/>
          </a:xfrm>
          <a:custGeom>
            <a:avLst/>
            <a:gdLst>
              <a:gd name="T0" fmla="*/ 99 w 99"/>
              <a:gd name="T1" fmla="*/ 258 h 266"/>
              <a:gd name="T2" fmla="*/ 70 w 99"/>
              <a:gd name="T3" fmla="*/ 266 h 266"/>
              <a:gd name="T4" fmla="*/ 0 w 99"/>
              <a:gd name="T5" fmla="*/ 8 h 266"/>
              <a:gd name="T6" fmla="*/ 29 w 99"/>
              <a:gd name="T7" fmla="*/ 0 h 266"/>
              <a:gd name="T8" fmla="*/ 99 w 99"/>
              <a:gd name="T9" fmla="*/ 258 h 266"/>
            </a:gdLst>
            <a:ahLst/>
            <a:cxnLst>
              <a:cxn ang="0">
                <a:pos x="T0" y="T1"/>
              </a:cxn>
              <a:cxn ang="0">
                <a:pos x="T2" y="T3"/>
              </a:cxn>
              <a:cxn ang="0">
                <a:pos x="T4" y="T5"/>
              </a:cxn>
              <a:cxn ang="0">
                <a:pos x="T6" y="T7"/>
              </a:cxn>
              <a:cxn ang="0">
                <a:pos x="T8" y="T9"/>
              </a:cxn>
            </a:cxnLst>
            <a:rect l="0" t="0" r="r" b="b"/>
            <a:pathLst>
              <a:path w="99" h="266">
                <a:moveTo>
                  <a:pt x="99" y="258"/>
                </a:moveTo>
                <a:lnTo>
                  <a:pt x="70" y="266"/>
                </a:lnTo>
                <a:lnTo>
                  <a:pt x="0" y="8"/>
                </a:lnTo>
                <a:lnTo>
                  <a:pt x="29" y="0"/>
                </a:lnTo>
                <a:lnTo>
                  <a:pt x="99" y="258"/>
                </a:lnTo>
                <a:close/>
              </a:path>
            </a:pathLst>
          </a:custGeom>
          <a:solidFill>
            <a:srgbClr val="54BAE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3" name="iṡlîḓé"/>
          <p:cNvSpPr/>
          <p:nvPr/>
        </p:nvSpPr>
        <p:spPr bwMode="auto">
          <a:xfrm>
            <a:off x="2083091" y="3592054"/>
            <a:ext cx="65064" cy="174816"/>
          </a:xfrm>
          <a:custGeom>
            <a:avLst/>
            <a:gdLst>
              <a:gd name="T0" fmla="*/ 99 w 99"/>
              <a:gd name="T1" fmla="*/ 258 h 266"/>
              <a:gd name="T2" fmla="*/ 70 w 99"/>
              <a:gd name="T3" fmla="*/ 266 h 266"/>
              <a:gd name="T4" fmla="*/ 0 w 99"/>
              <a:gd name="T5" fmla="*/ 8 h 266"/>
              <a:gd name="T6" fmla="*/ 29 w 99"/>
              <a:gd name="T7" fmla="*/ 0 h 266"/>
              <a:gd name="T8" fmla="*/ 99 w 99"/>
              <a:gd name="T9" fmla="*/ 258 h 266"/>
            </a:gdLst>
            <a:ahLst/>
            <a:cxnLst>
              <a:cxn ang="0">
                <a:pos x="T0" y="T1"/>
              </a:cxn>
              <a:cxn ang="0">
                <a:pos x="T2" y="T3"/>
              </a:cxn>
              <a:cxn ang="0">
                <a:pos x="T4" y="T5"/>
              </a:cxn>
              <a:cxn ang="0">
                <a:pos x="T6" y="T7"/>
              </a:cxn>
              <a:cxn ang="0">
                <a:pos x="T8" y="T9"/>
              </a:cxn>
            </a:cxnLst>
            <a:rect l="0" t="0" r="r" b="b"/>
            <a:pathLst>
              <a:path w="99" h="266">
                <a:moveTo>
                  <a:pt x="99" y="258"/>
                </a:moveTo>
                <a:lnTo>
                  <a:pt x="70" y="266"/>
                </a:lnTo>
                <a:lnTo>
                  <a:pt x="0" y="8"/>
                </a:lnTo>
                <a:lnTo>
                  <a:pt x="29" y="0"/>
                </a:lnTo>
                <a:lnTo>
                  <a:pt x="99" y="2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4" name="ïṥľîḍê"/>
          <p:cNvSpPr/>
          <p:nvPr/>
        </p:nvSpPr>
        <p:spPr bwMode="auto">
          <a:xfrm>
            <a:off x="2091635" y="3550651"/>
            <a:ext cx="74921" cy="210963"/>
          </a:xfrm>
          <a:custGeom>
            <a:avLst/>
            <a:gdLst>
              <a:gd name="T0" fmla="*/ 114 w 114"/>
              <a:gd name="T1" fmla="*/ 314 h 321"/>
              <a:gd name="T2" fmla="*/ 86 w 114"/>
              <a:gd name="T3" fmla="*/ 321 h 321"/>
              <a:gd name="T4" fmla="*/ 0 w 114"/>
              <a:gd name="T5" fmla="*/ 7 h 321"/>
              <a:gd name="T6" fmla="*/ 29 w 114"/>
              <a:gd name="T7" fmla="*/ 0 h 321"/>
              <a:gd name="T8" fmla="*/ 114 w 114"/>
              <a:gd name="T9" fmla="*/ 314 h 321"/>
            </a:gdLst>
            <a:ahLst/>
            <a:cxnLst>
              <a:cxn ang="0">
                <a:pos x="T0" y="T1"/>
              </a:cxn>
              <a:cxn ang="0">
                <a:pos x="T2" y="T3"/>
              </a:cxn>
              <a:cxn ang="0">
                <a:pos x="T4" y="T5"/>
              </a:cxn>
              <a:cxn ang="0">
                <a:pos x="T6" y="T7"/>
              </a:cxn>
              <a:cxn ang="0">
                <a:pos x="T8" y="T9"/>
              </a:cxn>
            </a:cxnLst>
            <a:rect l="0" t="0" r="r" b="b"/>
            <a:pathLst>
              <a:path w="114" h="321">
                <a:moveTo>
                  <a:pt x="114" y="314"/>
                </a:moveTo>
                <a:lnTo>
                  <a:pt x="86" y="321"/>
                </a:lnTo>
                <a:lnTo>
                  <a:pt x="0" y="7"/>
                </a:lnTo>
                <a:lnTo>
                  <a:pt x="29" y="0"/>
                </a:lnTo>
                <a:lnTo>
                  <a:pt x="114" y="314"/>
                </a:lnTo>
                <a:close/>
              </a:path>
            </a:pathLst>
          </a:custGeom>
          <a:solidFill>
            <a:srgbClr val="F44D3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5" name="iṩḻiďè"/>
          <p:cNvSpPr/>
          <p:nvPr/>
        </p:nvSpPr>
        <p:spPr bwMode="auto">
          <a:xfrm>
            <a:off x="2091635" y="3550651"/>
            <a:ext cx="74921" cy="210963"/>
          </a:xfrm>
          <a:custGeom>
            <a:avLst/>
            <a:gdLst>
              <a:gd name="T0" fmla="*/ 114 w 114"/>
              <a:gd name="T1" fmla="*/ 314 h 321"/>
              <a:gd name="T2" fmla="*/ 86 w 114"/>
              <a:gd name="T3" fmla="*/ 321 h 321"/>
              <a:gd name="T4" fmla="*/ 0 w 114"/>
              <a:gd name="T5" fmla="*/ 7 h 321"/>
              <a:gd name="T6" fmla="*/ 29 w 114"/>
              <a:gd name="T7" fmla="*/ 0 h 321"/>
              <a:gd name="T8" fmla="*/ 114 w 114"/>
              <a:gd name="T9" fmla="*/ 314 h 321"/>
            </a:gdLst>
            <a:ahLst/>
            <a:cxnLst>
              <a:cxn ang="0">
                <a:pos x="T0" y="T1"/>
              </a:cxn>
              <a:cxn ang="0">
                <a:pos x="T2" y="T3"/>
              </a:cxn>
              <a:cxn ang="0">
                <a:pos x="T4" y="T5"/>
              </a:cxn>
              <a:cxn ang="0">
                <a:pos x="T6" y="T7"/>
              </a:cxn>
              <a:cxn ang="0">
                <a:pos x="T8" y="T9"/>
              </a:cxn>
            </a:cxnLst>
            <a:rect l="0" t="0" r="r" b="b"/>
            <a:pathLst>
              <a:path w="114" h="321">
                <a:moveTo>
                  <a:pt x="114" y="314"/>
                </a:moveTo>
                <a:lnTo>
                  <a:pt x="86" y="321"/>
                </a:lnTo>
                <a:lnTo>
                  <a:pt x="0" y="7"/>
                </a:lnTo>
                <a:lnTo>
                  <a:pt x="29" y="0"/>
                </a:lnTo>
                <a:lnTo>
                  <a:pt x="114" y="3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6" name="îṩ1íḋè"/>
          <p:cNvSpPr/>
          <p:nvPr/>
        </p:nvSpPr>
        <p:spPr bwMode="auto">
          <a:xfrm>
            <a:off x="2131068" y="3502018"/>
            <a:ext cx="84779" cy="246452"/>
          </a:xfrm>
          <a:custGeom>
            <a:avLst/>
            <a:gdLst>
              <a:gd name="T0" fmla="*/ 129 w 129"/>
              <a:gd name="T1" fmla="*/ 366 h 375"/>
              <a:gd name="T2" fmla="*/ 100 w 129"/>
              <a:gd name="T3" fmla="*/ 375 h 375"/>
              <a:gd name="T4" fmla="*/ 0 w 129"/>
              <a:gd name="T5" fmla="*/ 9 h 375"/>
              <a:gd name="T6" fmla="*/ 29 w 129"/>
              <a:gd name="T7" fmla="*/ 0 h 375"/>
              <a:gd name="T8" fmla="*/ 129 w 129"/>
              <a:gd name="T9" fmla="*/ 366 h 375"/>
            </a:gdLst>
            <a:ahLst/>
            <a:cxnLst>
              <a:cxn ang="0">
                <a:pos x="T0" y="T1"/>
              </a:cxn>
              <a:cxn ang="0">
                <a:pos x="T2" y="T3"/>
              </a:cxn>
              <a:cxn ang="0">
                <a:pos x="T4" y="T5"/>
              </a:cxn>
              <a:cxn ang="0">
                <a:pos x="T6" y="T7"/>
              </a:cxn>
              <a:cxn ang="0">
                <a:pos x="T8" y="T9"/>
              </a:cxn>
            </a:cxnLst>
            <a:rect l="0" t="0" r="r" b="b"/>
            <a:pathLst>
              <a:path w="129" h="375">
                <a:moveTo>
                  <a:pt x="129" y="366"/>
                </a:moveTo>
                <a:lnTo>
                  <a:pt x="100" y="375"/>
                </a:lnTo>
                <a:lnTo>
                  <a:pt x="0" y="9"/>
                </a:lnTo>
                <a:lnTo>
                  <a:pt x="29" y="0"/>
                </a:lnTo>
                <a:lnTo>
                  <a:pt x="129" y="366"/>
                </a:lnTo>
                <a:close/>
              </a:path>
            </a:pathLst>
          </a:custGeom>
          <a:solidFill>
            <a:srgbClr val="54BAE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7" name="íṣḻíḓé"/>
          <p:cNvSpPr/>
          <p:nvPr/>
        </p:nvSpPr>
        <p:spPr bwMode="auto">
          <a:xfrm>
            <a:off x="2131068" y="3502018"/>
            <a:ext cx="84779" cy="246452"/>
          </a:xfrm>
          <a:custGeom>
            <a:avLst/>
            <a:gdLst>
              <a:gd name="T0" fmla="*/ 129 w 129"/>
              <a:gd name="T1" fmla="*/ 366 h 375"/>
              <a:gd name="T2" fmla="*/ 100 w 129"/>
              <a:gd name="T3" fmla="*/ 375 h 375"/>
              <a:gd name="T4" fmla="*/ 0 w 129"/>
              <a:gd name="T5" fmla="*/ 9 h 375"/>
              <a:gd name="T6" fmla="*/ 29 w 129"/>
              <a:gd name="T7" fmla="*/ 0 h 375"/>
              <a:gd name="T8" fmla="*/ 129 w 129"/>
              <a:gd name="T9" fmla="*/ 366 h 375"/>
            </a:gdLst>
            <a:ahLst/>
            <a:cxnLst>
              <a:cxn ang="0">
                <a:pos x="T0" y="T1"/>
              </a:cxn>
              <a:cxn ang="0">
                <a:pos x="T2" y="T3"/>
              </a:cxn>
              <a:cxn ang="0">
                <a:pos x="T4" y="T5"/>
              </a:cxn>
              <a:cxn ang="0">
                <a:pos x="T6" y="T7"/>
              </a:cxn>
              <a:cxn ang="0">
                <a:pos x="T8" y="T9"/>
              </a:cxn>
            </a:cxnLst>
            <a:rect l="0" t="0" r="r" b="b"/>
            <a:pathLst>
              <a:path w="129" h="375">
                <a:moveTo>
                  <a:pt x="129" y="366"/>
                </a:moveTo>
                <a:lnTo>
                  <a:pt x="100" y="375"/>
                </a:lnTo>
                <a:lnTo>
                  <a:pt x="0" y="9"/>
                </a:lnTo>
                <a:lnTo>
                  <a:pt x="29" y="0"/>
                </a:lnTo>
                <a:lnTo>
                  <a:pt x="129" y="3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8" name="íṣlíḋé"/>
          <p:cNvSpPr/>
          <p:nvPr/>
        </p:nvSpPr>
        <p:spPr bwMode="auto">
          <a:xfrm>
            <a:off x="2198102" y="3672233"/>
            <a:ext cx="37461" cy="70321"/>
          </a:xfrm>
          <a:custGeom>
            <a:avLst/>
            <a:gdLst>
              <a:gd name="T0" fmla="*/ 57 w 57"/>
              <a:gd name="T1" fmla="*/ 100 h 107"/>
              <a:gd name="T2" fmla="*/ 27 w 57"/>
              <a:gd name="T3" fmla="*/ 107 h 107"/>
              <a:gd name="T4" fmla="*/ 0 w 57"/>
              <a:gd name="T5" fmla="*/ 9 h 107"/>
              <a:gd name="T6" fmla="*/ 28 w 57"/>
              <a:gd name="T7" fmla="*/ 0 h 107"/>
              <a:gd name="T8" fmla="*/ 57 w 57"/>
              <a:gd name="T9" fmla="*/ 100 h 107"/>
            </a:gdLst>
            <a:ahLst/>
            <a:cxnLst>
              <a:cxn ang="0">
                <a:pos x="T0" y="T1"/>
              </a:cxn>
              <a:cxn ang="0">
                <a:pos x="T2" y="T3"/>
              </a:cxn>
              <a:cxn ang="0">
                <a:pos x="T4" y="T5"/>
              </a:cxn>
              <a:cxn ang="0">
                <a:pos x="T6" y="T7"/>
              </a:cxn>
              <a:cxn ang="0">
                <a:pos x="T8" y="T9"/>
              </a:cxn>
            </a:cxnLst>
            <a:rect l="0" t="0" r="r" b="b"/>
            <a:pathLst>
              <a:path w="57" h="107">
                <a:moveTo>
                  <a:pt x="57" y="100"/>
                </a:moveTo>
                <a:lnTo>
                  <a:pt x="27" y="107"/>
                </a:lnTo>
                <a:lnTo>
                  <a:pt x="0" y="9"/>
                </a:lnTo>
                <a:lnTo>
                  <a:pt x="28" y="0"/>
                </a:lnTo>
                <a:lnTo>
                  <a:pt x="57" y="100"/>
                </a:lnTo>
                <a:close/>
              </a:path>
            </a:pathLst>
          </a:custGeom>
          <a:solidFill>
            <a:srgbClr val="F44D3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9" name="ïsľïḍè"/>
          <p:cNvSpPr/>
          <p:nvPr/>
        </p:nvSpPr>
        <p:spPr bwMode="auto">
          <a:xfrm>
            <a:off x="2198102" y="3672233"/>
            <a:ext cx="37461" cy="70321"/>
          </a:xfrm>
          <a:custGeom>
            <a:avLst/>
            <a:gdLst>
              <a:gd name="T0" fmla="*/ 57 w 57"/>
              <a:gd name="T1" fmla="*/ 100 h 107"/>
              <a:gd name="T2" fmla="*/ 27 w 57"/>
              <a:gd name="T3" fmla="*/ 107 h 107"/>
              <a:gd name="T4" fmla="*/ 0 w 57"/>
              <a:gd name="T5" fmla="*/ 9 h 107"/>
              <a:gd name="T6" fmla="*/ 28 w 57"/>
              <a:gd name="T7" fmla="*/ 0 h 107"/>
              <a:gd name="T8" fmla="*/ 57 w 57"/>
              <a:gd name="T9" fmla="*/ 100 h 107"/>
            </a:gdLst>
            <a:ahLst/>
            <a:cxnLst>
              <a:cxn ang="0">
                <a:pos x="T0" y="T1"/>
              </a:cxn>
              <a:cxn ang="0">
                <a:pos x="T2" y="T3"/>
              </a:cxn>
              <a:cxn ang="0">
                <a:pos x="T4" y="T5"/>
              </a:cxn>
              <a:cxn ang="0">
                <a:pos x="T6" y="T7"/>
              </a:cxn>
              <a:cxn ang="0">
                <a:pos x="T8" y="T9"/>
              </a:cxn>
            </a:cxnLst>
            <a:rect l="0" t="0" r="r" b="b"/>
            <a:pathLst>
              <a:path w="57" h="107">
                <a:moveTo>
                  <a:pt x="57" y="100"/>
                </a:moveTo>
                <a:lnTo>
                  <a:pt x="27" y="107"/>
                </a:lnTo>
                <a:lnTo>
                  <a:pt x="0" y="9"/>
                </a:lnTo>
                <a:lnTo>
                  <a:pt x="28" y="0"/>
                </a:lnTo>
                <a:lnTo>
                  <a:pt x="57" y="1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60" name="îsľíḓé"/>
          <p:cNvSpPr/>
          <p:nvPr/>
        </p:nvSpPr>
        <p:spPr bwMode="auto">
          <a:xfrm>
            <a:off x="2177071" y="3404751"/>
            <a:ext cx="107124" cy="324659"/>
          </a:xfrm>
          <a:custGeom>
            <a:avLst/>
            <a:gdLst>
              <a:gd name="T0" fmla="*/ 163 w 163"/>
              <a:gd name="T1" fmla="*/ 487 h 494"/>
              <a:gd name="T2" fmla="*/ 134 w 163"/>
              <a:gd name="T3" fmla="*/ 494 h 494"/>
              <a:gd name="T4" fmla="*/ 0 w 163"/>
              <a:gd name="T5" fmla="*/ 9 h 494"/>
              <a:gd name="T6" fmla="*/ 29 w 163"/>
              <a:gd name="T7" fmla="*/ 0 h 494"/>
              <a:gd name="T8" fmla="*/ 163 w 163"/>
              <a:gd name="T9" fmla="*/ 487 h 494"/>
            </a:gdLst>
            <a:ahLst/>
            <a:cxnLst>
              <a:cxn ang="0">
                <a:pos x="T0" y="T1"/>
              </a:cxn>
              <a:cxn ang="0">
                <a:pos x="T2" y="T3"/>
              </a:cxn>
              <a:cxn ang="0">
                <a:pos x="T4" y="T5"/>
              </a:cxn>
              <a:cxn ang="0">
                <a:pos x="T6" y="T7"/>
              </a:cxn>
              <a:cxn ang="0">
                <a:pos x="T8" y="T9"/>
              </a:cxn>
            </a:cxnLst>
            <a:rect l="0" t="0" r="r" b="b"/>
            <a:pathLst>
              <a:path w="163" h="494">
                <a:moveTo>
                  <a:pt x="163" y="487"/>
                </a:moveTo>
                <a:lnTo>
                  <a:pt x="134" y="494"/>
                </a:lnTo>
                <a:lnTo>
                  <a:pt x="0" y="9"/>
                </a:lnTo>
                <a:lnTo>
                  <a:pt x="29" y="0"/>
                </a:lnTo>
                <a:lnTo>
                  <a:pt x="163" y="487"/>
                </a:lnTo>
                <a:close/>
              </a:path>
            </a:pathLst>
          </a:custGeom>
          <a:solidFill>
            <a:srgbClr val="54BAE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61" name="îṩľîďè"/>
          <p:cNvSpPr/>
          <p:nvPr/>
        </p:nvSpPr>
        <p:spPr bwMode="auto">
          <a:xfrm>
            <a:off x="2177071" y="3404751"/>
            <a:ext cx="107124" cy="324659"/>
          </a:xfrm>
          <a:custGeom>
            <a:avLst/>
            <a:gdLst>
              <a:gd name="T0" fmla="*/ 163 w 163"/>
              <a:gd name="T1" fmla="*/ 487 h 494"/>
              <a:gd name="T2" fmla="*/ 134 w 163"/>
              <a:gd name="T3" fmla="*/ 494 h 494"/>
              <a:gd name="T4" fmla="*/ 0 w 163"/>
              <a:gd name="T5" fmla="*/ 9 h 494"/>
              <a:gd name="T6" fmla="*/ 29 w 163"/>
              <a:gd name="T7" fmla="*/ 0 h 494"/>
              <a:gd name="T8" fmla="*/ 163 w 163"/>
              <a:gd name="T9" fmla="*/ 487 h 494"/>
            </a:gdLst>
            <a:ahLst/>
            <a:cxnLst>
              <a:cxn ang="0">
                <a:pos x="T0" y="T1"/>
              </a:cxn>
              <a:cxn ang="0">
                <a:pos x="T2" y="T3"/>
              </a:cxn>
              <a:cxn ang="0">
                <a:pos x="T4" y="T5"/>
              </a:cxn>
              <a:cxn ang="0">
                <a:pos x="T6" y="T7"/>
              </a:cxn>
              <a:cxn ang="0">
                <a:pos x="T8" y="T9"/>
              </a:cxn>
            </a:cxnLst>
            <a:rect l="0" t="0" r="r" b="b"/>
            <a:pathLst>
              <a:path w="163" h="494">
                <a:moveTo>
                  <a:pt x="163" y="487"/>
                </a:moveTo>
                <a:lnTo>
                  <a:pt x="134" y="494"/>
                </a:lnTo>
                <a:lnTo>
                  <a:pt x="0" y="9"/>
                </a:lnTo>
                <a:lnTo>
                  <a:pt x="29" y="0"/>
                </a:lnTo>
                <a:lnTo>
                  <a:pt x="163" y="4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62" name="iš1ïde"/>
          <p:cNvSpPr/>
          <p:nvPr/>
        </p:nvSpPr>
        <p:spPr bwMode="auto">
          <a:xfrm>
            <a:off x="2185615" y="3362690"/>
            <a:ext cx="116982" cy="362119"/>
          </a:xfrm>
          <a:custGeom>
            <a:avLst/>
            <a:gdLst>
              <a:gd name="T0" fmla="*/ 178 w 178"/>
              <a:gd name="T1" fmla="*/ 543 h 551"/>
              <a:gd name="T2" fmla="*/ 150 w 178"/>
              <a:gd name="T3" fmla="*/ 551 h 551"/>
              <a:gd name="T4" fmla="*/ 0 w 178"/>
              <a:gd name="T5" fmla="*/ 7 h 551"/>
              <a:gd name="T6" fmla="*/ 29 w 178"/>
              <a:gd name="T7" fmla="*/ 0 h 551"/>
              <a:gd name="T8" fmla="*/ 178 w 178"/>
              <a:gd name="T9" fmla="*/ 543 h 551"/>
            </a:gdLst>
            <a:ahLst/>
            <a:cxnLst>
              <a:cxn ang="0">
                <a:pos x="T0" y="T1"/>
              </a:cxn>
              <a:cxn ang="0">
                <a:pos x="T2" y="T3"/>
              </a:cxn>
              <a:cxn ang="0">
                <a:pos x="T4" y="T5"/>
              </a:cxn>
              <a:cxn ang="0">
                <a:pos x="T6" y="T7"/>
              </a:cxn>
              <a:cxn ang="0">
                <a:pos x="T8" y="T9"/>
              </a:cxn>
            </a:cxnLst>
            <a:rect l="0" t="0" r="r" b="b"/>
            <a:pathLst>
              <a:path w="178" h="551">
                <a:moveTo>
                  <a:pt x="178" y="543"/>
                </a:moveTo>
                <a:lnTo>
                  <a:pt x="150" y="551"/>
                </a:lnTo>
                <a:lnTo>
                  <a:pt x="0" y="7"/>
                </a:lnTo>
                <a:lnTo>
                  <a:pt x="29" y="0"/>
                </a:lnTo>
                <a:lnTo>
                  <a:pt x="178" y="543"/>
                </a:lnTo>
                <a:close/>
              </a:path>
            </a:pathLst>
          </a:custGeom>
          <a:solidFill>
            <a:srgbClr val="F44D3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63" name="ïṡḷïḋê"/>
          <p:cNvSpPr/>
          <p:nvPr/>
        </p:nvSpPr>
        <p:spPr bwMode="auto">
          <a:xfrm>
            <a:off x="2185615" y="3362690"/>
            <a:ext cx="116982" cy="362119"/>
          </a:xfrm>
          <a:custGeom>
            <a:avLst/>
            <a:gdLst>
              <a:gd name="T0" fmla="*/ 178 w 178"/>
              <a:gd name="T1" fmla="*/ 543 h 551"/>
              <a:gd name="T2" fmla="*/ 150 w 178"/>
              <a:gd name="T3" fmla="*/ 551 h 551"/>
              <a:gd name="T4" fmla="*/ 0 w 178"/>
              <a:gd name="T5" fmla="*/ 7 h 551"/>
              <a:gd name="T6" fmla="*/ 29 w 178"/>
              <a:gd name="T7" fmla="*/ 0 h 551"/>
              <a:gd name="T8" fmla="*/ 178 w 178"/>
              <a:gd name="T9" fmla="*/ 543 h 551"/>
            </a:gdLst>
            <a:ahLst/>
            <a:cxnLst>
              <a:cxn ang="0">
                <a:pos x="T0" y="T1"/>
              </a:cxn>
              <a:cxn ang="0">
                <a:pos x="T2" y="T3"/>
              </a:cxn>
              <a:cxn ang="0">
                <a:pos x="T4" y="T5"/>
              </a:cxn>
              <a:cxn ang="0">
                <a:pos x="T6" y="T7"/>
              </a:cxn>
              <a:cxn ang="0">
                <a:pos x="T8" y="T9"/>
              </a:cxn>
            </a:cxnLst>
            <a:rect l="0" t="0" r="r" b="b"/>
            <a:pathLst>
              <a:path w="178" h="551">
                <a:moveTo>
                  <a:pt x="178" y="543"/>
                </a:moveTo>
                <a:lnTo>
                  <a:pt x="150" y="551"/>
                </a:lnTo>
                <a:lnTo>
                  <a:pt x="0" y="7"/>
                </a:lnTo>
                <a:lnTo>
                  <a:pt x="29" y="0"/>
                </a:lnTo>
                <a:lnTo>
                  <a:pt x="178" y="5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64" name="îŝlidé"/>
          <p:cNvSpPr/>
          <p:nvPr/>
        </p:nvSpPr>
        <p:spPr bwMode="auto">
          <a:xfrm>
            <a:off x="2280910" y="3517790"/>
            <a:ext cx="70321" cy="193218"/>
          </a:xfrm>
          <a:custGeom>
            <a:avLst/>
            <a:gdLst>
              <a:gd name="T0" fmla="*/ 107 w 107"/>
              <a:gd name="T1" fmla="*/ 287 h 294"/>
              <a:gd name="T2" fmla="*/ 79 w 107"/>
              <a:gd name="T3" fmla="*/ 294 h 294"/>
              <a:gd name="T4" fmla="*/ 0 w 107"/>
              <a:gd name="T5" fmla="*/ 7 h 294"/>
              <a:gd name="T6" fmla="*/ 29 w 107"/>
              <a:gd name="T7" fmla="*/ 0 h 294"/>
              <a:gd name="T8" fmla="*/ 107 w 107"/>
              <a:gd name="T9" fmla="*/ 287 h 294"/>
            </a:gdLst>
            <a:ahLst/>
            <a:cxnLst>
              <a:cxn ang="0">
                <a:pos x="T0" y="T1"/>
              </a:cxn>
              <a:cxn ang="0">
                <a:pos x="T2" y="T3"/>
              </a:cxn>
              <a:cxn ang="0">
                <a:pos x="T4" y="T5"/>
              </a:cxn>
              <a:cxn ang="0">
                <a:pos x="T6" y="T7"/>
              </a:cxn>
              <a:cxn ang="0">
                <a:pos x="T8" y="T9"/>
              </a:cxn>
            </a:cxnLst>
            <a:rect l="0" t="0" r="r" b="b"/>
            <a:pathLst>
              <a:path w="107" h="294">
                <a:moveTo>
                  <a:pt x="107" y="287"/>
                </a:moveTo>
                <a:lnTo>
                  <a:pt x="79" y="294"/>
                </a:lnTo>
                <a:lnTo>
                  <a:pt x="0" y="7"/>
                </a:lnTo>
                <a:lnTo>
                  <a:pt x="29" y="0"/>
                </a:lnTo>
                <a:lnTo>
                  <a:pt x="107" y="287"/>
                </a:lnTo>
                <a:close/>
              </a:path>
            </a:pathLst>
          </a:custGeom>
          <a:solidFill>
            <a:srgbClr val="54BAE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65" name="ïŝ1îḓe"/>
          <p:cNvSpPr/>
          <p:nvPr/>
        </p:nvSpPr>
        <p:spPr bwMode="auto">
          <a:xfrm>
            <a:off x="2280910" y="3517790"/>
            <a:ext cx="70321" cy="193218"/>
          </a:xfrm>
          <a:custGeom>
            <a:avLst/>
            <a:gdLst>
              <a:gd name="T0" fmla="*/ 107 w 107"/>
              <a:gd name="T1" fmla="*/ 287 h 294"/>
              <a:gd name="T2" fmla="*/ 79 w 107"/>
              <a:gd name="T3" fmla="*/ 294 h 294"/>
              <a:gd name="T4" fmla="*/ 0 w 107"/>
              <a:gd name="T5" fmla="*/ 7 h 294"/>
              <a:gd name="T6" fmla="*/ 29 w 107"/>
              <a:gd name="T7" fmla="*/ 0 h 294"/>
              <a:gd name="T8" fmla="*/ 107 w 107"/>
              <a:gd name="T9" fmla="*/ 287 h 294"/>
            </a:gdLst>
            <a:ahLst/>
            <a:cxnLst>
              <a:cxn ang="0">
                <a:pos x="T0" y="T1"/>
              </a:cxn>
              <a:cxn ang="0">
                <a:pos x="T2" y="T3"/>
              </a:cxn>
              <a:cxn ang="0">
                <a:pos x="T4" y="T5"/>
              </a:cxn>
              <a:cxn ang="0">
                <a:pos x="T6" y="T7"/>
              </a:cxn>
              <a:cxn ang="0">
                <a:pos x="T8" y="T9"/>
              </a:cxn>
            </a:cxnLst>
            <a:rect l="0" t="0" r="r" b="b"/>
            <a:pathLst>
              <a:path w="107" h="294">
                <a:moveTo>
                  <a:pt x="107" y="287"/>
                </a:moveTo>
                <a:lnTo>
                  <a:pt x="79" y="294"/>
                </a:lnTo>
                <a:lnTo>
                  <a:pt x="0" y="7"/>
                </a:lnTo>
                <a:lnTo>
                  <a:pt x="29" y="0"/>
                </a:lnTo>
                <a:lnTo>
                  <a:pt x="107" y="2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66" name="ïsḻiḓè"/>
          <p:cNvSpPr/>
          <p:nvPr/>
        </p:nvSpPr>
        <p:spPr bwMode="auto">
          <a:xfrm>
            <a:off x="2259879" y="3366633"/>
            <a:ext cx="110410" cy="339774"/>
          </a:xfrm>
          <a:custGeom>
            <a:avLst/>
            <a:gdLst>
              <a:gd name="T0" fmla="*/ 168 w 168"/>
              <a:gd name="T1" fmla="*/ 508 h 517"/>
              <a:gd name="T2" fmla="*/ 139 w 168"/>
              <a:gd name="T3" fmla="*/ 517 h 517"/>
              <a:gd name="T4" fmla="*/ 0 w 168"/>
              <a:gd name="T5" fmla="*/ 7 h 517"/>
              <a:gd name="T6" fmla="*/ 28 w 168"/>
              <a:gd name="T7" fmla="*/ 0 h 517"/>
              <a:gd name="T8" fmla="*/ 168 w 168"/>
              <a:gd name="T9" fmla="*/ 508 h 517"/>
            </a:gdLst>
            <a:ahLst/>
            <a:cxnLst>
              <a:cxn ang="0">
                <a:pos x="T0" y="T1"/>
              </a:cxn>
              <a:cxn ang="0">
                <a:pos x="T2" y="T3"/>
              </a:cxn>
              <a:cxn ang="0">
                <a:pos x="T4" y="T5"/>
              </a:cxn>
              <a:cxn ang="0">
                <a:pos x="T6" y="T7"/>
              </a:cxn>
              <a:cxn ang="0">
                <a:pos x="T8" y="T9"/>
              </a:cxn>
            </a:cxnLst>
            <a:rect l="0" t="0" r="r" b="b"/>
            <a:pathLst>
              <a:path w="168" h="517">
                <a:moveTo>
                  <a:pt x="168" y="508"/>
                </a:moveTo>
                <a:lnTo>
                  <a:pt x="139" y="517"/>
                </a:lnTo>
                <a:lnTo>
                  <a:pt x="0" y="7"/>
                </a:lnTo>
                <a:lnTo>
                  <a:pt x="28" y="0"/>
                </a:lnTo>
                <a:lnTo>
                  <a:pt x="168" y="508"/>
                </a:lnTo>
                <a:close/>
              </a:path>
            </a:pathLst>
          </a:custGeom>
          <a:solidFill>
            <a:srgbClr val="F44D3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67" name="iṧļïḋè"/>
          <p:cNvSpPr/>
          <p:nvPr/>
        </p:nvSpPr>
        <p:spPr bwMode="auto">
          <a:xfrm>
            <a:off x="2259879" y="3366633"/>
            <a:ext cx="110410" cy="339774"/>
          </a:xfrm>
          <a:custGeom>
            <a:avLst/>
            <a:gdLst>
              <a:gd name="T0" fmla="*/ 168 w 168"/>
              <a:gd name="T1" fmla="*/ 508 h 517"/>
              <a:gd name="T2" fmla="*/ 139 w 168"/>
              <a:gd name="T3" fmla="*/ 517 h 517"/>
              <a:gd name="T4" fmla="*/ 0 w 168"/>
              <a:gd name="T5" fmla="*/ 7 h 517"/>
              <a:gd name="T6" fmla="*/ 28 w 168"/>
              <a:gd name="T7" fmla="*/ 0 h 517"/>
              <a:gd name="T8" fmla="*/ 168 w 168"/>
              <a:gd name="T9" fmla="*/ 508 h 517"/>
            </a:gdLst>
            <a:ahLst/>
            <a:cxnLst>
              <a:cxn ang="0">
                <a:pos x="T0" y="T1"/>
              </a:cxn>
              <a:cxn ang="0">
                <a:pos x="T2" y="T3"/>
              </a:cxn>
              <a:cxn ang="0">
                <a:pos x="T4" y="T5"/>
              </a:cxn>
              <a:cxn ang="0">
                <a:pos x="T6" y="T7"/>
              </a:cxn>
              <a:cxn ang="0">
                <a:pos x="T8" y="T9"/>
              </a:cxn>
            </a:cxnLst>
            <a:rect l="0" t="0" r="r" b="b"/>
            <a:pathLst>
              <a:path w="168" h="517">
                <a:moveTo>
                  <a:pt x="168" y="508"/>
                </a:moveTo>
                <a:lnTo>
                  <a:pt x="139" y="517"/>
                </a:lnTo>
                <a:lnTo>
                  <a:pt x="0" y="7"/>
                </a:lnTo>
                <a:lnTo>
                  <a:pt x="28" y="0"/>
                </a:lnTo>
                <a:lnTo>
                  <a:pt x="168" y="50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68" name="îşḻíde"/>
          <p:cNvSpPr/>
          <p:nvPr/>
        </p:nvSpPr>
        <p:spPr bwMode="auto">
          <a:xfrm>
            <a:off x="2335458" y="3450755"/>
            <a:ext cx="83465" cy="242509"/>
          </a:xfrm>
          <a:custGeom>
            <a:avLst/>
            <a:gdLst>
              <a:gd name="T0" fmla="*/ 127 w 127"/>
              <a:gd name="T1" fmla="*/ 360 h 369"/>
              <a:gd name="T2" fmla="*/ 99 w 127"/>
              <a:gd name="T3" fmla="*/ 369 h 369"/>
              <a:gd name="T4" fmla="*/ 0 w 127"/>
              <a:gd name="T5" fmla="*/ 7 h 369"/>
              <a:gd name="T6" fmla="*/ 29 w 127"/>
              <a:gd name="T7" fmla="*/ 0 h 369"/>
              <a:gd name="T8" fmla="*/ 127 w 127"/>
              <a:gd name="T9" fmla="*/ 360 h 369"/>
            </a:gdLst>
            <a:ahLst/>
            <a:cxnLst>
              <a:cxn ang="0">
                <a:pos x="T0" y="T1"/>
              </a:cxn>
              <a:cxn ang="0">
                <a:pos x="T2" y="T3"/>
              </a:cxn>
              <a:cxn ang="0">
                <a:pos x="T4" y="T5"/>
              </a:cxn>
              <a:cxn ang="0">
                <a:pos x="T6" y="T7"/>
              </a:cxn>
              <a:cxn ang="0">
                <a:pos x="T8" y="T9"/>
              </a:cxn>
            </a:cxnLst>
            <a:rect l="0" t="0" r="r" b="b"/>
            <a:pathLst>
              <a:path w="127" h="369">
                <a:moveTo>
                  <a:pt x="127" y="360"/>
                </a:moveTo>
                <a:lnTo>
                  <a:pt x="99" y="369"/>
                </a:lnTo>
                <a:lnTo>
                  <a:pt x="0" y="7"/>
                </a:lnTo>
                <a:lnTo>
                  <a:pt x="29" y="0"/>
                </a:lnTo>
                <a:lnTo>
                  <a:pt x="127" y="360"/>
                </a:lnTo>
                <a:close/>
              </a:path>
            </a:pathLst>
          </a:custGeom>
          <a:solidFill>
            <a:srgbClr val="54BAE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69" name="îŝḻîḓe"/>
          <p:cNvSpPr/>
          <p:nvPr/>
        </p:nvSpPr>
        <p:spPr bwMode="auto">
          <a:xfrm>
            <a:off x="2335458" y="3450755"/>
            <a:ext cx="83465" cy="242509"/>
          </a:xfrm>
          <a:custGeom>
            <a:avLst/>
            <a:gdLst>
              <a:gd name="T0" fmla="*/ 127 w 127"/>
              <a:gd name="T1" fmla="*/ 360 h 369"/>
              <a:gd name="T2" fmla="*/ 99 w 127"/>
              <a:gd name="T3" fmla="*/ 369 h 369"/>
              <a:gd name="T4" fmla="*/ 0 w 127"/>
              <a:gd name="T5" fmla="*/ 7 h 369"/>
              <a:gd name="T6" fmla="*/ 29 w 127"/>
              <a:gd name="T7" fmla="*/ 0 h 369"/>
              <a:gd name="T8" fmla="*/ 127 w 127"/>
              <a:gd name="T9" fmla="*/ 360 h 369"/>
            </a:gdLst>
            <a:ahLst/>
            <a:cxnLst>
              <a:cxn ang="0">
                <a:pos x="T0" y="T1"/>
              </a:cxn>
              <a:cxn ang="0">
                <a:pos x="T2" y="T3"/>
              </a:cxn>
              <a:cxn ang="0">
                <a:pos x="T4" y="T5"/>
              </a:cxn>
              <a:cxn ang="0">
                <a:pos x="T6" y="T7"/>
              </a:cxn>
              <a:cxn ang="0">
                <a:pos x="T8" y="T9"/>
              </a:cxn>
            </a:cxnLst>
            <a:rect l="0" t="0" r="r" b="b"/>
            <a:pathLst>
              <a:path w="127" h="369">
                <a:moveTo>
                  <a:pt x="127" y="360"/>
                </a:moveTo>
                <a:lnTo>
                  <a:pt x="99" y="369"/>
                </a:lnTo>
                <a:lnTo>
                  <a:pt x="0" y="7"/>
                </a:lnTo>
                <a:lnTo>
                  <a:pt x="29" y="0"/>
                </a:lnTo>
                <a:lnTo>
                  <a:pt x="127" y="36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70" name="îṩľîḓè"/>
          <p:cNvSpPr/>
          <p:nvPr/>
        </p:nvSpPr>
        <p:spPr bwMode="auto">
          <a:xfrm>
            <a:off x="2359117" y="3461928"/>
            <a:ext cx="78865" cy="225421"/>
          </a:xfrm>
          <a:custGeom>
            <a:avLst/>
            <a:gdLst>
              <a:gd name="T0" fmla="*/ 120 w 120"/>
              <a:gd name="T1" fmla="*/ 336 h 343"/>
              <a:gd name="T2" fmla="*/ 91 w 120"/>
              <a:gd name="T3" fmla="*/ 343 h 343"/>
              <a:gd name="T4" fmla="*/ 0 w 120"/>
              <a:gd name="T5" fmla="*/ 7 h 343"/>
              <a:gd name="T6" fmla="*/ 28 w 120"/>
              <a:gd name="T7" fmla="*/ 0 h 343"/>
              <a:gd name="T8" fmla="*/ 120 w 120"/>
              <a:gd name="T9" fmla="*/ 336 h 343"/>
            </a:gdLst>
            <a:ahLst/>
            <a:cxnLst>
              <a:cxn ang="0">
                <a:pos x="T0" y="T1"/>
              </a:cxn>
              <a:cxn ang="0">
                <a:pos x="T2" y="T3"/>
              </a:cxn>
              <a:cxn ang="0">
                <a:pos x="T4" y="T5"/>
              </a:cxn>
              <a:cxn ang="0">
                <a:pos x="T6" y="T7"/>
              </a:cxn>
              <a:cxn ang="0">
                <a:pos x="T8" y="T9"/>
              </a:cxn>
            </a:cxnLst>
            <a:rect l="0" t="0" r="r" b="b"/>
            <a:pathLst>
              <a:path w="120" h="343">
                <a:moveTo>
                  <a:pt x="120" y="336"/>
                </a:moveTo>
                <a:lnTo>
                  <a:pt x="91" y="343"/>
                </a:lnTo>
                <a:lnTo>
                  <a:pt x="0" y="7"/>
                </a:lnTo>
                <a:lnTo>
                  <a:pt x="28" y="0"/>
                </a:lnTo>
                <a:lnTo>
                  <a:pt x="120" y="336"/>
                </a:lnTo>
                <a:close/>
              </a:path>
            </a:pathLst>
          </a:custGeom>
          <a:solidFill>
            <a:srgbClr val="F44D3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71" name="iṡ1ide"/>
          <p:cNvSpPr/>
          <p:nvPr/>
        </p:nvSpPr>
        <p:spPr bwMode="auto">
          <a:xfrm>
            <a:off x="2359117" y="3461928"/>
            <a:ext cx="78865" cy="225421"/>
          </a:xfrm>
          <a:custGeom>
            <a:avLst/>
            <a:gdLst>
              <a:gd name="T0" fmla="*/ 120 w 120"/>
              <a:gd name="T1" fmla="*/ 336 h 343"/>
              <a:gd name="T2" fmla="*/ 91 w 120"/>
              <a:gd name="T3" fmla="*/ 343 h 343"/>
              <a:gd name="T4" fmla="*/ 0 w 120"/>
              <a:gd name="T5" fmla="*/ 7 h 343"/>
              <a:gd name="T6" fmla="*/ 28 w 120"/>
              <a:gd name="T7" fmla="*/ 0 h 343"/>
              <a:gd name="T8" fmla="*/ 120 w 120"/>
              <a:gd name="T9" fmla="*/ 336 h 343"/>
            </a:gdLst>
            <a:ahLst/>
            <a:cxnLst>
              <a:cxn ang="0">
                <a:pos x="T0" y="T1"/>
              </a:cxn>
              <a:cxn ang="0">
                <a:pos x="T2" y="T3"/>
              </a:cxn>
              <a:cxn ang="0">
                <a:pos x="T4" y="T5"/>
              </a:cxn>
              <a:cxn ang="0">
                <a:pos x="T6" y="T7"/>
              </a:cxn>
              <a:cxn ang="0">
                <a:pos x="T8" y="T9"/>
              </a:cxn>
            </a:cxnLst>
            <a:rect l="0" t="0" r="r" b="b"/>
            <a:pathLst>
              <a:path w="120" h="343">
                <a:moveTo>
                  <a:pt x="120" y="336"/>
                </a:moveTo>
                <a:lnTo>
                  <a:pt x="91" y="343"/>
                </a:lnTo>
                <a:lnTo>
                  <a:pt x="0" y="7"/>
                </a:lnTo>
                <a:lnTo>
                  <a:pt x="28" y="0"/>
                </a:lnTo>
                <a:lnTo>
                  <a:pt x="12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72" name="iṣļíḓè"/>
          <p:cNvSpPr/>
          <p:nvPr/>
        </p:nvSpPr>
        <p:spPr bwMode="auto">
          <a:xfrm>
            <a:off x="2429438" y="3526334"/>
            <a:ext cx="57834" cy="147871"/>
          </a:xfrm>
          <a:custGeom>
            <a:avLst/>
            <a:gdLst>
              <a:gd name="T0" fmla="*/ 88 w 88"/>
              <a:gd name="T1" fmla="*/ 217 h 225"/>
              <a:gd name="T2" fmla="*/ 60 w 88"/>
              <a:gd name="T3" fmla="*/ 225 h 225"/>
              <a:gd name="T4" fmla="*/ 0 w 88"/>
              <a:gd name="T5" fmla="*/ 7 h 225"/>
              <a:gd name="T6" fmla="*/ 28 w 88"/>
              <a:gd name="T7" fmla="*/ 0 h 225"/>
              <a:gd name="T8" fmla="*/ 88 w 88"/>
              <a:gd name="T9" fmla="*/ 217 h 225"/>
            </a:gdLst>
            <a:ahLst/>
            <a:cxnLst>
              <a:cxn ang="0">
                <a:pos x="T0" y="T1"/>
              </a:cxn>
              <a:cxn ang="0">
                <a:pos x="T2" y="T3"/>
              </a:cxn>
              <a:cxn ang="0">
                <a:pos x="T4" y="T5"/>
              </a:cxn>
              <a:cxn ang="0">
                <a:pos x="T6" y="T7"/>
              </a:cxn>
              <a:cxn ang="0">
                <a:pos x="T8" y="T9"/>
              </a:cxn>
            </a:cxnLst>
            <a:rect l="0" t="0" r="r" b="b"/>
            <a:pathLst>
              <a:path w="88" h="225">
                <a:moveTo>
                  <a:pt x="88" y="217"/>
                </a:moveTo>
                <a:lnTo>
                  <a:pt x="60" y="225"/>
                </a:lnTo>
                <a:lnTo>
                  <a:pt x="0" y="7"/>
                </a:lnTo>
                <a:lnTo>
                  <a:pt x="28" y="0"/>
                </a:lnTo>
                <a:lnTo>
                  <a:pt x="88" y="217"/>
                </a:lnTo>
                <a:close/>
              </a:path>
            </a:pathLst>
          </a:custGeom>
          <a:solidFill>
            <a:srgbClr val="54BAE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73" name="iṣľïḑe"/>
          <p:cNvSpPr/>
          <p:nvPr/>
        </p:nvSpPr>
        <p:spPr bwMode="auto">
          <a:xfrm>
            <a:off x="2429438" y="3526334"/>
            <a:ext cx="57834" cy="147871"/>
          </a:xfrm>
          <a:custGeom>
            <a:avLst/>
            <a:gdLst>
              <a:gd name="T0" fmla="*/ 88 w 88"/>
              <a:gd name="T1" fmla="*/ 217 h 225"/>
              <a:gd name="T2" fmla="*/ 60 w 88"/>
              <a:gd name="T3" fmla="*/ 225 h 225"/>
              <a:gd name="T4" fmla="*/ 0 w 88"/>
              <a:gd name="T5" fmla="*/ 7 h 225"/>
              <a:gd name="T6" fmla="*/ 28 w 88"/>
              <a:gd name="T7" fmla="*/ 0 h 225"/>
              <a:gd name="T8" fmla="*/ 88 w 88"/>
              <a:gd name="T9" fmla="*/ 217 h 225"/>
            </a:gdLst>
            <a:ahLst/>
            <a:cxnLst>
              <a:cxn ang="0">
                <a:pos x="T0" y="T1"/>
              </a:cxn>
              <a:cxn ang="0">
                <a:pos x="T2" y="T3"/>
              </a:cxn>
              <a:cxn ang="0">
                <a:pos x="T4" y="T5"/>
              </a:cxn>
              <a:cxn ang="0">
                <a:pos x="T6" y="T7"/>
              </a:cxn>
              <a:cxn ang="0">
                <a:pos x="T8" y="T9"/>
              </a:cxn>
            </a:cxnLst>
            <a:rect l="0" t="0" r="r" b="b"/>
            <a:pathLst>
              <a:path w="88" h="225">
                <a:moveTo>
                  <a:pt x="88" y="217"/>
                </a:moveTo>
                <a:lnTo>
                  <a:pt x="60" y="225"/>
                </a:lnTo>
                <a:lnTo>
                  <a:pt x="0" y="7"/>
                </a:lnTo>
                <a:lnTo>
                  <a:pt x="28" y="0"/>
                </a:lnTo>
                <a:lnTo>
                  <a:pt x="88" y="2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74" name="ïṣļide"/>
          <p:cNvSpPr/>
          <p:nvPr/>
        </p:nvSpPr>
        <p:spPr bwMode="auto">
          <a:xfrm>
            <a:off x="2458355" y="3557223"/>
            <a:ext cx="47976" cy="111724"/>
          </a:xfrm>
          <a:custGeom>
            <a:avLst/>
            <a:gdLst>
              <a:gd name="T0" fmla="*/ 73 w 73"/>
              <a:gd name="T1" fmla="*/ 163 h 170"/>
              <a:gd name="T2" fmla="*/ 44 w 73"/>
              <a:gd name="T3" fmla="*/ 170 h 170"/>
              <a:gd name="T4" fmla="*/ 0 w 73"/>
              <a:gd name="T5" fmla="*/ 7 h 170"/>
              <a:gd name="T6" fmla="*/ 29 w 73"/>
              <a:gd name="T7" fmla="*/ 0 h 170"/>
              <a:gd name="T8" fmla="*/ 73 w 73"/>
              <a:gd name="T9" fmla="*/ 163 h 170"/>
            </a:gdLst>
            <a:ahLst/>
            <a:cxnLst>
              <a:cxn ang="0">
                <a:pos x="T0" y="T1"/>
              </a:cxn>
              <a:cxn ang="0">
                <a:pos x="T2" y="T3"/>
              </a:cxn>
              <a:cxn ang="0">
                <a:pos x="T4" y="T5"/>
              </a:cxn>
              <a:cxn ang="0">
                <a:pos x="T6" y="T7"/>
              </a:cxn>
              <a:cxn ang="0">
                <a:pos x="T8" y="T9"/>
              </a:cxn>
            </a:cxnLst>
            <a:rect l="0" t="0" r="r" b="b"/>
            <a:pathLst>
              <a:path w="73" h="170">
                <a:moveTo>
                  <a:pt x="73" y="163"/>
                </a:moveTo>
                <a:lnTo>
                  <a:pt x="44" y="170"/>
                </a:lnTo>
                <a:lnTo>
                  <a:pt x="0" y="7"/>
                </a:lnTo>
                <a:lnTo>
                  <a:pt x="29" y="0"/>
                </a:lnTo>
                <a:lnTo>
                  <a:pt x="73" y="163"/>
                </a:lnTo>
                <a:close/>
              </a:path>
            </a:pathLst>
          </a:custGeom>
          <a:solidFill>
            <a:srgbClr val="F44D3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75" name="iśľïḑè"/>
          <p:cNvSpPr/>
          <p:nvPr/>
        </p:nvSpPr>
        <p:spPr bwMode="auto">
          <a:xfrm>
            <a:off x="2458355" y="3557223"/>
            <a:ext cx="47976" cy="111724"/>
          </a:xfrm>
          <a:custGeom>
            <a:avLst/>
            <a:gdLst>
              <a:gd name="T0" fmla="*/ 73 w 73"/>
              <a:gd name="T1" fmla="*/ 163 h 170"/>
              <a:gd name="T2" fmla="*/ 44 w 73"/>
              <a:gd name="T3" fmla="*/ 170 h 170"/>
              <a:gd name="T4" fmla="*/ 0 w 73"/>
              <a:gd name="T5" fmla="*/ 7 h 170"/>
              <a:gd name="T6" fmla="*/ 29 w 73"/>
              <a:gd name="T7" fmla="*/ 0 h 170"/>
              <a:gd name="T8" fmla="*/ 73 w 73"/>
              <a:gd name="T9" fmla="*/ 163 h 170"/>
            </a:gdLst>
            <a:ahLst/>
            <a:cxnLst>
              <a:cxn ang="0">
                <a:pos x="T0" y="T1"/>
              </a:cxn>
              <a:cxn ang="0">
                <a:pos x="T2" y="T3"/>
              </a:cxn>
              <a:cxn ang="0">
                <a:pos x="T4" y="T5"/>
              </a:cxn>
              <a:cxn ang="0">
                <a:pos x="T6" y="T7"/>
              </a:cxn>
              <a:cxn ang="0">
                <a:pos x="T8" y="T9"/>
              </a:cxn>
            </a:cxnLst>
            <a:rect l="0" t="0" r="r" b="b"/>
            <a:pathLst>
              <a:path w="73" h="170">
                <a:moveTo>
                  <a:pt x="73" y="163"/>
                </a:moveTo>
                <a:lnTo>
                  <a:pt x="44" y="170"/>
                </a:lnTo>
                <a:lnTo>
                  <a:pt x="0" y="7"/>
                </a:lnTo>
                <a:lnTo>
                  <a:pt x="29" y="0"/>
                </a:lnTo>
                <a:lnTo>
                  <a:pt x="73" y="1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76" name="ïṩḻíḓê"/>
          <p:cNvSpPr/>
          <p:nvPr/>
        </p:nvSpPr>
        <p:spPr bwMode="auto">
          <a:xfrm>
            <a:off x="2514875" y="3571681"/>
            <a:ext cx="40090" cy="84122"/>
          </a:xfrm>
          <a:custGeom>
            <a:avLst/>
            <a:gdLst>
              <a:gd name="T0" fmla="*/ 61 w 61"/>
              <a:gd name="T1" fmla="*/ 119 h 128"/>
              <a:gd name="T2" fmla="*/ 32 w 61"/>
              <a:gd name="T3" fmla="*/ 128 h 128"/>
              <a:gd name="T4" fmla="*/ 0 w 61"/>
              <a:gd name="T5" fmla="*/ 8 h 128"/>
              <a:gd name="T6" fmla="*/ 28 w 61"/>
              <a:gd name="T7" fmla="*/ 0 h 128"/>
              <a:gd name="T8" fmla="*/ 61 w 61"/>
              <a:gd name="T9" fmla="*/ 119 h 128"/>
            </a:gdLst>
            <a:ahLst/>
            <a:cxnLst>
              <a:cxn ang="0">
                <a:pos x="T0" y="T1"/>
              </a:cxn>
              <a:cxn ang="0">
                <a:pos x="T2" y="T3"/>
              </a:cxn>
              <a:cxn ang="0">
                <a:pos x="T4" y="T5"/>
              </a:cxn>
              <a:cxn ang="0">
                <a:pos x="T6" y="T7"/>
              </a:cxn>
              <a:cxn ang="0">
                <a:pos x="T8" y="T9"/>
              </a:cxn>
            </a:cxnLst>
            <a:rect l="0" t="0" r="r" b="b"/>
            <a:pathLst>
              <a:path w="61" h="128">
                <a:moveTo>
                  <a:pt x="61" y="119"/>
                </a:moveTo>
                <a:lnTo>
                  <a:pt x="32" y="128"/>
                </a:lnTo>
                <a:lnTo>
                  <a:pt x="0" y="8"/>
                </a:lnTo>
                <a:lnTo>
                  <a:pt x="28" y="0"/>
                </a:lnTo>
                <a:lnTo>
                  <a:pt x="61" y="119"/>
                </a:lnTo>
                <a:close/>
              </a:path>
            </a:pathLst>
          </a:custGeom>
          <a:solidFill>
            <a:srgbClr val="75CF3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77" name="íṥḻïḋè"/>
          <p:cNvSpPr/>
          <p:nvPr/>
        </p:nvSpPr>
        <p:spPr bwMode="auto">
          <a:xfrm>
            <a:off x="2514875" y="3571681"/>
            <a:ext cx="40090" cy="84122"/>
          </a:xfrm>
          <a:custGeom>
            <a:avLst/>
            <a:gdLst>
              <a:gd name="T0" fmla="*/ 61 w 61"/>
              <a:gd name="T1" fmla="*/ 119 h 128"/>
              <a:gd name="T2" fmla="*/ 32 w 61"/>
              <a:gd name="T3" fmla="*/ 128 h 128"/>
              <a:gd name="T4" fmla="*/ 0 w 61"/>
              <a:gd name="T5" fmla="*/ 8 h 128"/>
              <a:gd name="T6" fmla="*/ 28 w 61"/>
              <a:gd name="T7" fmla="*/ 0 h 128"/>
              <a:gd name="T8" fmla="*/ 61 w 61"/>
              <a:gd name="T9" fmla="*/ 119 h 128"/>
            </a:gdLst>
            <a:ahLst/>
            <a:cxnLst>
              <a:cxn ang="0">
                <a:pos x="T0" y="T1"/>
              </a:cxn>
              <a:cxn ang="0">
                <a:pos x="T2" y="T3"/>
              </a:cxn>
              <a:cxn ang="0">
                <a:pos x="T4" y="T5"/>
              </a:cxn>
              <a:cxn ang="0">
                <a:pos x="T6" y="T7"/>
              </a:cxn>
              <a:cxn ang="0">
                <a:pos x="T8" y="T9"/>
              </a:cxn>
            </a:cxnLst>
            <a:rect l="0" t="0" r="r" b="b"/>
            <a:pathLst>
              <a:path w="61" h="128">
                <a:moveTo>
                  <a:pt x="61" y="119"/>
                </a:moveTo>
                <a:lnTo>
                  <a:pt x="32" y="128"/>
                </a:lnTo>
                <a:lnTo>
                  <a:pt x="0" y="8"/>
                </a:lnTo>
                <a:lnTo>
                  <a:pt x="28" y="0"/>
                </a:lnTo>
                <a:lnTo>
                  <a:pt x="61" y="1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78" name="îśḻíḍe"/>
          <p:cNvSpPr/>
          <p:nvPr/>
        </p:nvSpPr>
        <p:spPr bwMode="auto">
          <a:xfrm>
            <a:off x="2483986" y="3386349"/>
            <a:ext cx="90037" cy="263539"/>
          </a:xfrm>
          <a:custGeom>
            <a:avLst/>
            <a:gdLst>
              <a:gd name="T0" fmla="*/ 137 w 137"/>
              <a:gd name="T1" fmla="*/ 394 h 401"/>
              <a:gd name="T2" fmla="*/ 108 w 137"/>
              <a:gd name="T3" fmla="*/ 401 h 401"/>
              <a:gd name="T4" fmla="*/ 0 w 137"/>
              <a:gd name="T5" fmla="*/ 7 h 401"/>
              <a:gd name="T6" fmla="*/ 28 w 137"/>
              <a:gd name="T7" fmla="*/ 0 h 401"/>
              <a:gd name="T8" fmla="*/ 137 w 137"/>
              <a:gd name="T9" fmla="*/ 394 h 401"/>
            </a:gdLst>
            <a:ahLst/>
            <a:cxnLst>
              <a:cxn ang="0">
                <a:pos x="T0" y="T1"/>
              </a:cxn>
              <a:cxn ang="0">
                <a:pos x="T2" y="T3"/>
              </a:cxn>
              <a:cxn ang="0">
                <a:pos x="T4" y="T5"/>
              </a:cxn>
              <a:cxn ang="0">
                <a:pos x="T6" y="T7"/>
              </a:cxn>
              <a:cxn ang="0">
                <a:pos x="T8" y="T9"/>
              </a:cxn>
            </a:cxnLst>
            <a:rect l="0" t="0" r="r" b="b"/>
            <a:pathLst>
              <a:path w="137" h="401">
                <a:moveTo>
                  <a:pt x="137" y="394"/>
                </a:moveTo>
                <a:lnTo>
                  <a:pt x="108" y="401"/>
                </a:lnTo>
                <a:lnTo>
                  <a:pt x="0" y="7"/>
                </a:lnTo>
                <a:lnTo>
                  <a:pt x="28" y="0"/>
                </a:lnTo>
                <a:lnTo>
                  <a:pt x="137" y="394"/>
                </a:lnTo>
                <a:close/>
              </a:path>
            </a:pathLst>
          </a:custGeom>
          <a:solidFill>
            <a:srgbClr val="F2274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79" name="îŝḷíďe"/>
          <p:cNvSpPr/>
          <p:nvPr/>
        </p:nvSpPr>
        <p:spPr bwMode="auto">
          <a:xfrm>
            <a:off x="2483986" y="3386349"/>
            <a:ext cx="90037" cy="263539"/>
          </a:xfrm>
          <a:custGeom>
            <a:avLst/>
            <a:gdLst>
              <a:gd name="T0" fmla="*/ 137 w 137"/>
              <a:gd name="T1" fmla="*/ 394 h 401"/>
              <a:gd name="T2" fmla="*/ 108 w 137"/>
              <a:gd name="T3" fmla="*/ 401 h 401"/>
              <a:gd name="T4" fmla="*/ 0 w 137"/>
              <a:gd name="T5" fmla="*/ 7 h 401"/>
              <a:gd name="T6" fmla="*/ 28 w 137"/>
              <a:gd name="T7" fmla="*/ 0 h 401"/>
              <a:gd name="T8" fmla="*/ 137 w 137"/>
              <a:gd name="T9" fmla="*/ 394 h 401"/>
            </a:gdLst>
            <a:ahLst/>
            <a:cxnLst>
              <a:cxn ang="0">
                <a:pos x="T0" y="T1"/>
              </a:cxn>
              <a:cxn ang="0">
                <a:pos x="T2" y="T3"/>
              </a:cxn>
              <a:cxn ang="0">
                <a:pos x="T4" y="T5"/>
              </a:cxn>
              <a:cxn ang="0">
                <a:pos x="T6" y="T7"/>
              </a:cxn>
              <a:cxn ang="0">
                <a:pos x="T8" y="T9"/>
              </a:cxn>
            </a:cxnLst>
            <a:rect l="0" t="0" r="r" b="b"/>
            <a:pathLst>
              <a:path w="137" h="401">
                <a:moveTo>
                  <a:pt x="137" y="394"/>
                </a:moveTo>
                <a:lnTo>
                  <a:pt x="108" y="401"/>
                </a:lnTo>
                <a:lnTo>
                  <a:pt x="0" y="7"/>
                </a:lnTo>
                <a:lnTo>
                  <a:pt x="28" y="0"/>
                </a:lnTo>
                <a:lnTo>
                  <a:pt x="137" y="39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80" name="î$liḓê"/>
          <p:cNvSpPr/>
          <p:nvPr/>
        </p:nvSpPr>
        <p:spPr bwMode="auto">
          <a:xfrm>
            <a:off x="2526047" y="3345603"/>
            <a:ext cx="96609" cy="291142"/>
          </a:xfrm>
          <a:custGeom>
            <a:avLst/>
            <a:gdLst>
              <a:gd name="T0" fmla="*/ 147 w 147"/>
              <a:gd name="T1" fmla="*/ 436 h 443"/>
              <a:gd name="T2" fmla="*/ 118 w 147"/>
              <a:gd name="T3" fmla="*/ 443 h 443"/>
              <a:gd name="T4" fmla="*/ 0 w 147"/>
              <a:gd name="T5" fmla="*/ 9 h 443"/>
              <a:gd name="T6" fmla="*/ 28 w 147"/>
              <a:gd name="T7" fmla="*/ 0 h 443"/>
              <a:gd name="T8" fmla="*/ 147 w 147"/>
              <a:gd name="T9" fmla="*/ 436 h 443"/>
            </a:gdLst>
            <a:ahLst/>
            <a:cxnLst>
              <a:cxn ang="0">
                <a:pos x="T0" y="T1"/>
              </a:cxn>
              <a:cxn ang="0">
                <a:pos x="T2" y="T3"/>
              </a:cxn>
              <a:cxn ang="0">
                <a:pos x="T4" y="T5"/>
              </a:cxn>
              <a:cxn ang="0">
                <a:pos x="T6" y="T7"/>
              </a:cxn>
              <a:cxn ang="0">
                <a:pos x="T8" y="T9"/>
              </a:cxn>
            </a:cxnLst>
            <a:rect l="0" t="0" r="r" b="b"/>
            <a:pathLst>
              <a:path w="147" h="443">
                <a:moveTo>
                  <a:pt x="147" y="436"/>
                </a:moveTo>
                <a:lnTo>
                  <a:pt x="118" y="443"/>
                </a:lnTo>
                <a:lnTo>
                  <a:pt x="0" y="9"/>
                </a:lnTo>
                <a:lnTo>
                  <a:pt x="28" y="0"/>
                </a:lnTo>
                <a:lnTo>
                  <a:pt x="147" y="436"/>
                </a:lnTo>
                <a:close/>
              </a:path>
            </a:pathLst>
          </a:custGeom>
          <a:solidFill>
            <a:srgbClr val="75CF3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81" name="îṡḻiḍe"/>
          <p:cNvSpPr/>
          <p:nvPr/>
        </p:nvSpPr>
        <p:spPr bwMode="auto">
          <a:xfrm>
            <a:off x="2526047" y="3345603"/>
            <a:ext cx="96609" cy="291142"/>
          </a:xfrm>
          <a:custGeom>
            <a:avLst/>
            <a:gdLst>
              <a:gd name="T0" fmla="*/ 147 w 147"/>
              <a:gd name="T1" fmla="*/ 436 h 443"/>
              <a:gd name="T2" fmla="*/ 118 w 147"/>
              <a:gd name="T3" fmla="*/ 443 h 443"/>
              <a:gd name="T4" fmla="*/ 0 w 147"/>
              <a:gd name="T5" fmla="*/ 9 h 443"/>
              <a:gd name="T6" fmla="*/ 28 w 147"/>
              <a:gd name="T7" fmla="*/ 0 h 443"/>
              <a:gd name="T8" fmla="*/ 147 w 147"/>
              <a:gd name="T9" fmla="*/ 436 h 443"/>
            </a:gdLst>
            <a:ahLst/>
            <a:cxnLst>
              <a:cxn ang="0">
                <a:pos x="T0" y="T1"/>
              </a:cxn>
              <a:cxn ang="0">
                <a:pos x="T2" y="T3"/>
              </a:cxn>
              <a:cxn ang="0">
                <a:pos x="T4" y="T5"/>
              </a:cxn>
              <a:cxn ang="0">
                <a:pos x="T6" y="T7"/>
              </a:cxn>
              <a:cxn ang="0">
                <a:pos x="T8" y="T9"/>
              </a:cxn>
            </a:cxnLst>
            <a:rect l="0" t="0" r="r" b="b"/>
            <a:pathLst>
              <a:path w="147" h="443">
                <a:moveTo>
                  <a:pt x="147" y="436"/>
                </a:moveTo>
                <a:lnTo>
                  <a:pt x="118" y="443"/>
                </a:lnTo>
                <a:lnTo>
                  <a:pt x="0" y="9"/>
                </a:lnTo>
                <a:lnTo>
                  <a:pt x="28" y="0"/>
                </a:lnTo>
                <a:lnTo>
                  <a:pt x="147" y="4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82" name="íṧḻîḑe"/>
          <p:cNvSpPr/>
          <p:nvPr/>
        </p:nvSpPr>
        <p:spPr bwMode="auto">
          <a:xfrm>
            <a:off x="2519475" y="3250966"/>
            <a:ext cx="121583" cy="381178"/>
          </a:xfrm>
          <a:custGeom>
            <a:avLst/>
            <a:gdLst>
              <a:gd name="T0" fmla="*/ 185 w 185"/>
              <a:gd name="T1" fmla="*/ 572 h 580"/>
              <a:gd name="T2" fmla="*/ 157 w 185"/>
              <a:gd name="T3" fmla="*/ 580 h 580"/>
              <a:gd name="T4" fmla="*/ 0 w 185"/>
              <a:gd name="T5" fmla="*/ 8 h 580"/>
              <a:gd name="T6" fmla="*/ 28 w 185"/>
              <a:gd name="T7" fmla="*/ 0 h 580"/>
              <a:gd name="T8" fmla="*/ 185 w 185"/>
              <a:gd name="T9" fmla="*/ 572 h 580"/>
            </a:gdLst>
            <a:ahLst/>
            <a:cxnLst>
              <a:cxn ang="0">
                <a:pos x="T0" y="T1"/>
              </a:cxn>
              <a:cxn ang="0">
                <a:pos x="T2" y="T3"/>
              </a:cxn>
              <a:cxn ang="0">
                <a:pos x="T4" y="T5"/>
              </a:cxn>
              <a:cxn ang="0">
                <a:pos x="T6" y="T7"/>
              </a:cxn>
              <a:cxn ang="0">
                <a:pos x="T8" y="T9"/>
              </a:cxn>
            </a:cxnLst>
            <a:rect l="0" t="0" r="r" b="b"/>
            <a:pathLst>
              <a:path w="185" h="580">
                <a:moveTo>
                  <a:pt x="185" y="572"/>
                </a:moveTo>
                <a:lnTo>
                  <a:pt x="157" y="580"/>
                </a:lnTo>
                <a:lnTo>
                  <a:pt x="0" y="8"/>
                </a:lnTo>
                <a:lnTo>
                  <a:pt x="28" y="0"/>
                </a:lnTo>
                <a:lnTo>
                  <a:pt x="185" y="572"/>
                </a:lnTo>
                <a:close/>
              </a:path>
            </a:pathLst>
          </a:custGeom>
          <a:solidFill>
            <a:srgbClr val="F2274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83" name="íšľiḑê"/>
          <p:cNvSpPr/>
          <p:nvPr/>
        </p:nvSpPr>
        <p:spPr bwMode="auto">
          <a:xfrm>
            <a:off x="2519475" y="3250966"/>
            <a:ext cx="121583" cy="381178"/>
          </a:xfrm>
          <a:custGeom>
            <a:avLst/>
            <a:gdLst>
              <a:gd name="T0" fmla="*/ 185 w 185"/>
              <a:gd name="T1" fmla="*/ 572 h 580"/>
              <a:gd name="T2" fmla="*/ 157 w 185"/>
              <a:gd name="T3" fmla="*/ 580 h 580"/>
              <a:gd name="T4" fmla="*/ 0 w 185"/>
              <a:gd name="T5" fmla="*/ 8 h 580"/>
              <a:gd name="T6" fmla="*/ 28 w 185"/>
              <a:gd name="T7" fmla="*/ 0 h 580"/>
              <a:gd name="T8" fmla="*/ 185 w 185"/>
              <a:gd name="T9" fmla="*/ 572 h 580"/>
            </a:gdLst>
            <a:ahLst/>
            <a:cxnLst>
              <a:cxn ang="0">
                <a:pos x="T0" y="T1"/>
              </a:cxn>
              <a:cxn ang="0">
                <a:pos x="T2" y="T3"/>
              </a:cxn>
              <a:cxn ang="0">
                <a:pos x="T4" y="T5"/>
              </a:cxn>
              <a:cxn ang="0">
                <a:pos x="T6" y="T7"/>
              </a:cxn>
              <a:cxn ang="0">
                <a:pos x="T8" y="T9"/>
              </a:cxn>
            </a:cxnLst>
            <a:rect l="0" t="0" r="r" b="b"/>
            <a:pathLst>
              <a:path w="185" h="580">
                <a:moveTo>
                  <a:pt x="185" y="572"/>
                </a:moveTo>
                <a:lnTo>
                  <a:pt x="157" y="580"/>
                </a:lnTo>
                <a:lnTo>
                  <a:pt x="0" y="8"/>
                </a:lnTo>
                <a:lnTo>
                  <a:pt x="28" y="0"/>
                </a:lnTo>
                <a:lnTo>
                  <a:pt x="185" y="5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84" name="išḻidê"/>
          <p:cNvSpPr/>
          <p:nvPr/>
        </p:nvSpPr>
        <p:spPr bwMode="auto">
          <a:xfrm>
            <a:off x="2623313" y="3436297"/>
            <a:ext cx="67692" cy="182046"/>
          </a:xfrm>
          <a:custGeom>
            <a:avLst/>
            <a:gdLst>
              <a:gd name="T0" fmla="*/ 103 w 103"/>
              <a:gd name="T1" fmla="*/ 270 h 277"/>
              <a:gd name="T2" fmla="*/ 73 w 103"/>
              <a:gd name="T3" fmla="*/ 277 h 277"/>
              <a:gd name="T4" fmla="*/ 0 w 103"/>
              <a:gd name="T5" fmla="*/ 9 h 277"/>
              <a:gd name="T6" fmla="*/ 29 w 103"/>
              <a:gd name="T7" fmla="*/ 0 h 277"/>
              <a:gd name="T8" fmla="*/ 103 w 103"/>
              <a:gd name="T9" fmla="*/ 270 h 277"/>
            </a:gdLst>
            <a:ahLst/>
            <a:cxnLst>
              <a:cxn ang="0">
                <a:pos x="T0" y="T1"/>
              </a:cxn>
              <a:cxn ang="0">
                <a:pos x="T2" y="T3"/>
              </a:cxn>
              <a:cxn ang="0">
                <a:pos x="T4" y="T5"/>
              </a:cxn>
              <a:cxn ang="0">
                <a:pos x="T6" y="T7"/>
              </a:cxn>
              <a:cxn ang="0">
                <a:pos x="T8" y="T9"/>
              </a:cxn>
            </a:cxnLst>
            <a:rect l="0" t="0" r="r" b="b"/>
            <a:pathLst>
              <a:path w="103" h="277">
                <a:moveTo>
                  <a:pt x="103" y="270"/>
                </a:moveTo>
                <a:lnTo>
                  <a:pt x="73" y="277"/>
                </a:lnTo>
                <a:lnTo>
                  <a:pt x="0" y="9"/>
                </a:lnTo>
                <a:lnTo>
                  <a:pt x="29" y="0"/>
                </a:lnTo>
                <a:lnTo>
                  <a:pt x="103" y="270"/>
                </a:lnTo>
                <a:close/>
              </a:path>
            </a:pathLst>
          </a:custGeom>
          <a:solidFill>
            <a:srgbClr val="75CF3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85" name="îṣļïḓè"/>
          <p:cNvSpPr/>
          <p:nvPr/>
        </p:nvSpPr>
        <p:spPr bwMode="auto">
          <a:xfrm>
            <a:off x="2623313" y="3436297"/>
            <a:ext cx="67692" cy="182046"/>
          </a:xfrm>
          <a:custGeom>
            <a:avLst/>
            <a:gdLst>
              <a:gd name="T0" fmla="*/ 103 w 103"/>
              <a:gd name="T1" fmla="*/ 270 h 277"/>
              <a:gd name="T2" fmla="*/ 73 w 103"/>
              <a:gd name="T3" fmla="*/ 277 h 277"/>
              <a:gd name="T4" fmla="*/ 0 w 103"/>
              <a:gd name="T5" fmla="*/ 9 h 277"/>
              <a:gd name="T6" fmla="*/ 29 w 103"/>
              <a:gd name="T7" fmla="*/ 0 h 277"/>
              <a:gd name="T8" fmla="*/ 103 w 103"/>
              <a:gd name="T9" fmla="*/ 270 h 277"/>
            </a:gdLst>
            <a:ahLst/>
            <a:cxnLst>
              <a:cxn ang="0">
                <a:pos x="T0" y="T1"/>
              </a:cxn>
              <a:cxn ang="0">
                <a:pos x="T2" y="T3"/>
              </a:cxn>
              <a:cxn ang="0">
                <a:pos x="T4" y="T5"/>
              </a:cxn>
              <a:cxn ang="0">
                <a:pos x="T6" y="T7"/>
              </a:cxn>
              <a:cxn ang="0">
                <a:pos x="T8" y="T9"/>
              </a:cxn>
            </a:cxnLst>
            <a:rect l="0" t="0" r="r" b="b"/>
            <a:pathLst>
              <a:path w="103" h="277">
                <a:moveTo>
                  <a:pt x="103" y="270"/>
                </a:moveTo>
                <a:lnTo>
                  <a:pt x="73" y="277"/>
                </a:lnTo>
                <a:lnTo>
                  <a:pt x="0" y="9"/>
                </a:lnTo>
                <a:lnTo>
                  <a:pt x="29" y="0"/>
                </a:lnTo>
                <a:lnTo>
                  <a:pt x="103" y="27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86" name="îśḷiḋê"/>
          <p:cNvSpPr/>
          <p:nvPr/>
        </p:nvSpPr>
        <p:spPr bwMode="auto">
          <a:xfrm>
            <a:off x="2649601" y="3459299"/>
            <a:ext cx="59806" cy="154443"/>
          </a:xfrm>
          <a:custGeom>
            <a:avLst/>
            <a:gdLst>
              <a:gd name="T0" fmla="*/ 91 w 91"/>
              <a:gd name="T1" fmla="*/ 226 h 235"/>
              <a:gd name="T2" fmla="*/ 63 w 91"/>
              <a:gd name="T3" fmla="*/ 235 h 235"/>
              <a:gd name="T4" fmla="*/ 0 w 91"/>
              <a:gd name="T5" fmla="*/ 7 h 235"/>
              <a:gd name="T6" fmla="*/ 29 w 91"/>
              <a:gd name="T7" fmla="*/ 0 h 235"/>
              <a:gd name="T8" fmla="*/ 91 w 91"/>
              <a:gd name="T9" fmla="*/ 226 h 235"/>
            </a:gdLst>
            <a:ahLst/>
            <a:cxnLst>
              <a:cxn ang="0">
                <a:pos x="T0" y="T1"/>
              </a:cxn>
              <a:cxn ang="0">
                <a:pos x="T2" y="T3"/>
              </a:cxn>
              <a:cxn ang="0">
                <a:pos x="T4" y="T5"/>
              </a:cxn>
              <a:cxn ang="0">
                <a:pos x="T6" y="T7"/>
              </a:cxn>
              <a:cxn ang="0">
                <a:pos x="T8" y="T9"/>
              </a:cxn>
            </a:cxnLst>
            <a:rect l="0" t="0" r="r" b="b"/>
            <a:pathLst>
              <a:path w="91" h="235">
                <a:moveTo>
                  <a:pt x="91" y="226"/>
                </a:moveTo>
                <a:lnTo>
                  <a:pt x="63" y="235"/>
                </a:lnTo>
                <a:lnTo>
                  <a:pt x="0" y="7"/>
                </a:lnTo>
                <a:lnTo>
                  <a:pt x="29" y="0"/>
                </a:lnTo>
                <a:lnTo>
                  <a:pt x="91" y="226"/>
                </a:lnTo>
                <a:close/>
              </a:path>
            </a:pathLst>
          </a:custGeom>
          <a:solidFill>
            <a:srgbClr val="F2274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87" name="îṡḷîďé"/>
          <p:cNvSpPr/>
          <p:nvPr/>
        </p:nvSpPr>
        <p:spPr bwMode="auto">
          <a:xfrm>
            <a:off x="2649601" y="3459299"/>
            <a:ext cx="59806" cy="154443"/>
          </a:xfrm>
          <a:custGeom>
            <a:avLst/>
            <a:gdLst>
              <a:gd name="T0" fmla="*/ 91 w 91"/>
              <a:gd name="T1" fmla="*/ 226 h 235"/>
              <a:gd name="T2" fmla="*/ 63 w 91"/>
              <a:gd name="T3" fmla="*/ 235 h 235"/>
              <a:gd name="T4" fmla="*/ 0 w 91"/>
              <a:gd name="T5" fmla="*/ 7 h 235"/>
              <a:gd name="T6" fmla="*/ 29 w 91"/>
              <a:gd name="T7" fmla="*/ 0 h 235"/>
              <a:gd name="T8" fmla="*/ 91 w 91"/>
              <a:gd name="T9" fmla="*/ 226 h 235"/>
            </a:gdLst>
            <a:ahLst/>
            <a:cxnLst>
              <a:cxn ang="0">
                <a:pos x="T0" y="T1"/>
              </a:cxn>
              <a:cxn ang="0">
                <a:pos x="T2" y="T3"/>
              </a:cxn>
              <a:cxn ang="0">
                <a:pos x="T4" y="T5"/>
              </a:cxn>
              <a:cxn ang="0">
                <a:pos x="T6" y="T7"/>
              </a:cxn>
              <a:cxn ang="0">
                <a:pos x="T8" y="T9"/>
              </a:cxn>
            </a:cxnLst>
            <a:rect l="0" t="0" r="r" b="b"/>
            <a:pathLst>
              <a:path w="91" h="235">
                <a:moveTo>
                  <a:pt x="91" y="226"/>
                </a:moveTo>
                <a:lnTo>
                  <a:pt x="63" y="235"/>
                </a:lnTo>
                <a:lnTo>
                  <a:pt x="0" y="7"/>
                </a:lnTo>
                <a:lnTo>
                  <a:pt x="29" y="0"/>
                </a:lnTo>
                <a:lnTo>
                  <a:pt x="91" y="2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88" name="is1îďe"/>
          <p:cNvSpPr/>
          <p:nvPr/>
        </p:nvSpPr>
        <p:spPr bwMode="auto">
          <a:xfrm>
            <a:off x="2710721" y="3490188"/>
            <a:ext cx="47976" cy="110410"/>
          </a:xfrm>
          <a:custGeom>
            <a:avLst/>
            <a:gdLst>
              <a:gd name="T0" fmla="*/ 73 w 73"/>
              <a:gd name="T1" fmla="*/ 159 h 168"/>
              <a:gd name="T2" fmla="*/ 44 w 73"/>
              <a:gd name="T3" fmla="*/ 168 h 168"/>
              <a:gd name="T4" fmla="*/ 0 w 73"/>
              <a:gd name="T5" fmla="*/ 7 h 168"/>
              <a:gd name="T6" fmla="*/ 28 w 73"/>
              <a:gd name="T7" fmla="*/ 0 h 168"/>
              <a:gd name="T8" fmla="*/ 73 w 73"/>
              <a:gd name="T9" fmla="*/ 159 h 168"/>
            </a:gdLst>
            <a:ahLst/>
            <a:cxnLst>
              <a:cxn ang="0">
                <a:pos x="T0" y="T1"/>
              </a:cxn>
              <a:cxn ang="0">
                <a:pos x="T2" y="T3"/>
              </a:cxn>
              <a:cxn ang="0">
                <a:pos x="T4" y="T5"/>
              </a:cxn>
              <a:cxn ang="0">
                <a:pos x="T6" y="T7"/>
              </a:cxn>
              <a:cxn ang="0">
                <a:pos x="T8" y="T9"/>
              </a:cxn>
            </a:cxnLst>
            <a:rect l="0" t="0" r="r" b="b"/>
            <a:pathLst>
              <a:path w="73" h="168">
                <a:moveTo>
                  <a:pt x="73" y="159"/>
                </a:moveTo>
                <a:lnTo>
                  <a:pt x="44" y="168"/>
                </a:lnTo>
                <a:lnTo>
                  <a:pt x="0" y="7"/>
                </a:lnTo>
                <a:lnTo>
                  <a:pt x="28" y="0"/>
                </a:lnTo>
                <a:lnTo>
                  <a:pt x="73" y="159"/>
                </a:lnTo>
                <a:close/>
              </a:path>
            </a:pathLst>
          </a:custGeom>
          <a:solidFill>
            <a:srgbClr val="75CF3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89" name="ïṩḷîďê"/>
          <p:cNvSpPr/>
          <p:nvPr/>
        </p:nvSpPr>
        <p:spPr bwMode="auto">
          <a:xfrm>
            <a:off x="2710721" y="3490188"/>
            <a:ext cx="47976" cy="110410"/>
          </a:xfrm>
          <a:custGeom>
            <a:avLst/>
            <a:gdLst>
              <a:gd name="T0" fmla="*/ 73 w 73"/>
              <a:gd name="T1" fmla="*/ 159 h 168"/>
              <a:gd name="T2" fmla="*/ 44 w 73"/>
              <a:gd name="T3" fmla="*/ 168 h 168"/>
              <a:gd name="T4" fmla="*/ 0 w 73"/>
              <a:gd name="T5" fmla="*/ 7 h 168"/>
              <a:gd name="T6" fmla="*/ 28 w 73"/>
              <a:gd name="T7" fmla="*/ 0 h 168"/>
              <a:gd name="T8" fmla="*/ 73 w 73"/>
              <a:gd name="T9" fmla="*/ 159 h 168"/>
            </a:gdLst>
            <a:ahLst/>
            <a:cxnLst>
              <a:cxn ang="0">
                <a:pos x="T0" y="T1"/>
              </a:cxn>
              <a:cxn ang="0">
                <a:pos x="T2" y="T3"/>
              </a:cxn>
              <a:cxn ang="0">
                <a:pos x="T4" y="T5"/>
              </a:cxn>
              <a:cxn ang="0">
                <a:pos x="T6" y="T7"/>
              </a:cxn>
              <a:cxn ang="0">
                <a:pos x="T8" y="T9"/>
              </a:cxn>
            </a:cxnLst>
            <a:rect l="0" t="0" r="r" b="b"/>
            <a:pathLst>
              <a:path w="73" h="168">
                <a:moveTo>
                  <a:pt x="73" y="159"/>
                </a:moveTo>
                <a:lnTo>
                  <a:pt x="44" y="168"/>
                </a:lnTo>
                <a:lnTo>
                  <a:pt x="0" y="7"/>
                </a:lnTo>
                <a:lnTo>
                  <a:pt x="28" y="0"/>
                </a:lnTo>
                <a:lnTo>
                  <a:pt x="73" y="15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90" name="ïṩlïḑê"/>
          <p:cNvSpPr/>
          <p:nvPr/>
        </p:nvSpPr>
        <p:spPr bwMode="auto">
          <a:xfrm>
            <a:off x="2741610" y="3530277"/>
            <a:ext cx="35489" cy="64406"/>
          </a:xfrm>
          <a:custGeom>
            <a:avLst/>
            <a:gdLst>
              <a:gd name="T0" fmla="*/ 54 w 54"/>
              <a:gd name="T1" fmla="*/ 91 h 98"/>
              <a:gd name="T2" fmla="*/ 26 w 54"/>
              <a:gd name="T3" fmla="*/ 98 h 98"/>
              <a:gd name="T4" fmla="*/ 0 w 54"/>
              <a:gd name="T5" fmla="*/ 7 h 98"/>
              <a:gd name="T6" fmla="*/ 28 w 54"/>
              <a:gd name="T7" fmla="*/ 0 h 98"/>
              <a:gd name="T8" fmla="*/ 54 w 54"/>
              <a:gd name="T9" fmla="*/ 91 h 98"/>
            </a:gdLst>
            <a:ahLst/>
            <a:cxnLst>
              <a:cxn ang="0">
                <a:pos x="T0" y="T1"/>
              </a:cxn>
              <a:cxn ang="0">
                <a:pos x="T2" y="T3"/>
              </a:cxn>
              <a:cxn ang="0">
                <a:pos x="T4" y="T5"/>
              </a:cxn>
              <a:cxn ang="0">
                <a:pos x="T6" y="T7"/>
              </a:cxn>
              <a:cxn ang="0">
                <a:pos x="T8" y="T9"/>
              </a:cxn>
            </a:cxnLst>
            <a:rect l="0" t="0" r="r" b="b"/>
            <a:pathLst>
              <a:path w="54" h="98">
                <a:moveTo>
                  <a:pt x="54" y="91"/>
                </a:moveTo>
                <a:lnTo>
                  <a:pt x="26" y="98"/>
                </a:lnTo>
                <a:lnTo>
                  <a:pt x="0" y="7"/>
                </a:lnTo>
                <a:lnTo>
                  <a:pt x="28" y="0"/>
                </a:lnTo>
                <a:lnTo>
                  <a:pt x="54" y="91"/>
                </a:lnTo>
                <a:close/>
              </a:path>
            </a:pathLst>
          </a:custGeom>
          <a:solidFill>
            <a:srgbClr val="F2274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91" name="îṣ1íďè"/>
          <p:cNvSpPr/>
          <p:nvPr/>
        </p:nvSpPr>
        <p:spPr bwMode="auto">
          <a:xfrm>
            <a:off x="2741610" y="3530277"/>
            <a:ext cx="35489" cy="64406"/>
          </a:xfrm>
          <a:custGeom>
            <a:avLst/>
            <a:gdLst>
              <a:gd name="T0" fmla="*/ 54 w 54"/>
              <a:gd name="T1" fmla="*/ 91 h 98"/>
              <a:gd name="T2" fmla="*/ 26 w 54"/>
              <a:gd name="T3" fmla="*/ 98 h 98"/>
              <a:gd name="T4" fmla="*/ 0 w 54"/>
              <a:gd name="T5" fmla="*/ 7 h 98"/>
              <a:gd name="T6" fmla="*/ 28 w 54"/>
              <a:gd name="T7" fmla="*/ 0 h 98"/>
              <a:gd name="T8" fmla="*/ 54 w 54"/>
              <a:gd name="T9" fmla="*/ 91 h 98"/>
            </a:gdLst>
            <a:ahLst/>
            <a:cxnLst>
              <a:cxn ang="0">
                <a:pos x="T0" y="T1"/>
              </a:cxn>
              <a:cxn ang="0">
                <a:pos x="T2" y="T3"/>
              </a:cxn>
              <a:cxn ang="0">
                <a:pos x="T4" y="T5"/>
              </a:cxn>
              <a:cxn ang="0">
                <a:pos x="T6" y="T7"/>
              </a:cxn>
              <a:cxn ang="0">
                <a:pos x="T8" y="T9"/>
              </a:cxn>
            </a:cxnLst>
            <a:rect l="0" t="0" r="r" b="b"/>
            <a:pathLst>
              <a:path w="54" h="98">
                <a:moveTo>
                  <a:pt x="54" y="91"/>
                </a:moveTo>
                <a:lnTo>
                  <a:pt x="26" y="98"/>
                </a:lnTo>
                <a:lnTo>
                  <a:pt x="0" y="7"/>
                </a:lnTo>
                <a:lnTo>
                  <a:pt x="28" y="0"/>
                </a:lnTo>
                <a:lnTo>
                  <a:pt x="54" y="9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92" name="í$ļîḓe"/>
          <p:cNvSpPr/>
          <p:nvPr/>
        </p:nvSpPr>
        <p:spPr bwMode="auto">
          <a:xfrm>
            <a:off x="1864900" y="3106381"/>
            <a:ext cx="71636" cy="69664"/>
          </a:xfrm>
          <a:custGeom>
            <a:avLst/>
            <a:gdLst>
              <a:gd name="T0" fmla="*/ 109 w 109"/>
              <a:gd name="T1" fmla="*/ 84 h 106"/>
              <a:gd name="T2" fmla="*/ 23 w 109"/>
              <a:gd name="T3" fmla="*/ 106 h 106"/>
              <a:gd name="T4" fmla="*/ 0 w 109"/>
              <a:gd name="T5" fmla="*/ 22 h 106"/>
              <a:gd name="T6" fmla="*/ 84 w 109"/>
              <a:gd name="T7" fmla="*/ 0 h 106"/>
              <a:gd name="T8" fmla="*/ 109 w 109"/>
              <a:gd name="T9" fmla="*/ 84 h 106"/>
            </a:gdLst>
            <a:ahLst/>
            <a:cxnLst>
              <a:cxn ang="0">
                <a:pos x="T0" y="T1"/>
              </a:cxn>
              <a:cxn ang="0">
                <a:pos x="T2" y="T3"/>
              </a:cxn>
              <a:cxn ang="0">
                <a:pos x="T4" y="T5"/>
              </a:cxn>
              <a:cxn ang="0">
                <a:pos x="T6" y="T7"/>
              </a:cxn>
              <a:cxn ang="0">
                <a:pos x="T8" y="T9"/>
              </a:cxn>
            </a:cxnLst>
            <a:rect l="0" t="0" r="r" b="b"/>
            <a:pathLst>
              <a:path w="109" h="106">
                <a:moveTo>
                  <a:pt x="109" y="84"/>
                </a:moveTo>
                <a:lnTo>
                  <a:pt x="23" y="106"/>
                </a:lnTo>
                <a:lnTo>
                  <a:pt x="0" y="22"/>
                </a:lnTo>
                <a:lnTo>
                  <a:pt x="84" y="0"/>
                </a:lnTo>
                <a:lnTo>
                  <a:pt x="109" y="84"/>
                </a:lnTo>
                <a:close/>
              </a:path>
            </a:pathLst>
          </a:custGeom>
          <a:solidFill>
            <a:srgbClr val="317AB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93" name="iṡḻíde"/>
          <p:cNvSpPr/>
          <p:nvPr/>
        </p:nvSpPr>
        <p:spPr bwMode="auto">
          <a:xfrm>
            <a:off x="1864900" y="3106381"/>
            <a:ext cx="71636" cy="69664"/>
          </a:xfrm>
          <a:custGeom>
            <a:avLst/>
            <a:gdLst>
              <a:gd name="T0" fmla="*/ 109 w 109"/>
              <a:gd name="T1" fmla="*/ 84 h 106"/>
              <a:gd name="T2" fmla="*/ 23 w 109"/>
              <a:gd name="T3" fmla="*/ 106 h 106"/>
              <a:gd name="T4" fmla="*/ 0 w 109"/>
              <a:gd name="T5" fmla="*/ 22 h 106"/>
              <a:gd name="T6" fmla="*/ 84 w 109"/>
              <a:gd name="T7" fmla="*/ 0 h 106"/>
              <a:gd name="T8" fmla="*/ 109 w 109"/>
              <a:gd name="T9" fmla="*/ 84 h 106"/>
            </a:gdLst>
            <a:ahLst/>
            <a:cxnLst>
              <a:cxn ang="0">
                <a:pos x="T0" y="T1"/>
              </a:cxn>
              <a:cxn ang="0">
                <a:pos x="T2" y="T3"/>
              </a:cxn>
              <a:cxn ang="0">
                <a:pos x="T4" y="T5"/>
              </a:cxn>
              <a:cxn ang="0">
                <a:pos x="T6" y="T7"/>
              </a:cxn>
              <a:cxn ang="0">
                <a:pos x="T8" y="T9"/>
              </a:cxn>
            </a:cxnLst>
            <a:rect l="0" t="0" r="r" b="b"/>
            <a:pathLst>
              <a:path w="109" h="106">
                <a:moveTo>
                  <a:pt x="109" y="84"/>
                </a:moveTo>
                <a:lnTo>
                  <a:pt x="23" y="106"/>
                </a:lnTo>
                <a:lnTo>
                  <a:pt x="0" y="22"/>
                </a:lnTo>
                <a:lnTo>
                  <a:pt x="84" y="0"/>
                </a:lnTo>
                <a:lnTo>
                  <a:pt x="109" y="8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94" name="ïşļîdè"/>
          <p:cNvSpPr/>
          <p:nvPr/>
        </p:nvSpPr>
        <p:spPr bwMode="auto">
          <a:xfrm>
            <a:off x="1974653" y="3012401"/>
            <a:ext cx="364091" cy="118954"/>
          </a:xfrm>
          <a:custGeom>
            <a:avLst/>
            <a:gdLst>
              <a:gd name="T0" fmla="*/ 554 w 554"/>
              <a:gd name="T1" fmla="*/ 32 h 181"/>
              <a:gd name="T2" fmla="*/ 9 w 554"/>
              <a:gd name="T3" fmla="*/ 181 h 181"/>
              <a:gd name="T4" fmla="*/ 0 w 554"/>
              <a:gd name="T5" fmla="*/ 148 h 181"/>
              <a:gd name="T6" fmla="*/ 544 w 554"/>
              <a:gd name="T7" fmla="*/ 0 h 181"/>
              <a:gd name="T8" fmla="*/ 554 w 554"/>
              <a:gd name="T9" fmla="*/ 32 h 181"/>
            </a:gdLst>
            <a:ahLst/>
            <a:cxnLst>
              <a:cxn ang="0">
                <a:pos x="T0" y="T1"/>
              </a:cxn>
              <a:cxn ang="0">
                <a:pos x="T2" y="T3"/>
              </a:cxn>
              <a:cxn ang="0">
                <a:pos x="T4" y="T5"/>
              </a:cxn>
              <a:cxn ang="0">
                <a:pos x="T6" y="T7"/>
              </a:cxn>
              <a:cxn ang="0">
                <a:pos x="T8" y="T9"/>
              </a:cxn>
            </a:cxnLst>
            <a:rect l="0" t="0" r="r" b="b"/>
            <a:pathLst>
              <a:path w="554" h="181">
                <a:moveTo>
                  <a:pt x="554" y="32"/>
                </a:moveTo>
                <a:lnTo>
                  <a:pt x="9" y="181"/>
                </a:lnTo>
                <a:lnTo>
                  <a:pt x="0" y="148"/>
                </a:lnTo>
                <a:lnTo>
                  <a:pt x="544" y="0"/>
                </a:lnTo>
                <a:lnTo>
                  <a:pt x="554" y="32"/>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95" name="ïSľïḋê"/>
          <p:cNvSpPr/>
          <p:nvPr/>
        </p:nvSpPr>
        <p:spPr bwMode="auto">
          <a:xfrm>
            <a:off x="1974653" y="3012401"/>
            <a:ext cx="364091" cy="118954"/>
          </a:xfrm>
          <a:custGeom>
            <a:avLst/>
            <a:gdLst>
              <a:gd name="T0" fmla="*/ 554 w 554"/>
              <a:gd name="T1" fmla="*/ 32 h 181"/>
              <a:gd name="T2" fmla="*/ 9 w 554"/>
              <a:gd name="T3" fmla="*/ 181 h 181"/>
              <a:gd name="T4" fmla="*/ 0 w 554"/>
              <a:gd name="T5" fmla="*/ 148 h 181"/>
              <a:gd name="T6" fmla="*/ 544 w 554"/>
              <a:gd name="T7" fmla="*/ 0 h 181"/>
              <a:gd name="T8" fmla="*/ 554 w 554"/>
              <a:gd name="T9" fmla="*/ 32 h 181"/>
            </a:gdLst>
            <a:ahLst/>
            <a:cxnLst>
              <a:cxn ang="0">
                <a:pos x="T0" y="T1"/>
              </a:cxn>
              <a:cxn ang="0">
                <a:pos x="T2" y="T3"/>
              </a:cxn>
              <a:cxn ang="0">
                <a:pos x="T4" y="T5"/>
              </a:cxn>
              <a:cxn ang="0">
                <a:pos x="T6" y="T7"/>
              </a:cxn>
              <a:cxn ang="0">
                <a:pos x="T8" y="T9"/>
              </a:cxn>
            </a:cxnLst>
            <a:rect l="0" t="0" r="r" b="b"/>
            <a:pathLst>
              <a:path w="554" h="181">
                <a:moveTo>
                  <a:pt x="554" y="32"/>
                </a:moveTo>
                <a:lnTo>
                  <a:pt x="9" y="181"/>
                </a:lnTo>
                <a:lnTo>
                  <a:pt x="0" y="148"/>
                </a:lnTo>
                <a:lnTo>
                  <a:pt x="544" y="0"/>
                </a:lnTo>
                <a:lnTo>
                  <a:pt x="554" y="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96" name="îṥḻïde"/>
          <p:cNvSpPr/>
          <p:nvPr/>
        </p:nvSpPr>
        <p:spPr bwMode="auto">
          <a:xfrm>
            <a:off x="1889217" y="3195760"/>
            <a:ext cx="71636" cy="70321"/>
          </a:xfrm>
          <a:custGeom>
            <a:avLst/>
            <a:gdLst>
              <a:gd name="T0" fmla="*/ 109 w 109"/>
              <a:gd name="T1" fmla="*/ 84 h 107"/>
              <a:gd name="T2" fmla="*/ 24 w 109"/>
              <a:gd name="T3" fmla="*/ 107 h 107"/>
              <a:gd name="T4" fmla="*/ 0 w 109"/>
              <a:gd name="T5" fmla="*/ 23 h 107"/>
              <a:gd name="T6" fmla="*/ 86 w 109"/>
              <a:gd name="T7" fmla="*/ 0 h 107"/>
              <a:gd name="T8" fmla="*/ 109 w 109"/>
              <a:gd name="T9" fmla="*/ 84 h 107"/>
            </a:gdLst>
            <a:ahLst/>
            <a:cxnLst>
              <a:cxn ang="0">
                <a:pos x="T0" y="T1"/>
              </a:cxn>
              <a:cxn ang="0">
                <a:pos x="T2" y="T3"/>
              </a:cxn>
              <a:cxn ang="0">
                <a:pos x="T4" y="T5"/>
              </a:cxn>
              <a:cxn ang="0">
                <a:pos x="T6" y="T7"/>
              </a:cxn>
              <a:cxn ang="0">
                <a:pos x="T8" y="T9"/>
              </a:cxn>
            </a:cxnLst>
            <a:rect l="0" t="0" r="r" b="b"/>
            <a:pathLst>
              <a:path w="109" h="107">
                <a:moveTo>
                  <a:pt x="109" y="84"/>
                </a:moveTo>
                <a:lnTo>
                  <a:pt x="24" y="107"/>
                </a:lnTo>
                <a:lnTo>
                  <a:pt x="0" y="23"/>
                </a:lnTo>
                <a:lnTo>
                  <a:pt x="86" y="0"/>
                </a:lnTo>
                <a:lnTo>
                  <a:pt x="109" y="84"/>
                </a:lnTo>
                <a:close/>
              </a:path>
            </a:pathLst>
          </a:custGeom>
          <a:solidFill>
            <a:srgbClr val="F2274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97" name="íŝ1ïḋê"/>
          <p:cNvSpPr/>
          <p:nvPr/>
        </p:nvSpPr>
        <p:spPr bwMode="auto">
          <a:xfrm>
            <a:off x="1889217" y="3195760"/>
            <a:ext cx="71636" cy="70321"/>
          </a:xfrm>
          <a:custGeom>
            <a:avLst/>
            <a:gdLst>
              <a:gd name="T0" fmla="*/ 109 w 109"/>
              <a:gd name="T1" fmla="*/ 84 h 107"/>
              <a:gd name="T2" fmla="*/ 24 w 109"/>
              <a:gd name="T3" fmla="*/ 107 h 107"/>
              <a:gd name="T4" fmla="*/ 0 w 109"/>
              <a:gd name="T5" fmla="*/ 23 h 107"/>
              <a:gd name="T6" fmla="*/ 86 w 109"/>
              <a:gd name="T7" fmla="*/ 0 h 107"/>
              <a:gd name="T8" fmla="*/ 109 w 109"/>
              <a:gd name="T9" fmla="*/ 84 h 107"/>
            </a:gdLst>
            <a:ahLst/>
            <a:cxnLst>
              <a:cxn ang="0">
                <a:pos x="T0" y="T1"/>
              </a:cxn>
              <a:cxn ang="0">
                <a:pos x="T2" y="T3"/>
              </a:cxn>
              <a:cxn ang="0">
                <a:pos x="T4" y="T5"/>
              </a:cxn>
              <a:cxn ang="0">
                <a:pos x="T6" y="T7"/>
              </a:cxn>
              <a:cxn ang="0">
                <a:pos x="T8" y="T9"/>
              </a:cxn>
            </a:cxnLst>
            <a:rect l="0" t="0" r="r" b="b"/>
            <a:pathLst>
              <a:path w="109" h="107">
                <a:moveTo>
                  <a:pt x="109" y="84"/>
                </a:moveTo>
                <a:lnTo>
                  <a:pt x="24" y="107"/>
                </a:lnTo>
                <a:lnTo>
                  <a:pt x="0" y="23"/>
                </a:lnTo>
                <a:lnTo>
                  <a:pt x="86" y="0"/>
                </a:lnTo>
                <a:lnTo>
                  <a:pt x="109" y="8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98" name="ísḷîḍé"/>
          <p:cNvSpPr/>
          <p:nvPr/>
        </p:nvSpPr>
        <p:spPr bwMode="auto">
          <a:xfrm>
            <a:off x="1998969" y="3164872"/>
            <a:ext cx="131441" cy="55205"/>
          </a:xfrm>
          <a:custGeom>
            <a:avLst/>
            <a:gdLst>
              <a:gd name="T0" fmla="*/ 200 w 200"/>
              <a:gd name="T1" fmla="*/ 33 h 84"/>
              <a:gd name="T2" fmla="*/ 9 w 200"/>
              <a:gd name="T3" fmla="*/ 84 h 84"/>
              <a:gd name="T4" fmla="*/ 0 w 200"/>
              <a:gd name="T5" fmla="*/ 53 h 84"/>
              <a:gd name="T6" fmla="*/ 191 w 200"/>
              <a:gd name="T7" fmla="*/ 0 h 84"/>
              <a:gd name="T8" fmla="*/ 200 w 200"/>
              <a:gd name="T9" fmla="*/ 33 h 84"/>
            </a:gdLst>
            <a:ahLst/>
            <a:cxnLst>
              <a:cxn ang="0">
                <a:pos x="T0" y="T1"/>
              </a:cxn>
              <a:cxn ang="0">
                <a:pos x="T2" y="T3"/>
              </a:cxn>
              <a:cxn ang="0">
                <a:pos x="T4" y="T5"/>
              </a:cxn>
              <a:cxn ang="0">
                <a:pos x="T6" y="T7"/>
              </a:cxn>
              <a:cxn ang="0">
                <a:pos x="T8" y="T9"/>
              </a:cxn>
            </a:cxnLst>
            <a:rect l="0" t="0" r="r" b="b"/>
            <a:pathLst>
              <a:path w="200" h="84">
                <a:moveTo>
                  <a:pt x="200" y="33"/>
                </a:moveTo>
                <a:lnTo>
                  <a:pt x="9" y="84"/>
                </a:lnTo>
                <a:lnTo>
                  <a:pt x="0" y="53"/>
                </a:lnTo>
                <a:lnTo>
                  <a:pt x="191" y="0"/>
                </a:lnTo>
                <a:lnTo>
                  <a:pt x="200" y="33"/>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99" name="ïṡľidé"/>
          <p:cNvSpPr/>
          <p:nvPr/>
        </p:nvSpPr>
        <p:spPr bwMode="auto">
          <a:xfrm>
            <a:off x="1998969" y="3164872"/>
            <a:ext cx="131441" cy="55205"/>
          </a:xfrm>
          <a:custGeom>
            <a:avLst/>
            <a:gdLst>
              <a:gd name="T0" fmla="*/ 200 w 200"/>
              <a:gd name="T1" fmla="*/ 33 h 84"/>
              <a:gd name="T2" fmla="*/ 9 w 200"/>
              <a:gd name="T3" fmla="*/ 84 h 84"/>
              <a:gd name="T4" fmla="*/ 0 w 200"/>
              <a:gd name="T5" fmla="*/ 53 h 84"/>
              <a:gd name="T6" fmla="*/ 191 w 200"/>
              <a:gd name="T7" fmla="*/ 0 h 84"/>
              <a:gd name="T8" fmla="*/ 200 w 200"/>
              <a:gd name="T9" fmla="*/ 33 h 84"/>
            </a:gdLst>
            <a:ahLst/>
            <a:cxnLst>
              <a:cxn ang="0">
                <a:pos x="T0" y="T1"/>
              </a:cxn>
              <a:cxn ang="0">
                <a:pos x="T2" y="T3"/>
              </a:cxn>
              <a:cxn ang="0">
                <a:pos x="T4" y="T5"/>
              </a:cxn>
              <a:cxn ang="0">
                <a:pos x="T6" y="T7"/>
              </a:cxn>
              <a:cxn ang="0">
                <a:pos x="T8" y="T9"/>
              </a:cxn>
            </a:cxnLst>
            <a:rect l="0" t="0" r="r" b="b"/>
            <a:pathLst>
              <a:path w="200" h="84">
                <a:moveTo>
                  <a:pt x="200" y="33"/>
                </a:moveTo>
                <a:lnTo>
                  <a:pt x="9" y="84"/>
                </a:lnTo>
                <a:lnTo>
                  <a:pt x="0" y="53"/>
                </a:lnTo>
                <a:lnTo>
                  <a:pt x="191" y="0"/>
                </a:lnTo>
                <a:lnTo>
                  <a:pt x="200"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00" name="isļïḓê"/>
          <p:cNvSpPr/>
          <p:nvPr/>
        </p:nvSpPr>
        <p:spPr bwMode="auto">
          <a:xfrm>
            <a:off x="1914847" y="3285798"/>
            <a:ext cx="70321" cy="70321"/>
          </a:xfrm>
          <a:custGeom>
            <a:avLst/>
            <a:gdLst>
              <a:gd name="T0" fmla="*/ 107 w 107"/>
              <a:gd name="T1" fmla="*/ 84 h 107"/>
              <a:gd name="T2" fmla="*/ 23 w 107"/>
              <a:gd name="T3" fmla="*/ 107 h 107"/>
              <a:gd name="T4" fmla="*/ 0 w 107"/>
              <a:gd name="T5" fmla="*/ 23 h 107"/>
              <a:gd name="T6" fmla="*/ 84 w 107"/>
              <a:gd name="T7" fmla="*/ 0 h 107"/>
              <a:gd name="T8" fmla="*/ 107 w 107"/>
              <a:gd name="T9" fmla="*/ 84 h 107"/>
            </a:gdLst>
            <a:ahLst/>
            <a:cxnLst>
              <a:cxn ang="0">
                <a:pos x="T0" y="T1"/>
              </a:cxn>
              <a:cxn ang="0">
                <a:pos x="T2" y="T3"/>
              </a:cxn>
              <a:cxn ang="0">
                <a:pos x="T4" y="T5"/>
              </a:cxn>
              <a:cxn ang="0">
                <a:pos x="T6" y="T7"/>
              </a:cxn>
              <a:cxn ang="0">
                <a:pos x="T8" y="T9"/>
              </a:cxn>
            </a:cxnLst>
            <a:rect l="0" t="0" r="r" b="b"/>
            <a:pathLst>
              <a:path w="107" h="107">
                <a:moveTo>
                  <a:pt x="107" y="84"/>
                </a:moveTo>
                <a:lnTo>
                  <a:pt x="23" y="107"/>
                </a:lnTo>
                <a:lnTo>
                  <a:pt x="0" y="23"/>
                </a:lnTo>
                <a:lnTo>
                  <a:pt x="84" y="0"/>
                </a:lnTo>
                <a:lnTo>
                  <a:pt x="107" y="84"/>
                </a:lnTo>
                <a:close/>
              </a:path>
            </a:pathLst>
          </a:custGeom>
          <a:solidFill>
            <a:srgbClr val="FFD121"/>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01" name="ïṥḻïde"/>
          <p:cNvSpPr/>
          <p:nvPr/>
        </p:nvSpPr>
        <p:spPr bwMode="auto">
          <a:xfrm>
            <a:off x="1914847" y="3285798"/>
            <a:ext cx="70321" cy="70321"/>
          </a:xfrm>
          <a:custGeom>
            <a:avLst/>
            <a:gdLst>
              <a:gd name="T0" fmla="*/ 107 w 107"/>
              <a:gd name="T1" fmla="*/ 84 h 107"/>
              <a:gd name="T2" fmla="*/ 23 w 107"/>
              <a:gd name="T3" fmla="*/ 107 h 107"/>
              <a:gd name="T4" fmla="*/ 0 w 107"/>
              <a:gd name="T5" fmla="*/ 23 h 107"/>
              <a:gd name="T6" fmla="*/ 84 w 107"/>
              <a:gd name="T7" fmla="*/ 0 h 107"/>
              <a:gd name="T8" fmla="*/ 107 w 107"/>
              <a:gd name="T9" fmla="*/ 84 h 107"/>
            </a:gdLst>
            <a:ahLst/>
            <a:cxnLst>
              <a:cxn ang="0">
                <a:pos x="T0" y="T1"/>
              </a:cxn>
              <a:cxn ang="0">
                <a:pos x="T2" y="T3"/>
              </a:cxn>
              <a:cxn ang="0">
                <a:pos x="T4" y="T5"/>
              </a:cxn>
              <a:cxn ang="0">
                <a:pos x="T6" y="T7"/>
              </a:cxn>
              <a:cxn ang="0">
                <a:pos x="T8" y="T9"/>
              </a:cxn>
            </a:cxnLst>
            <a:rect l="0" t="0" r="r" b="b"/>
            <a:pathLst>
              <a:path w="107" h="107">
                <a:moveTo>
                  <a:pt x="107" y="84"/>
                </a:moveTo>
                <a:lnTo>
                  <a:pt x="23" y="107"/>
                </a:lnTo>
                <a:lnTo>
                  <a:pt x="0" y="23"/>
                </a:lnTo>
                <a:lnTo>
                  <a:pt x="84" y="0"/>
                </a:lnTo>
                <a:lnTo>
                  <a:pt x="107" y="8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02" name="islîdè"/>
          <p:cNvSpPr/>
          <p:nvPr/>
        </p:nvSpPr>
        <p:spPr bwMode="auto">
          <a:xfrm>
            <a:off x="2023286" y="3210876"/>
            <a:ext cx="292456" cy="99238"/>
          </a:xfrm>
          <a:custGeom>
            <a:avLst/>
            <a:gdLst>
              <a:gd name="T0" fmla="*/ 445 w 445"/>
              <a:gd name="T1" fmla="*/ 33 h 151"/>
              <a:gd name="T2" fmla="*/ 10 w 445"/>
              <a:gd name="T3" fmla="*/ 151 h 151"/>
              <a:gd name="T4" fmla="*/ 0 w 445"/>
              <a:gd name="T5" fmla="*/ 120 h 151"/>
              <a:gd name="T6" fmla="*/ 437 w 445"/>
              <a:gd name="T7" fmla="*/ 0 h 151"/>
              <a:gd name="T8" fmla="*/ 445 w 445"/>
              <a:gd name="T9" fmla="*/ 33 h 151"/>
            </a:gdLst>
            <a:ahLst/>
            <a:cxnLst>
              <a:cxn ang="0">
                <a:pos x="T0" y="T1"/>
              </a:cxn>
              <a:cxn ang="0">
                <a:pos x="T2" y="T3"/>
              </a:cxn>
              <a:cxn ang="0">
                <a:pos x="T4" y="T5"/>
              </a:cxn>
              <a:cxn ang="0">
                <a:pos x="T6" y="T7"/>
              </a:cxn>
              <a:cxn ang="0">
                <a:pos x="T8" y="T9"/>
              </a:cxn>
            </a:cxnLst>
            <a:rect l="0" t="0" r="r" b="b"/>
            <a:pathLst>
              <a:path w="445" h="151">
                <a:moveTo>
                  <a:pt x="445" y="33"/>
                </a:moveTo>
                <a:lnTo>
                  <a:pt x="10" y="151"/>
                </a:lnTo>
                <a:lnTo>
                  <a:pt x="0" y="120"/>
                </a:lnTo>
                <a:lnTo>
                  <a:pt x="437" y="0"/>
                </a:lnTo>
                <a:lnTo>
                  <a:pt x="445" y="33"/>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03" name="ïSḷïdê"/>
          <p:cNvSpPr/>
          <p:nvPr/>
        </p:nvSpPr>
        <p:spPr bwMode="auto">
          <a:xfrm>
            <a:off x="2023286" y="3210876"/>
            <a:ext cx="292456" cy="99238"/>
          </a:xfrm>
          <a:custGeom>
            <a:avLst/>
            <a:gdLst>
              <a:gd name="T0" fmla="*/ 445 w 445"/>
              <a:gd name="T1" fmla="*/ 33 h 151"/>
              <a:gd name="T2" fmla="*/ 10 w 445"/>
              <a:gd name="T3" fmla="*/ 151 h 151"/>
              <a:gd name="T4" fmla="*/ 0 w 445"/>
              <a:gd name="T5" fmla="*/ 120 h 151"/>
              <a:gd name="T6" fmla="*/ 437 w 445"/>
              <a:gd name="T7" fmla="*/ 0 h 151"/>
              <a:gd name="T8" fmla="*/ 445 w 445"/>
              <a:gd name="T9" fmla="*/ 33 h 151"/>
            </a:gdLst>
            <a:ahLst/>
            <a:cxnLst>
              <a:cxn ang="0">
                <a:pos x="T0" y="T1"/>
              </a:cxn>
              <a:cxn ang="0">
                <a:pos x="T2" y="T3"/>
              </a:cxn>
              <a:cxn ang="0">
                <a:pos x="T4" y="T5"/>
              </a:cxn>
              <a:cxn ang="0">
                <a:pos x="T6" y="T7"/>
              </a:cxn>
              <a:cxn ang="0">
                <a:pos x="T8" y="T9"/>
              </a:cxn>
            </a:cxnLst>
            <a:rect l="0" t="0" r="r" b="b"/>
            <a:pathLst>
              <a:path w="445" h="151">
                <a:moveTo>
                  <a:pt x="445" y="33"/>
                </a:moveTo>
                <a:lnTo>
                  <a:pt x="10" y="151"/>
                </a:lnTo>
                <a:lnTo>
                  <a:pt x="0" y="120"/>
                </a:lnTo>
                <a:lnTo>
                  <a:pt x="437" y="0"/>
                </a:lnTo>
                <a:lnTo>
                  <a:pt x="445"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04" name="í$ļïďê"/>
          <p:cNvSpPr/>
          <p:nvPr/>
        </p:nvSpPr>
        <p:spPr bwMode="auto">
          <a:xfrm>
            <a:off x="2123838" y="2943394"/>
            <a:ext cx="124868" cy="53234"/>
          </a:xfrm>
          <a:custGeom>
            <a:avLst/>
            <a:gdLst>
              <a:gd name="T0" fmla="*/ 190 w 190"/>
              <a:gd name="T1" fmla="*/ 31 h 81"/>
              <a:gd name="T2" fmla="*/ 8 w 190"/>
              <a:gd name="T3" fmla="*/ 81 h 81"/>
              <a:gd name="T4" fmla="*/ 0 w 190"/>
              <a:gd name="T5" fmla="*/ 48 h 81"/>
              <a:gd name="T6" fmla="*/ 181 w 190"/>
              <a:gd name="T7" fmla="*/ 0 h 81"/>
              <a:gd name="T8" fmla="*/ 190 w 190"/>
              <a:gd name="T9" fmla="*/ 31 h 81"/>
            </a:gdLst>
            <a:ahLst/>
            <a:cxnLst>
              <a:cxn ang="0">
                <a:pos x="T0" y="T1"/>
              </a:cxn>
              <a:cxn ang="0">
                <a:pos x="T2" y="T3"/>
              </a:cxn>
              <a:cxn ang="0">
                <a:pos x="T4" y="T5"/>
              </a:cxn>
              <a:cxn ang="0">
                <a:pos x="T6" y="T7"/>
              </a:cxn>
              <a:cxn ang="0">
                <a:pos x="T8" y="T9"/>
              </a:cxn>
            </a:cxnLst>
            <a:rect l="0" t="0" r="r" b="b"/>
            <a:pathLst>
              <a:path w="190" h="81">
                <a:moveTo>
                  <a:pt x="190" y="31"/>
                </a:moveTo>
                <a:lnTo>
                  <a:pt x="8" y="81"/>
                </a:lnTo>
                <a:lnTo>
                  <a:pt x="0" y="48"/>
                </a:lnTo>
                <a:lnTo>
                  <a:pt x="181" y="0"/>
                </a:lnTo>
                <a:lnTo>
                  <a:pt x="190" y="31"/>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05" name="íṡľíḓê"/>
          <p:cNvSpPr/>
          <p:nvPr/>
        </p:nvSpPr>
        <p:spPr bwMode="auto">
          <a:xfrm>
            <a:off x="2123838" y="2943394"/>
            <a:ext cx="124868" cy="53234"/>
          </a:xfrm>
          <a:custGeom>
            <a:avLst/>
            <a:gdLst>
              <a:gd name="T0" fmla="*/ 190 w 190"/>
              <a:gd name="T1" fmla="*/ 31 h 81"/>
              <a:gd name="T2" fmla="*/ 8 w 190"/>
              <a:gd name="T3" fmla="*/ 81 h 81"/>
              <a:gd name="T4" fmla="*/ 0 w 190"/>
              <a:gd name="T5" fmla="*/ 48 h 81"/>
              <a:gd name="T6" fmla="*/ 181 w 190"/>
              <a:gd name="T7" fmla="*/ 0 h 81"/>
              <a:gd name="T8" fmla="*/ 190 w 190"/>
              <a:gd name="T9" fmla="*/ 31 h 81"/>
            </a:gdLst>
            <a:ahLst/>
            <a:cxnLst>
              <a:cxn ang="0">
                <a:pos x="T0" y="T1"/>
              </a:cxn>
              <a:cxn ang="0">
                <a:pos x="T2" y="T3"/>
              </a:cxn>
              <a:cxn ang="0">
                <a:pos x="T4" y="T5"/>
              </a:cxn>
              <a:cxn ang="0">
                <a:pos x="T6" y="T7"/>
              </a:cxn>
              <a:cxn ang="0">
                <a:pos x="T8" y="T9"/>
              </a:cxn>
            </a:cxnLst>
            <a:rect l="0" t="0" r="r" b="b"/>
            <a:pathLst>
              <a:path w="190" h="81">
                <a:moveTo>
                  <a:pt x="190" y="31"/>
                </a:moveTo>
                <a:lnTo>
                  <a:pt x="8" y="81"/>
                </a:lnTo>
                <a:lnTo>
                  <a:pt x="0" y="48"/>
                </a:lnTo>
                <a:lnTo>
                  <a:pt x="181" y="0"/>
                </a:lnTo>
                <a:lnTo>
                  <a:pt x="190" y="3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06" name="îṣ1iďé"/>
          <p:cNvSpPr/>
          <p:nvPr/>
        </p:nvSpPr>
        <p:spPr bwMode="auto">
          <a:xfrm>
            <a:off x="1974653" y="2592447"/>
            <a:ext cx="525763" cy="331888"/>
          </a:xfrm>
          <a:custGeom>
            <a:avLst/>
            <a:gdLst>
              <a:gd name="T0" fmla="*/ 0 w 800"/>
              <a:gd name="T1" fmla="*/ 491 h 505"/>
              <a:gd name="T2" fmla="*/ 128 w 800"/>
              <a:gd name="T3" fmla="*/ 332 h 505"/>
              <a:gd name="T4" fmla="*/ 311 w 800"/>
              <a:gd name="T5" fmla="*/ 406 h 505"/>
              <a:gd name="T6" fmla="*/ 542 w 800"/>
              <a:gd name="T7" fmla="*/ 0 h 505"/>
              <a:gd name="T8" fmla="*/ 800 w 800"/>
              <a:gd name="T9" fmla="*/ 243 h 505"/>
              <a:gd name="T10" fmla="*/ 13 w 800"/>
              <a:gd name="T11" fmla="*/ 505 h 505"/>
              <a:gd name="T12" fmla="*/ 0 w 800"/>
              <a:gd name="T13" fmla="*/ 491 h 505"/>
            </a:gdLst>
            <a:ahLst/>
            <a:cxnLst>
              <a:cxn ang="0">
                <a:pos x="T0" y="T1"/>
              </a:cxn>
              <a:cxn ang="0">
                <a:pos x="T2" y="T3"/>
              </a:cxn>
              <a:cxn ang="0">
                <a:pos x="T4" y="T5"/>
              </a:cxn>
              <a:cxn ang="0">
                <a:pos x="T6" y="T7"/>
              </a:cxn>
              <a:cxn ang="0">
                <a:pos x="T8" y="T9"/>
              </a:cxn>
              <a:cxn ang="0">
                <a:pos x="T10" y="T11"/>
              </a:cxn>
              <a:cxn ang="0">
                <a:pos x="T12" y="T13"/>
              </a:cxn>
            </a:cxnLst>
            <a:rect l="0" t="0" r="r" b="b"/>
            <a:pathLst>
              <a:path w="800" h="505">
                <a:moveTo>
                  <a:pt x="0" y="491"/>
                </a:moveTo>
                <a:lnTo>
                  <a:pt x="128" y="332"/>
                </a:lnTo>
                <a:lnTo>
                  <a:pt x="311" y="406"/>
                </a:lnTo>
                <a:lnTo>
                  <a:pt x="542" y="0"/>
                </a:lnTo>
                <a:lnTo>
                  <a:pt x="800" y="243"/>
                </a:lnTo>
                <a:lnTo>
                  <a:pt x="13" y="505"/>
                </a:lnTo>
                <a:lnTo>
                  <a:pt x="0" y="491"/>
                </a:lnTo>
                <a:close/>
              </a:path>
            </a:pathLst>
          </a:custGeom>
          <a:solidFill>
            <a:srgbClr val="F2274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07" name="ïŝ1îḍè"/>
          <p:cNvSpPr/>
          <p:nvPr/>
        </p:nvSpPr>
        <p:spPr bwMode="auto">
          <a:xfrm>
            <a:off x="1974653" y="2592447"/>
            <a:ext cx="525763" cy="331888"/>
          </a:xfrm>
          <a:custGeom>
            <a:avLst/>
            <a:gdLst>
              <a:gd name="T0" fmla="*/ 0 w 800"/>
              <a:gd name="T1" fmla="*/ 491 h 505"/>
              <a:gd name="T2" fmla="*/ 128 w 800"/>
              <a:gd name="T3" fmla="*/ 332 h 505"/>
              <a:gd name="T4" fmla="*/ 311 w 800"/>
              <a:gd name="T5" fmla="*/ 406 h 505"/>
              <a:gd name="T6" fmla="*/ 542 w 800"/>
              <a:gd name="T7" fmla="*/ 0 h 505"/>
              <a:gd name="T8" fmla="*/ 800 w 800"/>
              <a:gd name="T9" fmla="*/ 243 h 505"/>
              <a:gd name="T10" fmla="*/ 13 w 800"/>
              <a:gd name="T11" fmla="*/ 505 h 505"/>
              <a:gd name="T12" fmla="*/ 0 w 800"/>
              <a:gd name="T13" fmla="*/ 491 h 505"/>
            </a:gdLst>
            <a:ahLst/>
            <a:cxnLst>
              <a:cxn ang="0">
                <a:pos x="T0" y="T1"/>
              </a:cxn>
              <a:cxn ang="0">
                <a:pos x="T2" y="T3"/>
              </a:cxn>
              <a:cxn ang="0">
                <a:pos x="T4" y="T5"/>
              </a:cxn>
              <a:cxn ang="0">
                <a:pos x="T6" y="T7"/>
              </a:cxn>
              <a:cxn ang="0">
                <a:pos x="T8" y="T9"/>
              </a:cxn>
              <a:cxn ang="0">
                <a:pos x="T10" y="T11"/>
              </a:cxn>
              <a:cxn ang="0">
                <a:pos x="T12" y="T13"/>
              </a:cxn>
            </a:cxnLst>
            <a:rect l="0" t="0" r="r" b="b"/>
            <a:pathLst>
              <a:path w="800" h="505">
                <a:moveTo>
                  <a:pt x="0" y="491"/>
                </a:moveTo>
                <a:lnTo>
                  <a:pt x="128" y="332"/>
                </a:lnTo>
                <a:lnTo>
                  <a:pt x="311" y="406"/>
                </a:lnTo>
                <a:lnTo>
                  <a:pt x="542" y="0"/>
                </a:lnTo>
                <a:lnTo>
                  <a:pt x="800" y="243"/>
                </a:lnTo>
                <a:lnTo>
                  <a:pt x="13" y="505"/>
                </a:lnTo>
                <a:lnTo>
                  <a:pt x="0" y="49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08" name="íśľiḋe"/>
          <p:cNvSpPr/>
          <p:nvPr/>
        </p:nvSpPr>
        <p:spPr bwMode="auto">
          <a:xfrm>
            <a:off x="1836640" y="2629908"/>
            <a:ext cx="715695" cy="353575"/>
          </a:xfrm>
          <a:custGeom>
            <a:avLst/>
            <a:gdLst>
              <a:gd name="T0" fmla="*/ 1076 w 1089"/>
              <a:gd name="T1" fmla="*/ 111 h 538"/>
              <a:gd name="T2" fmla="*/ 959 w 1089"/>
              <a:gd name="T3" fmla="*/ 0 h 538"/>
              <a:gd name="T4" fmla="*/ 678 w 1089"/>
              <a:gd name="T5" fmla="*/ 192 h 538"/>
              <a:gd name="T6" fmla="*/ 467 w 1089"/>
              <a:gd name="T7" fmla="*/ 146 h 538"/>
              <a:gd name="T8" fmla="*/ 336 w 1089"/>
              <a:gd name="T9" fmla="*/ 410 h 538"/>
              <a:gd name="T10" fmla="*/ 70 w 1089"/>
              <a:gd name="T11" fmla="*/ 377 h 538"/>
              <a:gd name="T12" fmla="*/ 0 w 1089"/>
              <a:gd name="T13" fmla="*/ 538 h 538"/>
              <a:gd name="T14" fmla="*/ 1089 w 1089"/>
              <a:gd name="T15" fmla="*/ 232 h 538"/>
              <a:gd name="T16" fmla="*/ 1076 w 1089"/>
              <a:gd name="T17" fmla="*/ 111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9" h="538">
                <a:moveTo>
                  <a:pt x="1076" y="111"/>
                </a:moveTo>
                <a:lnTo>
                  <a:pt x="959" y="0"/>
                </a:lnTo>
                <a:lnTo>
                  <a:pt x="678" y="192"/>
                </a:lnTo>
                <a:lnTo>
                  <a:pt x="467" y="146"/>
                </a:lnTo>
                <a:lnTo>
                  <a:pt x="336" y="410"/>
                </a:lnTo>
                <a:lnTo>
                  <a:pt x="70" y="377"/>
                </a:lnTo>
                <a:lnTo>
                  <a:pt x="0" y="538"/>
                </a:lnTo>
                <a:lnTo>
                  <a:pt x="1089" y="232"/>
                </a:lnTo>
                <a:lnTo>
                  <a:pt x="1076" y="111"/>
                </a:lnTo>
                <a:close/>
              </a:path>
            </a:pathLst>
          </a:custGeom>
          <a:solidFill>
            <a:srgbClr val="FFD121"/>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09" name="ïṡ1îḍè"/>
          <p:cNvSpPr/>
          <p:nvPr/>
        </p:nvSpPr>
        <p:spPr bwMode="auto">
          <a:xfrm>
            <a:off x="1836640" y="2629908"/>
            <a:ext cx="715695" cy="353575"/>
          </a:xfrm>
          <a:custGeom>
            <a:avLst/>
            <a:gdLst>
              <a:gd name="T0" fmla="*/ 1076 w 1089"/>
              <a:gd name="T1" fmla="*/ 111 h 538"/>
              <a:gd name="T2" fmla="*/ 959 w 1089"/>
              <a:gd name="T3" fmla="*/ 0 h 538"/>
              <a:gd name="T4" fmla="*/ 678 w 1089"/>
              <a:gd name="T5" fmla="*/ 192 h 538"/>
              <a:gd name="T6" fmla="*/ 467 w 1089"/>
              <a:gd name="T7" fmla="*/ 146 h 538"/>
              <a:gd name="T8" fmla="*/ 336 w 1089"/>
              <a:gd name="T9" fmla="*/ 410 h 538"/>
              <a:gd name="T10" fmla="*/ 70 w 1089"/>
              <a:gd name="T11" fmla="*/ 377 h 538"/>
              <a:gd name="T12" fmla="*/ 0 w 1089"/>
              <a:gd name="T13" fmla="*/ 538 h 538"/>
              <a:gd name="T14" fmla="*/ 1089 w 1089"/>
              <a:gd name="T15" fmla="*/ 232 h 538"/>
              <a:gd name="T16" fmla="*/ 1076 w 1089"/>
              <a:gd name="T17" fmla="*/ 111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9" h="538">
                <a:moveTo>
                  <a:pt x="1076" y="111"/>
                </a:moveTo>
                <a:lnTo>
                  <a:pt x="959" y="0"/>
                </a:lnTo>
                <a:lnTo>
                  <a:pt x="678" y="192"/>
                </a:lnTo>
                <a:lnTo>
                  <a:pt x="467" y="146"/>
                </a:lnTo>
                <a:lnTo>
                  <a:pt x="336" y="410"/>
                </a:lnTo>
                <a:lnTo>
                  <a:pt x="70" y="377"/>
                </a:lnTo>
                <a:lnTo>
                  <a:pt x="0" y="538"/>
                </a:lnTo>
                <a:lnTo>
                  <a:pt x="1089" y="232"/>
                </a:lnTo>
                <a:lnTo>
                  <a:pt x="1076" y="1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10" name="ísḷïḍé"/>
          <p:cNvSpPr/>
          <p:nvPr/>
        </p:nvSpPr>
        <p:spPr bwMode="auto">
          <a:xfrm>
            <a:off x="1754489" y="2639766"/>
            <a:ext cx="835963" cy="394322"/>
          </a:xfrm>
          <a:custGeom>
            <a:avLst/>
            <a:gdLst>
              <a:gd name="T0" fmla="*/ 0 w 1272"/>
              <a:gd name="T1" fmla="*/ 600 h 600"/>
              <a:gd name="T2" fmla="*/ 105 w 1272"/>
              <a:gd name="T3" fmla="*/ 415 h 600"/>
              <a:gd name="T4" fmla="*/ 212 w 1272"/>
              <a:gd name="T5" fmla="*/ 462 h 600"/>
              <a:gd name="T6" fmla="*/ 315 w 1272"/>
              <a:gd name="T7" fmla="*/ 309 h 600"/>
              <a:gd name="T8" fmla="*/ 475 w 1272"/>
              <a:gd name="T9" fmla="*/ 371 h 600"/>
              <a:gd name="T10" fmla="*/ 714 w 1272"/>
              <a:gd name="T11" fmla="*/ 104 h 600"/>
              <a:gd name="T12" fmla="*/ 931 w 1272"/>
              <a:gd name="T13" fmla="*/ 156 h 600"/>
              <a:gd name="T14" fmla="*/ 1202 w 1272"/>
              <a:gd name="T15" fmla="*/ 0 h 600"/>
              <a:gd name="T16" fmla="*/ 1272 w 1272"/>
              <a:gd name="T17" fmla="*/ 252 h 600"/>
              <a:gd name="T18" fmla="*/ 0 w 1272"/>
              <a:gd name="T19" fmla="*/ 6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2" h="600">
                <a:moveTo>
                  <a:pt x="0" y="600"/>
                </a:moveTo>
                <a:lnTo>
                  <a:pt x="105" y="415"/>
                </a:lnTo>
                <a:lnTo>
                  <a:pt x="212" y="462"/>
                </a:lnTo>
                <a:lnTo>
                  <a:pt x="315" y="309"/>
                </a:lnTo>
                <a:lnTo>
                  <a:pt x="475" y="371"/>
                </a:lnTo>
                <a:lnTo>
                  <a:pt x="714" y="104"/>
                </a:lnTo>
                <a:lnTo>
                  <a:pt x="931" y="156"/>
                </a:lnTo>
                <a:lnTo>
                  <a:pt x="1202" y="0"/>
                </a:lnTo>
                <a:lnTo>
                  <a:pt x="1272" y="252"/>
                </a:lnTo>
                <a:lnTo>
                  <a:pt x="0" y="600"/>
                </a:lnTo>
                <a:close/>
              </a:path>
            </a:pathLst>
          </a:custGeom>
          <a:solidFill>
            <a:srgbClr val="317AB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11" name="îšľídè"/>
          <p:cNvSpPr/>
          <p:nvPr/>
        </p:nvSpPr>
        <p:spPr bwMode="auto">
          <a:xfrm>
            <a:off x="1754489" y="2639766"/>
            <a:ext cx="835963" cy="394322"/>
          </a:xfrm>
          <a:custGeom>
            <a:avLst/>
            <a:gdLst>
              <a:gd name="T0" fmla="*/ 0 w 1272"/>
              <a:gd name="T1" fmla="*/ 600 h 600"/>
              <a:gd name="T2" fmla="*/ 105 w 1272"/>
              <a:gd name="T3" fmla="*/ 415 h 600"/>
              <a:gd name="T4" fmla="*/ 212 w 1272"/>
              <a:gd name="T5" fmla="*/ 462 h 600"/>
              <a:gd name="T6" fmla="*/ 315 w 1272"/>
              <a:gd name="T7" fmla="*/ 309 h 600"/>
              <a:gd name="T8" fmla="*/ 475 w 1272"/>
              <a:gd name="T9" fmla="*/ 371 h 600"/>
              <a:gd name="T10" fmla="*/ 714 w 1272"/>
              <a:gd name="T11" fmla="*/ 104 h 600"/>
              <a:gd name="T12" fmla="*/ 931 w 1272"/>
              <a:gd name="T13" fmla="*/ 156 h 600"/>
              <a:gd name="T14" fmla="*/ 1202 w 1272"/>
              <a:gd name="T15" fmla="*/ 0 h 600"/>
              <a:gd name="T16" fmla="*/ 1272 w 1272"/>
              <a:gd name="T17" fmla="*/ 252 h 600"/>
              <a:gd name="T18" fmla="*/ 0 w 1272"/>
              <a:gd name="T19" fmla="*/ 6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2" h="600">
                <a:moveTo>
                  <a:pt x="0" y="600"/>
                </a:moveTo>
                <a:lnTo>
                  <a:pt x="105" y="415"/>
                </a:lnTo>
                <a:lnTo>
                  <a:pt x="212" y="462"/>
                </a:lnTo>
                <a:lnTo>
                  <a:pt x="315" y="309"/>
                </a:lnTo>
                <a:lnTo>
                  <a:pt x="475" y="371"/>
                </a:lnTo>
                <a:lnTo>
                  <a:pt x="714" y="104"/>
                </a:lnTo>
                <a:lnTo>
                  <a:pt x="931" y="156"/>
                </a:lnTo>
                <a:lnTo>
                  <a:pt x="1202" y="0"/>
                </a:lnTo>
                <a:lnTo>
                  <a:pt x="1272" y="252"/>
                </a:lnTo>
                <a:lnTo>
                  <a:pt x="0" y="6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12" name="íŝ1ïďè"/>
          <p:cNvSpPr/>
          <p:nvPr/>
        </p:nvSpPr>
        <p:spPr bwMode="auto">
          <a:xfrm>
            <a:off x="3026836" y="3625572"/>
            <a:ext cx="70321" cy="70321"/>
          </a:xfrm>
          <a:custGeom>
            <a:avLst/>
            <a:gdLst>
              <a:gd name="T0" fmla="*/ 107 w 107"/>
              <a:gd name="T1" fmla="*/ 84 h 107"/>
              <a:gd name="T2" fmla="*/ 22 w 107"/>
              <a:gd name="T3" fmla="*/ 107 h 107"/>
              <a:gd name="T4" fmla="*/ 0 w 107"/>
              <a:gd name="T5" fmla="*/ 23 h 107"/>
              <a:gd name="T6" fmla="*/ 84 w 107"/>
              <a:gd name="T7" fmla="*/ 0 h 107"/>
              <a:gd name="T8" fmla="*/ 107 w 107"/>
              <a:gd name="T9" fmla="*/ 84 h 107"/>
            </a:gdLst>
            <a:ahLst/>
            <a:cxnLst>
              <a:cxn ang="0">
                <a:pos x="T0" y="T1"/>
              </a:cxn>
              <a:cxn ang="0">
                <a:pos x="T2" y="T3"/>
              </a:cxn>
              <a:cxn ang="0">
                <a:pos x="T4" y="T5"/>
              </a:cxn>
              <a:cxn ang="0">
                <a:pos x="T6" y="T7"/>
              </a:cxn>
              <a:cxn ang="0">
                <a:pos x="T8" y="T9"/>
              </a:cxn>
            </a:cxnLst>
            <a:rect l="0" t="0" r="r" b="b"/>
            <a:pathLst>
              <a:path w="107" h="107">
                <a:moveTo>
                  <a:pt x="107" y="84"/>
                </a:moveTo>
                <a:lnTo>
                  <a:pt x="22" y="107"/>
                </a:lnTo>
                <a:lnTo>
                  <a:pt x="0" y="23"/>
                </a:lnTo>
                <a:lnTo>
                  <a:pt x="84" y="0"/>
                </a:lnTo>
                <a:lnTo>
                  <a:pt x="107" y="84"/>
                </a:lnTo>
                <a:close/>
              </a:path>
            </a:pathLst>
          </a:custGeom>
          <a:solidFill>
            <a:srgbClr val="6B2D6E"/>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13" name="ïṧḻiḑé"/>
          <p:cNvSpPr/>
          <p:nvPr/>
        </p:nvSpPr>
        <p:spPr bwMode="auto">
          <a:xfrm>
            <a:off x="3026836" y="3625572"/>
            <a:ext cx="70321" cy="70321"/>
          </a:xfrm>
          <a:custGeom>
            <a:avLst/>
            <a:gdLst>
              <a:gd name="T0" fmla="*/ 107 w 107"/>
              <a:gd name="T1" fmla="*/ 84 h 107"/>
              <a:gd name="T2" fmla="*/ 22 w 107"/>
              <a:gd name="T3" fmla="*/ 107 h 107"/>
              <a:gd name="T4" fmla="*/ 0 w 107"/>
              <a:gd name="T5" fmla="*/ 23 h 107"/>
              <a:gd name="T6" fmla="*/ 84 w 107"/>
              <a:gd name="T7" fmla="*/ 0 h 107"/>
              <a:gd name="T8" fmla="*/ 107 w 107"/>
              <a:gd name="T9" fmla="*/ 84 h 107"/>
            </a:gdLst>
            <a:ahLst/>
            <a:cxnLst>
              <a:cxn ang="0">
                <a:pos x="T0" y="T1"/>
              </a:cxn>
              <a:cxn ang="0">
                <a:pos x="T2" y="T3"/>
              </a:cxn>
              <a:cxn ang="0">
                <a:pos x="T4" y="T5"/>
              </a:cxn>
              <a:cxn ang="0">
                <a:pos x="T6" y="T7"/>
              </a:cxn>
              <a:cxn ang="0">
                <a:pos x="T8" y="T9"/>
              </a:cxn>
            </a:cxnLst>
            <a:rect l="0" t="0" r="r" b="b"/>
            <a:pathLst>
              <a:path w="107" h="107">
                <a:moveTo>
                  <a:pt x="107" y="84"/>
                </a:moveTo>
                <a:lnTo>
                  <a:pt x="22" y="107"/>
                </a:lnTo>
                <a:lnTo>
                  <a:pt x="0" y="23"/>
                </a:lnTo>
                <a:lnTo>
                  <a:pt x="84" y="0"/>
                </a:lnTo>
                <a:lnTo>
                  <a:pt x="107" y="8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14" name="î$1íḍè"/>
          <p:cNvSpPr/>
          <p:nvPr/>
        </p:nvSpPr>
        <p:spPr bwMode="auto">
          <a:xfrm>
            <a:off x="3135275" y="3530935"/>
            <a:ext cx="363434" cy="118954"/>
          </a:xfrm>
          <a:custGeom>
            <a:avLst/>
            <a:gdLst>
              <a:gd name="T0" fmla="*/ 553 w 553"/>
              <a:gd name="T1" fmla="*/ 33 h 181"/>
              <a:gd name="T2" fmla="*/ 10 w 553"/>
              <a:gd name="T3" fmla="*/ 181 h 181"/>
              <a:gd name="T4" fmla="*/ 0 w 553"/>
              <a:gd name="T5" fmla="*/ 148 h 181"/>
              <a:gd name="T6" fmla="*/ 545 w 553"/>
              <a:gd name="T7" fmla="*/ 0 h 181"/>
              <a:gd name="T8" fmla="*/ 553 w 553"/>
              <a:gd name="T9" fmla="*/ 33 h 181"/>
            </a:gdLst>
            <a:ahLst/>
            <a:cxnLst>
              <a:cxn ang="0">
                <a:pos x="T0" y="T1"/>
              </a:cxn>
              <a:cxn ang="0">
                <a:pos x="T2" y="T3"/>
              </a:cxn>
              <a:cxn ang="0">
                <a:pos x="T4" y="T5"/>
              </a:cxn>
              <a:cxn ang="0">
                <a:pos x="T6" y="T7"/>
              </a:cxn>
              <a:cxn ang="0">
                <a:pos x="T8" y="T9"/>
              </a:cxn>
            </a:cxnLst>
            <a:rect l="0" t="0" r="r" b="b"/>
            <a:pathLst>
              <a:path w="553" h="181">
                <a:moveTo>
                  <a:pt x="553" y="33"/>
                </a:moveTo>
                <a:lnTo>
                  <a:pt x="10" y="181"/>
                </a:lnTo>
                <a:lnTo>
                  <a:pt x="0" y="148"/>
                </a:lnTo>
                <a:lnTo>
                  <a:pt x="545" y="0"/>
                </a:lnTo>
                <a:lnTo>
                  <a:pt x="553" y="33"/>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15" name="ïSlîďê"/>
          <p:cNvSpPr/>
          <p:nvPr/>
        </p:nvSpPr>
        <p:spPr bwMode="auto">
          <a:xfrm>
            <a:off x="3135275" y="3530935"/>
            <a:ext cx="363434" cy="118954"/>
          </a:xfrm>
          <a:custGeom>
            <a:avLst/>
            <a:gdLst>
              <a:gd name="T0" fmla="*/ 553 w 553"/>
              <a:gd name="T1" fmla="*/ 33 h 181"/>
              <a:gd name="T2" fmla="*/ 10 w 553"/>
              <a:gd name="T3" fmla="*/ 181 h 181"/>
              <a:gd name="T4" fmla="*/ 0 w 553"/>
              <a:gd name="T5" fmla="*/ 148 h 181"/>
              <a:gd name="T6" fmla="*/ 545 w 553"/>
              <a:gd name="T7" fmla="*/ 0 h 181"/>
              <a:gd name="T8" fmla="*/ 553 w 553"/>
              <a:gd name="T9" fmla="*/ 33 h 181"/>
            </a:gdLst>
            <a:ahLst/>
            <a:cxnLst>
              <a:cxn ang="0">
                <a:pos x="T0" y="T1"/>
              </a:cxn>
              <a:cxn ang="0">
                <a:pos x="T2" y="T3"/>
              </a:cxn>
              <a:cxn ang="0">
                <a:pos x="T4" y="T5"/>
              </a:cxn>
              <a:cxn ang="0">
                <a:pos x="T6" y="T7"/>
              </a:cxn>
              <a:cxn ang="0">
                <a:pos x="T8" y="T9"/>
              </a:cxn>
            </a:cxnLst>
            <a:rect l="0" t="0" r="r" b="b"/>
            <a:pathLst>
              <a:path w="553" h="181">
                <a:moveTo>
                  <a:pt x="553" y="33"/>
                </a:moveTo>
                <a:lnTo>
                  <a:pt x="10" y="181"/>
                </a:lnTo>
                <a:lnTo>
                  <a:pt x="0" y="148"/>
                </a:lnTo>
                <a:lnTo>
                  <a:pt x="545" y="0"/>
                </a:lnTo>
                <a:lnTo>
                  <a:pt x="553"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16" name="ïşlíďè"/>
          <p:cNvSpPr/>
          <p:nvPr/>
        </p:nvSpPr>
        <p:spPr bwMode="auto">
          <a:xfrm>
            <a:off x="3051153" y="3714295"/>
            <a:ext cx="70321" cy="71636"/>
          </a:xfrm>
          <a:custGeom>
            <a:avLst/>
            <a:gdLst>
              <a:gd name="T0" fmla="*/ 107 w 107"/>
              <a:gd name="T1" fmla="*/ 86 h 109"/>
              <a:gd name="T2" fmla="*/ 22 w 107"/>
              <a:gd name="T3" fmla="*/ 109 h 109"/>
              <a:gd name="T4" fmla="*/ 0 w 107"/>
              <a:gd name="T5" fmla="*/ 25 h 109"/>
              <a:gd name="T6" fmla="*/ 84 w 107"/>
              <a:gd name="T7" fmla="*/ 0 h 109"/>
              <a:gd name="T8" fmla="*/ 107 w 107"/>
              <a:gd name="T9" fmla="*/ 86 h 109"/>
            </a:gdLst>
            <a:ahLst/>
            <a:cxnLst>
              <a:cxn ang="0">
                <a:pos x="T0" y="T1"/>
              </a:cxn>
              <a:cxn ang="0">
                <a:pos x="T2" y="T3"/>
              </a:cxn>
              <a:cxn ang="0">
                <a:pos x="T4" y="T5"/>
              </a:cxn>
              <a:cxn ang="0">
                <a:pos x="T6" y="T7"/>
              </a:cxn>
              <a:cxn ang="0">
                <a:pos x="T8" y="T9"/>
              </a:cxn>
            </a:cxnLst>
            <a:rect l="0" t="0" r="r" b="b"/>
            <a:pathLst>
              <a:path w="107" h="109">
                <a:moveTo>
                  <a:pt x="107" y="86"/>
                </a:moveTo>
                <a:lnTo>
                  <a:pt x="22" y="109"/>
                </a:lnTo>
                <a:lnTo>
                  <a:pt x="0" y="25"/>
                </a:lnTo>
                <a:lnTo>
                  <a:pt x="84" y="0"/>
                </a:lnTo>
                <a:lnTo>
                  <a:pt x="107" y="86"/>
                </a:lnTo>
                <a:close/>
              </a:path>
            </a:pathLst>
          </a:custGeom>
          <a:solidFill>
            <a:srgbClr val="F2274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17" name="ïšlïďé"/>
          <p:cNvSpPr/>
          <p:nvPr/>
        </p:nvSpPr>
        <p:spPr bwMode="auto">
          <a:xfrm>
            <a:off x="3051153" y="3714295"/>
            <a:ext cx="70321" cy="71636"/>
          </a:xfrm>
          <a:custGeom>
            <a:avLst/>
            <a:gdLst>
              <a:gd name="T0" fmla="*/ 107 w 107"/>
              <a:gd name="T1" fmla="*/ 86 h 109"/>
              <a:gd name="T2" fmla="*/ 22 w 107"/>
              <a:gd name="T3" fmla="*/ 109 h 109"/>
              <a:gd name="T4" fmla="*/ 0 w 107"/>
              <a:gd name="T5" fmla="*/ 25 h 109"/>
              <a:gd name="T6" fmla="*/ 84 w 107"/>
              <a:gd name="T7" fmla="*/ 0 h 109"/>
              <a:gd name="T8" fmla="*/ 107 w 107"/>
              <a:gd name="T9" fmla="*/ 86 h 109"/>
            </a:gdLst>
            <a:ahLst/>
            <a:cxnLst>
              <a:cxn ang="0">
                <a:pos x="T0" y="T1"/>
              </a:cxn>
              <a:cxn ang="0">
                <a:pos x="T2" y="T3"/>
              </a:cxn>
              <a:cxn ang="0">
                <a:pos x="T4" y="T5"/>
              </a:cxn>
              <a:cxn ang="0">
                <a:pos x="T6" y="T7"/>
              </a:cxn>
              <a:cxn ang="0">
                <a:pos x="T8" y="T9"/>
              </a:cxn>
            </a:cxnLst>
            <a:rect l="0" t="0" r="r" b="b"/>
            <a:pathLst>
              <a:path w="107" h="109">
                <a:moveTo>
                  <a:pt x="107" y="86"/>
                </a:moveTo>
                <a:lnTo>
                  <a:pt x="22" y="109"/>
                </a:lnTo>
                <a:lnTo>
                  <a:pt x="0" y="25"/>
                </a:lnTo>
                <a:lnTo>
                  <a:pt x="84" y="0"/>
                </a:lnTo>
                <a:lnTo>
                  <a:pt x="107" y="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18" name="işľïďé"/>
          <p:cNvSpPr/>
          <p:nvPr/>
        </p:nvSpPr>
        <p:spPr bwMode="auto">
          <a:xfrm>
            <a:off x="3160906" y="3684720"/>
            <a:ext cx="130784" cy="55205"/>
          </a:xfrm>
          <a:custGeom>
            <a:avLst/>
            <a:gdLst>
              <a:gd name="T0" fmla="*/ 199 w 199"/>
              <a:gd name="T1" fmla="*/ 31 h 84"/>
              <a:gd name="T2" fmla="*/ 8 w 199"/>
              <a:gd name="T3" fmla="*/ 84 h 84"/>
              <a:gd name="T4" fmla="*/ 0 w 199"/>
              <a:gd name="T5" fmla="*/ 51 h 84"/>
              <a:gd name="T6" fmla="*/ 191 w 199"/>
              <a:gd name="T7" fmla="*/ 0 h 84"/>
              <a:gd name="T8" fmla="*/ 199 w 199"/>
              <a:gd name="T9" fmla="*/ 31 h 84"/>
            </a:gdLst>
            <a:ahLst/>
            <a:cxnLst>
              <a:cxn ang="0">
                <a:pos x="T0" y="T1"/>
              </a:cxn>
              <a:cxn ang="0">
                <a:pos x="T2" y="T3"/>
              </a:cxn>
              <a:cxn ang="0">
                <a:pos x="T4" y="T5"/>
              </a:cxn>
              <a:cxn ang="0">
                <a:pos x="T6" y="T7"/>
              </a:cxn>
              <a:cxn ang="0">
                <a:pos x="T8" y="T9"/>
              </a:cxn>
            </a:cxnLst>
            <a:rect l="0" t="0" r="r" b="b"/>
            <a:pathLst>
              <a:path w="199" h="84">
                <a:moveTo>
                  <a:pt x="199" y="31"/>
                </a:moveTo>
                <a:lnTo>
                  <a:pt x="8" y="84"/>
                </a:lnTo>
                <a:lnTo>
                  <a:pt x="0" y="51"/>
                </a:lnTo>
                <a:lnTo>
                  <a:pt x="191" y="0"/>
                </a:lnTo>
                <a:lnTo>
                  <a:pt x="199" y="31"/>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19" name="îsļiḍè"/>
          <p:cNvSpPr/>
          <p:nvPr/>
        </p:nvSpPr>
        <p:spPr bwMode="auto">
          <a:xfrm>
            <a:off x="3160906" y="3684720"/>
            <a:ext cx="130784" cy="55205"/>
          </a:xfrm>
          <a:custGeom>
            <a:avLst/>
            <a:gdLst>
              <a:gd name="T0" fmla="*/ 199 w 199"/>
              <a:gd name="T1" fmla="*/ 31 h 84"/>
              <a:gd name="T2" fmla="*/ 8 w 199"/>
              <a:gd name="T3" fmla="*/ 84 h 84"/>
              <a:gd name="T4" fmla="*/ 0 w 199"/>
              <a:gd name="T5" fmla="*/ 51 h 84"/>
              <a:gd name="T6" fmla="*/ 191 w 199"/>
              <a:gd name="T7" fmla="*/ 0 h 84"/>
              <a:gd name="T8" fmla="*/ 199 w 199"/>
              <a:gd name="T9" fmla="*/ 31 h 84"/>
            </a:gdLst>
            <a:ahLst/>
            <a:cxnLst>
              <a:cxn ang="0">
                <a:pos x="T0" y="T1"/>
              </a:cxn>
              <a:cxn ang="0">
                <a:pos x="T2" y="T3"/>
              </a:cxn>
              <a:cxn ang="0">
                <a:pos x="T4" y="T5"/>
              </a:cxn>
              <a:cxn ang="0">
                <a:pos x="T6" y="T7"/>
              </a:cxn>
              <a:cxn ang="0">
                <a:pos x="T8" y="T9"/>
              </a:cxn>
            </a:cxnLst>
            <a:rect l="0" t="0" r="r" b="b"/>
            <a:pathLst>
              <a:path w="199" h="84">
                <a:moveTo>
                  <a:pt x="199" y="31"/>
                </a:moveTo>
                <a:lnTo>
                  <a:pt x="8" y="84"/>
                </a:lnTo>
                <a:lnTo>
                  <a:pt x="0" y="51"/>
                </a:lnTo>
                <a:lnTo>
                  <a:pt x="191" y="0"/>
                </a:lnTo>
                <a:lnTo>
                  <a:pt x="199" y="3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20" name="îṡľïḑe"/>
          <p:cNvSpPr/>
          <p:nvPr/>
        </p:nvSpPr>
        <p:spPr bwMode="auto">
          <a:xfrm>
            <a:off x="3243713" y="3473100"/>
            <a:ext cx="126183" cy="53234"/>
          </a:xfrm>
          <a:custGeom>
            <a:avLst/>
            <a:gdLst>
              <a:gd name="T0" fmla="*/ 192 w 192"/>
              <a:gd name="T1" fmla="*/ 31 h 81"/>
              <a:gd name="T2" fmla="*/ 10 w 192"/>
              <a:gd name="T3" fmla="*/ 81 h 81"/>
              <a:gd name="T4" fmla="*/ 0 w 192"/>
              <a:gd name="T5" fmla="*/ 50 h 81"/>
              <a:gd name="T6" fmla="*/ 183 w 192"/>
              <a:gd name="T7" fmla="*/ 0 h 81"/>
              <a:gd name="T8" fmla="*/ 192 w 192"/>
              <a:gd name="T9" fmla="*/ 31 h 81"/>
            </a:gdLst>
            <a:ahLst/>
            <a:cxnLst>
              <a:cxn ang="0">
                <a:pos x="T0" y="T1"/>
              </a:cxn>
              <a:cxn ang="0">
                <a:pos x="T2" y="T3"/>
              </a:cxn>
              <a:cxn ang="0">
                <a:pos x="T4" y="T5"/>
              </a:cxn>
              <a:cxn ang="0">
                <a:pos x="T6" y="T7"/>
              </a:cxn>
              <a:cxn ang="0">
                <a:pos x="T8" y="T9"/>
              </a:cxn>
            </a:cxnLst>
            <a:rect l="0" t="0" r="r" b="b"/>
            <a:pathLst>
              <a:path w="192" h="81">
                <a:moveTo>
                  <a:pt x="192" y="31"/>
                </a:moveTo>
                <a:lnTo>
                  <a:pt x="10" y="81"/>
                </a:lnTo>
                <a:lnTo>
                  <a:pt x="0" y="50"/>
                </a:lnTo>
                <a:lnTo>
                  <a:pt x="183" y="0"/>
                </a:lnTo>
                <a:lnTo>
                  <a:pt x="192" y="31"/>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21" name="iŝḻíďê"/>
          <p:cNvSpPr/>
          <p:nvPr/>
        </p:nvSpPr>
        <p:spPr bwMode="auto">
          <a:xfrm>
            <a:off x="3243713" y="3473100"/>
            <a:ext cx="126183" cy="53234"/>
          </a:xfrm>
          <a:custGeom>
            <a:avLst/>
            <a:gdLst>
              <a:gd name="T0" fmla="*/ 192 w 192"/>
              <a:gd name="T1" fmla="*/ 31 h 81"/>
              <a:gd name="T2" fmla="*/ 10 w 192"/>
              <a:gd name="T3" fmla="*/ 81 h 81"/>
              <a:gd name="T4" fmla="*/ 0 w 192"/>
              <a:gd name="T5" fmla="*/ 50 h 81"/>
              <a:gd name="T6" fmla="*/ 183 w 192"/>
              <a:gd name="T7" fmla="*/ 0 h 81"/>
              <a:gd name="T8" fmla="*/ 192 w 192"/>
              <a:gd name="T9" fmla="*/ 31 h 81"/>
            </a:gdLst>
            <a:ahLst/>
            <a:cxnLst>
              <a:cxn ang="0">
                <a:pos x="T0" y="T1"/>
              </a:cxn>
              <a:cxn ang="0">
                <a:pos x="T2" y="T3"/>
              </a:cxn>
              <a:cxn ang="0">
                <a:pos x="T4" y="T5"/>
              </a:cxn>
              <a:cxn ang="0">
                <a:pos x="T6" y="T7"/>
              </a:cxn>
              <a:cxn ang="0">
                <a:pos x="T8" y="T9"/>
              </a:cxn>
            </a:cxnLst>
            <a:rect l="0" t="0" r="r" b="b"/>
            <a:pathLst>
              <a:path w="192" h="81">
                <a:moveTo>
                  <a:pt x="192" y="31"/>
                </a:moveTo>
                <a:lnTo>
                  <a:pt x="10" y="81"/>
                </a:lnTo>
                <a:lnTo>
                  <a:pt x="0" y="50"/>
                </a:lnTo>
                <a:lnTo>
                  <a:pt x="183" y="0"/>
                </a:lnTo>
                <a:lnTo>
                  <a:pt x="192" y="3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22" name="iśḻíḋé"/>
          <p:cNvSpPr/>
          <p:nvPr/>
        </p:nvSpPr>
        <p:spPr bwMode="auto">
          <a:xfrm>
            <a:off x="3577573" y="3226649"/>
            <a:ext cx="30889" cy="30889"/>
          </a:xfrm>
          <a:custGeom>
            <a:avLst/>
            <a:gdLst>
              <a:gd name="T0" fmla="*/ 31 w 33"/>
              <a:gd name="T1" fmla="*/ 13 h 33"/>
              <a:gd name="T2" fmla="*/ 20 w 33"/>
              <a:gd name="T3" fmla="*/ 31 h 33"/>
              <a:gd name="T4" fmla="*/ 2 w 33"/>
              <a:gd name="T5" fmla="*/ 21 h 33"/>
              <a:gd name="T6" fmla="*/ 12 w 33"/>
              <a:gd name="T7" fmla="*/ 2 h 33"/>
              <a:gd name="T8" fmla="*/ 31 w 33"/>
              <a:gd name="T9" fmla="*/ 13 h 33"/>
            </a:gdLst>
            <a:ahLst/>
            <a:cxnLst>
              <a:cxn ang="0">
                <a:pos x="T0" y="T1"/>
              </a:cxn>
              <a:cxn ang="0">
                <a:pos x="T2" y="T3"/>
              </a:cxn>
              <a:cxn ang="0">
                <a:pos x="T4" y="T5"/>
              </a:cxn>
              <a:cxn ang="0">
                <a:pos x="T6" y="T7"/>
              </a:cxn>
              <a:cxn ang="0">
                <a:pos x="T8" y="T9"/>
              </a:cxn>
            </a:cxnLst>
            <a:rect l="0" t="0" r="r" b="b"/>
            <a:pathLst>
              <a:path w="33" h="33">
                <a:moveTo>
                  <a:pt x="31" y="13"/>
                </a:moveTo>
                <a:cubicBezTo>
                  <a:pt x="33" y="21"/>
                  <a:pt x="28" y="29"/>
                  <a:pt x="20" y="31"/>
                </a:cubicBezTo>
                <a:cubicBezTo>
                  <a:pt x="12" y="33"/>
                  <a:pt x="4" y="29"/>
                  <a:pt x="2" y="21"/>
                </a:cubicBezTo>
                <a:cubicBezTo>
                  <a:pt x="0" y="13"/>
                  <a:pt x="4" y="4"/>
                  <a:pt x="12" y="2"/>
                </a:cubicBezTo>
                <a:cubicBezTo>
                  <a:pt x="20" y="0"/>
                  <a:pt x="29" y="5"/>
                  <a:pt x="31" y="13"/>
                </a:cubicBezTo>
              </a:path>
            </a:pathLst>
          </a:custGeom>
          <a:solidFill>
            <a:srgbClr val="F2274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23" name="íṥľîḋé"/>
          <p:cNvSpPr/>
          <p:nvPr/>
        </p:nvSpPr>
        <p:spPr bwMode="auto">
          <a:xfrm>
            <a:off x="3433646" y="3174730"/>
            <a:ext cx="31546" cy="30889"/>
          </a:xfrm>
          <a:custGeom>
            <a:avLst/>
            <a:gdLst>
              <a:gd name="T0" fmla="*/ 31 w 34"/>
              <a:gd name="T1" fmla="*/ 12 h 33"/>
              <a:gd name="T2" fmla="*/ 21 w 34"/>
              <a:gd name="T3" fmla="*/ 31 h 33"/>
              <a:gd name="T4" fmla="*/ 2 w 34"/>
              <a:gd name="T5" fmla="*/ 20 h 33"/>
              <a:gd name="T6" fmla="*/ 13 w 34"/>
              <a:gd name="T7" fmla="*/ 2 h 33"/>
              <a:gd name="T8" fmla="*/ 31 w 34"/>
              <a:gd name="T9" fmla="*/ 12 h 33"/>
            </a:gdLst>
            <a:ahLst/>
            <a:cxnLst>
              <a:cxn ang="0">
                <a:pos x="T0" y="T1"/>
              </a:cxn>
              <a:cxn ang="0">
                <a:pos x="T2" y="T3"/>
              </a:cxn>
              <a:cxn ang="0">
                <a:pos x="T4" y="T5"/>
              </a:cxn>
              <a:cxn ang="0">
                <a:pos x="T6" y="T7"/>
              </a:cxn>
              <a:cxn ang="0">
                <a:pos x="T8" y="T9"/>
              </a:cxn>
            </a:cxnLst>
            <a:rect l="0" t="0" r="r" b="b"/>
            <a:pathLst>
              <a:path w="34" h="33">
                <a:moveTo>
                  <a:pt x="31" y="12"/>
                </a:moveTo>
                <a:cubicBezTo>
                  <a:pt x="34" y="20"/>
                  <a:pt x="29" y="29"/>
                  <a:pt x="21" y="31"/>
                </a:cubicBezTo>
                <a:cubicBezTo>
                  <a:pt x="13" y="33"/>
                  <a:pt x="4" y="28"/>
                  <a:pt x="2" y="20"/>
                </a:cubicBezTo>
                <a:cubicBezTo>
                  <a:pt x="0" y="12"/>
                  <a:pt x="5" y="4"/>
                  <a:pt x="13" y="2"/>
                </a:cubicBezTo>
                <a:cubicBezTo>
                  <a:pt x="21" y="0"/>
                  <a:pt x="29" y="4"/>
                  <a:pt x="31" y="12"/>
                </a:cubicBezTo>
              </a:path>
            </a:pathLst>
          </a:custGeom>
          <a:solidFill>
            <a:srgbClr val="F2274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24" name="ïş1ïďé"/>
          <p:cNvSpPr/>
          <p:nvPr/>
        </p:nvSpPr>
        <p:spPr bwMode="auto">
          <a:xfrm>
            <a:off x="3297604" y="3299599"/>
            <a:ext cx="30889" cy="32203"/>
          </a:xfrm>
          <a:custGeom>
            <a:avLst/>
            <a:gdLst>
              <a:gd name="T0" fmla="*/ 31 w 33"/>
              <a:gd name="T1" fmla="*/ 13 h 34"/>
              <a:gd name="T2" fmla="*/ 20 w 33"/>
              <a:gd name="T3" fmla="*/ 32 h 34"/>
              <a:gd name="T4" fmla="*/ 2 w 33"/>
              <a:gd name="T5" fmla="*/ 21 h 34"/>
              <a:gd name="T6" fmla="*/ 12 w 33"/>
              <a:gd name="T7" fmla="*/ 3 h 34"/>
              <a:gd name="T8" fmla="*/ 31 w 33"/>
              <a:gd name="T9" fmla="*/ 13 h 34"/>
            </a:gdLst>
            <a:ahLst/>
            <a:cxnLst>
              <a:cxn ang="0">
                <a:pos x="T0" y="T1"/>
              </a:cxn>
              <a:cxn ang="0">
                <a:pos x="T2" y="T3"/>
              </a:cxn>
              <a:cxn ang="0">
                <a:pos x="T4" y="T5"/>
              </a:cxn>
              <a:cxn ang="0">
                <a:pos x="T6" y="T7"/>
              </a:cxn>
              <a:cxn ang="0">
                <a:pos x="T8" y="T9"/>
              </a:cxn>
            </a:cxnLst>
            <a:rect l="0" t="0" r="r" b="b"/>
            <a:pathLst>
              <a:path w="33" h="34">
                <a:moveTo>
                  <a:pt x="31" y="13"/>
                </a:moveTo>
                <a:cubicBezTo>
                  <a:pt x="33" y="21"/>
                  <a:pt x="28" y="29"/>
                  <a:pt x="20" y="32"/>
                </a:cubicBezTo>
                <a:cubicBezTo>
                  <a:pt x="12" y="34"/>
                  <a:pt x="4" y="29"/>
                  <a:pt x="2" y="21"/>
                </a:cubicBezTo>
                <a:cubicBezTo>
                  <a:pt x="0" y="13"/>
                  <a:pt x="4" y="5"/>
                  <a:pt x="12" y="3"/>
                </a:cubicBezTo>
                <a:cubicBezTo>
                  <a:pt x="20" y="0"/>
                  <a:pt x="29" y="5"/>
                  <a:pt x="31" y="13"/>
                </a:cubicBezTo>
              </a:path>
            </a:pathLst>
          </a:custGeom>
          <a:solidFill>
            <a:srgbClr val="F2274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25" name="išľïďé"/>
          <p:cNvSpPr/>
          <p:nvPr/>
        </p:nvSpPr>
        <p:spPr bwMode="auto">
          <a:xfrm>
            <a:off x="3181279" y="3287769"/>
            <a:ext cx="30889" cy="30889"/>
          </a:xfrm>
          <a:custGeom>
            <a:avLst/>
            <a:gdLst>
              <a:gd name="T0" fmla="*/ 31 w 33"/>
              <a:gd name="T1" fmla="*/ 12 h 33"/>
              <a:gd name="T2" fmla="*/ 21 w 33"/>
              <a:gd name="T3" fmla="*/ 31 h 33"/>
              <a:gd name="T4" fmla="*/ 2 w 33"/>
              <a:gd name="T5" fmla="*/ 20 h 33"/>
              <a:gd name="T6" fmla="*/ 13 w 33"/>
              <a:gd name="T7" fmla="*/ 2 h 33"/>
              <a:gd name="T8" fmla="*/ 31 w 33"/>
              <a:gd name="T9" fmla="*/ 12 h 33"/>
            </a:gdLst>
            <a:ahLst/>
            <a:cxnLst>
              <a:cxn ang="0">
                <a:pos x="T0" y="T1"/>
              </a:cxn>
              <a:cxn ang="0">
                <a:pos x="T2" y="T3"/>
              </a:cxn>
              <a:cxn ang="0">
                <a:pos x="T4" y="T5"/>
              </a:cxn>
              <a:cxn ang="0">
                <a:pos x="T6" y="T7"/>
              </a:cxn>
              <a:cxn ang="0">
                <a:pos x="T8" y="T9"/>
              </a:cxn>
            </a:cxnLst>
            <a:rect l="0" t="0" r="r" b="b"/>
            <a:pathLst>
              <a:path w="33" h="33">
                <a:moveTo>
                  <a:pt x="31" y="12"/>
                </a:moveTo>
                <a:cubicBezTo>
                  <a:pt x="33" y="20"/>
                  <a:pt x="29" y="29"/>
                  <a:pt x="21" y="31"/>
                </a:cubicBezTo>
                <a:cubicBezTo>
                  <a:pt x="13" y="33"/>
                  <a:pt x="4" y="28"/>
                  <a:pt x="2" y="20"/>
                </a:cubicBezTo>
                <a:cubicBezTo>
                  <a:pt x="0" y="12"/>
                  <a:pt x="5" y="4"/>
                  <a:pt x="13" y="2"/>
                </a:cubicBezTo>
                <a:cubicBezTo>
                  <a:pt x="21" y="0"/>
                  <a:pt x="29" y="4"/>
                  <a:pt x="31" y="12"/>
                </a:cubicBezTo>
              </a:path>
            </a:pathLst>
          </a:custGeom>
          <a:solidFill>
            <a:srgbClr val="F2274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26" name="işliďe"/>
          <p:cNvSpPr/>
          <p:nvPr/>
        </p:nvSpPr>
        <p:spPr bwMode="auto">
          <a:xfrm>
            <a:off x="3146447" y="3389636"/>
            <a:ext cx="32203" cy="30889"/>
          </a:xfrm>
          <a:custGeom>
            <a:avLst/>
            <a:gdLst>
              <a:gd name="T0" fmla="*/ 32 w 34"/>
              <a:gd name="T1" fmla="*/ 12 h 33"/>
              <a:gd name="T2" fmla="*/ 21 w 34"/>
              <a:gd name="T3" fmla="*/ 31 h 33"/>
              <a:gd name="T4" fmla="*/ 3 w 34"/>
              <a:gd name="T5" fmla="*/ 20 h 33"/>
              <a:gd name="T6" fmla="*/ 13 w 34"/>
              <a:gd name="T7" fmla="*/ 2 h 33"/>
              <a:gd name="T8" fmla="*/ 32 w 34"/>
              <a:gd name="T9" fmla="*/ 12 h 33"/>
            </a:gdLst>
            <a:ahLst/>
            <a:cxnLst>
              <a:cxn ang="0">
                <a:pos x="T0" y="T1"/>
              </a:cxn>
              <a:cxn ang="0">
                <a:pos x="T2" y="T3"/>
              </a:cxn>
              <a:cxn ang="0">
                <a:pos x="T4" y="T5"/>
              </a:cxn>
              <a:cxn ang="0">
                <a:pos x="T6" y="T7"/>
              </a:cxn>
              <a:cxn ang="0">
                <a:pos x="T8" y="T9"/>
              </a:cxn>
            </a:cxnLst>
            <a:rect l="0" t="0" r="r" b="b"/>
            <a:pathLst>
              <a:path w="34" h="33">
                <a:moveTo>
                  <a:pt x="32" y="12"/>
                </a:moveTo>
                <a:cubicBezTo>
                  <a:pt x="34" y="20"/>
                  <a:pt x="29" y="29"/>
                  <a:pt x="21" y="31"/>
                </a:cubicBezTo>
                <a:cubicBezTo>
                  <a:pt x="13" y="33"/>
                  <a:pt x="5" y="28"/>
                  <a:pt x="3" y="20"/>
                </a:cubicBezTo>
                <a:cubicBezTo>
                  <a:pt x="0" y="12"/>
                  <a:pt x="5" y="4"/>
                  <a:pt x="13" y="2"/>
                </a:cubicBezTo>
                <a:cubicBezTo>
                  <a:pt x="21" y="0"/>
                  <a:pt x="29" y="4"/>
                  <a:pt x="32" y="12"/>
                </a:cubicBezTo>
              </a:path>
            </a:pathLst>
          </a:custGeom>
          <a:solidFill>
            <a:srgbClr val="F2274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27" name="îṧḻíḑé"/>
          <p:cNvSpPr/>
          <p:nvPr/>
        </p:nvSpPr>
        <p:spPr bwMode="auto">
          <a:xfrm>
            <a:off x="2982146" y="3395550"/>
            <a:ext cx="32203" cy="30889"/>
          </a:xfrm>
          <a:custGeom>
            <a:avLst/>
            <a:gdLst>
              <a:gd name="T0" fmla="*/ 31 w 34"/>
              <a:gd name="T1" fmla="*/ 13 h 33"/>
              <a:gd name="T2" fmla="*/ 21 w 34"/>
              <a:gd name="T3" fmla="*/ 31 h 33"/>
              <a:gd name="T4" fmla="*/ 2 w 34"/>
              <a:gd name="T5" fmla="*/ 21 h 33"/>
              <a:gd name="T6" fmla="*/ 13 w 34"/>
              <a:gd name="T7" fmla="*/ 2 h 33"/>
              <a:gd name="T8" fmla="*/ 31 w 34"/>
              <a:gd name="T9" fmla="*/ 13 h 33"/>
            </a:gdLst>
            <a:ahLst/>
            <a:cxnLst>
              <a:cxn ang="0">
                <a:pos x="T0" y="T1"/>
              </a:cxn>
              <a:cxn ang="0">
                <a:pos x="T2" y="T3"/>
              </a:cxn>
              <a:cxn ang="0">
                <a:pos x="T4" y="T5"/>
              </a:cxn>
              <a:cxn ang="0">
                <a:pos x="T6" y="T7"/>
              </a:cxn>
              <a:cxn ang="0">
                <a:pos x="T8" y="T9"/>
              </a:cxn>
            </a:cxnLst>
            <a:rect l="0" t="0" r="r" b="b"/>
            <a:pathLst>
              <a:path w="34" h="33">
                <a:moveTo>
                  <a:pt x="31" y="13"/>
                </a:moveTo>
                <a:cubicBezTo>
                  <a:pt x="34" y="21"/>
                  <a:pt x="29" y="29"/>
                  <a:pt x="21" y="31"/>
                </a:cubicBezTo>
                <a:cubicBezTo>
                  <a:pt x="13" y="33"/>
                  <a:pt x="5" y="29"/>
                  <a:pt x="2" y="21"/>
                </a:cubicBezTo>
                <a:cubicBezTo>
                  <a:pt x="0" y="13"/>
                  <a:pt x="5" y="4"/>
                  <a:pt x="13" y="2"/>
                </a:cubicBezTo>
                <a:cubicBezTo>
                  <a:pt x="21" y="0"/>
                  <a:pt x="29" y="5"/>
                  <a:pt x="31" y="13"/>
                </a:cubicBezTo>
              </a:path>
            </a:pathLst>
          </a:custGeom>
          <a:solidFill>
            <a:srgbClr val="F2274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28" name="î$ḻïḓê"/>
          <p:cNvSpPr/>
          <p:nvPr/>
        </p:nvSpPr>
        <p:spPr bwMode="auto">
          <a:xfrm>
            <a:off x="2888823" y="3491502"/>
            <a:ext cx="31546" cy="30889"/>
          </a:xfrm>
          <a:custGeom>
            <a:avLst/>
            <a:gdLst>
              <a:gd name="T0" fmla="*/ 32 w 34"/>
              <a:gd name="T1" fmla="*/ 13 h 33"/>
              <a:gd name="T2" fmla="*/ 21 w 34"/>
              <a:gd name="T3" fmla="*/ 31 h 33"/>
              <a:gd name="T4" fmla="*/ 3 w 34"/>
              <a:gd name="T5" fmla="*/ 21 h 33"/>
              <a:gd name="T6" fmla="*/ 13 w 34"/>
              <a:gd name="T7" fmla="*/ 2 h 33"/>
              <a:gd name="T8" fmla="*/ 32 w 34"/>
              <a:gd name="T9" fmla="*/ 13 h 33"/>
            </a:gdLst>
            <a:ahLst/>
            <a:cxnLst>
              <a:cxn ang="0">
                <a:pos x="T0" y="T1"/>
              </a:cxn>
              <a:cxn ang="0">
                <a:pos x="T2" y="T3"/>
              </a:cxn>
              <a:cxn ang="0">
                <a:pos x="T4" y="T5"/>
              </a:cxn>
              <a:cxn ang="0">
                <a:pos x="T6" y="T7"/>
              </a:cxn>
              <a:cxn ang="0">
                <a:pos x="T8" y="T9"/>
              </a:cxn>
            </a:cxnLst>
            <a:rect l="0" t="0" r="r" b="b"/>
            <a:pathLst>
              <a:path w="34" h="33">
                <a:moveTo>
                  <a:pt x="32" y="13"/>
                </a:moveTo>
                <a:cubicBezTo>
                  <a:pt x="34" y="21"/>
                  <a:pt x="29" y="29"/>
                  <a:pt x="21" y="31"/>
                </a:cubicBezTo>
                <a:cubicBezTo>
                  <a:pt x="13" y="33"/>
                  <a:pt x="5" y="29"/>
                  <a:pt x="3" y="21"/>
                </a:cubicBezTo>
                <a:cubicBezTo>
                  <a:pt x="0" y="13"/>
                  <a:pt x="5" y="4"/>
                  <a:pt x="13" y="2"/>
                </a:cubicBezTo>
                <a:cubicBezTo>
                  <a:pt x="21" y="0"/>
                  <a:pt x="29" y="5"/>
                  <a:pt x="32" y="13"/>
                </a:cubicBezTo>
              </a:path>
            </a:pathLst>
          </a:custGeom>
          <a:solidFill>
            <a:srgbClr val="6B2D6E"/>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29" name="ïş1ïdé"/>
          <p:cNvSpPr/>
          <p:nvPr/>
        </p:nvSpPr>
        <p:spPr bwMode="auto">
          <a:xfrm>
            <a:off x="2946657" y="3213505"/>
            <a:ext cx="30889" cy="32203"/>
          </a:xfrm>
          <a:custGeom>
            <a:avLst/>
            <a:gdLst>
              <a:gd name="T0" fmla="*/ 31 w 33"/>
              <a:gd name="T1" fmla="*/ 13 h 34"/>
              <a:gd name="T2" fmla="*/ 20 w 33"/>
              <a:gd name="T3" fmla="*/ 32 h 34"/>
              <a:gd name="T4" fmla="*/ 2 w 33"/>
              <a:gd name="T5" fmla="*/ 21 h 34"/>
              <a:gd name="T6" fmla="*/ 12 w 33"/>
              <a:gd name="T7" fmla="*/ 3 h 34"/>
              <a:gd name="T8" fmla="*/ 31 w 33"/>
              <a:gd name="T9" fmla="*/ 13 h 34"/>
            </a:gdLst>
            <a:ahLst/>
            <a:cxnLst>
              <a:cxn ang="0">
                <a:pos x="T0" y="T1"/>
              </a:cxn>
              <a:cxn ang="0">
                <a:pos x="T2" y="T3"/>
              </a:cxn>
              <a:cxn ang="0">
                <a:pos x="T4" y="T5"/>
              </a:cxn>
              <a:cxn ang="0">
                <a:pos x="T6" y="T7"/>
              </a:cxn>
              <a:cxn ang="0">
                <a:pos x="T8" y="T9"/>
              </a:cxn>
            </a:cxnLst>
            <a:rect l="0" t="0" r="r" b="b"/>
            <a:pathLst>
              <a:path w="33" h="34">
                <a:moveTo>
                  <a:pt x="31" y="13"/>
                </a:moveTo>
                <a:cubicBezTo>
                  <a:pt x="33" y="21"/>
                  <a:pt x="28" y="29"/>
                  <a:pt x="20" y="32"/>
                </a:cubicBezTo>
                <a:cubicBezTo>
                  <a:pt x="12" y="34"/>
                  <a:pt x="4" y="29"/>
                  <a:pt x="2" y="21"/>
                </a:cubicBezTo>
                <a:cubicBezTo>
                  <a:pt x="0" y="13"/>
                  <a:pt x="4" y="5"/>
                  <a:pt x="12" y="3"/>
                </a:cubicBezTo>
                <a:cubicBezTo>
                  <a:pt x="21" y="0"/>
                  <a:pt x="29" y="5"/>
                  <a:pt x="31" y="13"/>
                </a:cubicBezTo>
              </a:path>
            </a:pathLst>
          </a:custGeom>
          <a:solidFill>
            <a:srgbClr val="6B2D6E"/>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30" name="ïṡḷide"/>
          <p:cNvSpPr/>
          <p:nvPr/>
        </p:nvSpPr>
        <p:spPr bwMode="auto">
          <a:xfrm>
            <a:off x="3101757" y="3309457"/>
            <a:ext cx="30889" cy="30889"/>
          </a:xfrm>
          <a:custGeom>
            <a:avLst/>
            <a:gdLst>
              <a:gd name="T0" fmla="*/ 31 w 33"/>
              <a:gd name="T1" fmla="*/ 13 h 33"/>
              <a:gd name="T2" fmla="*/ 20 w 33"/>
              <a:gd name="T3" fmla="*/ 31 h 33"/>
              <a:gd name="T4" fmla="*/ 2 w 33"/>
              <a:gd name="T5" fmla="*/ 21 h 33"/>
              <a:gd name="T6" fmla="*/ 12 w 33"/>
              <a:gd name="T7" fmla="*/ 2 h 33"/>
              <a:gd name="T8" fmla="*/ 31 w 33"/>
              <a:gd name="T9" fmla="*/ 13 h 33"/>
            </a:gdLst>
            <a:ahLst/>
            <a:cxnLst>
              <a:cxn ang="0">
                <a:pos x="T0" y="T1"/>
              </a:cxn>
              <a:cxn ang="0">
                <a:pos x="T2" y="T3"/>
              </a:cxn>
              <a:cxn ang="0">
                <a:pos x="T4" y="T5"/>
              </a:cxn>
              <a:cxn ang="0">
                <a:pos x="T6" y="T7"/>
              </a:cxn>
              <a:cxn ang="0">
                <a:pos x="T8" y="T9"/>
              </a:cxn>
            </a:cxnLst>
            <a:rect l="0" t="0" r="r" b="b"/>
            <a:pathLst>
              <a:path w="33" h="33">
                <a:moveTo>
                  <a:pt x="31" y="13"/>
                </a:moveTo>
                <a:cubicBezTo>
                  <a:pt x="33" y="21"/>
                  <a:pt x="28" y="29"/>
                  <a:pt x="20" y="31"/>
                </a:cubicBezTo>
                <a:cubicBezTo>
                  <a:pt x="12" y="33"/>
                  <a:pt x="4" y="29"/>
                  <a:pt x="2" y="21"/>
                </a:cubicBezTo>
                <a:cubicBezTo>
                  <a:pt x="0" y="13"/>
                  <a:pt x="4" y="4"/>
                  <a:pt x="12" y="2"/>
                </a:cubicBezTo>
                <a:cubicBezTo>
                  <a:pt x="21" y="0"/>
                  <a:pt x="29" y="5"/>
                  <a:pt x="31" y="13"/>
                </a:cubicBezTo>
              </a:path>
            </a:pathLst>
          </a:custGeom>
          <a:solidFill>
            <a:srgbClr val="6B2D6E"/>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31" name="íśľíḍè"/>
          <p:cNvSpPr/>
          <p:nvPr/>
        </p:nvSpPr>
        <p:spPr bwMode="auto">
          <a:xfrm>
            <a:off x="3191795" y="3146470"/>
            <a:ext cx="30889" cy="30889"/>
          </a:xfrm>
          <a:custGeom>
            <a:avLst/>
            <a:gdLst>
              <a:gd name="T0" fmla="*/ 31 w 33"/>
              <a:gd name="T1" fmla="*/ 13 h 33"/>
              <a:gd name="T2" fmla="*/ 20 w 33"/>
              <a:gd name="T3" fmla="*/ 31 h 33"/>
              <a:gd name="T4" fmla="*/ 2 w 33"/>
              <a:gd name="T5" fmla="*/ 21 h 33"/>
              <a:gd name="T6" fmla="*/ 12 w 33"/>
              <a:gd name="T7" fmla="*/ 2 h 33"/>
              <a:gd name="T8" fmla="*/ 31 w 33"/>
              <a:gd name="T9" fmla="*/ 13 h 33"/>
            </a:gdLst>
            <a:ahLst/>
            <a:cxnLst>
              <a:cxn ang="0">
                <a:pos x="T0" y="T1"/>
              </a:cxn>
              <a:cxn ang="0">
                <a:pos x="T2" y="T3"/>
              </a:cxn>
              <a:cxn ang="0">
                <a:pos x="T4" y="T5"/>
              </a:cxn>
              <a:cxn ang="0">
                <a:pos x="T6" y="T7"/>
              </a:cxn>
              <a:cxn ang="0">
                <a:pos x="T8" y="T9"/>
              </a:cxn>
            </a:cxnLst>
            <a:rect l="0" t="0" r="r" b="b"/>
            <a:pathLst>
              <a:path w="33" h="33">
                <a:moveTo>
                  <a:pt x="31" y="13"/>
                </a:moveTo>
                <a:cubicBezTo>
                  <a:pt x="33" y="21"/>
                  <a:pt x="28" y="29"/>
                  <a:pt x="20" y="31"/>
                </a:cubicBezTo>
                <a:cubicBezTo>
                  <a:pt x="12" y="33"/>
                  <a:pt x="4" y="29"/>
                  <a:pt x="2" y="21"/>
                </a:cubicBezTo>
                <a:cubicBezTo>
                  <a:pt x="0" y="13"/>
                  <a:pt x="4" y="4"/>
                  <a:pt x="12" y="2"/>
                </a:cubicBezTo>
                <a:cubicBezTo>
                  <a:pt x="20" y="0"/>
                  <a:pt x="29" y="5"/>
                  <a:pt x="31" y="13"/>
                </a:cubicBezTo>
              </a:path>
            </a:pathLst>
          </a:custGeom>
          <a:solidFill>
            <a:srgbClr val="6B2D6E"/>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32" name="í$ḷíďé"/>
          <p:cNvSpPr/>
          <p:nvPr/>
        </p:nvSpPr>
        <p:spPr bwMode="auto">
          <a:xfrm>
            <a:off x="3299576" y="3214820"/>
            <a:ext cx="30889" cy="31546"/>
          </a:xfrm>
          <a:custGeom>
            <a:avLst/>
            <a:gdLst>
              <a:gd name="T0" fmla="*/ 31 w 33"/>
              <a:gd name="T1" fmla="*/ 13 h 34"/>
              <a:gd name="T2" fmla="*/ 20 w 33"/>
              <a:gd name="T3" fmla="*/ 31 h 34"/>
              <a:gd name="T4" fmla="*/ 2 w 33"/>
              <a:gd name="T5" fmla="*/ 21 h 34"/>
              <a:gd name="T6" fmla="*/ 12 w 33"/>
              <a:gd name="T7" fmla="*/ 2 h 34"/>
              <a:gd name="T8" fmla="*/ 31 w 33"/>
              <a:gd name="T9" fmla="*/ 13 h 34"/>
            </a:gdLst>
            <a:ahLst/>
            <a:cxnLst>
              <a:cxn ang="0">
                <a:pos x="T0" y="T1"/>
              </a:cxn>
              <a:cxn ang="0">
                <a:pos x="T2" y="T3"/>
              </a:cxn>
              <a:cxn ang="0">
                <a:pos x="T4" y="T5"/>
              </a:cxn>
              <a:cxn ang="0">
                <a:pos x="T6" y="T7"/>
              </a:cxn>
              <a:cxn ang="0">
                <a:pos x="T8" y="T9"/>
              </a:cxn>
            </a:cxnLst>
            <a:rect l="0" t="0" r="r" b="b"/>
            <a:pathLst>
              <a:path w="33" h="34">
                <a:moveTo>
                  <a:pt x="31" y="13"/>
                </a:moveTo>
                <a:cubicBezTo>
                  <a:pt x="33" y="21"/>
                  <a:pt x="28" y="29"/>
                  <a:pt x="20" y="31"/>
                </a:cubicBezTo>
                <a:cubicBezTo>
                  <a:pt x="12" y="34"/>
                  <a:pt x="4" y="29"/>
                  <a:pt x="2" y="21"/>
                </a:cubicBezTo>
                <a:cubicBezTo>
                  <a:pt x="0" y="13"/>
                  <a:pt x="4" y="5"/>
                  <a:pt x="12" y="2"/>
                </a:cubicBezTo>
                <a:cubicBezTo>
                  <a:pt x="20" y="0"/>
                  <a:pt x="29" y="5"/>
                  <a:pt x="31" y="13"/>
                </a:cubicBezTo>
              </a:path>
            </a:pathLst>
          </a:custGeom>
          <a:solidFill>
            <a:srgbClr val="6B2D6E"/>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33" name="îṥlîdê"/>
          <p:cNvSpPr/>
          <p:nvPr/>
        </p:nvSpPr>
        <p:spPr bwMode="auto">
          <a:xfrm>
            <a:off x="3363982" y="3043289"/>
            <a:ext cx="32203" cy="30889"/>
          </a:xfrm>
          <a:custGeom>
            <a:avLst/>
            <a:gdLst>
              <a:gd name="T0" fmla="*/ 32 w 34"/>
              <a:gd name="T1" fmla="*/ 13 h 33"/>
              <a:gd name="T2" fmla="*/ 21 w 34"/>
              <a:gd name="T3" fmla="*/ 31 h 33"/>
              <a:gd name="T4" fmla="*/ 3 w 34"/>
              <a:gd name="T5" fmla="*/ 21 h 33"/>
              <a:gd name="T6" fmla="*/ 13 w 34"/>
              <a:gd name="T7" fmla="*/ 2 h 33"/>
              <a:gd name="T8" fmla="*/ 32 w 34"/>
              <a:gd name="T9" fmla="*/ 13 h 33"/>
            </a:gdLst>
            <a:ahLst/>
            <a:cxnLst>
              <a:cxn ang="0">
                <a:pos x="T0" y="T1"/>
              </a:cxn>
              <a:cxn ang="0">
                <a:pos x="T2" y="T3"/>
              </a:cxn>
              <a:cxn ang="0">
                <a:pos x="T4" y="T5"/>
              </a:cxn>
              <a:cxn ang="0">
                <a:pos x="T6" y="T7"/>
              </a:cxn>
              <a:cxn ang="0">
                <a:pos x="T8" y="T9"/>
              </a:cxn>
            </a:cxnLst>
            <a:rect l="0" t="0" r="r" b="b"/>
            <a:pathLst>
              <a:path w="34" h="33">
                <a:moveTo>
                  <a:pt x="32" y="13"/>
                </a:moveTo>
                <a:cubicBezTo>
                  <a:pt x="34" y="21"/>
                  <a:pt x="29" y="29"/>
                  <a:pt x="21" y="31"/>
                </a:cubicBezTo>
                <a:cubicBezTo>
                  <a:pt x="13" y="33"/>
                  <a:pt x="5" y="29"/>
                  <a:pt x="3" y="21"/>
                </a:cubicBezTo>
                <a:cubicBezTo>
                  <a:pt x="0" y="13"/>
                  <a:pt x="5" y="4"/>
                  <a:pt x="13" y="2"/>
                </a:cubicBezTo>
                <a:cubicBezTo>
                  <a:pt x="21" y="0"/>
                  <a:pt x="29" y="5"/>
                  <a:pt x="32" y="13"/>
                </a:cubicBezTo>
              </a:path>
            </a:pathLst>
          </a:custGeom>
          <a:solidFill>
            <a:srgbClr val="6B2D6E"/>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34" name="ïṡ1îďê"/>
          <p:cNvSpPr/>
          <p:nvPr/>
        </p:nvSpPr>
        <p:spPr bwMode="auto">
          <a:xfrm>
            <a:off x="3488850" y="3093237"/>
            <a:ext cx="30889" cy="31546"/>
          </a:xfrm>
          <a:custGeom>
            <a:avLst/>
            <a:gdLst>
              <a:gd name="T0" fmla="*/ 31 w 33"/>
              <a:gd name="T1" fmla="*/ 13 h 34"/>
              <a:gd name="T2" fmla="*/ 20 w 33"/>
              <a:gd name="T3" fmla="*/ 32 h 34"/>
              <a:gd name="T4" fmla="*/ 2 w 33"/>
              <a:gd name="T5" fmla="*/ 21 h 34"/>
              <a:gd name="T6" fmla="*/ 12 w 33"/>
              <a:gd name="T7" fmla="*/ 3 h 34"/>
              <a:gd name="T8" fmla="*/ 31 w 33"/>
              <a:gd name="T9" fmla="*/ 13 h 34"/>
            </a:gdLst>
            <a:ahLst/>
            <a:cxnLst>
              <a:cxn ang="0">
                <a:pos x="T0" y="T1"/>
              </a:cxn>
              <a:cxn ang="0">
                <a:pos x="T2" y="T3"/>
              </a:cxn>
              <a:cxn ang="0">
                <a:pos x="T4" y="T5"/>
              </a:cxn>
              <a:cxn ang="0">
                <a:pos x="T6" y="T7"/>
              </a:cxn>
              <a:cxn ang="0">
                <a:pos x="T8" y="T9"/>
              </a:cxn>
            </a:cxnLst>
            <a:rect l="0" t="0" r="r" b="b"/>
            <a:pathLst>
              <a:path w="33" h="34">
                <a:moveTo>
                  <a:pt x="31" y="13"/>
                </a:moveTo>
                <a:cubicBezTo>
                  <a:pt x="33" y="21"/>
                  <a:pt x="28" y="30"/>
                  <a:pt x="20" y="32"/>
                </a:cubicBezTo>
                <a:cubicBezTo>
                  <a:pt x="12" y="34"/>
                  <a:pt x="4" y="29"/>
                  <a:pt x="2" y="21"/>
                </a:cubicBezTo>
                <a:cubicBezTo>
                  <a:pt x="0" y="13"/>
                  <a:pt x="4" y="5"/>
                  <a:pt x="12" y="3"/>
                </a:cubicBezTo>
                <a:cubicBezTo>
                  <a:pt x="20" y="0"/>
                  <a:pt x="29" y="5"/>
                  <a:pt x="31" y="13"/>
                </a:cubicBezTo>
              </a:path>
            </a:pathLst>
          </a:custGeom>
          <a:solidFill>
            <a:srgbClr val="6B2D6E"/>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35" name="íSḻîḋé"/>
          <p:cNvSpPr/>
          <p:nvPr/>
        </p:nvSpPr>
        <p:spPr bwMode="auto">
          <a:xfrm>
            <a:off x="3574944" y="3042632"/>
            <a:ext cx="30889" cy="31546"/>
          </a:xfrm>
          <a:custGeom>
            <a:avLst/>
            <a:gdLst>
              <a:gd name="T0" fmla="*/ 31 w 33"/>
              <a:gd name="T1" fmla="*/ 13 h 34"/>
              <a:gd name="T2" fmla="*/ 20 w 33"/>
              <a:gd name="T3" fmla="*/ 31 h 34"/>
              <a:gd name="T4" fmla="*/ 2 w 33"/>
              <a:gd name="T5" fmla="*/ 21 h 34"/>
              <a:gd name="T6" fmla="*/ 12 w 33"/>
              <a:gd name="T7" fmla="*/ 2 h 34"/>
              <a:gd name="T8" fmla="*/ 31 w 33"/>
              <a:gd name="T9" fmla="*/ 13 h 34"/>
            </a:gdLst>
            <a:ahLst/>
            <a:cxnLst>
              <a:cxn ang="0">
                <a:pos x="T0" y="T1"/>
              </a:cxn>
              <a:cxn ang="0">
                <a:pos x="T2" y="T3"/>
              </a:cxn>
              <a:cxn ang="0">
                <a:pos x="T4" y="T5"/>
              </a:cxn>
              <a:cxn ang="0">
                <a:pos x="T6" y="T7"/>
              </a:cxn>
              <a:cxn ang="0">
                <a:pos x="T8" y="T9"/>
              </a:cxn>
            </a:cxnLst>
            <a:rect l="0" t="0" r="r" b="b"/>
            <a:pathLst>
              <a:path w="33" h="34">
                <a:moveTo>
                  <a:pt x="31" y="13"/>
                </a:moveTo>
                <a:cubicBezTo>
                  <a:pt x="33" y="21"/>
                  <a:pt x="28" y="29"/>
                  <a:pt x="20" y="31"/>
                </a:cubicBezTo>
                <a:cubicBezTo>
                  <a:pt x="12" y="34"/>
                  <a:pt x="4" y="29"/>
                  <a:pt x="2" y="21"/>
                </a:cubicBezTo>
                <a:cubicBezTo>
                  <a:pt x="0" y="13"/>
                  <a:pt x="4" y="4"/>
                  <a:pt x="12" y="2"/>
                </a:cubicBezTo>
                <a:cubicBezTo>
                  <a:pt x="20" y="0"/>
                  <a:pt x="29" y="5"/>
                  <a:pt x="31" y="13"/>
                </a:cubicBezTo>
              </a:path>
            </a:pathLst>
          </a:custGeom>
          <a:solidFill>
            <a:srgbClr val="6B2D6E"/>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36" name="íṩḷïďè"/>
          <p:cNvSpPr/>
          <p:nvPr/>
        </p:nvSpPr>
        <p:spPr bwMode="auto">
          <a:xfrm>
            <a:off x="2899338" y="3053804"/>
            <a:ext cx="692693" cy="456757"/>
          </a:xfrm>
          <a:custGeom>
            <a:avLst/>
            <a:gdLst>
              <a:gd name="T0" fmla="*/ 14 w 1054"/>
              <a:gd name="T1" fmla="*/ 695 h 695"/>
              <a:gd name="T2" fmla="*/ 0 w 1054"/>
              <a:gd name="T3" fmla="*/ 692 h 695"/>
              <a:gd name="T4" fmla="*/ 92 w 1054"/>
              <a:gd name="T5" fmla="*/ 258 h 695"/>
              <a:gd name="T6" fmla="*/ 328 w 1054"/>
              <a:gd name="T7" fmla="*/ 403 h 695"/>
              <a:gd name="T8" fmla="*/ 467 w 1054"/>
              <a:gd name="T9" fmla="*/ 157 h 695"/>
              <a:gd name="T10" fmla="*/ 629 w 1054"/>
              <a:gd name="T11" fmla="*/ 261 h 695"/>
              <a:gd name="T12" fmla="*/ 720 w 1054"/>
              <a:gd name="T13" fmla="*/ 0 h 695"/>
              <a:gd name="T14" fmla="*/ 922 w 1054"/>
              <a:gd name="T15" fmla="*/ 80 h 695"/>
              <a:gd name="T16" fmla="*/ 1047 w 1054"/>
              <a:gd name="T17" fmla="*/ 3 h 695"/>
              <a:gd name="T18" fmla="*/ 1054 w 1054"/>
              <a:gd name="T19" fmla="*/ 14 h 695"/>
              <a:gd name="T20" fmla="*/ 924 w 1054"/>
              <a:gd name="T21" fmla="*/ 95 h 695"/>
              <a:gd name="T22" fmla="*/ 728 w 1054"/>
              <a:gd name="T23" fmla="*/ 18 h 695"/>
              <a:gd name="T24" fmla="*/ 636 w 1054"/>
              <a:gd name="T25" fmla="*/ 282 h 695"/>
              <a:gd name="T26" fmla="*/ 473 w 1054"/>
              <a:gd name="T27" fmla="*/ 176 h 695"/>
              <a:gd name="T28" fmla="*/ 332 w 1054"/>
              <a:gd name="T29" fmla="*/ 423 h 695"/>
              <a:gd name="T30" fmla="*/ 102 w 1054"/>
              <a:gd name="T31" fmla="*/ 280 h 695"/>
              <a:gd name="T32" fmla="*/ 14 w 1054"/>
              <a:gd name="T33" fmla="*/ 695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4" h="695">
                <a:moveTo>
                  <a:pt x="14" y="695"/>
                </a:moveTo>
                <a:lnTo>
                  <a:pt x="0" y="692"/>
                </a:lnTo>
                <a:lnTo>
                  <a:pt x="92" y="258"/>
                </a:lnTo>
                <a:lnTo>
                  <a:pt x="328" y="403"/>
                </a:lnTo>
                <a:lnTo>
                  <a:pt x="467" y="157"/>
                </a:lnTo>
                <a:lnTo>
                  <a:pt x="629" y="261"/>
                </a:lnTo>
                <a:lnTo>
                  <a:pt x="720" y="0"/>
                </a:lnTo>
                <a:lnTo>
                  <a:pt x="922" y="80"/>
                </a:lnTo>
                <a:lnTo>
                  <a:pt x="1047" y="3"/>
                </a:lnTo>
                <a:lnTo>
                  <a:pt x="1054" y="14"/>
                </a:lnTo>
                <a:lnTo>
                  <a:pt x="924" y="95"/>
                </a:lnTo>
                <a:lnTo>
                  <a:pt x="728" y="18"/>
                </a:lnTo>
                <a:lnTo>
                  <a:pt x="636" y="282"/>
                </a:lnTo>
                <a:lnTo>
                  <a:pt x="473" y="176"/>
                </a:lnTo>
                <a:lnTo>
                  <a:pt x="332" y="423"/>
                </a:lnTo>
                <a:lnTo>
                  <a:pt x="102" y="280"/>
                </a:lnTo>
                <a:lnTo>
                  <a:pt x="14" y="695"/>
                </a:lnTo>
                <a:close/>
              </a:path>
            </a:pathLst>
          </a:custGeom>
          <a:solidFill>
            <a:srgbClr val="6B2D6E"/>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37" name="iśḷîḍé"/>
          <p:cNvSpPr/>
          <p:nvPr/>
        </p:nvSpPr>
        <p:spPr bwMode="auto">
          <a:xfrm>
            <a:off x="2899338" y="3053804"/>
            <a:ext cx="692693" cy="456757"/>
          </a:xfrm>
          <a:custGeom>
            <a:avLst/>
            <a:gdLst>
              <a:gd name="T0" fmla="*/ 14 w 1054"/>
              <a:gd name="T1" fmla="*/ 695 h 695"/>
              <a:gd name="T2" fmla="*/ 0 w 1054"/>
              <a:gd name="T3" fmla="*/ 692 h 695"/>
              <a:gd name="T4" fmla="*/ 92 w 1054"/>
              <a:gd name="T5" fmla="*/ 258 h 695"/>
              <a:gd name="T6" fmla="*/ 328 w 1054"/>
              <a:gd name="T7" fmla="*/ 403 h 695"/>
              <a:gd name="T8" fmla="*/ 467 w 1054"/>
              <a:gd name="T9" fmla="*/ 157 h 695"/>
              <a:gd name="T10" fmla="*/ 629 w 1054"/>
              <a:gd name="T11" fmla="*/ 261 h 695"/>
              <a:gd name="T12" fmla="*/ 720 w 1054"/>
              <a:gd name="T13" fmla="*/ 0 h 695"/>
              <a:gd name="T14" fmla="*/ 922 w 1054"/>
              <a:gd name="T15" fmla="*/ 80 h 695"/>
              <a:gd name="T16" fmla="*/ 1047 w 1054"/>
              <a:gd name="T17" fmla="*/ 3 h 695"/>
              <a:gd name="T18" fmla="*/ 1054 w 1054"/>
              <a:gd name="T19" fmla="*/ 14 h 695"/>
              <a:gd name="T20" fmla="*/ 924 w 1054"/>
              <a:gd name="T21" fmla="*/ 95 h 695"/>
              <a:gd name="T22" fmla="*/ 728 w 1054"/>
              <a:gd name="T23" fmla="*/ 18 h 695"/>
              <a:gd name="T24" fmla="*/ 636 w 1054"/>
              <a:gd name="T25" fmla="*/ 282 h 695"/>
              <a:gd name="T26" fmla="*/ 473 w 1054"/>
              <a:gd name="T27" fmla="*/ 176 h 695"/>
              <a:gd name="T28" fmla="*/ 332 w 1054"/>
              <a:gd name="T29" fmla="*/ 423 h 695"/>
              <a:gd name="T30" fmla="*/ 102 w 1054"/>
              <a:gd name="T31" fmla="*/ 280 h 695"/>
              <a:gd name="T32" fmla="*/ 14 w 1054"/>
              <a:gd name="T33" fmla="*/ 695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4" h="695">
                <a:moveTo>
                  <a:pt x="14" y="695"/>
                </a:moveTo>
                <a:lnTo>
                  <a:pt x="0" y="692"/>
                </a:lnTo>
                <a:lnTo>
                  <a:pt x="92" y="258"/>
                </a:lnTo>
                <a:lnTo>
                  <a:pt x="328" y="403"/>
                </a:lnTo>
                <a:lnTo>
                  <a:pt x="467" y="157"/>
                </a:lnTo>
                <a:lnTo>
                  <a:pt x="629" y="261"/>
                </a:lnTo>
                <a:lnTo>
                  <a:pt x="720" y="0"/>
                </a:lnTo>
                <a:lnTo>
                  <a:pt x="922" y="80"/>
                </a:lnTo>
                <a:lnTo>
                  <a:pt x="1047" y="3"/>
                </a:lnTo>
                <a:lnTo>
                  <a:pt x="1054" y="14"/>
                </a:lnTo>
                <a:lnTo>
                  <a:pt x="924" y="95"/>
                </a:lnTo>
                <a:lnTo>
                  <a:pt x="728" y="18"/>
                </a:lnTo>
                <a:lnTo>
                  <a:pt x="636" y="282"/>
                </a:lnTo>
                <a:lnTo>
                  <a:pt x="473" y="176"/>
                </a:lnTo>
                <a:lnTo>
                  <a:pt x="332" y="423"/>
                </a:lnTo>
                <a:lnTo>
                  <a:pt x="102" y="280"/>
                </a:lnTo>
                <a:lnTo>
                  <a:pt x="14" y="69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38" name="iŝḻîḍè"/>
          <p:cNvSpPr/>
          <p:nvPr/>
        </p:nvSpPr>
        <p:spPr bwMode="auto">
          <a:xfrm>
            <a:off x="2903939" y="3534220"/>
            <a:ext cx="30889" cy="30889"/>
          </a:xfrm>
          <a:custGeom>
            <a:avLst/>
            <a:gdLst>
              <a:gd name="T0" fmla="*/ 31 w 33"/>
              <a:gd name="T1" fmla="*/ 13 h 33"/>
              <a:gd name="T2" fmla="*/ 21 w 33"/>
              <a:gd name="T3" fmla="*/ 31 h 33"/>
              <a:gd name="T4" fmla="*/ 2 w 33"/>
              <a:gd name="T5" fmla="*/ 21 h 33"/>
              <a:gd name="T6" fmla="*/ 13 w 33"/>
              <a:gd name="T7" fmla="*/ 2 h 33"/>
              <a:gd name="T8" fmla="*/ 31 w 33"/>
              <a:gd name="T9" fmla="*/ 13 h 33"/>
            </a:gdLst>
            <a:ahLst/>
            <a:cxnLst>
              <a:cxn ang="0">
                <a:pos x="T0" y="T1"/>
              </a:cxn>
              <a:cxn ang="0">
                <a:pos x="T2" y="T3"/>
              </a:cxn>
              <a:cxn ang="0">
                <a:pos x="T4" y="T5"/>
              </a:cxn>
              <a:cxn ang="0">
                <a:pos x="T6" y="T7"/>
              </a:cxn>
              <a:cxn ang="0">
                <a:pos x="T8" y="T9"/>
              </a:cxn>
            </a:cxnLst>
            <a:rect l="0" t="0" r="r" b="b"/>
            <a:pathLst>
              <a:path w="33" h="33">
                <a:moveTo>
                  <a:pt x="31" y="13"/>
                </a:moveTo>
                <a:cubicBezTo>
                  <a:pt x="33" y="21"/>
                  <a:pt x="29" y="29"/>
                  <a:pt x="21" y="31"/>
                </a:cubicBezTo>
                <a:cubicBezTo>
                  <a:pt x="12" y="33"/>
                  <a:pt x="4" y="29"/>
                  <a:pt x="2" y="21"/>
                </a:cubicBezTo>
                <a:cubicBezTo>
                  <a:pt x="0" y="13"/>
                  <a:pt x="5" y="4"/>
                  <a:pt x="13" y="2"/>
                </a:cubicBezTo>
                <a:cubicBezTo>
                  <a:pt x="21" y="0"/>
                  <a:pt x="29" y="5"/>
                  <a:pt x="31" y="13"/>
                </a:cubicBezTo>
              </a:path>
            </a:pathLst>
          </a:custGeom>
          <a:solidFill>
            <a:srgbClr val="F2274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39" name="í$lïḋé"/>
          <p:cNvSpPr/>
          <p:nvPr/>
        </p:nvSpPr>
        <p:spPr bwMode="auto">
          <a:xfrm>
            <a:off x="2912482" y="3179987"/>
            <a:ext cx="681521" cy="377235"/>
          </a:xfrm>
          <a:custGeom>
            <a:avLst/>
            <a:gdLst>
              <a:gd name="T0" fmla="*/ 11 w 1037"/>
              <a:gd name="T1" fmla="*/ 574 h 574"/>
              <a:gd name="T2" fmla="*/ 0 w 1037"/>
              <a:gd name="T3" fmla="*/ 567 h 574"/>
              <a:gd name="T4" fmla="*/ 122 w 1037"/>
              <a:gd name="T5" fmla="*/ 345 h 574"/>
              <a:gd name="T6" fmla="*/ 378 w 1037"/>
              <a:gd name="T7" fmla="*/ 336 h 574"/>
              <a:gd name="T8" fmla="*/ 430 w 1037"/>
              <a:gd name="T9" fmla="*/ 180 h 574"/>
              <a:gd name="T10" fmla="*/ 603 w 1037"/>
              <a:gd name="T11" fmla="*/ 207 h 574"/>
              <a:gd name="T12" fmla="*/ 814 w 1037"/>
              <a:gd name="T13" fmla="*/ 0 h 574"/>
              <a:gd name="T14" fmla="*/ 1037 w 1037"/>
              <a:gd name="T15" fmla="*/ 91 h 574"/>
              <a:gd name="T16" fmla="*/ 1031 w 1037"/>
              <a:gd name="T17" fmla="*/ 104 h 574"/>
              <a:gd name="T18" fmla="*/ 817 w 1037"/>
              <a:gd name="T19" fmla="*/ 17 h 574"/>
              <a:gd name="T20" fmla="*/ 607 w 1037"/>
              <a:gd name="T21" fmla="*/ 222 h 574"/>
              <a:gd name="T22" fmla="*/ 439 w 1037"/>
              <a:gd name="T23" fmla="*/ 195 h 574"/>
              <a:gd name="T24" fmla="*/ 388 w 1037"/>
              <a:gd name="T25" fmla="*/ 349 h 574"/>
              <a:gd name="T26" fmla="*/ 131 w 1037"/>
              <a:gd name="T27" fmla="*/ 358 h 574"/>
              <a:gd name="T28" fmla="*/ 11 w 1037"/>
              <a:gd name="T29" fmla="*/ 574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7" h="574">
                <a:moveTo>
                  <a:pt x="11" y="574"/>
                </a:moveTo>
                <a:lnTo>
                  <a:pt x="0" y="567"/>
                </a:lnTo>
                <a:lnTo>
                  <a:pt x="122" y="345"/>
                </a:lnTo>
                <a:lnTo>
                  <a:pt x="378" y="336"/>
                </a:lnTo>
                <a:lnTo>
                  <a:pt x="430" y="180"/>
                </a:lnTo>
                <a:lnTo>
                  <a:pt x="603" y="207"/>
                </a:lnTo>
                <a:lnTo>
                  <a:pt x="814" y="0"/>
                </a:lnTo>
                <a:lnTo>
                  <a:pt x="1037" y="91"/>
                </a:lnTo>
                <a:lnTo>
                  <a:pt x="1031" y="104"/>
                </a:lnTo>
                <a:lnTo>
                  <a:pt x="817" y="17"/>
                </a:lnTo>
                <a:lnTo>
                  <a:pt x="607" y="222"/>
                </a:lnTo>
                <a:lnTo>
                  <a:pt x="439" y="195"/>
                </a:lnTo>
                <a:lnTo>
                  <a:pt x="388" y="349"/>
                </a:lnTo>
                <a:lnTo>
                  <a:pt x="131" y="358"/>
                </a:lnTo>
                <a:lnTo>
                  <a:pt x="11" y="574"/>
                </a:lnTo>
                <a:close/>
              </a:path>
            </a:pathLst>
          </a:custGeom>
          <a:solidFill>
            <a:srgbClr val="F2274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40" name="išľíďè"/>
          <p:cNvSpPr/>
          <p:nvPr/>
        </p:nvSpPr>
        <p:spPr bwMode="auto">
          <a:xfrm>
            <a:off x="2912482" y="3179987"/>
            <a:ext cx="681521" cy="377235"/>
          </a:xfrm>
          <a:custGeom>
            <a:avLst/>
            <a:gdLst>
              <a:gd name="T0" fmla="*/ 11 w 1037"/>
              <a:gd name="T1" fmla="*/ 574 h 574"/>
              <a:gd name="T2" fmla="*/ 0 w 1037"/>
              <a:gd name="T3" fmla="*/ 567 h 574"/>
              <a:gd name="T4" fmla="*/ 122 w 1037"/>
              <a:gd name="T5" fmla="*/ 345 h 574"/>
              <a:gd name="T6" fmla="*/ 378 w 1037"/>
              <a:gd name="T7" fmla="*/ 336 h 574"/>
              <a:gd name="T8" fmla="*/ 430 w 1037"/>
              <a:gd name="T9" fmla="*/ 180 h 574"/>
              <a:gd name="T10" fmla="*/ 603 w 1037"/>
              <a:gd name="T11" fmla="*/ 207 h 574"/>
              <a:gd name="T12" fmla="*/ 814 w 1037"/>
              <a:gd name="T13" fmla="*/ 0 h 574"/>
              <a:gd name="T14" fmla="*/ 1037 w 1037"/>
              <a:gd name="T15" fmla="*/ 91 h 574"/>
              <a:gd name="T16" fmla="*/ 1031 w 1037"/>
              <a:gd name="T17" fmla="*/ 104 h 574"/>
              <a:gd name="T18" fmla="*/ 817 w 1037"/>
              <a:gd name="T19" fmla="*/ 17 h 574"/>
              <a:gd name="T20" fmla="*/ 607 w 1037"/>
              <a:gd name="T21" fmla="*/ 222 h 574"/>
              <a:gd name="T22" fmla="*/ 439 w 1037"/>
              <a:gd name="T23" fmla="*/ 195 h 574"/>
              <a:gd name="T24" fmla="*/ 388 w 1037"/>
              <a:gd name="T25" fmla="*/ 349 h 574"/>
              <a:gd name="T26" fmla="*/ 131 w 1037"/>
              <a:gd name="T27" fmla="*/ 358 h 574"/>
              <a:gd name="T28" fmla="*/ 11 w 1037"/>
              <a:gd name="T29" fmla="*/ 574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7" h="574">
                <a:moveTo>
                  <a:pt x="11" y="574"/>
                </a:moveTo>
                <a:lnTo>
                  <a:pt x="0" y="567"/>
                </a:lnTo>
                <a:lnTo>
                  <a:pt x="122" y="345"/>
                </a:lnTo>
                <a:lnTo>
                  <a:pt x="378" y="336"/>
                </a:lnTo>
                <a:lnTo>
                  <a:pt x="430" y="180"/>
                </a:lnTo>
                <a:lnTo>
                  <a:pt x="603" y="207"/>
                </a:lnTo>
                <a:lnTo>
                  <a:pt x="814" y="0"/>
                </a:lnTo>
                <a:lnTo>
                  <a:pt x="1037" y="91"/>
                </a:lnTo>
                <a:lnTo>
                  <a:pt x="1031" y="104"/>
                </a:lnTo>
                <a:lnTo>
                  <a:pt x="817" y="17"/>
                </a:lnTo>
                <a:lnTo>
                  <a:pt x="607" y="222"/>
                </a:lnTo>
                <a:lnTo>
                  <a:pt x="439" y="195"/>
                </a:lnTo>
                <a:lnTo>
                  <a:pt x="388" y="349"/>
                </a:lnTo>
                <a:lnTo>
                  <a:pt x="131" y="358"/>
                </a:lnTo>
                <a:lnTo>
                  <a:pt x="11" y="5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41" name="íšḻiďè"/>
          <p:cNvSpPr/>
          <p:nvPr/>
        </p:nvSpPr>
        <p:spPr bwMode="auto">
          <a:xfrm>
            <a:off x="3245685" y="1979277"/>
            <a:ext cx="1131048" cy="2104366"/>
          </a:xfrm>
          <a:custGeom>
            <a:avLst/>
            <a:gdLst>
              <a:gd name="T0" fmla="*/ 1705 w 1721"/>
              <a:gd name="T1" fmla="*/ 0 h 3202"/>
              <a:gd name="T2" fmla="*/ 1649 w 1721"/>
              <a:gd name="T3" fmla="*/ 320 h 3202"/>
              <a:gd name="T4" fmla="*/ 1649 w 1721"/>
              <a:gd name="T5" fmla="*/ 320 h 3202"/>
              <a:gd name="T6" fmla="*/ 1635 w 1721"/>
              <a:gd name="T7" fmla="*/ 399 h 3202"/>
              <a:gd name="T8" fmla="*/ 1163 w 1721"/>
              <a:gd name="T9" fmla="*/ 3136 h 3202"/>
              <a:gd name="T10" fmla="*/ 122 w 1721"/>
              <a:gd name="T11" fmla="*/ 2957 h 3202"/>
              <a:gd name="T12" fmla="*/ 0 w 1721"/>
              <a:gd name="T13" fmla="*/ 2989 h 3202"/>
              <a:gd name="T14" fmla="*/ 1216 w 1721"/>
              <a:gd name="T15" fmla="*/ 3202 h 3202"/>
              <a:gd name="T16" fmla="*/ 1721 w 1721"/>
              <a:gd name="T17" fmla="*/ 4 h 3202"/>
              <a:gd name="T18" fmla="*/ 1705 w 1721"/>
              <a:gd name="T19" fmla="*/ 0 h 3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1" h="3202">
                <a:moveTo>
                  <a:pt x="1705" y="0"/>
                </a:moveTo>
                <a:lnTo>
                  <a:pt x="1649" y="320"/>
                </a:lnTo>
                <a:lnTo>
                  <a:pt x="1649" y="320"/>
                </a:lnTo>
                <a:lnTo>
                  <a:pt x="1635" y="399"/>
                </a:lnTo>
                <a:lnTo>
                  <a:pt x="1163" y="3136"/>
                </a:lnTo>
                <a:lnTo>
                  <a:pt x="122" y="2957"/>
                </a:lnTo>
                <a:lnTo>
                  <a:pt x="0" y="2989"/>
                </a:lnTo>
                <a:lnTo>
                  <a:pt x="1216" y="3202"/>
                </a:lnTo>
                <a:lnTo>
                  <a:pt x="1721" y="4"/>
                </a:lnTo>
                <a:lnTo>
                  <a:pt x="1705" y="0"/>
                </a:lnTo>
                <a:close/>
              </a:path>
            </a:pathLst>
          </a:custGeom>
          <a:solidFill>
            <a:srgbClr val="A2B2D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42" name="ïŝļïḍê"/>
          <p:cNvSpPr/>
          <p:nvPr/>
        </p:nvSpPr>
        <p:spPr bwMode="auto">
          <a:xfrm>
            <a:off x="3245685" y="1979277"/>
            <a:ext cx="1131048" cy="2104366"/>
          </a:xfrm>
          <a:custGeom>
            <a:avLst/>
            <a:gdLst>
              <a:gd name="T0" fmla="*/ 1705 w 1721"/>
              <a:gd name="T1" fmla="*/ 0 h 3202"/>
              <a:gd name="T2" fmla="*/ 1649 w 1721"/>
              <a:gd name="T3" fmla="*/ 320 h 3202"/>
              <a:gd name="T4" fmla="*/ 1649 w 1721"/>
              <a:gd name="T5" fmla="*/ 320 h 3202"/>
              <a:gd name="T6" fmla="*/ 1635 w 1721"/>
              <a:gd name="T7" fmla="*/ 399 h 3202"/>
              <a:gd name="T8" fmla="*/ 1163 w 1721"/>
              <a:gd name="T9" fmla="*/ 3136 h 3202"/>
              <a:gd name="T10" fmla="*/ 122 w 1721"/>
              <a:gd name="T11" fmla="*/ 2957 h 3202"/>
              <a:gd name="T12" fmla="*/ 0 w 1721"/>
              <a:gd name="T13" fmla="*/ 2989 h 3202"/>
              <a:gd name="T14" fmla="*/ 1216 w 1721"/>
              <a:gd name="T15" fmla="*/ 3202 h 3202"/>
              <a:gd name="T16" fmla="*/ 1721 w 1721"/>
              <a:gd name="T17" fmla="*/ 4 h 3202"/>
              <a:gd name="T18" fmla="*/ 1705 w 1721"/>
              <a:gd name="T19" fmla="*/ 0 h 3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1" h="3202">
                <a:moveTo>
                  <a:pt x="1705" y="0"/>
                </a:moveTo>
                <a:lnTo>
                  <a:pt x="1649" y="320"/>
                </a:lnTo>
                <a:lnTo>
                  <a:pt x="1649" y="320"/>
                </a:lnTo>
                <a:lnTo>
                  <a:pt x="1635" y="399"/>
                </a:lnTo>
                <a:lnTo>
                  <a:pt x="1163" y="3136"/>
                </a:lnTo>
                <a:lnTo>
                  <a:pt x="122" y="2957"/>
                </a:lnTo>
                <a:lnTo>
                  <a:pt x="0" y="2989"/>
                </a:lnTo>
                <a:lnTo>
                  <a:pt x="1216" y="3202"/>
                </a:lnTo>
                <a:lnTo>
                  <a:pt x="1721" y="4"/>
                </a:lnTo>
                <a:lnTo>
                  <a:pt x="17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43" name="i$ḻîḍe"/>
          <p:cNvSpPr/>
          <p:nvPr/>
        </p:nvSpPr>
        <p:spPr bwMode="auto">
          <a:xfrm>
            <a:off x="3124760" y="3901597"/>
            <a:ext cx="201104" cy="42061"/>
          </a:xfrm>
          <a:custGeom>
            <a:avLst/>
            <a:gdLst>
              <a:gd name="T0" fmla="*/ 119 w 306"/>
              <a:gd name="T1" fmla="*/ 0 h 64"/>
              <a:gd name="T2" fmla="*/ 0 w 306"/>
              <a:gd name="T3" fmla="*/ 33 h 64"/>
              <a:gd name="T4" fmla="*/ 184 w 306"/>
              <a:gd name="T5" fmla="*/ 64 h 64"/>
              <a:gd name="T6" fmla="*/ 306 w 306"/>
              <a:gd name="T7" fmla="*/ 32 h 64"/>
              <a:gd name="T8" fmla="*/ 119 w 306"/>
              <a:gd name="T9" fmla="*/ 0 h 64"/>
            </a:gdLst>
            <a:ahLst/>
            <a:cxnLst>
              <a:cxn ang="0">
                <a:pos x="T0" y="T1"/>
              </a:cxn>
              <a:cxn ang="0">
                <a:pos x="T2" y="T3"/>
              </a:cxn>
              <a:cxn ang="0">
                <a:pos x="T4" y="T5"/>
              </a:cxn>
              <a:cxn ang="0">
                <a:pos x="T6" y="T7"/>
              </a:cxn>
              <a:cxn ang="0">
                <a:pos x="T8" y="T9"/>
              </a:cxn>
            </a:cxnLst>
            <a:rect l="0" t="0" r="r" b="b"/>
            <a:pathLst>
              <a:path w="306" h="64">
                <a:moveTo>
                  <a:pt x="119" y="0"/>
                </a:moveTo>
                <a:lnTo>
                  <a:pt x="0" y="33"/>
                </a:lnTo>
                <a:lnTo>
                  <a:pt x="184" y="64"/>
                </a:lnTo>
                <a:lnTo>
                  <a:pt x="306" y="32"/>
                </a:lnTo>
                <a:lnTo>
                  <a:pt x="119" y="0"/>
                </a:lnTo>
                <a:close/>
              </a:path>
            </a:pathLst>
          </a:custGeom>
          <a:solidFill>
            <a:srgbClr val="677CB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44" name="iṧḷíḋe"/>
          <p:cNvSpPr/>
          <p:nvPr/>
        </p:nvSpPr>
        <p:spPr bwMode="auto">
          <a:xfrm>
            <a:off x="3124760" y="3901597"/>
            <a:ext cx="201104" cy="42061"/>
          </a:xfrm>
          <a:custGeom>
            <a:avLst/>
            <a:gdLst>
              <a:gd name="T0" fmla="*/ 119 w 306"/>
              <a:gd name="T1" fmla="*/ 0 h 64"/>
              <a:gd name="T2" fmla="*/ 0 w 306"/>
              <a:gd name="T3" fmla="*/ 33 h 64"/>
              <a:gd name="T4" fmla="*/ 184 w 306"/>
              <a:gd name="T5" fmla="*/ 64 h 64"/>
              <a:gd name="T6" fmla="*/ 306 w 306"/>
              <a:gd name="T7" fmla="*/ 32 h 64"/>
              <a:gd name="T8" fmla="*/ 119 w 306"/>
              <a:gd name="T9" fmla="*/ 0 h 64"/>
            </a:gdLst>
            <a:ahLst/>
            <a:cxnLst>
              <a:cxn ang="0">
                <a:pos x="T0" y="T1"/>
              </a:cxn>
              <a:cxn ang="0">
                <a:pos x="T2" y="T3"/>
              </a:cxn>
              <a:cxn ang="0">
                <a:pos x="T4" y="T5"/>
              </a:cxn>
              <a:cxn ang="0">
                <a:pos x="T6" y="T7"/>
              </a:cxn>
              <a:cxn ang="0">
                <a:pos x="T8" y="T9"/>
              </a:cxn>
            </a:cxnLst>
            <a:rect l="0" t="0" r="r" b="b"/>
            <a:pathLst>
              <a:path w="306" h="64">
                <a:moveTo>
                  <a:pt x="119" y="0"/>
                </a:moveTo>
                <a:lnTo>
                  <a:pt x="0" y="33"/>
                </a:lnTo>
                <a:lnTo>
                  <a:pt x="184" y="64"/>
                </a:lnTo>
                <a:lnTo>
                  <a:pt x="306" y="32"/>
                </a:lnTo>
                <a:lnTo>
                  <a:pt x="1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45" name="íṡliďe"/>
          <p:cNvSpPr/>
          <p:nvPr/>
        </p:nvSpPr>
        <p:spPr bwMode="auto">
          <a:xfrm>
            <a:off x="2431409" y="3763585"/>
            <a:ext cx="771557" cy="159701"/>
          </a:xfrm>
          <a:custGeom>
            <a:avLst/>
            <a:gdLst>
              <a:gd name="T0" fmla="*/ 101 w 1174"/>
              <a:gd name="T1" fmla="*/ 0 h 243"/>
              <a:gd name="T2" fmla="*/ 7 w 1174"/>
              <a:gd name="T3" fmla="*/ 14 h 243"/>
              <a:gd name="T4" fmla="*/ 0 w 1174"/>
              <a:gd name="T5" fmla="*/ 58 h 243"/>
              <a:gd name="T6" fmla="*/ 1055 w 1174"/>
              <a:gd name="T7" fmla="*/ 243 h 243"/>
              <a:gd name="T8" fmla="*/ 1174 w 1174"/>
              <a:gd name="T9" fmla="*/ 210 h 243"/>
              <a:gd name="T10" fmla="*/ 97 w 1174"/>
              <a:gd name="T11" fmla="*/ 25 h 243"/>
              <a:gd name="T12" fmla="*/ 101 w 1174"/>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1174" h="243">
                <a:moveTo>
                  <a:pt x="101" y="0"/>
                </a:moveTo>
                <a:lnTo>
                  <a:pt x="7" y="14"/>
                </a:lnTo>
                <a:lnTo>
                  <a:pt x="0" y="58"/>
                </a:lnTo>
                <a:lnTo>
                  <a:pt x="1055" y="243"/>
                </a:lnTo>
                <a:lnTo>
                  <a:pt x="1174" y="210"/>
                </a:lnTo>
                <a:lnTo>
                  <a:pt x="97" y="25"/>
                </a:lnTo>
                <a:lnTo>
                  <a:pt x="101" y="0"/>
                </a:lnTo>
                <a:close/>
              </a:path>
            </a:pathLst>
          </a:custGeom>
          <a:solidFill>
            <a:srgbClr val="9CABCE"/>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46" name="ïṧľíḍé"/>
          <p:cNvSpPr/>
          <p:nvPr/>
        </p:nvSpPr>
        <p:spPr bwMode="auto">
          <a:xfrm>
            <a:off x="2431409" y="3763585"/>
            <a:ext cx="771557" cy="159701"/>
          </a:xfrm>
          <a:custGeom>
            <a:avLst/>
            <a:gdLst>
              <a:gd name="T0" fmla="*/ 101 w 1174"/>
              <a:gd name="T1" fmla="*/ 0 h 243"/>
              <a:gd name="T2" fmla="*/ 7 w 1174"/>
              <a:gd name="T3" fmla="*/ 14 h 243"/>
              <a:gd name="T4" fmla="*/ 0 w 1174"/>
              <a:gd name="T5" fmla="*/ 58 h 243"/>
              <a:gd name="T6" fmla="*/ 1055 w 1174"/>
              <a:gd name="T7" fmla="*/ 243 h 243"/>
              <a:gd name="T8" fmla="*/ 1174 w 1174"/>
              <a:gd name="T9" fmla="*/ 210 h 243"/>
              <a:gd name="T10" fmla="*/ 97 w 1174"/>
              <a:gd name="T11" fmla="*/ 25 h 243"/>
              <a:gd name="T12" fmla="*/ 101 w 1174"/>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1174" h="243">
                <a:moveTo>
                  <a:pt x="101" y="0"/>
                </a:moveTo>
                <a:lnTo>
                  <a:pt x="7" y="14"/>
                </a:lnTo>
                <a:lnTo>
                  <a:pt x="0" y="58"/>
                </a:lnTo>
                <a:lnTo>
                  <a:pt x="1055" y="243"/>
                </a:lnTo>
                <a:lnTo>
                  <a:pt x="1174" y="210"/>
                </a:lnTo>
                <a:lnTo>
                  <a:pt x="97" y="25"/>
                </a:lnTo>
                <a:lnTo>
                  <a:pt x="1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47" name="îşḷíďé"/>
          <p:cNvSpPr/>
          <p:nvPr/>
        </p:nvSpPr>
        <p:spPr bwMode="auto">
          <a:xfrm>
            <a:off x="2495158" y="1713109"/>
            <a:ext cx="1871716" cy="2327159"/>
          </a:xfrm>
          <a:custGeom>
            <a:avLst/>
            <a:gdLst>
              <a:gd name="T0" fmla="*/ 2305 w 2848"/>
              <a:gd name="T1" fmla="*/ 3541 h 3541"/>
              <a:gd name="T2" fmla="*/ 0 w 2848"/>
              <a:gd name="T3" fmla="*/ 3145 h 3541"/>
              <a:gd name="T4" fmla="*/ 542 w 2848"/>
              <a:gd name="T5" fmla="*/ 0 h 3541"/>
              <a:gd name="T6" fmla="*/ 2848 w 2848"/>
              <a:gd name="T7" fmla="*/ 398 h 3541"/>
              <a:gd name="T8" fmla="*/ 2305 w 2848"/>
              <a:gd name="T9" fmla="*/ 3541 h 3541"/>
            </a:gdLst>
            <a:ahLst/>
            <a:cxnLst>
              <a:cxn ang="0">
                <a:pos x="T0" y="T1"/>
              </a:cxn>
              <a:cxn ang="0">
                <a:pos x="T2" y="T3"/>
              </a:cxn>
              <a:cxn ang="0">
                <a:pos x="T4" y="T5"/>
              </a:cxn>
              <a:cxn ang="0">
                <a:pos x="T6" y="T7"/>
              </a:cxn>
              <a:cxn ang="0">
                <a:pos x="T8" y="T9"/>
              </a:cxn>
            </a:cxnLst>
            <a:rect l="0" t="0" r="r" b="b"/>
            <a:pathLst>
              <a:path w="2848" h="3541">
                <a:moveTo>
                  <a:pt x="2305" y="3541"/>
                </a:moveTo>
                <a:lnTo>
                  <a:pt x="0" y="3145"/>
                </a:lnTo>
                <a:lnTo>
                  <a:pt x="542" y="0"/>
                </a:lnTo>
                <a:lnTo>
                  <a:pt x="2848" y="398"/>
                </a:lnTo>
                <a:lnTo>
                  <a:pt x="2305" y="3541"/>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48" name="ïṡḷíďe"/>
          <p:cNvSpPr/>
          <p:nvPr/>
        </p:nvSpPr>
        <p:spPr bwMode="auto">
          <a:xfrm>
            <a:off x="2495158" y="1713109"/>
            <a:ext cx="1871716" cy="2327159"/>
          </a:xfrm>
          <a:custGeom>
            <a:avLst/>
            <a:gdLst>
              <a:gd name="T0" fmla="*/ 2305 w 2848"/>
              <a:gd name="T1" fmla="*/ 3541 h 3541"/>
              <a:gd name="T2" fmla="*/ 0 w 2848"/>
              <a:gd name="T3" fmla="*/ 3145 h 3541"/>
              <a:gd name="T4" fmla="*/ 542 w 2848"/>
              <a:gd name="T5" fmla="*/ 0 h 3541"/>
              <a:gd name="T6" fmla="*/ 2848 w 2848"/>
              <a:gd name="T7" fmla="*/ 398 h 3541"/>
              <a:gd name="T8" fmla="*/ 2305 w 2848"/>
              <a:gd name="T9" fmla="*/ 3541 h 3541"/>
            </a:gdLst>
            <a:ahLst/>
            <a:cxnLst>
              <a:cxn ang="0">
                <a:pos x="T0" y="T1"/>
              </a:cxn>
              <a:cxn ang="0">
                <a:pos x="T2" y="T3"/>
              </a:cxn>
              <a:cxn ang="0">
                <a:pos x="T4" y="T5"/>
              </a:cxn>
              <a:cxn ang="0">
                <a:pos x="T6" y="T7"/>
              </a:cxn>
              <a:cxn ang="0">
                <a:pos x="T8" y="T9"/>
              </a:cxn>
            </a:cxnLst>
            <a:rect l="0" t="0" r="r" b="b"/>
            <a:pathLst>
              <a:path w="2848" h="3541">
                <a:moveTo>
                  <a:pt x="2305" y="3541"/>
                </a:moveTo>
                <a:lnTo>
                  <a:pt x="0" y="3145"/>
                </a:lnTo>
                <a:lnTo>
                  <a:pt x="542" y="0"/>
                </a:lnTo>
                <a:lnTo>
                  <a:pt x="2848" y="398"/>
                </a:lnTo>
                <a:lnTo>
                  <a:pt x="2305" y="354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49" name="îṩľiḍe"/>
          <p:cNvSpPr/>
          <p:nvPr/>
        </p:nvSpPr>
        <p:spPr bwMode="auto">
          <a:xfrm>
            <a:off x="2777099" y="1929329"/>
            <a:ext cx="1552316" cy="477788"/>
          </a:xfrm>
          <a:custGeom>
            <a:avLst/>
            <a:gdLst>
              <a:gd name="T0" fmla="*/ 2305 w 2362"/>
              <a:gd name="T1" fmla="*/ 727 h 727"/>
              <a:gd name="T2" fmla="*/ 0 w 2362"/>
              <a:gd name="T3" fmla="*/ 331 h 727"/>
              <a:gd name="T4" fmla="*/ 57 w 2362"/>
              <a:gd name="T5" fmla="*/ 0 h 727"/>
              <a:gd name="T6" fmla="*/ 2362 w 2362"/>
              <a:gd name="T7" fmla="*/ 396 h 727"/>
              <a:gd name="T8" fmla="*/ 2305 w 2362"/>
              <a:gd name="T9" fmla="*/ 727 h 727"/>
            </a:gdLst>
            <a:ahLst/>
            <a:cxnLst>
              <a:cxn ang="0">
                <a:pos x="T0" y="T1"/>
              </a:cxn>
              <a:cxn ang="0">
                <a:pos x="T2" y="T3"/>
              </a:cxn>
              <a:cxn ang="0">
                <a:pos x="T4" y="T5"/>
              </a:cxn>
              <a:cxn ang="0">
                <a:pos x="T6" y="T7"/>
              </a:cxn>
              <a:cxn ang="0">
                <a:pos x="T8" y="T9"/>
              </a:cxn>
            </a:cxnLst>
            <a:rect l="0" t="0" r="r" b="b"/>
            <a:pathLst>
              <a:path w="2362" h="727">
                <a:moveTo>
                  <a:pt x="2305" y="727"/>
                </a:moveTo>
                <a:lnTo>
                  <a:pt x="0" y="331"/>
                </a:lnTo>
                <a:lnTo>
                  <a:pt x="57" y="0"/>
                </a:lnTo>
                <a:lnTo>
                  <a:pt x="2362" y="396"/>
                </a:lnTo>
                <a:lnTo>
                  <a:pt x="2305" y="727"/>
                </a:lnTo>
                <a:close/>
              </a:path>
            </a:pathLst>
          </a:custGeom>
          <a:solidFill>
            <a:srgbClr val="5A5A7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50" name="îṧḷïďé"/>
          <p:cNvSpPr/>
          <p:nvPr/>
        </p:nvSpPr>
        <p:spPr bwMode="auto">
          <a:xfrm>
            <a:off x="2777099" y="1929329"/>
            <a:ext cx="1552316" cy="477788"/>
          </a:xfrm>
          <a:custGeom>
            <a:avLst/>
            <a:gdLst>
              <a:gd name="T0" fmla="*/ 2305 w 2362"/>
              <a:gd name="T1" fmla="*/ 727 h 727"/>
              <a:gd name="T2" fmla="*/ 0 w 2362"/>
              <a:gd name="T3" fmla="*/ 331 h 727"/>
              <a:gd name="T4" fmla="*/ 57 w 2362"/>
              <a:gd name="T5" fmla="*/ 0 h 727"/>
              <a:gd name="T6" fmla="*/ 2362 w 2362"/>
              <a:gd name="T7" fmla="*/ 396 h 727"/>
              <a:gd name="T8" fmla="*/ 2305 w 2362"/>
              <a:gd name="T9" fmla="*/ 727 h 727"/>
            </a:gdLst>
            <a:ahLst/>
            <a:cxnLst>
              <a:cxn ang="0">
                <a:pos x="T0" y="T1"/>
              </a:cxn>
              <a:cxn ang="0">
                <a:pos x="T2" y="T3"/>
              </a:cxn>
              <a:cxn ang="0">
                <a:pos x="T4" y="T5"/>
              </a:cxn>
              <a:cxn ang="0">
                <a:pos x="T6" y="T7"/>
              </a:cxn>
              <a:cxn ang="0">
                <a:pos x="T8" y="T9"/>
              </a:cxn>
            </a:cxnLst>
            <a:rect l="0" t="0" r="r" b="b"/>
            <a:pathLst>
              <a:path w="2362" h="727">
                <a:moveTo>
                  <a:pt x="2305" y="727"/>
                </a:moveTo>
                <a:lnTo>
                  <a:pt x="0" y="331"/>
                </a:lnTo>
                <a:lnTo>
                  <a:pt x="57" y="0"/>
                </a:lnTo>
                <a:lnTo>
                  <a:pt x="2362" y="396"/>
                </a:lnTo>
                <a:lnTo>
                  <a:pt x="2305" y="72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51" name="íŝḻîdé"/>
          <p:cNvSpPr/>
          <p:nvPr/>
        </p:nvSpPr>
        <p:spPr bwMode="auto">
          <a:xfrm>
            <a:off x="3179307" y="1846521"/>
            <a:ext cx="945716" cy="228050"/>
          </a:xfrm>
          <a:custGeom>
            <a:avLst/>
            <a:gdLst>
              <a:gd name="T0" fmla="*/ 1422 w 1439"/>
              <a:gd name="T1" fmla="*/ 347 h 347"/>
              <a:gd name="T2" fmla="*/ 0 w 1439"/>
              <a:gd name="T3" fmla="*/ 102 h 347"/>
              <a:gd name="T4" fmla="*/ 17 w 1439"/>
              <a:gd name="T5" fmla="*/ 0 h 347"/>
              <a:gd name="T6" fmla="*/ 1439 w 1439"/>
              <a:gd name="T7" fmla="*/ 244 h 347"/>
              <a:gd name="T8" fmla="*/ 1422 w 1439"/>
              <a:gd name="T9" fmla="*/ 347 h 347"/>
            </a:gdLst>
            <a:ahLst/>
            <a:cxnLst>
              <a:cxn ang="0">
                <a:pos x="T0" y="T1"/>
              </a:cxn>
              <a:cxn ang="0">
                <a:pos x="T2" y="T3"/>
              </a:cxn>
              <a:cxn ang="0">
                <a:pos x="T4" y="T5"/>
              </a:cxn>
              <a:cxn ang="0">
                <a:pos x="T6" y="T7"/>
              </a:cxn>
              <a:cxn ang="0">
                <a:pos x="T8" y="T9"/>
              </a:cxn>
            </a:cxnLst>
            <a:rect l="0" t="0" r="r" b="b"/>
            <a:pathLst>
              <a:path w="1439" h="347">
                <a:moveTo>
                  <a:pt x="1422" y="347"/>
                </a:moveTo>
                <a:lnTo>
                  <a:pt x="0" y="102"/>
                </a:lnTo>
                <a:lnTo>
                  <a:pt x="17" y="0"/>
                </a:lnTo>
                <a:lnTo>
                  <a:pt x="1439" y="244"/>
                </a:lnTo>
                <a:lnTo>
                  <a:pt x="1422" y="347"/>
                </a:lnTo>
                <a:close/>
              </a:path>
            </a:pathLst>
          </a:custGeom>
          <a:solidFill>
            <a:srgbClr val="5A5A7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52" name="íṣḻíďè"/>
          <p:cNvSpPr/>
          <p:nvPr/>
        </p:nvSpPr>
        <p:spPr bwMode="auto">
          <a:xfrm>
            <a:off x="3179307" y="1846521"/>
            <a:ext cx="945716" cy="228050"/>
          </a:xfrm>
          <a:custGeom>
            <a:avLst/>
            <a:gdLst>
              <a:gd name="T0" fmla="*/ 1422 w 1439"/>
              <a:gd name="T1" fmla="*/ 347 h 347"/>
              <a:gd name="T2" fmla="*/ 0 w 1439"/>
              <a:gd name="T3" fmla="*/ 102 h 347"/>
              <a:gd name="T4" fmla="*/ 17 w 1439"/>
              <a:gd name="T5" fmla="*/ 0 h 347"/>
              <a:gd name="T6" fmla="*/ 1439 w 1439"/>
              <a:gd name="T7" fmla="*/ 244 h 347"/>
              <a:gd name="T8" fmla="*/ 1422 w 1439"/>
              <a:gd name="T9" fmla="*/ 347 h 347"/>
            </a:gdLst>
            <a:ahLst/>
            <a:cxnLst>
              <a:cxn ang="0">
                <a:pos x="T0" y="T1"/>
              </a:cxn>
              <a:cxn ang="0">
                <a:pos x="T2" y="T3"/>
              </a:cxn>
              <a:cxn ang="0">
                <a:pos x="T4" y="T5"/>
              </a:cxn>
              <a:cxn ang="0">
                <a:pos x="T6" y="T7"/>
              </a:cxn>
              <a:cxn ang="0">
                <a:pos x="T8" y="T9"/>
              </a:cxn>
            </a:cxnLst>
            <a:rect l="0" t="0" r="r" b="b"/>
            <a:pathLst>
              <a:path w="1439" h="347">
                <a:moveTo>
                  <a:pt x="1422" y="347"/>
                </a:moveTo>
                <a:lnTo>
                  <a:pt x="0" y="102"/>
                </a:lnTo>
                <a:lnTo>
                  <a:pt x="17" y="0"/>
                </a:lnTo>
                <a:lnTo>
                  <a:pt x="1439" y="244"/>
                </a:lnTo>
                <a:lnTo>
                  <a:pt x="1422" y="34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53" name="íṥḻïḑê"/>
          <p:cNvSpPr/>
          <p:nvPr/>
        </p:nvSpPr>
        <p:spPr bwMode="auto">
          <a:xfrm>
            <a:off x="3139875" y="2123204"/>
            <a:ext cx="933887" cy="197819"/>
          </a:xfrm>
          <a:custGeom>
            <a:avLst/>
            <a:gdLst>
              <a:gd name="T0" fmla="*/ 1411 w 1421"/>
              <a:gd name="T1" fmla="*/ 301 h 301"/>
              <a:gd name="T2" fmla="*/ 0 w 1421"/>
              <a:gd name="T3" fmla="*/ 57 h 301"/>
              <a:gd name="T4" fmla="*/ 10 w 1421"/>
              <a:gd name="T5" fmla="*/ 0 h 301"/>
              <a:gd name="T6" fmla="*/ 1421 w 1421"/>
              <a:gd name="T7" fmla="*/ 242 h 301"/>
              <a:gd name="T8" fmla="*/ 1411 w 1421"/>
              <a:gd name="T9" fmla="*/ 301 h 301"/>
            </a:gdLst>
            <a:ahLst/>
            <a:cxnLst>
              <a:cxn ang="0">
                <a:pos x="T0" y="T1"/>
              </a:cxn>
              <a:cxn ang="0">
                <a:pos x="T2" y="T3"/>
              </a:cxn>
              <a:cxn ang="0">
                <a:pos x="T4" y="T5"/>
              </a:cxn>
              <a:cxn ang="0">
                <a:pos x="T6" y="T7"/>
              </a:cxn>
              <a:cxn ang="0">
                <a:pos x="T8" y="T9"/>
              </a:cxn>
            </a:cxnLst>
            <a:rect l="0" t="0" r="r" b="b"/>
            <a:pathLst>
              <a:path w="1421" h="301">
                <a:moveTo>
                  <a:pt x="1411" y="301"/>
                </a:moveTo>
                <a:lnTo>
                  <a:pt x="0" y="57"/>
                </a:lnTo>
                <a:lnTo>
                  <a:pt x="10" y="0"/>
                </a:lnTo>
                <a:lnTo>
                  <a:pt x="1421" y="242"/>
                </a:lnTo>
                <a:lnTo>
                  <a:pt x="1411" y="30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54" name="íşľiḍè"/>
          <p:cNvSpPr/>
          <p:nvPr/>
        </p:nvSpPr>
        <p:spPr bwMode="auto">
          <a:xfrm>
            <a:off x="3139875" y="2123204"/>
            <a:ext cx="933887" cy="197819"/>
          </a:xfrm>
          <a:custGeom>
            <a:avLst/>
            <a:gdLst>
              <a:gd name="T0" fmla="*/ 1411 w 1421"/>
              <a:gd name="T1" fmla="*/ 301 h 301"/>
              <a:gd name="T2" fmla="*/ 0 w 1421"/>
              <a:gd name="T3" fmla="*/ 57 h 301"/>
              <a:gd name="T4" fmla="*/ 10 w 1421"/>
              <a:gd name="T5" fmla="*/ 0 h 301"/>
              <a:gd name="T6" fmla="*/ 1421 w 1421"/>
              <a:gd name="T7" fmla="*/ 242 h 301"/>
              <a:gd name="T8" fmla="*/ 1411 w 1421"/>
              <a:gd name="T9" fmla="*/ 301 h 301"/>
            </a:gdLst>
            <a:ahLst/>
            <a:cxnLst>
              <a:cxn ang="0">
                <a:pos x="T0" y="T1"/>
              </a:cxn>
              <a:cxn ang="0">
                <a:pos x="T2" y="T3"/>
              </a:cxn>
              <a:cxn ang="0">
                <a:pos x="T4" y="T5"/>
              </a:cxn>
              <a:cxn ang="0">
                <a:pos x="T6" y="T7"/>
              </a:cxn>
              <a:cxn ang="0">
                <a:pos x="T8" y="T9"/>
              </a:cxn>
            </a:cxnLst>
            <a:rect l="0" t="0" r="r" b="b"/>
            <a:pathLst>
              <a:path w="1421" h="301">
                <a:moveTo>
                  <a:pt x="1411" y="301"/>
                </a:moveTo>
                <a:lnTo>
                  <a:pt x="0" y="57"/>
                </a:lnTo>
                <a:lnTo>
                  <a:pt x="10" y="0"/>
                </a:lnTo>
                <a:lnTo>
                  <a:pt x="1421" y="242"/>
                </a:lnTo>
                <a:lnTo>
                  <a:pt x="1411" y="3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55" name="îṧľíḓé"/>
          <p:cNvSpPr/>
          <p:nvPr/>
        </p:nvSpPr>
        <p:spPr bwMode="auto">
          <a:xfrm>
            <a:off x="3040637" y="2031852"/>
            <a:ext cx="1157993" cy="235279"/>
          </a:xfrm>
          <a:custGeom>
            <a:avLst/>
            <a:gdLst>
              <a:gd name="T0" fmla="*/ 1752 w 1762"/>
              <a:gd name="T1" fmla="*/ 358 h 358"/>
              <a:gd name="T2" fmla="*/ 0 w 1762"/>
              <a:gd name="T3" fmla="*/ 58 h 358"/>
              <a:gd name="T4" fmla="*/ 10 w 1762"/>
              <a:gd name="T5" fmla="*/ 0 h 358"/>
              <a:gd name="T6" fmla="*/ 1762 w 1762"/>
              <a:gd name="T7" fmla="*/ 301 h 358"/>
              <a:gd name="T8" fmla="*/ 1752 w 1762"/>
              <a:gd name="T9" fmla="*/ 358 h 358"/>
            </a:gdLst>
            <a:ahLst/>
            <a:cxnLst>
              <a:cxn ang="0">
                <a:pos x="T0" y="T1"/>
              </a:cxn>
              <a:cxn ang="0">
                <a:pos x="T2" y="T3"/>
              </a:cxn>
              <a:cxn ang="0">
                <a:pos x="T4" y="T5"/>
              </a:cxn>
              <a:cxn ang="0">
                <a:pos x="T6" y="T7"/>
              </a:cxn>
              <a:cxn ang="0">
                <a:pos x="T8" y="T9"/>
              </a:cxn>
            </a:cxnLst>
            <a:rect l="0" t="0" r="r" b="b"/>
            <a:pathLst>
              <a:path w="1762" h="358">
                <a:moveTo>
                  <a:pt x="1752" y="358"/>
                </a:moveTo>
                <a:lnTo>
                  <a:pt x="0" y="58"/>
                </a:lnTo>
                <a:lnTo>
                  <a:pt x="10" y="0"/>
                </a:lnTo>
                <a:lnTo>
                  <a:pt x="1762" y="301"/>
                </a:lnTo>
                <a:lnTo>
                  <a:pt x="1752" y="3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56" name="ïṧ1iḋe"/>
          <p:cNvSpPr/>
          <p:nvPr/>
        </p:nvSpPr>
        <p:spPr bwMode="auto">
          <a:xfrm>
            <a:off x="3040637" y="2031852"/>
            <a:ext cx="1157993" cy="235279"/>
          </a:xfrm>
          <a:custGeom>
            <a:avLst/>
            <a:gdLst>
              <a:gd name="T0" fmla="*/ 1752 w 1762"/>
              <a:gd name="T1" fmla="*/ 358 h 358"/>
              <a:gd name="T2" fmla="*/ 0 w 1762"/>
              <a:gd name="T3" fmla="*/ 58 h 358"/>
              <a:gd name="T4" fmla="*/ 10 w 1762"/>
              <a:gd name="T5" fmla="*/ 0 h 358"/>
              <a:gd name="T6" fmla="*/ 1762 w 1762"/>
              <a:gd name="T7" fmla="*/ 301 h 358"/>
              <a:gd name="T8" fmla="*/ 1752 w 1762"/>
              <a:gd name="T9" fmla="*/ 358 h 358"/>
            </a:gdLst>
            <a:ahLst/>
            <a:cxnLst>
              <a:cxn ang="0">
                <a:pos x="T0" y="T1"/>
              </a:cxn>
              <a:cxn ang="0">
                <a:pos x="T2" y="T3"/>
              </a:cxn>
              <a:cxn ang="0">
                <a:pos x="T4" y="T5"/>
              </a:cxn>
              <a:cxn ang="0">
                <a:pos x="T6" y="T7"/>
              </a:cxn>
              <a:cxn ang="0">
                <a:pos x="T8" y="T9"/>
              </a:cxn>
            </a:cxnLst>
            <a:rect l="0" t="0" r="r" b="b"/>
            <a:pathLst>
              <a:path w="1762" h="358">
                <a:moveTo>
                  <a:pt x="1752" y="358"/>
                </a:moveTo>
                <a:lnTo>
                  <a:pt x="0" y="58"/>
                </a:lnTo>
                <a:lnTo>
                  <a:pt x="10" y="0"/>
                </a:lnTo>
                <a:lnTo>
                  <a:pt x="1762" y="301"/>
                </a:lnTo>
                <a:lnTo>
                  <a:pt x="1752" y="3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57" name="ïṡľiďè"/>
          <p:cNvSpPr/>
          <p:nvPr/>
        </p:nvSpPr>
        <p:spPr bwMode="auto">
          <a:xfrm>
            <a:off x="2517503" y="3619000"/>
            <a:ext cx="1520770" cy="288513"/>
          </a:xfrm>
          <a:custGeom>
            <a:avLst/>
            <a:gdLst>
              <a:gd name="T0" fmla="*/ 2307 w 2314"/>
              <a:gd name="T1" fmla="*/ 439 h 439"/>
              <a:gd name="T2" fmla="*/ 0 w 2314"/>
              <a:gd name="T3" fmla="*/ 43 h 439"/>
              <a:gd name="T4" fmla="*/ 9 w 2314"/>
              <a:gd name="T5" fmla="*/ 0 h 439"/>
              <a:gd name="T6" fmla="*/ 2314 w 2314"/>
              <a:gd name="T7" fmla="*/ 396 h 439"/>
              <a:gd name="T8" fmla="*/ 2307 w 2314"/>
              <a:gd name="T9" fmla="*/ 439 h 439"/>
            </a:gdLst>
            <a:ahLst/>
            <a:cxnLst>
              <a:cxn ang="0">
                <a:pos x="T0" y="T1"/>
              </a:cxn>
              <a:cxn ang="0">
                <a:pos x="T2" y="T3"/>
              </a:cxn>
              <a:cxn ang="0">
                <a:pos x="T4" y="T5"/>
              </a:cxn>
              <a:cxn ang="0">
                <a:pos x="T6" y="T7"/>
              </a:cxn>
              <a:cxn ang="0">
                <a:pos x="T8" y="T9"/>
              </a:cxn>
            </a:cxnLst>
            <a:rect l="0" t="0" r="r" b="b"/>
            <a:pathLst>
              <a:path w="2314" h="439">
                <a:moveTo>
                  <a:pt x="2307" y="439"/>
                </a:moveTo>
                <a:lnTo>
                  <a:pt x="0" y="43"/>
                </a:lnTo>
                <a:lnTo>
                  <a:pt x="9" y="0"/>
                </a:lnTo>
                <a:lnTo>
                  <a:pt x="2314" y="396"/>
                </a:lnTo>
                <a:lnTo>
                  <a:pt x="2307" y="439"/>
                </a:lnTo>
                <a:close/>
              </a:path>
            </a:pathLst>
          </a:custGeom>
          <a:solidFill>
            <a:srgbClr val="5A5A7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58" name="iśļiḓê"/>
          <p:cNvSpPr/>
          <p:nvPr/>
        </p:nvSpPr>
        <p:spPr bwMode="auto">
          <a:xfrm>
            <a:off x="2517503" y="3619000"/>
            <a:ext cx="1520770" cy="288513"/>
          </a:xfrm>
          <a:custGeom>
            <a:avLst/>
            <a:gdLst>
              <a:gd name="T0" fmla="*/ 2307 w 2314"/>
              <a:gd name="T1" fmla="*/ 439 h 439"/>
              <a:gd name="T2" fmla="*/ 0 w 2314"/>
              <a:gd name="T3" fmla="*/ 43 h 439"/>
              <a:gd name="T4" fmla="*/ 9 w 2314"/>
              <a:gd name="T5" fmla="*/ 0 h 439"/>
              <a:gd name="T6" fmla="*/ 2314 w 2314"/>
              <a:gd name="T7" fmla="*/ 396 h 439"/>
              <a:gd name="T8" fmla="*/ 2307 w 2314"/>
              <a:gd name="T9" fmla="*/ 439 h 439"/>
            </a:gdLst>
            <a:ahLst/>
            <a:cxnLst>
              <a:cxn ang="0">
                <a:pos x="T0" y="T1"/>
              </a:cxn>
              <a:cxn ang="0">
                <a:pos x="T2" y="T3"/>
              </a:cxn>
              <a:cxn ang="0">
                <a:pos x="T4" y="T5"/>
              </a:cxn>
              <a:cxn ang="0">
                <a:pos x="T6" y="T7"/>
              </a:cxn>
              <a:cxn ang="0">
                <a:pos x="T8" y="T9"/>
              </a:cxn>
            </a:cxnLst>
            <a:rect l="0" t="0" r="r" b="b"/>
            <a:pathLst>
              <a:path w="2314" h="439">
                <a:moveTo>
                  <a:pt x="2307" y="439"/>
                </a:moveTo>
                <a:lnTo>
                  <a:pt x="0" y="43"/>
                </a:lnTo>
                <a:lnTo>
                  <a:pt x="9" y="0"/>
                </a:lnTo>
                <a:lnTo>
                  <a:pt x="2314" y="396"/>
                </a:lnTo>
                <a:lnTo>
                  <a:pt x="2307" y="4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59" name="iŝlïḑê"/>
          <p:cNvSpPr/>
          <p:nvPr/>
        </p:nvSpPr>
        <p:spPr bwMode="auto">
          <a:xfrm>
            <a:off x="3265401" y="2734403"/>
            <a:ext cx="159701" cy="299028"/>
          </a:xfrm>
          <a:custGeom>
            <a:avLst/>
            <a:gdLst>
              <a:gd name="T0" fmla="*/ 0 w 170"/>
              <a:gd name="T1" fmla="*/ 0 h 319"/>
              <a:gd name="T2" fmla="*/ 6 w 170"/>
              <a:gd name="T3" fmla="*/ 319 h 319"/>
              <a:gd name="T4" fmla="*/ 170 w 170"/>
              <a:gd name="T5" fmla="*/ 270 h 319"/>
              <a:gd name="T6" fmla="*/ 0 w 170"/>
              <a:gd name="T7" fmla="*/ 0 h 319"/>
            </a:gdLst>
            <a:ahLst/>
            <a:cxnLst>
              <a:cxn ang="0">
                <a:pos x="T0" y="T1"/>
              </a:cxn>
              <a:cxn ang="0">
                <a:pos x="T2" y="T3"/>
              </a:cxn>
              <a:cxn ang="0">
                <a:pos x="T4" y="T5"/>
              </a:cxn>
              <a:cxn ang="0">
                <a:pos x="T6" y="T7"/>
              </a:cxn>
            </a:cxnLst>
            <a:rect l="0" t="0" r="r" b="b"/>
            <a:pathLst>
              <a:path w="170" h="319">
                <a:moveTo>
                  <a:pt x="0" y="0"/>
                </a:moveTo>
                <a:cubicBezTo>
                  <a:pt x="6" y="319"/>
                  <a:pt x="6" y="319"/>
                  <a:pt x="6" y="319"/>
                </a:cubicBezTo>
                <a:cubicBezTo>
                  <a:pt x="65" y="315"/>
                  <a:pt x="121" y="298"/>
                  <a:pt x="170" y="270"/>
                </a:cubicBezTo>
                <a:cubicBezTo>
                  <a:pt x="0" y="0"/>
                  <a:pt x="0" y="0"/>
                  <a:pt x="0" y="0"/>
                </a:cubicBezTo>
              </a:path>
            </a:pathLst>
          </a:custGeom>
          <a:solidFill>
            <a:srgbClr val="6B2D6E"/>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60" name="isľîde"/>
          <p:cNvSpPr/>
          <p:nvPr/>
        </p:nvSpPr>
        <p:spPr bwMode="auto">
          <a:xfrm>
            <a:off x="3277888" y="2706144"/>
            <a:ext cx="310857" cy="266825"/>
          </a:xfrm>
          <a:custGeom>
            <a:avLst/>
            <a:gdLst>
              <a:gd name="T0" fmla="*/ 0 w 332"/>
              <a:gd name="T1" fmla="*/ 0 h 285"/>
              <a:gd name="T2" fmla="*/ 179 w 332"/>
              <a:gd name="T3" fmla="*/ 285 h 285"/>
              <a:gd name="T4" fmla="*/ 332 w 332"/>
              <a:gd name="T5" fmla="*/ 57 h 285"/>
              <a:gd name="T6" fmla="*/ 0 w 332"/>
              <a:gd name="T7" fmla="*/ 0 h 285"/>
            </a:gdLst>
            <a:ahLst/>
            <a:cxnLst>
              <a:cxn ang="0">
                <a:pos x="T0" y="T1"/>
              </a:cxn>
              <a:cxn ang="0">
                <a:pos x="T2" y="T3"/>
              </a:cxn>
              <a:cxn ang="0">
                <a:pos x="T4" y="T5"/>
              </a:cxn>
              <a:cxn ang="0">
                <a:pos x="T6" y="T7"/>
              </a:cxn>
            </a:cxnLst>
            <a:rect l="0" t="0" r="r" b="b"/>
            <a:pathLst>
              <a:path w="332" h="285">
                <a:moveTo>
                  <a:pt x="0" y="0"/>
                </a:moveTo>
                <a:cubicBezTo>
                  <a:pt x="179" y="285"/>
                  <a:pt x="179" y="285"/>
                  <a:pt x="179" y="285"/>
                </a:cubicBezTo>
                <a:cubicBezTo>
                  <a:pt x="255" y="234"/>
                  <a:pt x="312" y="154"/>
                  <a:pt x="332" y="57"/>
                </a:cubicBezTo>
                <a:cubicBezTo>
                  <a:pt x="0" y="0"/>
                  <a:pt x="0" y="0"/>
                  <a:pt x="0" y="0"/>
                </a:cubicBezTo>
              </a:path>
            </a:pathLst>
          </a:custGeom>
          <a:solidFill>
            <a:srgbClr val="FFD121"/>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61" name="ísḻíḑe"/>
          <p:cNvSpPr/>
          <p:nvPr/>
        </p:nvSpPr>
        <p:spPr bwMode="auto">
          <a:xfrm>
            <a:off x="3266715" y="2352568"/>
            <a:ext cx="350290" cy="383150"/>
          </a:xfrm>
          <a:custGeom>
            <a:avLst/>
            <a:gdLst>
              <a:gd name="T0" fmla="*/ 348 w 374"/>
              <a:gd name="T1" fmla="*/ 409 h 409"/>
              <a:gd name="T2" fmla="*/ 60 w 374"/>
              <a:gd name="T3" fmla="*/ 0 h 409"/>
              <a:gd name="T4" fmla="*/ 0 w 374"/>
              <a:gd name="T5" fmla="*/ 349 h 409"/>
              <a:gd name="T6" fmla="*/ 348 w 374"/>
              <a:gd name="T7" fmla="*/ 409 h 409"/>
            </a:gdLst>
            <a:ahLst/>
            <a:cxnLst>
              <a:cxn ang="0">
                <a:pos x="T0" y="T1"/>
              </a:cxn>
              <a:cxn ang="0">
                <a:pos x="T2" y="T3"/>
              </a:cxn>
              <a:cxn ang="0">
                <a:pos x="T4" y="T5"/>
              </a:cxn>
              <a:cxn ang="0">
                <a:pos x="T6" y="T7"/>
              </a:cxn>
            </a:cxnLst>
            <a:rect l="0" t="0" r="r" b="b"/>
            <a:pathLst>
              <a:path w="374" h="409">
                <a:moveTo>
                  <a:pt x="348" y="409"/>
                </a:moveTo>
                <a:cubicBezTo>
                  <a:pt x="374" y="218"/>
                  <a:pt x="248" y="40"/>
                  <a:pt x="60" y="0"/>
                </a:cubicBezTo>
                <a:cubicBezTo>
                  <a:pt x="0" y="349"/>
                  <a:pt x="0" y="349"/>
                  <a:pt x="0" y="349"/>
                </a:cubicBezTo>
                <a:cubicBezTo>
                  <a:pt x="348" y="409"/>
                  <a:pt x="348" y="409"/>
                  <a:pt x="348" y="409"/>
                </a:cubicBezTo>
              </a:path>
            </a:pathLst>
          </a:custGeom>
          <a:solidFill>
            <a:srgbClr val="75CF3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62" name="íślïde"/>
          <p:cNvSpPr/>
          <p:nvPr/>
        </p:nvSpPr>
        <p:spPr bwMode="auto">
          <a:xfrm>
            <a:off x="2986089" y="2714687"/>
            <a:ext cx="260910" cy="318744"/>
          </a:xfrm>
          <a:custGeom>
            <a:avLst/>
            <a:gdLst>
              <a:gd name="T0" fmla="*/ 270 w 278"/>
              <a:gd name="T1" fmla="*/ 0 h 340"/>
              <a:gd name="T2" fmla="*/ 0 w 278"/>
              <a:gd name="T3" fmla="*/ 207 h 340"/>
              <a:gd name="T4" fmla="*/ 221 w 278"/>
              <a:gd name="T5" fmla="*/ 335 h 340"/>
              <a:gd name="T6" fmla="*/ 278 w 278"/>
              <a:gd name="T7" fmla="*/ 340 h 340"/>
              <a:gd name="T8" fmla="*/ 270 w 278"/>
              <a:gd name="T9" fmla="*/ 0 h 340"/>
            </a:gdLst>
            <a:ahLst/>
            <a:cxnLst>
              <a:cxn ang="0">
                <a:pos x="T0" y="T1"/>
              </a:cxn>
              <a:cxn ang="0">
                <a:pos x="T2" y="T3"/>
              </a:cxn>
              <a:cxn ang="0">
                <a:pos x="T4" y="T5"/>
              </a:cxn>
              <a:cxn ang="0">
                <a:pos x="T6" y="T7"/>
              </a:cxn>
              <a:cxn ang="0">
                <a:pos x="T8" y="T9"/>
              </a:cxn>
            </a:cxnLst>
            <a:rect l="0" t="0" r="r" b="b"/>
            <a:pathLst>
              <a:path w="278" h="340">
                <a:moveTo>
                  <a:pt x="270" y="0"/>
                </a:moveTo>
                <a:cubicBezTo>
                  <a:pt x="0" y="207"/>
                  <a:pt x="0" y="207"/>
                  <a:pt x="0" y="207"/>
                </a:cubicBezTo>
                <a:cubicBezTo>
                  <a:pt x="54" y="272"/>
                  <a:pt x="131" y="319"/>
                  <a:pt x="221" y="335"/>
                </a:cubicBezTo>
                <a:cubicBezTo>
                  <a:pt x="240" y="338"/>
                  <a:pt x="259" y="340"/>
                  <a:pt x="278" y="340"/>
                </a:cubicBezTo>
                <a:cubicBezTo>
                  <a:pt x="270" y="0"/>
                  <a:pt x="270" y="0"/>
                  <a:pt x="270" y="0"/>
                </a:cubicBezTo>
              </a:path>
            </a:pathLst>
          </a:custGeom>
          <a:solidFill>
            <a:srgbClr val="F2274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63" name="íś1iďe"/>
          <p:cNvSpPr/>
          <p:nvPr/>
        </p:nvSpPr>
        <p:spPr bwMode="auto">
          <a:xfrm>
            <a:off x="2900653" y="2323651"/>
            <a:ext cx="396951" cy="565195"/>
          </a:xfrm>
          <a:custGeom>
            <a:avLst/>
            <a:gdLst>
              <a:gd name="T0" fmla="*/ 12 w 423"/>
              <a:gd name="T1" fmla="*/ 329 h 604"/>
              <a:gd name="T2" fmla="*/ 35 w 423"/>
              <a:gd name="T3" fmla="*/ 532 h 604"/>
              <a:gd name="T4" fmla="*/ 47 w 423"/>
              <a:gd name="T5" fmla="*/ 557 h 604"/>
              <a:gd name="T6" fmla="*/ 75 w 423"/>
              <a:gd name="T7" fmla="*/ 604 h 604"/>
              <a:gd name="T8" fmla="*/ 361 w 423"/>
              <a:gd name="T9" fmla="*/ 388 h 604"/>
              <a:gd name="T10" fmla="*/ 362 w 423"/>
              <a:gd name="T11" fmla="*/ 382 h 604"/>
              <a:gd name="T12" fmla="*/ 387 w 423"/>
              <a:gd name="T13" fmla="*/ 239 h 604"/>
              <a:gd name="T14" fmla="*/ 423 w 423"/>
              <a:gd name="T15" fmla="*/ 27 h 604"/>
              <a:gd name="T16" fmla="*/ 12 w 423"/>
              <a:gd name="T17" fmla="*/ 329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12" y="329"/>
                </a:moveTo>
                <a:cubicBezTo>
                  <a:pt x="0" y="400"/>
                  <a:pt x="9" y="470"/>
                  <a:pt x="35" y="532"/>
                </a:cubicBezTo>
                <a:cubicBezTo>
                  <a:pt x="47" y="557"/>
                  <a:pt x="47" y="557"/>
                  <a:pt x="47" y="557"/>
                </a:cubicBezTo>
                <a:cubicBezTo>
                  <a:pt x="55" y="573"/>
                  <a:pt x="64" y="589"/>
                  <a:pt x="75" y="604"/>
                </a:cubicBezTo>
                <a:cubicBezTo>
                  <a:pt x="361" y="388"/>
                  <a:pt x="361" y="388"/>
                  <a:pt x="361" y="388"/>
                </a:cubicBezTo>
                <a:cubicBezTo>
                  <a:pt x="362" y="382"/>
                  <a:pt x="362" y="382"/>
                  <a:pt x="362" y="382"/>
                </a:cubicBezTo>
                <a:cubicBezTo>
                  <a:pt x="387" y="239"/>
                  <a:pt x="387" y="239"/>
                  <a:pt x="387" y="239"/>
                </a:cubicBezTo>
                <a:cubicBezTo>
                  <a:pt x="423" y="27"/>
                  <a:pt x="423" y="27"/>
                  <a:pt x="423" y="27"/>
                </a:cubicBezTo>
                <a:cubicBezTo>
                  <a:pt x="228" y="0"/>
                  <a:pt x="46" y="133"/>
                  <a:pt x="12" y="329"/>
                </a:cubicBezTo>
              </a:path>
            </a:pathLst>
          </a:custGeom>
          <a:solidFill>
            <a:srgbClr val="317AB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64" name="ïṩ1îḋe"/>
          <p:cNvSpPr/>
          <p:nvPr/>
        </p:nvSpPr>
        <p:spPr bwMode="auto">
          <a:xfrm>
            <a:off x="2834275" y="3087322"/>
            <a:ext cx="149185" cy="440327"/>
          </a:xfrm>
          <a:custGeom>
            <a:avLst/>
            <a:gdLst>
              <a:gd name="T0" fmla="*/ 227 w 227"/>
              <a:gd name="T1" fmla="*/ 19 h 670"/>
              <a:gd name="T2" fmla="*/ 113 w 227"/>
              <a:gd name="T3" fmla="*/ 0 h 670"/>
              <a:gd name="T4" fmla="*/ 0 w 227"/>
              <a:gd name="T5" fmla="*/ 650 h 670"/>
              <a:gd name="T6" fmla="*/ 114 w 227"/>
              <a:gd name="T7" fmla="*/ 670 h 670"/>
              <a:gd name="T8" fmla="*/ 227 w 227"/>
              <a:gd name="T9" fmla="*/ 19 h 670"/>
            </a:gdLst>
            <a:ahLst/>
            <a:cxnLst>
              <a:cxn ang="0">
                <a:pos x="T0" y="T1"/>
              </a:cxn>
              <a:cxn ang="0">
                <a:pos x="T2" y="T3"/>
              </a:cxn>
              <a:cxn ang="0">
                <a:pos x="T4" y="T5"/>
              </a:cxn>
              <a:cxn ang="0">
                <a:pos x="T6" y="T7"/>
              </a:cxn>
              <a:cxn ang="0">
                <a:pos x="T8" y="T9"/>
              </a:cxn>
            </a:cxnLst>
            <a:rect l="0" t="0" r="r" b="b"/>
            <a:pathLst>
              <a:path w="227" h="670">
                <a:moveTo>
                  <a:pt x="227" y="19"/>
                </a:moveTo>
                <a:lnTo>
                  <a:pt x="113" y="0"/>
                </a:lnTo>
                <a:lnTo>
                  <a:pt x="0" y="650"/>
                </a:lnTo>
                <a:lnTo>
                  <a:pt x="114" y="670"/>
                </a:lnTo>
                <a:lnTo>
                  <a:pt x="227" y="19"/>
                </a:lnTo>
                <a:close/>
              </a:path>
            </a:pathLst>
          </a:custGeom>
          <a:solidFill>
            <a:srgbClr val="2E97C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65" name="íSliďe"/>
          <p:cNvSpPr/>
          <p:nvPr/>
        </p:nvSpPr>
        <p:spPr bwMode="auto">
          <a:xfrm>
            <a:off x="2834275" y="3087322"/>
            <a:ext cx="149185" cy="440327"/>
          </a:xfrm>
          <a:custGeom>
            <a:avLst/>
            <a:gdLst>
              <a:gd name="T0" fmla="*/ 227 w 227"/>
              <a:gd name="T1" fmla="*/ 19 h 670"/>
              <a:gd name="T2" fmla="*/ 113 w 227"/>
              <a:gd name="T3" fmla="*/ 0 h 670"/>
              <a:gd name="T4" fmla="*/ 0 w 227"/>
              <a:gd name="T5" fmla="*/ 650 h 670"/>
              <a:gd name="T6" fmla="*/ 114 w 227"/>
              <a:gd name="T7" fmla="*/ 670 h 670"/>
              <a:gd name="T8" fmla="*/ 227 w 227"/>
              <a:gd name="T9" fmla="*/ 19 h 670"/>
            </a:gdLst>
            <a:ahLst/>
            <a:cxnLst>
              <a:cxn ang="0">
                <a:pos x="T0" y="T1"/>
              </a:cxn>
              <a:cxn ang="0">
                <a:pos x="T2" y="T3"/>
              </a:cxn>
              <a:cxn ang="0">
                <a:pos x="T4" y="T5"/>
              </a:cxn>
              <a:cxn ang="0">
                <a:pos x="T6" y="T7"/>
              </a:cxn>
              <a:cxn ang="0">
                <a:pos x="T8" y="T9"/>
              </a:cxn>
            </a:cxnLst>
            <a:rect l="0" t="0" r="r" b="b"/>
            <a:pathLst>
              <a:path w="227" h="670">
                <a:moveTo>
                  <a:pt x="227" y="19"/>
                </a:moveTo>
                <a:lnTo>
                  <a:pt x="113" y="0"/>
                </a:lnTo>
                <a:lnTo>
                  <a:pt x="0" y="650"/>
                </a:lnTo>
                <a:lnTo>
                  <a:pt x="114" y="670"/>
                </a:lnTo>
                <a:lnTo>
                  <a:pt x="227" y="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66" name="ïṡľiḓê"/>
          <p:cNvSpPr/>
          <p:nvPr/>
        </p:nvSpPr>
        <p:spPr bwMode="auto">
          <a:xfrm>
            <a:off x="2949943" y="3252280"/>
            <a:ext cx="123554" cy="294428"/>
          </a:xfrm>
          <a:custGeom>
            <a:avLst/>
            <a:gdLst>
              <a:gd name="T0" fmla="*/ 188 w 188"/>
              <a:gd name="T1" fmla="*/ 18 h 448"/>
              <a:gd name="T2" fmla="*/ 74 w 188"/>
              <a:gd name="T3" fmla="*/ 0 h 448"/>
              <a:gd name="T4" fmla="*/ 0 w 188"/>
              <a:gd name="T5" fmla="*/ 429 h 448"/>
              <a:gd name="T6" fmla="*/ 114 w 188"/>
              <a:gd name="T7" fmla="*/ 448 h 448"/>
              <a:gd name="T8" fmla="*/ 188 w 188"/>
              <a:gd name="T9" fmla="*/ 18 h 448"/>
            </a:gdLst>
            <a:ahLst/>
            <a:cxnLst>
              <a:cxn ang="0">
                <a:pos x="T0" y="T1"/>
              </a:cxn>
              <a:cxn ang="0">
                <a:pos x="T2" y="T3"/>
              </a:cxn>
              <a:cxn ang="0">
                <a:pos x="T4" y="T5"/>
              </a:cxn>
              <a:cxn ang="0">
                <a:pos x="T6" y="T7"/>
              </a:cxn>
              <a:cxn ang="0">
                <a:pos x="T8" y="T9"/>
              </a:cxn>
            </a:cxnLst>
            <a:rect l="0" t="0" r="r" b="b"/>
            <a:pathLst>
              <a:path w="188" h="448">
                <a:moveTo>
                  <a:pt x="188" y="18"/>
                </a:moveTo>
                <a:lnTo>
                  <a:pt x="74" y="0"/>
                </a:lnTo>
                <a:lnTo>
                  <a:pt x="0" y="429"/>
                </a:lnTo>
                <a:lnTo>
                  <a:pt x="114" y="448"/>
                </a:lnTo>
                <a:lnTo>
                  <a:pt x="188" y="18"/>
                </a:lnTo>
                <a:close/>
              </a:path>
            </a:pathLst>
          </a:custGeom>
          <a:solidFill>
            <a:srgbClr val="BCD81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67" name="íšḷíḓè"/>
          <p:cNvSpPr/>
          <p:nvPr/>
        </p:nvSpPr>
        <p:spPr bwMode="auto">
          <a:xfrm>
            <a:off x="2949943" y="3252280"/>
            <a:ext cx="123554" cy="294428"/>
          </a:xfrm>
          <a:custGeom>
            <a:avLst/>
            <a:gdLst>
              <a:gd name="T0" fmla="*/ 188 w 188"/>
              <a:gd name="T1" fmla="*/ 18 h 448"/>
              <a:gd name="T2" fmla="*/ 74 w 188"/>
              <a:gd name="T3" fmla="*/ 0 h 448"/>
              <a:gd name="T4" fmla="*/ 0 w 188"/>
              <a:gd name="T5" fmla="*/ 429 h 448"/>
              <a:gd name="T6" fmla="*/ 114 w 188"/>
              <a:gd name="T7" fmla="*/ 448 h 448"/>
              <a:gd name="T8" fmla="*/ 188 w 188"/>
              <a:gd name="T9" fmla="*/ 18 h 448"/>
            </a:gdLst>
            <a:ahLst/>
            <a:cxnLst>
              <a:cxn ang="0">
                <a:pos x="T0" y="T1"/>
              </a:cxn>
              <a:cxn ang="0">
                <a:pos x="T2" y="T3"/>
              </a:cxn>
              <a:cxn ang="0">
                <a:pos x="T4" y="T5"/>
              </a:cxn>
              <a:cxn ang="0">
                <a:pos x="T6" y="T7"/>
              </a:cxn>
              <a:cxn ang="0">
                <a:pos x="T8" y="T9"/>
              </a:cxn>
            </a:cxnLst>
            <a:rect l="0" t="0" r="r" b="b"/>
            <a:pathLst>
              <a:path w="188" h="448">
                <a:moveTo>
                  <a:pt x="188" y="18"/>
                </a:moveTo>
                <a:lnTo>
                  <a:pt x="74" y="0"/>
                </a:lnTo>
                <a:lnTo>
                  <a:pt x="0" y="429"/>
                </a:lnTo>
                <a:lnTo>
                  <a:pt x="114" y="448"/>
                </a:lnTo>
                <a:lnTo>
                  <a:pt x="188" y="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68" name="îśļïḋè"/>
          <p:cNvSpPr/>
          <p:nvPr/>
        </p:nvSpPr>
        <p:spPr bwMode="auto">
          <a:xfrm>
            <a:off x="3064297" y="3351518"/>
            <a:ext cx="110410" cy="214906"/>
          </a:xfrm>
          <a:custGeom>
            <a:avLst/>
            <a:gdLst>
              <a:gd name="T0" fmla="*/ 168 w 168"/>
              <a:gd name="T1" fmla="*/ 20 h 327"/>
              <a:gd name="T2" fmla="*/ 54 w 168"/>
              <a:gd name="T3" fmla="*/ 0 h 327"/>
              <a:gd name="T4" fmla="*/ 0 w 168"/>
              <a:gd name="T5" fmla="*/ 307 h 327"/>
              <a:gd name="T6" fmla="*/ 114 w 168"/>
              <a:gd name="T7" fmla="*/ 327 h 327"/>
              <a:gd name="T8" fmla="*/ 168 w 168"/>
              <a:gd name="T9" fmla="*/ 20 h 327"/>
            </a:gdLst>
            <a:ahLst/>
            <a:cxnLst>
              <a:cxn ang="0">
                <a:pos x="T0" y="T1"/>
              </a:cxn>
              <a:cxn ang="0">
                <a:pos x="T2" y="T3"/>
              </a:cxn>
              <a:cxn ang="0">
                <a:pos x="T4" y="T5"/>
              </a:cxn>
              <a:cxn ang="0">
                <a:pos x="T6" y="T7"/>
              </a:cxn>
              <a:cxn ang="0">
                <a:pos x="T8" y="T9"/>
              </a:cxn>
            </a:cxnLst>
            <a:rect l="0" t="0" r="r" b="b"/>
            <a:pathLst>
              <a:path w="168" h="327">
                <a:moveTo>
                  <a:pt x="168" y="20"/>
                </a:moveTo>
                <a:lnTo>
                  <a:pt x="54" y="0"/>
                </a:lnTo>
                <a:lnTo>
                  <a:pt x="0" y="307"/>
                </a:lnTo>
                <a:lnTo>
                  <a:pt x="114" y="327"/>
                </a:lnTo>
                <a:lnTo>
                  <a:pt x="168" y="20"/>
                </a:lnTo>
                <a:close/>
              </a:path>
            </a:pathLst>
          </a:custGeom>
          <a:solidFill>
            <a:srgbClr val="FFC02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69" name="ïs1íḓé"/>
          <p:cNvSpPr/>
          <p:nvPr/>
        </p:nvSpPr>
        <p:spPr bwMode="auto">
          <a:xfrm>
            <a:off x="3064297" y="3351518"/>
            <a:ext cx="110410" cy="214906"/>
          </a:xfrm>
          <a:custGeom>
            <a:avLst/>
            <a:gdLst>
              <a:gd name="T0" fmla="*/ 168 w 168"/>
              <a:gd name="T1" fmla="*/ 20 h 327"/>
              <a:gd name="T2" fmla="*/ 54 w 168"/>
              <a:gd name="T3" fmla="*/ 0 h 327"/>
              <a:gd name="T4" fmla="*/ 0 w 168"/>
              <a:gd name="T5" fmla="*/ 307 h 327"/>
              <a:gd name="T6" fmla="*/ 114 w 168"/>
              <a:gd name="T7" fmla="*/ 327 h 327"/>
              <a:gd name="T8" fmla="*/ 168 w 168"/>
              <a:gd name="T9" fmla="*/ 20 h 327"/>
            </a:gdLst>
            <a:ahLst/>
            <a:cxnLst>
              <a:cxn ang="0">
                <a:pos x="T0" y="T1"/>
              </a:cxn>
              <a:cxn ang="0">
                <a:pos x="T2" y="T3"/>
              </a:cxn>
              <a:cxn ang="0">
                <a:pos x="T4" y="T5"/>
              </a:cxn>
              <a:cxn ang="0">
                <a:pos x="T6" y="T7"/>
              </a:cxn>
              <a:cxn ang="0">
                <a:pos x="T8" y="T9"/>
              </a:cxn>
            </a:cxnLst>
            <a:rect l="0" t="0" r="r" b="b"/>
            <a:pathLst>
              <a:path w="168" h="327">
                <a:moveTo>
                  <a:pt x="168" y="20"/>
                </a:moveTo>
                <a:lnTo>
                  <a:pt x="54" y="0"/>
                </a:lnTo>
                <a:lnTo>
                  <a:pt x="0" y="307"/>
                </a:lnTo>
                <a:lnTo>
                  <a:pt x="114" y="327"/>
                </a:lnTo>
                <a:lnTo>
                  <a:pt x="168" y="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70" name="iṧḻïďé"/>
          <p:cNvSpPr/>
          <p:nvPr/>
        </p:nvSpPr>
        <p:spPr bwMode="auto">
          <a:xfrm>
            <a:off x="3178650" y="3431697"/>
            <a:ext cx="99238" cy="154443"/>
          </a:xfrm>
          <a:custGeom>
            <a:avLst/>
            <a:gdLst>
              <a:gd name="T0" fmla="*/ 151 w 151"/>
              <a:gd name="T1" fmla="*/ 20 h 235"/>
              <a:gd name="T2" fmla="*/ 37 w 151"/>
              <a:gd name="T3" fmla="*/ 0 h 235"/>
              <a:gd name="T4" fmla="*/ 0 w 151"/>
              <a:gd name="T5" fmla="*/ 215 h 235"/>
              <a:gd name="T6" fmla="*/ 114 w 151"/>
              <a:gd name="T7" fmla="*/ 235 h 235"/>
              <a:gd name="T8" fmla="*/ 151 w 151"/>
              <a:gd name="T9" fmla="*/ 20 h 235"/>
            </a:gdLst>
            <a:ahLst/>
            <a:cxnLst>
              <a:cxn ang="0">
                <a:pos x="T0" y="T1"/>
              </a:cxn>
              <a:cxn ang="0">
                <a:pos x="T2" y="T3"/>
              </a:cxn>
              <a:cxn ang="0">
                <a:pos x="T4" y="T5"/>
              </a:cxn>
              <a:cxn ang="0">
                <a:pos x="T6" y="T7"/>
              </a:cxn>
              <a:cxn ang="0">
                <a:pos x="T8" y="T9"/>
              </a:cxn>
            </a:cxnLst>
            <a:rect l="0" t="0" r="r" b="b"/>
            <a:pathLst>
              <a:path w="151" h="235">
                <a:moveTo>
                  <a:pt x="151" y="20"/>
                </a:moveTo>
                <a:lnTo>
                  <a:pt x="37" y="0"/>
                </a:lnTo>
                <a:lnTo>
                  <a:pt x="0" y="215"/>
                </a:lnTo>
                <a:lnTo>
                  <a:pt x="114" y="235"/>
                </a:lnTo>
                <a:lnTo>
                  <a:pt x="151" y="20"/>
                </a:lnTo>
                <a:close/>
              </a:path>
            </a:pathLst>
          </a:custGeom>
          <a:solidFill>
            <a:srgbClr val="8A379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71" name="ïslídê"/>
          <p:cNvSpPr/>
          <p:nvPr/>
        </p:nvSpPr>
        <p:spPr bwMode="auto">
          <a:xfrm>
            <a:off x="3178650" y="3431697"/>
            <a:ext cx="99238" cy="154443"/>
          </a:xfrm>
          <a:custGeom>
            <a:avLst/>
            <a:gdLst>
              <a:gd name="T0" fmla="*/ 151 w 151"/>
              <a:gd name="T1" fmla="*/ 20 h 235"/>
              <a:gd name="T2" fmla="*/ 37 w 151"/>
              <a:gd name="T3" fmla="*/ 0 h 235"/>
              <a:gd name="T4" fmla="*/ 0 w 151"/>
              <a:gd name="T5" fmla="*/ 215 h 235"/>
              <a:gd name="T6" fmla="*/ 114 w 151"/>
              <a:gd name="T7" fmla="*/ 235 h 235"/>
              <a:gd name="T8" fmla="*/ 151 w 151"/>
              <a:gd name="T9" fmla="*/ 20 h 235"/>
            </a:gdLst>
            <a:ahLst/>
            <a:cxnLst>
              <a:cxn ang="0">
                <a:pos x="T0" y="T1"/>
              </a:cxn>
              <a:cxn ang="0">
                <a:pos x="T2" y="T3"/>
              </a:cxn>
              <a:cxn ang="0">
                <a:pos x="T4" y="T5"/>
              </a:cxn>
              <a:cxn ang="0">
                <a:pos x="T6" y="T7"/>
              </a:cxn>
              <a:cxn ang="0">
                <a:pos x="T8" y="T9"/>
              </a:cxn>
            </a:cxnLst>
            <a:rect l="0" t="0" r="r" b="b"/>
            <a:pathLst>
              <a:path w="151" h="235">
                <a:moveTo>
                  <a:pt x="151" y="20"/>
                </a:moveTo>
                <a:lnTo>
                  <a:pt x="37" y="0"/>
                </a:lnTo>
                <a:lnTo>
                  <a:pt x="0" y="215"/>
                </a:lnTo>
                <a:lnTo>
                  <a:pt x="114" y="235"/>
                </a:lnTo>
                <a:lnTo>
                  <a:pt x="151" y="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72" name="ïśļíḑe"/>
          <p:cNvSpPr/>
          <p:nvPr/>
        </p:nvSpPr>
        <p:spPr bwMode="auto">
          <a:xfrm>
            <a:off x="3293004" y="3354147"/>
            <a:ext cx="116325" cy="251709"/>
          </a:xfrm>
          <a:custGeom>
            <a:avLst/>
            <a:gdLst>
              <a:gd name="T0" fmla="*/ 177 w 177"/>
              <a:gd name="T1" fmla="*/ 19 h 383"/>
              <a:gd name="T2" fmla="*/ 62 w 177"/>
              <a:gd name="T3" fmla="*/ 0 h 383"/>
              <a:gd name="T4" fmla="*/ 0 w 177"/>
              <a:gd name="T5" fmla="*/ 363 h 383"/>
              <a:gd name="T6" fmla="*/ 114 w 177"/>
              <a:gd name="T7" fmla="*/ 383 h 383"/>
              <a:gd name="T8" fmla="*/ 177 w 177"/>
              <a:gd name="T9" fmla="*/ 19 h 383"/>
            </a:gdLst>
            <a:ahLst/>
            <a:cxnLst>
              <a:cxn ang="0">
                <a:pos x="T0" y="T1"/>
              </a:cxn>
              <a:cxn ang="0">
                <a:pos x="T2" y="T3"/>
              </a:cxn>
              <a:cxn ang="0">
                <a:pos x="T4" y="T5"/>
              </a:cxn>
              <a:cxn ang="0">
                <a:pos x="T6" y="T7"/>
              </a:cxn>
              <a:cxn ang="0">
                <a:pos x="T8" y="T9"/>
              </a:cxn>
            </a:cxnLst>
            <a:rect l="0" t="0" r="r" b="b"/>
            <a:pathLst>
              <a:path w="177" h="383">
                <a:moveTo>
                  <a:pt x="177" y="19"/>
                </a:moveTo>
                <a:lnTo>
                  <a:pt x="62" y="0"/>
                </a:lnTo>
                <a:lnTo>
                  <a:pt x="0" y="363"/>
                </a:lnTo>
                <a:lnTo>
                  <a:pt x="114" y="383"/>
                </a:lnTo>
                <a:lnTo>
                  <a:pt x="177" y="19"/>
                </a:lnTo>
                <a:close/>
              </a:path>
            </a:pathLst>
          </a:custGeom>
          <a:solidFill>
            <a:srgbClr val="F44D3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73" name="íṡḷîde"/>
          <p:cNvSpPr/>
          <p:nvPr/>
        </p:nvSpPr>
        <p:spPr bwMode="auto">
          <a:xfrm>
            <a:off x="3293004" y="3354147"/>
            <a:ext cx="116325" cy="251709"/>
          </a:xfrm>
          <a:custGeom>
            <a:avLst/>
            <a:gdLst>
              <a:gd name="T0" fmla="*/ 177 w 177"/>
              <a:gd name="T1" fmla="*/ 19 h 383"/>
              <a:gd name="T2" fmla="*/ 62 w 177"/>
              <a:gd name="T3" fmla="*/ 0 h 383"/>
              <a:gd name="T4" fmla="*/ 0 w 177"/>
              <a:gd name="T5" fmla="*/ 363 h 383"/>
              <a:gd name="T6" fmla="*/ 114 w 177"/>
              <a:gd name="T7" fmla="*/ 383 h 383"/>
              <a:gd name="T8" fmla="*/ 177 w 177"/>
              <a:gd name="T9" fmla="*/ 19 h 383"/>
            </a:gdLst>
            <a:ahLst/>
            <a:cxnLst>
              <a:cxn ang="0">
                <a:pos x="T0" y="T1"/>
              </a:cxn>
              <a:cxn ang="0">
                <a:pos x="T2" y="T3"/>
              </a:cxn>
              <a:cxn ang="0">
                <a:pos x="T4" y="T5"/>
              </a:cxn>
              <a:cxn ang="0">
                <a:pos x="T6" y="T7"/>
              </a:cxn>
              <a:cxn ang="0">
                <a:pos x="T8" y="T9"/>
              </a:cxn>
            </a:cxnLst>
            <a:rect l="0" t="0" r="r" b="b"/>
            <a:pathLst>
              <a:path w="177" h="383">
                <a:moveTo>
                  <a:pt x="177" y="19"/>
                </a:moveTo>
                <a:lnTo>
                  <a:pt x="62" y="0"/>
                </a:lnTo>
                <a:lnTo>
                  <a:pt x="0" y="363"/>
                </a:lnTo>
                <a:lnTo>
                  <a:pt x="114" y="383"/>
                </a:lnTo>
                <a:lnTo>
                  <a:pt x="177" y="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74" name="îṩḷïḍê"/>
          <p:cNvSpPr/>
          <p:nvPr/>
        </p:nvSpPr>
        <p:spPr bwMode="auto">
          <a:xfrm>
            <a:off x="3707042" y="2579961"/>
            <a:ext cx="58492" cy="57177"/>
          </a:xfrm>
          <a:custGeom>
            <a:avLst/>
            <a:gdLst>
              <a:gd name="T0" fmla="*/ 76 w 89"/>
              <a:gd name="T1" fmla="*/ 87 h 87"/>
              <a:gd name="T2" fmla="*/ 0 w 89"/>
              <a:gd name="T3" fmla="*/ 74 h 87"/>
              <a:gd name="T4" fmla="*/ 13 w 89"/>
              <a:gd name="T5" fmla="*/ 0 h 87"/>
              <a:gd name="T6" fmla="*/ 89 w 89"/>
              <a:gd name="T7" fmla="*/ 13 h 87"/>
              <a:gd name="T8" fmla="*/ 76 w 89"/>
              <a:gd name="T9" fmla="*/ 87 h 87"/>
            </a:gdLst>
            <a:ahLst/>
            <a:cxnLst>
              <a:cxn ang="0">
                <a:pos x="T0" y="T1"/>
              </a:cxn>
              <a:cxn ang="0">
                <a:pos x="T2" y="T3"/>
              </a:cxn>
              <a:cxn ang="0">
                <a:pos x="T4" y="T5"/>
              </a:cxn>
              <a:cxn ang="0">
                <a:pos x="T6" y="T7"/>
              </a:cxn>
              <a:cxn ang="0">
                <a:pos x="T8" y="T9"/>
              </a:cxn>
            </a:cxnLst>
            <a:rect l="0" t="0" r="r" b="b"/>
            <a:pathLst>
              <a:path w="89" h="87">
                <a:moveTo>
                  <a:pt x="76" y="87"/>
                </a:moveTo>
                <a:lnTo>
                  <a:pt x="0" y="74"/>
                </a:lnTo>
                <a:lnTo>
                  <a:pt x="13" y="0"/>
                </a:lnTo>
                <a:lnTo>
                  <a:pt x="89" y="13"/>
                </a:lnTo>
                <a:lnTo>
                  <a:pt x="76" y="87"/>
                </a:lnTo>
                <a:close/>
              </a:path>
            </a:pathLst>
          </a:custGeom>
          <a:solidFill>
            <a:srgbClr val="317AB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75" name="ïṥļïdê"/>
          <p:cNvSpPr/>
          <p:nvPr/>
        </p:nvSpPr>
        <p:spPr bwMode="auto">
          <a:xfrm>
            <a:off x="3707042" y="2579961"/>
            <a:ext cx="58492" cy="57177"/>
          </a:xfrm>
          <a:custGeom>
            <a:avLst/>
            <a:gdLst>
              <a:gd name="T0" fmla="*/ 76 w 89"/>
              <a:gd name="T1" fmla="*/ 87 h 87"/>
              <a:gd name="T2" fmla="*/ 0 w 89"/>
              <a:gd name="T3" fmla="*/ 74 h 87"/>
              <a:gd name="T4" fmla="*/ 13 w 89"/>
              <a:gd name="T5" fmla="*/ 0 h 87"/>
              <a:gd name="T6" fmla="*/ 89 w 89"/>
              <a:gd name="T7" fmla="*/ 13 h 87"/>
              <a:gd name="T8" fmla="*/ 76 w 89"/>
              <a:gd name="T9" fmla="*/ 87 h 87"/>
            </a:gdLst>
            <a:ahLst/>
            <a:cxnLst>
              <a:cxn ang="0">
                <a:pos x="T0" y="T1"/>
              </a:cxn>
              <a:cxn ang="0">
                <a:pos x="T2" y="T3"/>
              </a:cxn>
              <a:cxn ang="0">
                <a:pos x="T4" y="T5"/>
              </a:cxn>
              <a:cxn ang="0">
                <a:pos x="T6" y="T7"/>
              </a:cxn>
              <a:cxn ang="0">
                <a:pos x="T8" y="T9"/>
              </a:cxn>
            </a:cxnLst>
            <a:rect l="0" t="0" r="r" b="b"/>
            <a:pathLst>
              <a:path w="89" h="87">
                <a:moveTo>
                  <a:pt x="76" y="87"/>
                </a:moveTo>
                <a:lnTo>
                  <a:pt x="0" y="74"/>
                </a:lnTo>
                <a:lnTo>
                  <a:pt x="13" y="0"/>
                </a:lnTo>
                <a:lnTo>
                  <a:pt x="89" y="13"/>
                </a:lnTo>
                <a:lnTo>
                  <a:pt x="76" y="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76" name="ïŝḻiḍé"/>
          <p:cNvSpPr/>
          <p:nvPr/>
        </p:nvSpPr>
        <p:spPr bwMode="auto">
          <a:xfrm>
            <a:off x="3802994" y="2610849"/>
            <a:ext cx="319401" cy="72950"/>
          </a:xfrm>
          <a:custGeom>
            <a:avLst/>
            <a:gdLst>
              <a:gd name="T0" fmla="*/ 482 w 486"/>
              <a:gd name="T1" fmla="*/ 111 h 111"/>
              <a:gd name="T2" fmla="*/ 0 w 486"/>
              <a:gd name="T3" fmla="*/ 29 h 111"/>
              <a:gd name="T4" fmla="*/ 4 w 486"/>
              <a:gd name="T5" fmla="*/ 0 h 111"/>
              <a:gd name="T6" fmla="*/ 486 w 486"/>
              <a:gd name="T7" fmla="*/ 83 h 111"/>
              <a:gd name="T8" fmla="*/ 482 w 486"/>
              <a:gd name="T9" fmla="*/ 111 h 111"/>
            </a:gdLst>
            <a:ahLst/>
            <a:cxnLst>
              <a:cxn ang="0">
                <a:pos x="T0" y="T1"/>
              </a:cxn>
              <a:cxn ang="0">
                <a:pos x="T2" y="T3"/>
              </a:cxn>
              <a:cxn ang="0">
                <a:pos x="T4" y="T5"/>
              </a:cxn>
              <a:cxn ang="0">
                <a:pos x="T6" y="T7"/>
              </a:cxn>
              <a:cxn ang="0">
                <a:pos x="T8" y="T9"/>
              </a:cxn>
            </a:cxnLst>
            <a:rect l="0" t="0" r="r" b="b"/>
            <a:pathLst>
              <a:path w="486" h="111">
                <a:moveTo>
                  <a:pt x="482" y="111"/>
                </a:moveTo>
                <a:lnTo>
                  <a:pt x="0" y="29"/>
                </a:lnTo>
                <a:lnTo>
                  <a:pt x="4" y="0"/>
                </a:lnTo>
                <a:lnTo>
                  <a:pt x="486" y="83"/>
                </a:lnTo>
                <a:lnTo>
                  <a:pt x="482" y="111"/>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77" name="iślïdê"/>
          <p:cNvSpPr/>
          <p:nvPr/>
        </p:nvSpPr>
        <p:spPr bwMode="auto">
          <a:xfrm>
            <a:off x="3802994" y="2610849"/>
            <a:ext cx="319401" cy="72950"/>
          </a:xfrm>
          <a:custGeom>
            <a:avLst/>
            <a:gdLst>
              <a:gd name="T0" fmla="*/ 482 w 486"/>
              <a:gd name="T1" fmla="*/ 111 h 111"/>
              <a:gd name="T2" fmla="*/ 0 w 486"/>
              <a:gd name="T3" fmla="*/ 29 h 111"/>
              <a:gd name="T4" fmla="*/ 4 w 486"/>
              <a:gd name="T5" fmla="*/ 0 h 111"/>
              <a:gd name="T6" fmla="*/ 486 w 486"/>
              <a:gd name="T7" fmla="*/ 83 h 111"/>
              <a:gd name="T8" fmla="*/ 482 w 486"/>
              <a:gd name="T9" fmla="*/ 111 h 111"/>
            </a:gdLst>
            <a:ahLst/>
            <a:cxnLst>
              <a:cxn ang="0">
                <a:pos x="T0" y="T1"/>
              </a:cxn>
              <a:cxn ang="0">
                <a:pos x="T2" y="T3"/>
              </a:cxn>
              <a:cxn ang="0">
                <a:pos x="T4" y="T5"/>
              </a:cxn>
              <a:cxn ang="0">
                <a:pos x="T6" y="T7"/>
              </a:cxn>
              <a:cxn ang="0">
                <a:pos x="T8" y="T9"/>
              </a:cxn>
            </a:cxnLst>
            <a:rect l="0" t="0" r="r" b="b"/>
            <a:pathLst>
              <a:path w="486" h="111">
                <a:moveTo>
                  <a:pt x="482" y="111"/>
                </a:moveTo>
                <a:lnTo>
                  <a:pt x="0" y="29"/>
                </a:lnTo>
                <a:lnTo>
                  <a:pt x="4" y="0"/>
                </a:lnTo>
                <a:lnTo>
                  <a:pt x="486" y="83"/>
                </a:lnTo>
                <a:lnTo>
                  <a:pt x="482" y="1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78" name="îṥļiďè"/>
          <p:cNvSpPr/>
          <p:nvPr/>
        </p:nvSpPr>
        <p:spPr bwMode="auto">
          <a:xfrm>
            <a:off x="3693898" y="2658825"/>
            <a:ext cx="57177" cy="57834"/>
          </a:xfrm>
          <a:custGeom>
            <a:avLst/>
            <a:gdLst>
              <a:gd name="T0" fmla="*/ 74 w 87"/>
              <a:gd name="T1" fmla="*/ 88 h 88"/>
              <a:gd name="T2" fmla="*/ 0 w 87"/>
              <a:gd name="T3" fmla="*/ 75 h 88"/>
              <a:gd name="T4" fmla="*/ 13 w 87"/>
              <a:gd name="T5" fmla="*/ 0 h 88"/>
              <a:gd name="T6" fmla="*/ 87 w 87"/>
              <a:gd name="T7" fmla="*/ 13 h 88"/>
              <a:gd name="T8" fmla="*/ 74 w 87"/>
              <a:gd name="T9" fmla="*/ 88 h 88"/>
            </a:gdLst>
            <a:ahLst/>
            <a:cxnLst>
              <a:cxn ang="0">
                <a:pos x="T0" y="T1"/>
              </a:cxn>
              <a:cxn ang="0">
                <a:pos x="T2" y="T3"/>
              </a:cxn>
              <a:cxn ang="0">
                <a:pos x="T4" y="T5"/>
              </a:cxn>
              <a:cxn ang="0">
                <a:pos x="T6" y="T7"/>
              </a:cxn>
              <a:cxn ang="0">
                <a:pos x="T8" y="T9"/>
              </a:cxn>
            </a:cxnLst>
            <a:rect l="0" t="0" r="r" b="b"/>
            <a:pathLst>
              <a:path w="87" h="88">
                <a:moveTo>
                  <a:pt x="74" y="88"/>
                </a:moveTo>
                <a:lnTo>
                  <a:pt x="0" y="75"/>
                </a:lnTo>
                <a:lnTo>
                  <a:pt x="13" y="0"/>
                </a:lnTo>
                <a:lnTo>
                  <a:pt x="87" y="13"/>
                </a:lnTo>
                <a:lnTo>
                  <a:pt x="74" y="88"/>
                </a:lnTo>
                <a:close/>
              </a:path>
            </a:pathLst>
          </a:custGeom>
          <a:solidFill>
            <a:srgbClr val="75CF3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79" name="ïṡḷïḋè"/>
          <p:cNvSpPr/>
          <p:nvPr/>
        </p:nvSpPr>
        <p:spPr bwMode="auto">
          <a:xfrm>
            <a:off x="3693898" y="2658825"/>
            <a:ext cx="57177" cy="57834"/>
          </a:xfrm>
          <a:custGeom>
            <a:avLst/>
            <a:gdLst>
              <a:gd name="T0" fmla="*/ 74 w 87"/>
              <a:gd name="T1" fmla="*/ 88 h 88"/>
              <a:gd name="T2" fmla="*/ 0 w 87"/>
              <a:gd name="T3" fmla="*/ 75 h 88"/>
              <a:gd name="T4" fmla="*/ 13 w 87"/>
              <a:gd name="T5" fmla="*/ 0 h 88"/>
              <a:gd name="T6" fmla="*/ 87 w 87"/>
              <a:gd name="T7" fmla="*/ 13 h 88"/>
              <a:gd name="T8" fmla="*/ 74 w 87"/>
              <a:gd name="T9" fmla="*/ 88 h 88"/>
            </a:gdLst>
            <a:ahLst/>
            <a:cxnLst>
              <a:cxn ang="0">
                <a:pos x="T0" y="T1"/>
              </a:cxn>
              <a:cxn ang="0">
                <a:pos x="T2" y="T3"/>
              </a:cxn>
              <a:cxn ang="0">
                <a:pos x="T4" y="T5"/>
              </a:cxn>
              <a:cxn ang="0">
                <a:pos x="T6" y="T7"/>
              </a:cxn>
              <a:cxn ang="0">
                <a:pos x="T8" y="T9"/>
              </a:cxn>
            </a:cxnLst>
            <a:rect l="0" t="0" r="r" b="b"/>
            <a:pathLst>
              <a:path w="87" h="88">
                <a:moveTo>
                  <a:pt x="74" y="88"/>
                </a:moveTo>
                <a:lnTo>
                  <a:pt x="0" y="75"/>
                </a:lnTo>
                <a:lnTo>
                  <a:pt x="13" y="0"/>
                </a:lnTo>
                <a:lnTo>
                  <a:pt x="87" y="13"/>
                </a:lnTo>
                <a:lnTo>
                  <a:pt x="74" y="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80" name="ïSḷíḋè"/>
          <p:cNvSpPr/>
          <p:nvPr/>
        </p:nvSpPr>
        <p:spPr bwMode="auto">
          <a:xfrm>
            <a:off x="3788535" y="2690371"/>
            <a:ext cx="114353" cy="37461"/>
          </a:xfrm>
          <a:custGeom>
            <a:avLst/>
            <a:gdLst>
              <a:gd name="T0" fmla="*/ 170 w 174"/>
              <a:gd name="T1" fmla="*/ 57 h 57"/>
              <a:gd name="T2" fmla="*/ 0 w 174"/>
              <a:gd name="T3" fmla="*/ 29 h 57"/>
              <a:gd name="T4" fmla="*/ 6 w 174"/>
              <a:gd name="T5" fmla="*/ 0 h 57"/>
              <a:gd name="T6" fmla="*/ 174 w 174"/>
              <a:gd name="T7" fmla="*/ 29 h 57"/>
              <a:gd name="T8" fmla="*/ 170 w 174"/>
              <a:gd name="T9" fmla="*/ 57 h 57"/>
            </a:gdLst>
            <a:ahLst/>
            <a:cxnLst>
              <a:cxn ang="0">
                <a:pos x="T0" y="T1"/>
              </a:cxn>
              <a:cxn ang="0">
                <a:pos x="T2" y="T3"/>
              </a:cxn>
              <a:cxn ang="0">
                <a:pos x="T4" y="T5"/>
              </a:cxn>
              <a:cxn ang="0">
                <a:pos x="T6" y="T7"/>
              </a:cxn>
              <a:cxn ang="0">
                <a:pos x="T8" y="T9"/>
              </a:cxn>
            </a:cxnLst>
            <a:rect l="0" t="0" r="r" b="b"/>
            <a:pathLst>
              <a:path w="174" h="57">
                <a:moveTo>
                  <a:pt x="170" y="57"/>
                </a:moveTo>
                <a:lnTo>
                  <a:pt x="0" y="29"/>
                </a:lnTo>
                <a:lnTo>
                  <a:pt x="6" y="0"/>
                </a:lnTo>
                <a:lnTo>
                  <a:pt x="174" y="29"/>
                </a:lnTo>
                <a:lnTo>
                  <a:pt x="170" y="57"/>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81" name="iSlîḍê"/>
          <p:cNvSpPr/>
          <p:nvPr/>
        </p:nvSpPr>
        <p:spPr bwMode="auto">
          <a:xfrm>
            <a:off x="3788535" y="2690371"/>
            <a:ext cx="114353" cy="37461"/>
          </a:xfrm>
          <a:custGeom>
            <a:avLst/>
            <a:gdLst>
              <a:gd name="T0" fmla="*/ 170 w 174"/>
              <a:gd name="T1" fmla="*/ 57 h 57"/>
              <a:gd name="T2" fmla="*/ 0 w 174"/>
              <a:gd name="T3" fmla="*/ 29 h 57"/>
              <a:gd name="T4" fmla="*/ 6 w 174"/>
              <a:gd name="T5" fmla="*/ 0 h 57"/>
              <a:gd name="T6" fmla="*/ 174 w 174"/>
              <a:gd name="T7" fmla="*/ 29 h 57"/>
              <a:gd name="T8" fmla="*/ 170 w 174"/>
              <a:gd name="T9" fmla="*/ 57 h 57"/>
            </a:gdLst>
            <a:ahLst/>
            <a:cxnLst>
              <a:cxn ang="0">
                <a:pos x="T0" y="T1"/>
              </a:cxn>
              <a:cxn ang="0">
                <a:pos x="T2" y="T3"/>
              </a:cxn>
              <a:cxn ang="0">
                <a:pos x="T4" y="T5"/>
              </a:cxn>
              <a:cxn ang="0">
                <a:pos x="T6" y="T7"/>
              </a:cxn>
              <a:cxn ang="0">
                <a:pos x="T8" y="T9"/>
              </a:cxn>
            </a:cxnLst>
            <a:rect l="0" t="0" r="r" b="b"/>
            <a:pathLst>
              <a:path w="174" h="57">
                <a:moveTo>
                  <a:pt x="170" y="57"/>
                </a:moveTo>
                <a:lnTo>
                  <a:pt x="0" y="29"/>
                </a:lnTo>
                <a:lnTo>
                  <a:pt x="6" y="0"/>
                </a:lnTo>
                <a:lnTo>
                  <a:pt x="174" y="29"/>
                </a:lnTo>
                <a:lnTo>
                  <a:pt x="170" y="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82" name="iSḻïḍê"/>
          <p:cNvSpPr/>
          <p:nvPr/>
        </p:nvSpPr>
        <p:spPr bwMode="auto">
          <a:xfrm>
            <a:off x="3680097" y="2738346"/>
            <a:ext cx="57177" cy="57834"/>
          </a:xfrm>
          <a:custGeom>
            <a:avLst/>
            <a:gdLst>
              <a:gd name="T0" fmla="*/ 74 w 87"/>
              <a:gd name="T1" fmla="*/ 88 h 88"/>
              <a:gd name="T2" fmla="*/ 0 w 87"/>
              <a:gd name="T3" fmla="*/ 75 h 88"/>
              <a:gd name="T4" fmla="*/ 13 w 87"/>
              <a:gd name="T5" fmla="*/ 0 h 88"/>
              <a:gd name="T6" fmla="*/ 87 w 87"/>
              <a:gd name="T7" fmla="*/ 13 h 88"/>
              <a:gd name="T8" fmla="*/ 74 w 87"/>
              <a:gd name="T9" fmla="*/ 88 h 88"/>
            </a:gdLst>
            <a:ahLst/>
            <a:cxnLst>
              <a:cxn ang="0">
                <a:pos x="T0" y="T1"/>
              </a:cxn>
              <a:cxn ang="0">
                <a:pos x="T2" y="T3"/>
              </a:cxn>
              <a:cxn ang="0">
                <a:pos x="T4" y="T5"/>
              </a:cxn>
              <a:cxn ang="0">
                <a:pos x="T6" y="T7"/>
              </a:cxn>
              <a:cxn ang="0">
                <a:pos x="T8" y="T9"/>
              </a:cxn>
            </a:cxnLst>
            <a:rect l="0" t="0" r="r" b="b"/>
            <a:pathLst>
              <a:path w="87" h="88">
                <a:moveTo>
                  <a:pt x="74" y="88"/>
                </a:moveTo>
                <a:lnTo>
                  <a:pt x="0" y="75"/>
                </a:lnTo>
                <a:lnTo>
                  <a:pt x="13" y="0"/>
                </a:lnTo>
                <a:lnTo>
                  <a:pt x="87" y="13"/>
                </a:lnTo>
                <a:lnTo>
                  <a:pt x="74" y="88"/>
                </a:lnTo>
                <a:close/>
              </a:path>
            </a:pathLst>
          </a:custGeom>
          <a:solidFill>
            <a:srgbClr val="FFD121"/>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83" name="ïŝľîḋê"/>
          <p:cNvSpPr/>
          <p:nvPr/>
        </p:nvSpPr>
        <p:spPr bwMode="auto">
          <a:xfrm>
            <a:off x="3680097" y="2738346"/>
            <a:ext cx="57177" cy="57834"/>
          </a:xfrm>
          <a:custGeom>
            <a:avLst/>
            <a:gdLst>
              <a:gd name="T0" fmla="*/ 74 w 87"/>
              <a:gd name="T1" fmla="*/ 88 h 88"/>
              <a:gd name="T2" fmla="*/ 0 w 87"/>
              <a:gd name="T3" fmla="*/ 75 h 88"/>
              <a:gd name="T4" fmla="*/ 13 w 87"/>
              <a:gd name="T5" fmla="*/ 0 h 88"/>
              <a:gd name="T6" fmla="*/ 87 w 87"/>
              <a:gd name="T7" fmla="*/ 13 h 88"/>
              <a:gd name="T8" fmla="*/ 74 w 87"/>
              <a:gd name="T9" fmla="*/ 88 h 88"/>
            </a:gdLst>
            <a:ahLst/>
            <a:cxnLst>
              <a:cxn ang="0">
                <a:pos x="T0" y="T1"/>
              </a:cxn>
              <a:cxn ang="0">
                <a:pos x="T2" y="T3"/>
              </a:cxn>
              <a:cxn ang="0">
                <a:pos x="T4" y="T5"/>
              </a:cxn>
              <a:cxn ang="0">
                <a:pos x="T6" y="T7"/>
              </a:cxn>
              <a:cxn ang="0">
                <a:pos x="T8" y="T9"/>
              </a:cxn>
            </a:cxnLst>
            <a:rect l="0" t="0" r="r" b="b"/>
            <a:pathLst>
              <a:path w="87" h="88">
                <a:moveTo>
                  <a:pt x="74" y="88"/>
                </a:moveTo>
                <a:lnTo>
                  <a:pt x="0" y="75"/>
                </a:lnTo>
                <a:lnTo>
                  <a:pt x="13" y="0"/>
                </a:lnTo>
                <a:lnTo>
                  <a:pt x="87" y="13"/>
                </a:lnTo>
                <a:lnTo>
                  <a:pt x="74" y="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84" name="íşļíďé"/>
          <p:cNvSpPr/>
          <p:nvPr/>
        </p:nvSpPr>
        <p:spPr bwMode="auto">
          <a:xfrm>
            <a:off x="3775391" y="2769892"/>
            <a:ext cx="256967" cy="61777"/>
          </a:xfrm>
          <a:custGeom>
            <a:avLst/>
            <a:gdLst>
              <a:gd name="T0" fmla="*/ 385 w 391"/>
              <a:gd name="T1" fmla="*/ 94 h 94"/>
              <a:gd name="T2" fmla="*/ 0 w 391"/>
              <a:gd name="T3" fmla="*/ 29 h 94"/>
              <a:gd name="T4" fmla="*/ 5 w 391"/>
              <a:gd name="T5" fmla="*/ 0 h 94"/>
              <a:gd name="T6" fmla="*/ 391 w 391"/>
              <a:gd name="T7" fmla="*/ 66 h 94"/>
              <a:gd name="T8" fmla="*/ 385 w 391"/>
              <a:gd name="T9" fmla="*/ 94 h 94"/>
            </a:gdLst>
            <a:ahLst/>
            <a:cxnLst>
              <a:cxn ang="0">
                <a:pos x="T0" y="T1"/>
              </a:cxn>
              <a:cxn ang="0">
                <a:pos x="T2" y="T3"/>
              </a:cxn>
              <a:cxn ang="0">
                <a:pos x="T4" y="T5"/>
              </a:cxn>
              <a:cxn ang="0">
                <a:pos x="T6" y="T7"/>
              </a:cxn>
              <a:cxn ang="0">
                <a:pos x="T8" y="T9"/>
              </a:cxn>
            </a:cxnLst>
            <a:rect l="0" t="0" r="r" b="b"/>
            <a:pathLst>
              <a:path w="391" h="94">
                <a:moveTo>
                  <a:pt x="385" y="94"/>
                </a:moveTo>
                <a:lnTo>
                  <a:pt x="0" y="29"/>
                </a:lnTo>
                <a:lnTo>
                  <a:pt x="5" y="0"/>
                </a:lnTo>
                <a:lnTo>
                  <a:pt x="391" y="66"/>
                </a:lnTo>
                <a:lnTo>
                  <a:pt x="385" y="94"/>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85" name="isľíḍè"/>
          <p:cNvSpPr/>
          <p:nvPr/>
        </p:nvSpPr>
        <p:spPr bwMode="auto">
          <a:xfrm>
            <a:off x="3775391" y="2769892"/>
            <a:ext cx="256967" cy="61777"/>
          </a:xfrm>
          <a:custGeom>
            <a:avLst/>
            <a:gdLst>
              <a:gd name="T0" fmla="*/ 385 w 391"/>
              <a:gd name="T1" fmla="*/ 94 h 94"/>
              <a:gd name="T2" fmla="*/ 0 w 391"/>
              <a:gd name="T3" fmla="*/ 29 h 94"/>
              <a:gd name="T4" fmla="*/ 5 w 391"/>
              <a:gd name="T5" fmla="*/ 0 h 94"/>
              <a:gd name="T6" fmla="*/ 391 w 391"/>
              <a:gd name="T7" fmla="*/ 66 h 94"/>
              <a:gd name="T8" fmla="*/ 385 w 391"/>
              <a:gd name="T9" fmla="*/ 94 h 94"/>
            </a:gdLst>
            <a:ahLst/>
            <a:cxnLst>
              <a:cxn ang="0">
                <a:pos x="T0" y="T1"/>
              </a:cxn>
              <a:cxn ang="0">
                <a:pos x="T2" y="T3"/>
              </a:cxn>
              <a:cxn ang="0">
                <a:pos x="T4" y="T5"/>
              </a:cxn>
              <a:cxn ang="0">
                <a:pos x="T6" y="T7"/>
              </a:cxn>
              <a:cxn ang="0">
                <a:pos x="T8" y="T9"/>
              </a:cxn>
            </a:cxnLst>
            <a:rect l="0" t="0" r="r" b="b"/>
            <a:pathLst>
              <a:path w="391" h="94">
                <a:moveTo>
                  <a:pt x="385" y="94"/>
                </a:moveTo>
                <a:lnTo>
                  <a:pt x="0" y="29"/>
                </a:lnTo>
                <a:lnTo>
                  <a:pt x="5" y="0"/>
                </a:lnTo>
                <a:lnTo>
                  <a:pt x="391" y="66"/>
                </a:lnTo>
                <a:lnTo>
                  <a:pt x="385" y="9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86" name="ïṧḻïḓê"/>
          <p:cNvSpPr/>
          <p:nvPr/>
        </p:nvSpPr>
        <p:spPr bwMode="auto">
          <a:xfrm>
            <a:off x="3665638" y="2817869"/>
            <a:ext cx="58492" cy="57834"/>
          </a:xfrm>
          <a:custGeom>
            <a:avLst/>
            <a:gdLst>
              <a:gd name="T0" fmla="*/ 76 w 89"/>
              <a:gd name="T1" fmla="*/ 88 h 88"/>
              <a:gd name="T2" fmla="*/ 0 w 89"/>
              <a:gd name="T3" fmla="*/ 75 h 88"/>
              <a:gd name="T4" fmla="*/ 13 w 89"/>
              <a:gd name="T5" fmla="*/ 0 h 88"/>
              <a:gd name="T6" fmla="*/ 89 w 89"/>
              <a:gd name="T7" fmla="*/ 13 h 88"/>
              <a:gd name="T8" fmla="*/ 76 w 89"/>
              <a:gd name="T9" fmla="*/ 88 h 88"/>
            </a:gdLst>
            <a:ahLst/>
            <a:cxnLst>
              <a:cxn ang="0">
                <a:pos x="T0" y="T1"/>
              </a:cxn>
              <a:cxn ang="0">
                <a:pos x="T2" y="T3"/>
              </a:cxn>
              <a:cxn ang="0">
                <a:pos x="T4" y="T5"/>
              </a:cxn>
              <a:cxn ang="0">
                <a:pos x="T6" y="T7"/>
              </a:cxn>
              <a:cxn ang="0">
                <a:pos x="T8" y="T9"/>
              </a:cxn>
            </a:cxnLst>
            <a:rect l="0" t="0" r="r" b="b"/>
            <a:pathLst>
              <a:path w="89" h="88">
                <a:moveTo>
                  <a:pt x="76" y="88"/>
                </a:moveTo>
                <a:lnTo>
                  <a:pt x="0" y="75"/>
                </a:lnTo>
                <a:lnTo>
                  <a:pt x="13" y="0"/>
                </a:lnTo>
                <a:lnTo>
                  <a:pt x="89" y="13"/>
                </a:lnTo>
                <a:lnTo>
                  <a:pt x="76" y="88"/>
                </a:lnTo>
                <a:close/>
              </a:path>
            </a:pathLst>
          </a:custGeom>
          <a:solidFill>
            <a:srgbClr val="6B2D6E"/>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87" name="ïş1îḓê"/>
          <p:cNvSpPr/>
          <p:nvPr/>
        </p:nvSpPr>
        <p:spPr bwMode="auto">
          <a:xfrm>
            <a:off x="3665638" y="2817869"/>
            <a:ext cx="58492" cy="57834"/>
          </a:xfrm>
          <a:custGeom>
            <a:avLst/>
            <a:gdLst>
              <a:gd name="T0" fmla="*/ 76 w 89"/>
              <a:gd name="T1" fmla="*/ 88 h 88"/>
              <a:gd name="T2" fmla="*/ 0 w 89"/>
              <a:gd name="T3" fmla="*/ 75 h 88"/>
              <a:gd name="T4" fmla="*/ 13 w 89"/>
              <a:gd name="T5" fmla="*/ 0 h 88"/>
              <a:gd name="T6" fmla="*/ 89 w 89"/>
              <a:gd name="T7" fmla="*/ 13 h 88"/>
              <a:gd name="T8" fmla="*/ 76 w 89"/>
              <a:gd name="T9" fmla="*/ 88 h 88"/>
            </a:gdLst>
            <a:ahLst/>
            <a:cxnLst>
              <a:cxn ang="0">
                <a:pos x="T0" y="T1"/>
              </a:cxn>
              <a:cxn ang="0">
                <a:pos x="T2" y="T3"/>
              </a:cxn>
              <a:cxn ang="0">
                <a:pos x="T4" y="T5"/>
              </a:cxn>
              <a:cxn ang="0">
                <a:pos x="T6" y="T7"/>
              </a:cxn>
              <a:cxn ang="0">
                <a:pos x="T8" y="T9"/>
              </a:cxn>
            </a:cxnLst>
            <a:rect l="0" t="0" r="r" b="b"/>
            <a:pathLst>
              <a:path w="89" h="88">
                <a:moveTo>
                  <a:pt x="76" y="88"/>
                </a:moveTo>
                <a:lnTo>
                  <a:pt x="0" y="75"/>
                </a:lnTo>
                <a:lnTo>
                  <a:pt x="13" y="0"/>
                </a:lnTo>
                <a:lnTo>
                  <a:pt x="89" y="13"/>
                </a:lnTo>
                <a:lnTo>
                  <a:pt x="76" y="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88" name="íšḻidé"/>
          <p:cNvSpPr/>
          <p:nvPr/>
        </p:nvSpPr>
        <p:spPr bwMode="auto">
          <a:xfrm>
            <a:off x="3761590" y="2848757"/>
            <a:ext cx="191903" cy="51262"/>
          </a:xfrm>
          <a:custGeom>
            <a:avLst/>
            <a:gdLst>
              <a:gd name="T0" fmla="*/ 288 w 292"/>
              <a:gd name="T1" fmla="*/ 78 h 78"/>
              <a:gd name="T2" fmla="*/ 0 w 292"/>
              <a:gd name="T3" fmla="*/ 30 h 78"/>
              <a:gd name="T4" fmla="*/ 4 w 292"/>
              <a:gd name="T5" fmla="*/ 0 h 78"/>
              <a:gd name="T6" fmla="*/ 292 w 292"/>
              <a:gd name="T7" fmla="*/ 50 h 78"/>
              <a:gd name="T8" fmla="*/ 288 w 292"/>
              <a:gd name="T9" fmla="*/ 78 h 78"/>
            </a:gdLst>
            <a:ahLst/>
            <a:cxnLst>
              <a:cxn ang="0">
                <a:pos x="T0" y="T1"/>
              </a:cxn>
              <a:cxn ang="0">
                <a:pos x="T2" y="T3"/>
              </a:cxn>
              <a:cxn ang="0">
                <a:pos x="T4" y="T5"/>
              </a:cxn>
              <a:cxn ang="0">
                <a:pos x="T6" y="T7"/>
              </a:cxn>
              <a:cxn ang="0">
                <a:pos x="T8" y="T9"/>
              </a:cxn>
            </a:cxnLst>
            <a:rect l="0" t="0" r="r" b="b"/>
            <a:pathLst>
              <a:path w="292" h="78">
                <a:moveTo>
                  <a:pt x="288" y="78"/>
                </a:moveTo>
                <a:lnTo>
                  <a:pt x="0" y="30"/>
                </a:lnTo>
                <a:lnTo>
                  <a:pt x="4" y="0"/>
                </a:lnTo>
                <a:lnTo>
                  <a:pt x="292" y="50"/>
                </a:lnTo>
                <a:lnTo>
                  <a:pt x="288" y="78"/>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89" name="isḻïdè"/>
          <p:cNvSpPr/>
          <p:nvPr/>
        </p:nvSpPr>
        <p:spPr bwMode="auto">
          <a:xfrm>
            <a:off x="3761590" y="2848757"/>
            <a:ext cx="191903" cy="51262"/>
          </a:xfrm>
          <a:custGeom>
            <a:avLst/>
            <a:gdLst>
              <a:gd name="T0" fmla="*/ 288 w 292"/>
              <a:gd name="T1" fmla="*/ 78 h 78"/>
              <a:gd name="T2" fmla="*/ 0 w 292"/>
              <a:gd name="T3" fmla="*/ 30 h 78"/>
              <a:gd name="T4" fmla="*/ 4 w 292"/>
              <a:gd name="T5" fmla="*/ 0 h 78"/>
              <a:gd name="T6" fmla="*/ 292 w 292"/>
              <a:gd name="T7" fmla="*/ 50 h 78"/>
              <a:gd name="T8" fmla="*/ 288 w 292"/>
              <a:gd name="T9" fmla="*/ 78 h 78"/>
            </a:gdLst>
            <a:ahLst/>
            <a:cxnLst>
              <a:cxn ang="0">
                <a:pos x="T0" y="T1"/>
              </a:cxn>
              <a:cxn ang="0">
                <a:pos x="T2" y="T3"/>
              </a:cxn>
              <a:cxn ang="0">
                <a:pos x="T4" y="T5"/>
              </a:cxn>
              <a:cxn ang="0">
                <a:pos x="T6" y="T7"/>
              </a:cxn>
              <a:cxn ang="0">
                <a:pos x="T8" y="T9"/>
              </a:cxn>
            </a:cxnLst>
            <a:rect l="0" t="0" r="r" b="b"/>
            <a:pathLst>
              <a:path w="292" h="78">
                <a:moveTo>
                  <a:pt x="288" y="78"/>
                </a:moveTo>
                <a:lnTo>
                  <a:pt x="0" y="30"/>
                </a:lnTo>
                <a:lnTo>
                  <a:pt x="4" y="0"/>
                </a:lnTo>
                <a:lnTo>
                  <a:pt x="292" y="50"/>
                </a:lnTo>
                <a:lnTo>
                  <a:pt x="288" y="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90" name="ïš1îḑè"/>
          <p:cNvSpPr/>
          <p:nvPr/>
        </p:nvSpPr>
        <p:spPr bwMode="auto">
          <a:xfrm>
            <a:off x="3651837" y="2899361"/>
            <a:ext cx="57834" cy="57177"/>
          </a:xfrm>
          <a:custGeom>
            <a:avLst/>
            <a:gdLst>
              <a:gd name="T0" fmla="*/ 76 w 88"/>
              <a:gd name="T1" fmla="*/ 87 h 87"/>
              <a:gd name="T2" fmla="*/ 0 w 88"/>
              <a:gd name="T3" fmla="*/ 74 h 87"/>
              <a:gd name="T4" fmla="*/ 13 w 88"/>
              <a:gd name="T5" fmla="*/ 0 h 87"/>
              <a:gd name="T6" fmla="*/ 88 w 88"/>
              <a:gd name="T7" fmla="*/ 13 h 87"/>
              <a:gd name="T8" fmla="*/ 76 w 88"/>
              <a:gd name="T9" fmla="*/ 87 h 87"/>
            </a:gdLst>
            <a:ahLst/>
            <a:cxnLst>
              <a:cxn ang="0">
                <a:pos x="T0" y="T1"/>
              </a:cxn>
              <a:cxn ang="0">
                <a:pos x="T2" y="T3"/>
              </a:cxn>
              <a:cxn ang="0">
                <a:pos x="T4" y="T5"/>
              </a:cxn>
              <a:cxn ang="0">
                <a:pos x="T6" y="T7"/>
              </a:cxn>
              <a:cxn ang="0">
                <a:pos x="T8" y="T9"/>
              </a:cxn>
            </a:cxnLst>
            <a:rect l="0" t="0" r="r" b="b"/>
            <a:pathLst>
              <a:path w="88" h="87">
                <a:moveTo>
                  <a:pt x="76" y="87"/>
                </a:moveTo>
                <a:lnTo>
                  <a:pt x="0" y="74"/>
                </a:lnTo>
                <a:lnTo>
                  <a:pt x="13" y="0"/>
                </a:lnTo>
                <a:lnTo>
                  <a:pt x="88" y="13"/>
                </a:lnTo>
                <a:lnTo>
                  <a:pt x="76" y="87"/>
                </a:lnTo>
                <a:close/>
              </a:path>
            </a:pathLst>
          </a:custGeom>
          <a:solidFill>
            <a:srgbClr val="F2274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91" name="îŝļíďé"/>
          <p:cNvSpPr/>
          <p:nvPr/>
        </p:nvSpPr>
        <p:spPr bwMode="auto">
          <a:xfrm>
            <a:off x="3651837" y="2899361"/>
            <a:ext cx="57834" cy="57177"/>
          </a:xfrm>
          <a:custGeom>
            <a:avLst/>
            <a:gdLst>
              <a:gd name="T0" fmla="*/ 76 w 88"/>
              <a:gd name="T1" fmla="*/ 87 h 87"/>
              <a:gd name="T2" fmla="*/ 0 w 88"/>
              <a:gd name="T3" fmla="*/ 74 h 87"/>
              <a:gd name="T4" fmla="*/ 13 w 88"/>
              <a:gd name="T5" fmla="*/ 0 h 87"/>
              <a:gd name="T6" fmla="*/ 88 w 88"/>
              <a:gd name="T7" fmla="*/ 13 h 87"/>
              <a:gd name="T8" fmla="*/ 76 w 88"/>
              <a:gd name="T9" fmla="*/ 87 h 87"/>
            </a:gdLst>
            <a:ahLst/>
            <a:cxnLst>
              <a:cxn ang="0">
                <a:pos x="T0" y="T1"/>
              </a:cxn>
              <a:cxn ang="0">
                <a:pos x="T2" y="T3"/>
              </a:cxn>
              <a:cxn ang="0">
                <a:pos x="T4" y="T5"/>
              </a:cxn>
              <a:cxn ang="0">
                <a:pos x="T6" y="T7"/>
              </a:cxn>
              <a:cxn ang="0">
                <a:pos x="T8" y="T9"/>
              </a:cxn>
            </a:cxnLst>
            <a:rect l="0" t="0" r="r" b="b"/>
            <a:pathLst>
              <a:path w="88" h="87">
                <a:moveTo>
                  <a:pt x="76" y="87"/>
                </a:moveTo>
                <a:lnTo>
                  <a:pt x="0" y="74"/>
                </a:lnTo>
                <a:lnTo>
                  <a:pt x="13" y="0"/>
                </a:lnTo>
                <a:lnTo>
                  <a:pt x="88" y="13"/>
                </a:lnTo>
                <a:lnTo>
                  <a:pt x="76" y="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92" name="ïşḻíďe"/>
          <p:cNvSpPr/>
          <p:nvPr/>
        </p:nvSpPr>
        <p:spPr bwMode="auto">
          <a:xfrm>
            <a:off x="3747789" y="2930250"/>
            <a:ext cx="290484" cy="68349"/>
          </a:xfrm>
          <a:custGeom>
            <a:avLst/>
            <a:gdLst>
              <a:gd name="T0" fmla="*/ 436 w 442"/>
              <a:gd name="T1" fmla="*/ 104 h 104"/>
              <a:gd name="T2" fmla="*/ 0 w 442"/>
              <a:gd name="T3" fmla="*/ 28 h 104"/>
              <a:gd name="T4" fmla="*/ 5 w 442"/>
              <a:gd name="T5" fmla="*/ 0 h 104"/>
              <a:gd name="T6" fmla="*/ 442 w 442"/>
              <a:gd name="T7" fmla="*/ 75 h 104"/>
              <a:gd name="T8" fmla="*/ 436 w 442"/>
              <a:gd name="T9" fmla="*/ 104 h 104"/>
            </a:gdLst>
            <a:ahLst/>
            <a:cxnLst>
              <a:cxn ang="0">
                <a:pos x="T0" y="T1"/>
              </a:cxn>
              <a:cxn ang="0">
                <a:pos x="T2" y="T3"/>
              </a:cxn>
              <a:cxn ang="0">
                <a:pos x="T4" y="T5"/>
              </a:cxn>
              <a:cxn ang="0">
                <a:pos x="T6" y="T7"/>
              </a:cxn>
              <a:cxn ang="0">
                <a:pos x="T8" y="T9"/>
              </a:cxn>
            </a:cxnLst>
            <a:rect l="0" t="0" r="r" b="b"/>
            <a:pathLst>
              <a:path w="442" h="104">
                <a:moveTo>
                  <a:pt x="436" y="104"/>
                </a:moveTo>
                <a:lnTo>
                  <a:pt x="0" y="28"/>
                </a:lnTo>
                <a:lnTo>
                  <a:pt x="5" y="0"/>
                </a:lnTo>
                <a:lnTo>
                  <a:pt x="442" y="75"/>
                </a:lnTo>
                <a:lnTo>
                  <a:pt x="436" y="104"/>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93" name="îṧ1îḓe"/>
          <p:cNvSpPr/>
          <p:nvPr/>
        </p:nvSpPr>
        <p:spPr bwMode="auto">
          <a:xfrm>
            <a:off x="3747789" y="2930250"/>
            <a:ext cx="290484" cy="68349"/>
          </a:xfrm>
          <a:custGeom>
            <a:avLst/>
            <a:gdLst>
              <a:gd name="T0" fmla="*/ 436 w 442"/>
              <a:gd name="T1" fmla="*/ 104 h 104"/>
              <a:gd name="T2" fmla="*/ 0 w 442"/>
              <a:gd name="T3" fmla="*/ 28 h 104"/>
              <a:gd name="T4" fmla="*/ 5 w 442"/>
              <a:gd name="T5" fmla="*/ 0 h 104"/>
              <a:gd name="T6" fmla="*/ 442 w 442"/>
              <a:gd name="T7" fmla="*/ 75 h 104"/>
              <a:gd name="T8" fmla="*/ 436 w 442"/>
              <a:gd name="T9" fmla="*/ 104 h 104"/>
            </a:gdLst>
            <a:ahLst/>
            <a:cxnLst>
              <a:cxn ang="0">
                <a:pos x="T0" y="T1"/>
              </a:cxn>
              <a:cxn ang="0">
                <a:pos x="T2" y="T3"/>
              </a:cxn>
              <a:cxn ang="0">
                <a:pos x="T4" y="T5"/>
              </a:cxn>
              <a:cxn ang="0">
                <a:pos x="T6" y="T7"/>
              </a:cxn>
              <a:cxn ang="0">
                <a:pos x="T8" y="T9"/>
              </a:cxn>
            </a:cxnLst>
            <a:rect l="0" t="0" r="r" b="b"/>
            <a:pathLst>
              <a:path w="442" h="104">
                <a:moveTo>
                  <a:pt x="436" y="104"/>
                </a:moveTo>
                <a:lnTo>
                  <a:pt x="0" y="28"/>
                </a:lnTo>
                <a:lnTo>
                  <a:pt x="5" y="0"/>
                </a:lnTo>
                <a:lnTo>
                  <a:pt x="442" y="75"/>
                </a:lnTo>
                <a:lnTo>
                  <a:pt x="436"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94" name="ïS1ïḍè"/>
          <p:cNvSpPr/>
          <p:nvPr/>
        </p:nvSpPr>
        <p:spPr bwMode="auto">
          <a:xfrm>
            <a:off x="2776442" y="2423546"/>
            <a:ext cx="52576" cy="51920"/>
          </a:xfrm>
          <a:custGeom>
            <a:avLst/>
            <a:gdLst>
              <a:gd name="T0" fmla="*/ 53 w 56"/>
              <a:gd name="T1" fmla="*/ 32 h 55"/>
              <a:gd name="T2" fmla="*/ 24 w 56"/>
              <a:gd name="T3" fmla="*/ 53 h 55"/>
              <a:gd name="T4" fmla="*/ 3 w 56"/>
              <a:gd name="T5" fmla="*/ 23 h 55"/>
              <a:gd name="T6" fmla="*/ 32 w 56"/>
              <a:gd name="T7" fmla="*/ 2 h 55"/>
              <a:gd name="T8" fmla="*/ 53 w 56"/>
              <a:gd name="T9" fmla="*/ 32 h 55"/>
            </a:gdLst>
            <a:ahLst/>
            <a:cxnLst>
              <a:cxn ang="0">
                <a:pos x="T0" y="T1"/>
              </a:cxn>
              <a:cxn ang="0">
                <a:pos x="T2" y="T3"/>
              </a:cxn>
              <a:cxn ang="0">
                <a:pos x="T4" y="T5"/>
              </a:cxn>
              <a:cxn ang="0">
                <a:pos x="T6" y="T7"/>
              </a:cxn>
              <a:cxn ang="0">
                <a:pos x="T8" y="T9"/>
              </a:cxn>
            </a:cxnLst>
            <a:rect l="0" t="0" r="r" b="b"/>
            <a:pathLst>
              <a:path w="56" h="55">
                <a:moveTo>
                  <a:pt x="53" y="32"/>
                </a:moveTo>
                <a:cubicBezTo>
                  <a:pt x="51" y="46"/>
                  <a:pt x="38" y="55"/>
                  <a:pt x="24" y="53"/>
                </a:cubicBezTo>
                <a:cubicBezTo>
                  <a:pt x="10" y="50"/>
                  <a:pt x="0" y="37"/>
                  <a:pt x="3" y="23"/>
                </a:cubicBezTo>
                <a:cubicBezTo>
                  <a:pt x="5" y="9"/>
                  <a:pt x="18" y="0"/>
                  <a:pt x="32" y="2"/>
                </a:cubicBezTo>
                <a:cubicBezTo>
                  <a:pt x="46" y="5"/>
                  <a:pt x="56" y="18"/>
                  <a:pt x="53" y="32"/>
                </a:cubicBezTo>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95" name="îsḷîḓê"/>
          <p:cNvSpPr/>
          <p:nvPr/>
        </p:nvSpPr>
        <p:spPr bwMode="auto">
          <a:xfrm>
            <a:off x="2669317" y="3044604"/>
            <a:ext cx="51920" cy="51262"/>
          </a:xfrm>
          <a:custGeom>
            <a:avLst/>
            <a:gdLst>
              <a:gd name="T0" fmla="*/ 53 w 55"/>
              <a:gd name="T1" fmla="*/ 32 h 55"/>
              <a:gd name="T2" fmla="*/ 23 w 55"/>
              <a:gd name="T3" fmla="*/ 52 h 55"/>
              <a:gd name="T4" fmla="*/ 3 w 55"/>
              <a:gd name="T5" fmla="*/ 23 h 55"/>
              <a:gd name="T6" fmla="*/ 32 w 55"/>
              <a:gd name="T7" fmla="*/ 2 h 55"/>
              <a:gd name="T8" fmla="*/ 53 w 55"/>
              <a:gd name="T9" fmla="*/ 32 h 55"/>
            </a:gdLst>
            <a:ahLst/>
            <a:cxnLst>
              <a:cxn ang="0">
                <a:pos x="T0" y="T1"/>
              </a:cxn>
              <a:cxn ang="0">
                <a:pos x="T2" y="T3"/>
              </a:cxn>
              <a:cxn ang="0">
                <a:pos x="T4" y="T5"/>
              </a:cxn>
              <a:cxn ang="0">
                <a:pos x="T6" y="T7"/>
              </a:cxn>
              <a:cxn ang="0">
                <a:pos x="T8" y="T9"/>
              </a:cxn>
            </a:cxnLst>
            <a:rect l="0" t="0" r="r" b="b"/>
            <a:pathLst>
              <a:path w="55" h="55">
                <a:moveTo>
                  <a:pt x="53" y="32"/>
                </a:moveTo>
                <a:cubicBezTo>
                  <a:pt x="51" y="45"/>
                  <a:pt x="37" y="55"/>
                  <a:pt x="23" y="52"/>
                </a:cubicBezTo>
                <a:cubicBezTo>
                  <a:pt x="10" y="50"/>
                  <a:pt x="0" y="37"/>
                  <a:pt x="3" y="23"/>
                </a:cubicBezTo>
                <a:cubicBezTo>
                  <a:pt x="5" y="9"/>
                  <a:pt x="18" y="0"/>
                  <a:pt x="32" y="2"/>
                </a:cubicBezTo>
                <a:cubicBezTo>
                  <a:pt x="46" y="4"/>
                  <a:pt x="55" y="18"/>
                  <a:pt x="53" y="32"/>
                </a:cubicBezTo>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96" name="ïśľïde"/>
          <p:cNvSpPr/>
          <p:nvPr/>
        </p:nvSpPr>
        <p:spPr bwMode="auto">
          <a:xfrm>
            <a:off x="3550628" y="3199047"/>
            <a:ext cx="465958" cy="116982"/>
          </a:xfrm>
          <a:custGeom>
            <a:avLst/>
            <a:gdLst>
              <a:gd name="T0" fmla="*/ 699 w 709"/>
              <a:gd name="T1" fmla="*/ 178 h 178"/>
              <a:gd name="T2" fmla="*/ 0 w 709"/>
              <a:gd name="T3" fmla="*/ 57 h 178"/>
              <a:gd name="T4" fmla="*/ 10 w 709"/>
              <a:gd name="T5" fmla="*/ 0 h 178"/>
              <a:gd name="T6" fmla="*/ 709 w 709"/>
              <a:gd name="T7" fmla="*/ 119 h 178"/>
              <a:gd name="T8" fmla="*/ 699 w 709"/>
              <a:gd name="T9" fmla="*/ 178 h 178"/>
            </a:gdLst>
            <a:ahLst/>
            <a:cxnLst>
              <a:cxn ang="0">
                <a:pos x="T0" y="T1"/>
              </a:cxn>
              <a:cxn ang="0">
                <a:pos x="T2" y="T3"/>
              </a:cxn>
              <a:cxn ang="0">
                <a:pos x="T4" y="T5"/>
              </a:cxn>
              <a:cxn ang="0">
                <a:pos x="T6" y="T7"/>
              </a:cxn>
              <a:cxn ang="0">
                <a:pos x="T8" y="T9"/>
              </a:cxn>
            </a:cxnLst>
            <a:rect l="0" t="0" r="r" b="b"/>
            <a:pathLst>
              <a:path w="709" h="178">
                <a:moveTo>
                  <a:pt x="699" y="178"/>
                </a:moveTo>
                <a:lnTo>
                  <a:pt x="0" y="57"/>
                </a:lnTo>
                <a:lnTo>
                  <a:pt x="10" y="0"/>
                </a:lnTo>
                <a:lnTo>
                  <a:pt x="709" y="119"/>
                </a:lnTo>
                <a:lnTo>
                  <a:pt x="699" y="178"/>
                </a:lnTo>
                <a:close/>
              </a:path>
            </a:pathLst>
          </a:custGeom>
          <a:solidFill>
            <a:srgbClr val="5A5A7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97" name="íSḻide"/>
          <p:cNvSpPr/>
          <p:nvPr/>
        </p:nvSpPr>
        <p:spPr bwMode="auto">
          <a:xfrm>
            <a:off x="3550628" y="3199047"/>
            <a:ext cx="465958" cy="116982"/>
          </a:xfrm>
          <a:custGeom>
            <a:avLst/>
            <a:gdLst>
              <a:gd name="T0" fmla="*/ 699 w 709"/>
              <a:gd name="T1" fmla="*/ 178 h 178"/>
              <a:gd name="T2" fmla="*/ 0 w 709"/>
              <a:gd name="T3" fmla="*/ 57 h 178"/>
              <a:gd name="T4" fmla="*/ 10 w 709"/>
              <a:gd name="T5" fmla="*/ 0 h 178"/>
              <a:gd name="T6" fmla="*/ 709 w 709"/>
              <a:gd name="T7" fmla="*/ 119 h 178"/>
              <a:gd name="T8" fmla="*/ 699 w 709"/>
              <a:gd name="T9" fmla="*/ 178 h 178"/>
            </a:gdLst>
            <a:ahLst/>
            <a:cxnLst>
              <a:cxn ang="0">
                <a:pos x="T0" y="T1"/>
              </a:cxn>
              <a:cxn ang="0">
                <a:pos x="T2" y="T3"/>
              </a:cxn>
              <a:cxn ang="0">
                <a:pos x="T4" y="T5"/>
              </a:cxn>
              <a:cxn ang="0">
                <a:pos x="T6" y="T7"/>
              </a:cxn>
              <a:cxn ang="0">
                <a:pos x="T8" y="T9"/>
              </a:cxn>
            </a:cxnLst>
            <a:rect l="0" t="0" r="r" b="b"/>
            <a:pathLst>
              <a:path w="709" h="178">
                <a:moveTo>
                  <a:pt x="699" y="178"/>
                </a:moveTo>
                <a:lnTo>
                  <a:pt x="0" y="57"/>
                </a:lnTo>
                <a:lnTo>
                  <a:pt x="10" y="0"/>
                </a:lnTo>
                <a:lnTo>
                  <a:pt x="709" y="119"/>
                </a:lnTo>
                <a:lnTo>
                  <a:pt x="699" y="1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98" name="îṣ1îḋè"/>
          <p:cNvSpPr/>
          <p:nvPr/>
        </p:nvSpPr>
        <p:spPr bwMode="auto">
          <a:xfrm>
            <a:off x="3607804" y="3298284"/>
            <a:ext cx="393665" cy="86094"/>
          </a:xfrm>
          <a:custGeom>
            <a:avLst/>
            <a:gdLst>
              <a:gd name="T0" fmla="*/ 595 w 599"/>
              <a:gd name="T1" fmla="*/ 131 h 131"/>
              <a:gd name="T2" fmla="*/ 0 w 599"/>
              <a:gd name="T3" fmla="*/ 28 h 131"/>
              <a:gd name="T4" fmla="*/ 6 w 599"/>
              <a:gd name="T5" fmla="*/ 0 h 131"/>
              <a:gd name="T6" fmla="*/ 599 w 599"/>
              <a:gd name="T7" fmla="*/ 102 h 131"/>
              <a:gd name="T8" fmla="*/ 595 w 599"/>
              <a:gd name="T9" fmla="*/ 131 h 131"/>
            </a:gdLst>
            <a:ahLst/>
            <a:cxnLst>
              <a:cxn ang="0">
                <a:pos x="T0" y="T1"/>
              </a:cxn>
              <a:cxn ang="0">
                <a:pos x="T2" y="T3"/>
              </a:cxn>
              <a:cxn ang="0">
                <a:pos x="T4" y="T5"/>
              </a:cxn>
              <a:cxn ang="0">
                <a:pos x="T6" y="T7"/>
              </a:cxn>
              <a:cxn ang="0">
                <a:pos x="T8" y="T9"/>
              </a:cxn>
            </a:cxnLst>
            <a:rect l="0" t="0" r="r" b="b"/>
            <a:pathLst>
              <a:path w="599" h="131">
                <a:moveTo>
                  <a:pt x="595" y="131"/>
                </a:moveTo>
                <a:lnTo>
                  <a:pt x="0" y="28"/>
                </a:lnTo>
                <a:lnTo>
                  <a:pt x="6" y="0"/>
                </a:lnTo>
                <a:lnTo>
                  <a:pt x="599" y="102"/>
                </a:lnTo>
                <a:lnTo>
                  <a:pt x="595" y="131"/>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99" name="íṡ1iḓé"/>
          <p:cNvSpPr/>
          <p:nvPr/>
        </p:nvSpPr>
        <p:spPr bwMode="auto">
          <a:xfrm>
            <a:off x="3607804" y="3298284"/>
            <a:ext cx="393665" cy="86094"/>
          </a:xfrm>
          <a:custGeom>
            <a:avLst/>
            <a:gdLst>
              <a:gd name="T0" fmla="*/ 595 w 599"/>
              <a:gd name="T1" fmla="*/ 131 h 131"/>
              <a:gd name="T2" fmla="*/ 0 w 599"/>
              <a:gd name="T3" fmla="*/ 28 h 131"/>
              <a:gd name="T4" fmla="*/ 6 w 599"/>
              <a:gd name="T5" fmla="*/ 0 h 131"/>
              <a:gd name="T6" fmla="*/ 599 w 599"/>
              <a:gd name="T7" fmla="*/ 102 h 131"/>
              <a:gd name="T8" fmla="*/ 595 w 599"/>
              <a:gd name="T9" fmla="*/ 131 h 131"/>
            </a:gdLst>
            <a:ahLst/>
            <a:cxnLst>
              <a:cxn ang="0">
                <a:pos x="T0" y="T1"/>
              </a:cxn>
              <a:cxn ang="0">
                <a:pos x="T2" y="T3"/>
              </a:cxn>
              <a:cxn ang="0">
                <a:pos x="T4" y="T5"/>
              </a:cxn>
              <a:cxn ang="0">
                <a:pos x="T6" y="T7"/>
              </a:cxn>
              <a:cxn ang="0">
                <a:pos x="T8" y="T9"/>
              </a:cxn>
            </a:cxnLst>
            <a:rect l="0" t="0" r="r" b="b"/>
            <a:pathLst>
              <a:path w="599" h="131">
                <a:moveTo>
                  <a:pt x="595" y="131"/>
                </a:moveTo>
                <a:lnTo>
                  <a:pt x="0" y="28"/>
                </a:lnTo>
                <a:lnTo>
                  <a:pt x="6" y="0"/>
                </a:lnTo>
                <a:lnTo>
                  <a:pt x="599" y="102"/>
                </a:lnTo>
                <a:lnTo>
                  <a:pt x="595" y="13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00" name="íŝlíďê"/>
          <p:cNvSpPr/>
          <p:nvPr/>
        </p:nvSpPr>
        <p:spPr bwMode="auto">
          <a:xfrm>
            <a:off x="3528940" y="3340346"/>
            <a:ext cx="463329" cy="97923"/>
          </a:xfrm>
          <a:custGeom>
            <a:avLst/>
            <a:gdLst>
              <a:gd name="T0" fmla="*/ 701 w 705"/>
              <a:gd name="T1" fmla="*/ 149 h 149"/>
              <a:gd name="T2" fmla="*/ 0 w 705"/>
              <a:gd name="T3" fmla="*/ 28 h 149"/>
              <a:gd name="T4" fmla="*/ 6 w 705"/>
              <a:gd name="T5" fmla="*/ 0 h 149"/>
              <a:gd name="T6" fmla="*/ 705 w 705"/>
              <a:gd name="T7" fmla="*/ 119 h 149"/>
              <a:gd name="T8" fmla="*/ 701 w 705"/>
              <a:gd name="T9" fmla="*/ 149 h 149"/>
            </a:gdLst>
            <a:ahLst/>
            <a:cxnLst>
              <a:cxn ang="0">
                <a:pos x="T0" y="T1"/>
              </a:cxn>
              <a:cxn ang="0">
                <a:pos x="T2" y="T3"/>
              </a:cxn>
              <a:cxn ang="0">
                <a:pos x="T4" y="T5"/>
              </a:cxn>
              <a:cxn ang="0">
                <a:pos x="T6" y="T7"/>
              </a:cxn>
              <a:cxn ang="0">
                <a:pos x="T8" y="T9"/>
              </a:cxn>
            </a:cxnLst>
            <a:rect l="0" t="0" r="r" b="b"/>
            <a:pathLst>
              <a:path w="705" h="149">
                <a:moveTo>
                  <a:pt x="701" y="149"/>
                </a:moveTo>
                <a:lnTo>
                  <a:pt x="0" y="28"/>
                </a:lnTo>
                <a:lnTo>
                  <a:pt x="6" y="0"/>
                </a:lnTo>
                <a:lnTo>
                  <a:pt x="705" y="119"/>
                </a:lnTo>
                <a:lnTo>
                  <a:pt x="701" y="149"/>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01" name="ïśliḑé"/>
          <p:cNvSpPr/>
          <p:nvPr/>
        </p:nvSpPr>
        <p:spPr bwMode="auto">
          <a:xfrm>
            <a:off x="3528940" y="3340346"/>
            <a:ext cx="463329" cy="97923"/>
          </a:xfrm>
          <a:custGeom>
            <a:avLst/>
            <a:gdLst>
              <a:gd name="T0" fmla="*/ 701 w 705"/>
              <a:gd name="T1" fmla="*/ 149 h 149"/>
              <a:gd name="T2" fmla="*/ 0 w 705"/>
              <a:gd name="T3" fmla="*/ 28 h 149"/>
              <a:gd name="T4" fmla="*/ 6 w 705"/>
              <a:gd name="T5" fmla="*/ 0 h 149"/>
              <a:gd name="T6" fmla="*/ 705 w 705"/>
              <a:gd name="T7" fmla="*/ 119 h 149"/>
              <a:gd name="T8" fmla="*/ 701 w 705"/>
              <a:gd name="T9" fmla="*/ 149 h 149"/>
            </a:gdLst>
            <a:ahLst/>
            <a:cxnLst>
              <a:cxn ang="0">
                <a:pos x="T0" y="T1"/>
              </a:cxn>
              <a:cxn ang="0">
                <a:pos x="T2" y="T3"/>
              </a:cxn>
              <a:cxn ang="0">
                <a:pos x="T4" y="T5"/>
              </a:cxn>
              <a:cxn ang="0">
                <a:pos x="T6" y="T7"/>
              </a:cxn>
              <a:cxn ang="0">
                <a:pos x="T8" y="T9"/>
              </a:cxn>
            </a:cxnLst>
            <a:rect l="0" t="0" r="r" b="b"/>
            <a:pathLst>
              <a:path w="705" h="149">
                <a:moveTo>
                  <a:pt x="701" y="149"/>
                </a:moveTo>
                <a:lnTo>
                  <a:pt x="0" y="28"/>
                </a:lnTo>
                <a:lnTo>
                  <a:pt x="6" y="0"/>
                </a:lnTo>
                <a:lnTo>
                  <a:pt x="705" y="119"/>
                </a:lnTo>
                <a:lnTo>
                  <a:pt x="701" y="1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02" name="ïṧḷïḋê"/>
          <p:cNvSpPr/>
          <p:nvPr/>
        </p:nvSpPr>
        <p:spPr bwMode="auto">
          <a:xfrm>
            <a:off x="3519739" y="3394236"/>
            <a:ext cx="463329" cy="97266"/>
          </a:xfrm>
          <a:custGeom>
            <a:avLst/>
            <a:gdLst>
              <a:gd name="T0" fmla="*/ 700 w 705"/>
              <a:gd name="T1" fmla="*/ 148 h 148"/>
              <a:gd name="T2" fmla="*/ 0 w 705"/>
              <a:gd name="T3" fmla="*/ 29 h 148"/>
              <a:gd name="T4" fmla="*/ 6 w 705"/>
              <a:gd name="T5" fmla="*/ 0 h 148"/>
              <a:gd name="T6" fmla="*/ 705 w 705"/>
              <a:gd name="T7" fmla="*/ 120 h 148"/>
              <a:gd name="T8" fmla="*/ 700 w 705"/>
              <a:gd name="T9" fmla="*/ 148 h 148"/>
            </a:gdLst>
            <a:ahLst/>
            <a:cxnLst>
              <a:cxn ang="0">
                <a:pos x="T0" y="T1"/>
              </a:cxn>
              <a:cxn ang="0">
                <a:pos x="T2" y="T3"/>
              </a:cxn>
              <a:cxn ang="0">
                <a:pos x="T4" y="T5"/>
              </a:cxn>
              <a:cxn ang="0">
                <a:pos x="T6" y="T7"/>
              </a:cxn>
              <a:cxn ang="0">
                <a:pos x="T8" y="T9"/>
              </a:cxn>
            </a:cxnLst>
            <a:rect l="0" t="0" r="r" b="b"/>
            <a:pathLst>
              <a:path w="705" h="148">
                <a:moveTo>
                  <a:pt x="700" y="148"/>
                </a:moveTo>
                <a:lnTo>
                  <a:pt x="0" y="29"/>
                </a:lnTo>
                <a:lnTo>
                  <a:pt x="6" y="0"/>
                </a:lnTo>
                <a:lnTo>
                  <a:pt x="705" y="120"/>
                </a:lnTo>
                <a:lnTo>
                  <a:pt x="700" y="148"/>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03" name="iṣḻïḋê"/>
          <p:cNvSpPr/>
          <p:nvPr/>
        </p:nvSpPr>
        <p:spPr bwMode="auto">
          <a:xfrm>
            <a:off x="3519739" y="3394236"/>
            <a:ext cx="463329" cy="97266"/>
          </a:xfrm>
          <a:custGeom>
            <a:avLst/>
            <a:gdLst>
              <a:gd name="T0" fmla="*/ 700 w 705"/>
              <a:gd name="T1" fmla="*/ 148 h 148"/>
              <a:gd name="T2" fmla="*/ 0 w 705"/>
              <a:gd name="T3" fmla="*/ 29 h 148"/>
              <a:gd name="T4" fmla="*/ 6 w 705"/>
              <a:gd name="T5" fmla="*/ 0 h 148"/>
              <a:gd name="T6" fmla="*/ 705 w 705"/>
              <a:gd name="T7" fmla="*/ 120 h 148"/>
              <a:gd name="T8" fmla="*/ 700 w 705"/>
              <a:gd name="T9" fmla="*/ 148 h 148"/>
            </a:gdLst>
            <a:ahLst/>
            <a:cxnLst>
              <a:cxn ang="0">
                <a:pos x="T0" y="T1"/>
              </a:cxn>
              <a:cxn ang="0">
                <a:pos x="T2" y="T3"/>
              </a:cxn>
              <a:cxn ang="0">
                <a:pos x="T4" y="T5"/>
              </a:cxn>
              <a:cxn ang="0">
                <a:pos x="T6" y="T7"/>
              </a:cxn>
              <a:cxn ang="0">
                <a:pos x="T8" y="T9"/>
              </a:cxn>
            </a:cxnLst>
            <a:rect l="0" t="0" r="r" b="b"/>
            <a:pathLst>
              <a:path w="705" h="148">
                <a:moveTo>
                  <a:pt x="700" y="148"/>
                </a:moveTo>
                <a:lnTo>
                  <a:pt x="0" y="29"/>
                </a:lnTo>
                <a:lnTo>
                  <a:pt x="6" y="0"/>
                </a:lnTo>
                <a:lnTo>
                  <a:pt x="705" y="120"/>
                </a:lnTo>
                <a:lnTo>
                  <a:pt x="700" y="1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04" name="išḻîḋè"/>
          <p:cNvSpPr/>
          <p:nvPr/>
        </p:nvSpPr>
        <p:spPr bwMode="auto">
          <a:xfrm>
            <a:off x="3510538" y="3448127"/>
            <a:ext cx="462672" cy="97923"/>
          </a:xfrm>
          <a:custGeom>
            <a:avLst/>
            <a:gdLst>
              <a:gd name="T0" fmla="*/ 700 w 704"/>
              <a:gd name="T1" fmla="*/ 149 h 149"/>
              <a:gd name="T2" fmla="*/ 0 w 704"/>
              <a:gd name="T3" fmla="*/ 29 h 149"/>
              <a:gd name="T4" fmla="*/ 5 w 704"/>
              <a:gd name="T5" fmla="*/ 0 h 149"/>
              <a:gd name="T6" fmla="*/ 704 w 704"/>
              <a:gd name="T7" fmla="*/ 121 h 149"/>
              <a:gd name="T8" fmla="*/ 700 w 704"/>
              <a:gd name="T9" fmla="*/ 149 h 149"/>
            </a:gdLst>
            <a:ahLst/>
            <a:cxnLst>
              <a:cxn ang="0">
                <a:pos x="T0" y="T1"/>
              </a:cxn>
              <a:cxn ang="0">
                <a:pos x="T2" y="T3"/>
              </a:cxn>
              <a:cxn ang="0">
                <a:pos x="T4" y="T5"/>
              </a:cxn>
              <a:cxn ang="0">
                <a:pos x="T6" y="T7"/>
              </a:cxn>
              <a:cxn ang="0">
                <a:pos x="T8" y="T9"/>
              </a:cxn>
            </a:cxnLst>
            <a:rect l="0" t="0" r="r" b="b"/>
            <a:pathLst>
              <a:path w="704" h="149">
                <a:moveTo>
                  <a:pt x="700" y="149"/>
                </a:moveTo>
                <a:lnTo>
                  <a:pt x="0" y="29"/>
                </a:lnTo>
                <a:lnTo>
                  <a:pt x="5" y="0"/>
                </a:lnTo>
                <a:lnTo>
                  <a:pt x="704" y="121"/>
                </a:lnTo>
                <a:lnTo>
                  <a:pt x="700" y="149"/>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05" name="îŝļïḑè"/>
          <p:cNvSpPr/>
          <p:nvPr/>
        </p:nvSpPr>
        <p:spPr bwMode="auto">
          <a:xfrm>
            <a:off x="3510538" y="3448127"/>
            <a:ext cx="462672" cy="97923"/>
          </a:xfrm>
          <a:custGeom>
            <a:avLst/>
            <a:gdLst>
              <a:gd name="T0" fmla="*/ 700 w 704"/>
              <a:gd name="T1" fmla="*/ 149 h 149"/>
              <a:gd name="T2" fmla="*/ 0 w 704"/>
              <a:gd name="T3" fmla="*/ 29 h 149"/>
              <a:gd name="T4" fmla="*/ 5 w 704"/>
              <a:gd name="T5" fmla="*/ 0 h 149"/>
              <a:gd name="T6" fmla="*/ 704 w 704"/>
              <a:gd name="T7" fmla="*/ 121 h 149"/>
              <a:gd name="T8" fmla="*/ 700 w 704"/>
              <a:gd name="T9" fmla="*/ 149 h 149"/>
            </a:gdLst>
            <a:ahLst/>
            <a:cxnLst>
              <a:cxn ang="0">
                <a:pos x="T0" y="T1"/>
              </a:cxn>
              <a:cxn ang="0">
                <a:pos x="T2" y="T3"/>
              </a:cxn>
              <a:cxn ang="0">
                <a:pos x="T4" y="T5"/>
              </a:cxn>
              <a:cxn ang="0">
                <a:pos x="T6" y="T7"/>
              </a:cxn>
              <a:cxn ang="0">
                <a:pos x="T8" y="T9"/>
              </a:cxn>
            </a:cxnLst>
            <a:rect l="0" t="0" r="r" b="b"/>
            <a:pathLst>
              <a:path w="704" h="149">
                <a:moveTo>
                  <a:pt x="700" y="149"/>
                </a:moveTo>
                <a:lnTo>
                  <a:pt x="0" y="29"/>
                </a:lnTo>
                <a:lnTo>
                  <a:pt x="5" y="0"/>
                </a:lnTo>
                <a:lnTo>
                  <a:pt x="704" y="121"/>
                </a:lnTo>
                <a:lnTo>
                  <a:pt x="700" y="1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06" name="ïs1iḋê"/>
          <p:cNvSpPr/>
          <p:nvPr/>
        </p:nvSpPr>
        <p:spPr bwMode="auto">
          <a:xfrm>
            <a:off x="3500680" y="3502018"/>
            <a:ext cx="463329" cy="98581"/>
          </a:xfrm>
          <a:custGeom>
            <a:avLst/>
            <a:gdLst>
              <a:gd name="T0" fmla="*/ 701 w 705"/>
              <a:gd name="T1" fmla="*/ 150 h 150"/>
              <a:gd name="T2" fmla="*/ 0 w 705"/>
              <a:gd name="T3" fmla="*/ 29 h 150"/>
              <a:gd name="T4" fmla="*/ 6 w 705"/>
              <a:gd name="T5" fmla="*/ 0 h 150"/>
              <a:gd name="T6" fmla="*/ 705 w 705"/>
              <a:gd name="T7" fmla="*/ 121 h 150"/>
              <a:gd name="T8" fmla="*/ 701 w 705"/>
              <a:gd name="T9" fmla="*/ 150 h 150"/>
            </a:gdLst>
            <a:ahLst/>
            <a:cxnLst>
              <a:cxn ang="0">
                <a:pos x="T0" y="T1"/>
              </a:cxn>
              <a:cxn ang="0">
                <a:pos x="T2" y="T3"/>
              </a:cxn>
              <a:cxn ang="0">
                <a:pos x="T4" y="T5"/>
              </a:cxn>
              <a:cxn ang="0">
                <a:pos x="T6" y="T7"/>
              </a:cxn>
              <a:cxn ang="0">
                <a:pos x="T8" y="T9"/>
              </a:cxn>
            </a:cxnLst>
            <a:rect l="0" t="0" r="r" b="b"/>
            <a:pathLst>
              <a:path w="705" h="150">
                <a:moveTo>
                  <a:pt x="701" y="150"/>
                </a:moveTo>
                <a:lnTo>
                  <a:pt x="0" y="29"/>
                </a:lnTo>
                <a:lnTo>
                  <a:pt x="6" y="0"/>
                </a:lnTo>
                <a:lnTo>
                  <a:pt x="705" y="121"/>
                </a:lnTo>
                <a:lnTo>
                  <a:pt x="701" y="150"/>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07" name="ïṩ1íďè"/>
          <p:cNvSpPr/>
          <p:nvPr/>
        </p:nvSpPr>
        <p:spPr bwMode="auto">
          <a:xfrm>
            <a:off x="3500680" y="3502018"/>
            <a:ext cx="463329" cy="98581"/>
          </a:xfrm>
          <a:custGeom>
            <a:avLst/>
            <a:gdLst>
              <a:gd name="T0" fmla="*/ 701 w 705"/>
              <a:gd name="T1" fmla="*/ 150 h 150"/>
              <a:gd name="T2" fmla="*/ 0 w 705"/>
              <a:gd name="T3" fmla="*/ 29 h 150"/>
              <a:gd name="T4" fmla="*/ 6 w 705"/>
              <a:gd name="T5" fmla="*/ 0 h 150"/>
              <a:gd name="T6" fmla="*/ 705 w 705"/>
              <a:gd name="T7" fmla="*/ 121 h 150"/>
              <a:gd name="T8" fmla="*/ 701 w 705"/>
              <a:gd name="T9" fmla="*/ 150 h 150"/>
            </a:gdLst>
            <a:ahLst/>
            <a:cxnLst>
              <a:cxn ang="0">
                <a:pos x="T0" y="T1"/>
              </a:cxn>
              <a:cxn ang="0">
                <a:pos x="T2" y="T3"/>
              </a:cxn>
              <a:cxn ang="0">
                <a:pos x="T4" y="T5"/>
              </a:cxn>
              <a:cxn ang="0">
                <a:pos x="T6" y="T7"/>
              </a:cxn>
              <a:cxn ang="0">
                <a:pos x="T8" y="T9"/>
              </a:cxn>
            </a:cxnLst>
            <a:rect l="0" t="0" r="r" b="b"/>
            <a:pathLst>
              <a:path w="705" h="150">
                <a:moveTo>
                  <a:pt x="701" y="150"/>
                </a:moveTo>
                <a:lnTo>
                  <a:pt x="0" y="29"/>
                </a:lnTo>
                <a:lnTo>
                  <a:pt x="6" y="0"/>
                </a:lnTo>
                <a:lnTo>
                  <a:pt x="705" y="121"/>
                </a:lnTo>
                <a:lnTo>
                  <a:pt x="701" y="1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08" name="îṡ1íďe"/>
          <p:cNvSpPr/>
          <p:nvPr/>
        </p:nvSpPr>
        <p:spPr bwMode="auto">
          <a:xfrm>
            <a:off x="3492794" y="3556565"/>
            <a:ext cx="343718" cy="77550"/>
          </a:xfrm>
          <a:custGeom>
            <a:avLst/>
            <a:gdLst>
              <a:gd name="T0" fmla="*/ 519 w 523"/>
              <a:gd name="T1" fmla="*/ 118 h 118"/>
              <a:gd name="T2" fmla="*/ 0 w 523"/>
              <a:gd name="T3" fmla="*/ 28 h 118"/>
              <a:gd name="T4" fmla="*/ 4 w 523"/>
              <a:gd name="T5" fmla="*/ 0 h 118"/>
              <a:gd name="T6" fmla="*/ 523 w 523"/>
              <a:gd name="T7" fmla="*/ 89 h 118"/>
              <a:gd name="T8" fmla="*/ 519 w 523"/>
              <a:gd name="T9" fmla="*/ 118 h 118"/>
            </a:gdLst>
            <a:ahLst/>
            <a:cxnLst>
              <a:cxn ang="0">
                <a:pos x="T0" y="T1"/>
              </a:cxn>
              <a:cxn ang="0">
                <a:pos x="T2" y="T3"/>
              </a:cxn>
              <a:cxn ang="0">
                <a:pos x="T4" y="T5"/>
              </a:cxn>
              <a:cxn ang="0">
                <a:pos x="T6" y="T7"/>
              </a:cxn>
              <a:cxn ang="0">
                <a:pos x="T8" y="T9"/>
              </a:cxn>
            </a:cxnLst>
            <a:rect l="0" t="0" r="r" b="b"/>
            <a:pathLst>
              <a:path w="523" h="118">
                <a:moveTo>
                  <a:pt x="519" y="118"/>
                </a:moveTo>
                <a:lnTo>
                  <a:pt x="0" y="28"/>
                </a:lnTo>
                <a:lnTo>
                  <a:pt x="4" y="0"/>
                </a:lnTo>
                <a:lnTo>
                  <a:pt x="523" y="89"/>
                </a:lnTo>
                <a:lnTo>
                  <a:pt x="519" y="118"/>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09" name="îṡļíde"/>
          <p:cNvSpPr/>
          <p:nvPr/>
        </p:nvSpPr>
        <p:spPr bwMode="auto">
          <a:xfrm>
            <a:off x="3492794" y="3556565"/>
            <a:ext cx="343718" cy="77550"/>
          </a:xfrm>
          <a:custGeom>
            <a:avLst/>
            <a:gdLst>
              <a:gd name="T0" fmla="*/ 519 w 523"/>
              <a:gd name="T1" fmla="*/ 118 h 118"/>
              <a:gd name="T2" fmla="*/ 0 w 523"/>
              <a:gd name="T3" fmla="*/ 28 h 118"/>
              <a:gd name="T4" fmla="*/ 4 w 523"/>
              <a:gd name="T5" fmla="*/ 0 h 118"/>
              <a:gd name="T6" fmla="*/ 523 w 523"/>
              <a:gd name="T7" fmla="*/ 89 h 118"/>
              <a:gd name="T8" fmla="*/ 519 w 523"/>
              <a:gd name="T9" fmla="*/ 118 h 118"/>
            </a:gdLst>
            <a:ahLst/>
            <a:cxnLst>
              <a:cxn ang="0">
                <a:pos x="T0" y="T1"/>
              </a:cxn>
              <a:cxn ang="0">
                <a:pos x="T2" y="T3"/>
              </a:cxn>
              <a:cxn ang="0">
                <a:pos x="T4" y="T5"/>
              </a:cxn>
              <a:cxn ang="0">
                <a:pos x="T6" y="T7"/>
              </a:cxn>
              <a:cxn ang="0">
                <a:pos x="T8" y="T9"/>
              </a:cxn>
            </a:cxnLst>
            <a:rect l="0" t="0" r="r" b="b"/>
            <a:pathLst>
              <a:path w="523" h="118">
                <a:moveTo>
                  <a:pt x="519" y="118"/>
                </a:moveTo>
                <a:lnTo>
                  <a:pt x="0" y="28"/>
                </a:lnTo>
                <a:lnTo>
                  <a:pt x="4" y="0"/>
                </a:lnTo>
                <a:lnTo>
                  <a:pt x="523" y="89"/>
                </a:lnTo>
                <a:lnTo>
                  <a:pt x="519" y="1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10" name="ïṡ1îḍê"/>
          <p:cNvSpPr/>
          <p:nvPr/>
        </p:nvSpPr>
        <p:spPr bwMode="auto">
          <a:xfrm>
            <a:off x="3126731" y="3078778"/>
            <a:ext cx="109096" cy="36804"/>
          </a:xfrm>
          <a:custGeom>
            <a:avLst/>
            <a:gdLst>
              <a:gd name="T0" fmla="*/ 161 w 166"/>
              <a:gd name="T1" fmla="*/ 56 h 56"/>
              <a:gd name="T2" fmla="*/ 0 w 166"/>
              <a:gd name="T3" fmla="*/ 29 h 56"/>
              <a:gd name="T4" fmla="*/ 4 w 166"/>
              <a:gd name="T5" fmla="*/ 0 h 56"/>
              <a:gd name="T6" fmla="*/ 166 w 166"/>
              <a:gd name="T7" fmla="*/ 27 h 56"/>
              <a:gd name="T8" fmla="*/ 161 w 166"/>
              <a:gd name="T9" fmla="*/ 56 h 56"/>
            </a:gdLst>
            <a:ahLst/>
            <a:cxnLst>
              <a:cxn ang="0">
                <a:pos x="T0" y="T1"/>
              </a:cxn>
              <a:cxn ang="0">
                <a:pos x="T2" y="T3"/>
              </a:cxn>
              <a:cxn ang="0">
                <a:pos x="T4" y="T5"/>
              </a:cxn>
              <a:cxn ang="0">
                <a:pos x="T6" y="T7"/>
              </a:cxn>
              <a:cxn ang="0">
                <a:pos x="T8" y="T9"/>
              </a:cxn>
            </a:cxnLst>
            <a:rect l="0" t="0" r="r" b="b"/>
            <a:pathLst>
              <a:path w="166" h="56">
                <a:moveTo>
                  <a:pt x="161" y="56"/>
                </a:moveTo>
                <a:lnTo>
                  <a:pt x="0" y="29"/>
                </a:lnTo>
                <a:lnTo>
                  <a:pt x="4" y="0"/>
                </a:lnTo>
                <a:lnTo>
                  <a:pt x="166" y="27"/>
                </a:lnTo>
                <a:lnTo>
                  <a:pt x="161" y="56"/>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11" name="iSlíde"/>
          <p:cNvSpPr/>
          <p:nvPr/>
        </p:nvSpPr>
        <p:spPr bwMode="auto">
          <a:xfrm>
            <a:off x="3126731" y="3078778"/>
            <a:ext cx="109096" cy="36804"/>
          </a:xfrm>
          <a:custGeom>
            <a:avLst/>
            <a:gdLst>
              <a:gd name="T0" fmla="*/ 161 w 166"/>
              <a:gd name="T1" fmla="*/ 56 h 56"/>
              <a:gd name="T2" fmla="*/ 0 w 166"/>
              <a:gd name="T3" fmla="*/ 29 h 56"/>
              <a:gd name="T4" fmla="*/ 4 w 166"/>
              <a:gd name="T5" fmla="*/ 0 h 56"/>
              <a:gd name="T6" fmla="*/ 166 w 166"/>
              <a:gd name="T7" fmla="*/ 27 h 56"/>
              <a:gd name="T8" fmla="*/ 161 w 166"/>
              <a:gd name="T9" fmla="*/ 56 h 56"/>
            </a:gdLst>
            <a:ahLst/>
            <a:cxnLst>
              <a:cxn ang="0">
                <a:pos x="T0" y="T1"/>
              </a:cxn>
              <a:cxn ang="0">
                <a:pos x="T2" y="T3"/>
              </a:cxn>
              <a:cxn ang="0">
                <a:pos x="T4" y="T5"/>
              </a:cxn>
              <a:cxn ang="0">
                <a:pos x="T6" y="T7"/>
              </a:cxn>
              <a:cxn ang="0">
                <a:pos x="T8" y="T9"/>
              </a:cxn>
            </a:cxnLst>
            <a:rect l="0" t="0" r="r" b="b"/>
            <a:pathLst>
              <a:path w="166" h="56">
                <a:moveTo>
                  <a:pt x="161" y="56"/>
                </a:moveTo>
                <a:lnTo>
                  <a:pt x="0" y="29"/>
                </a:lnTo>
                <a:lnTo>
                  <a:pt x="4" y="0"/>
                </a:lnTo>
                <a:lnTo>
                  <a:pt x="166" y="27"/>
                </a:lnTo>
                <a:lnTo>
                  <a:pt x="161" y="5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12" name="îslidé"/>
          <p:cNvSpPr/>
          <p:nvPr/>
        </p:nvSpPr>
        <p:spPr bwMode="auto">
          <a:xfrm>
            <a:off x="3038008" y="3595998"/>
            <a:ext cx="108439" cy="36147"/>
          </a:xfrm>
          <a:custGeom>
            <a:avLst/>
            <a:gdLst>
              <a:gd name="T0" fmla="*/ 161 w 165"/>
              <a:gd name="T1" fmla="*/ 55 h 55"/>
              <a:gd name="T2" fmla="*/ 0 w 165"/>
              <a:gd name="T3" fmla="*/ 28 h 55"/>
              <a:gd name="T4" fmla="*/ 4 w 165"/>
              <a:gd name="T5" fmla="*/ 0 h 55"/>
              <a:gd name="T6" fmla="*/ 165 w 165"/>
              <a:gd name="T7" fmla="*/ 27 h 55"/>
              <a:gd name="T8" fmla="*/ 161 w 165"/>
              <a:gd name="T9" fmla="*/ 55 h 55"/>
            </a:gdLst>
            <a:ahLst/>
            <a:cxnLst>
              <a:cxn ang="0">
                <a:pos x="T0" y="T1"/>
              </a:cxn>
              <a:cxn ang="0">
                <a:pos x="T2" y="T3"/>
              </a:cxn>
              <a:cxn ang="0">
                <a:pos x="T4" y="T5"/>
              </a:cxn>
              <a:cxn ang="0">
                <a:pos x="T6" y="T7"/>
              </a:cxn>
              <a:cxn ang="0">
                <a:pos x="T8" y="T9"/>
              </a:cxn>
            </a:cxnLst>
            <a:rect l="0" t="0" r="r" b="b"/>
            <a:pathLst>
              <a:path w="165" h="55">
                <a:moveTo>
                  <a:pt x="161" y="55"/>
                </a:moveTo>
                <a:lnTo>
                  <a:pt x="0" y="28"/>
                </a:lnTo>
                <a:lnTo>
                  <a:pt x="4" y="0"/>
                </a:lnTo>
                <a:lnTo>
                  <a:pt x="165" y="27"/>
                </a:lnTo>
                <a:lnTo>
                  <a:pt x="161" y="55"/>
                </a:lnTo>
                <a:close/>
              </a:path>
            </a:pathLst>
          </a:custGeom>
          <a:solidFill>
            <a:srgbClr val="5A5A7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13" name="îŝ1îďê"/>
          <p:cNvSpPr/>
          <p:nvPr/>
        </p:nvSpPr>
        <p:spPr bwMode="auto">
          <a:xfrm>
            <a:off x="3038008" y="3595998"/>
            <a:ext cx="108439" cy="36147"/>
          </a:xfrm>
          <a:custGeom>
            <a:avLst/>
            <a:gdLst>
              <a:gd name="T0" fmla="*/ 161 w 165"/>
              <a:gd name="T1" fmla="*/ 55 h 55"/>
              <a:gd name="T2" fmla="*/ 0 w 165"/>
              <a:gd name="T3" fmla="*/ 28 h 55"/>
              <a:gd name="T4" fmla="*/ 4 w 165"/>
              <a:gd name="T5" fmla="*/ 0 h 55"/>
              <a:gd name="T6" fmla="*/ 165 w 165"/>
              <a:gd name="T7" fmla="*/ 27 h 55"/>
              <a:gd name="T8" fmla="*/ 161 w 165"/>
              <a:gd name="T9" fmla="*/ 55 h 55"/>
            </a:gdLst>
            <a:ahLst/>
            <a:cxnLst>
              <a:cxn ang="0">
                <a:pos x="T0" y="T1"/>
              </a:cxn>
              <a:cxn ang="0">
                <a:pos x="T2" y="T3"/>
              </a:cxn>
              <a:cxn ang="0">
                <a:pos x="T4" y="T5"/>
              </a:cxn>
              <a:cxn ang="0">
                <a:pos x="T6" y="T7"/>
              </a:cxn>
              <a:cxn ang="0">
                <a:pos x="T8" y="T9"/>
              </a:cxn>
            </a:cxnLst>
            <a:rect l="0" t="0" r="r" b="b"/>
            <a:pathLst>
              <a:path w="165" h="55">
                <a:moveTo>
                  <a:pt x="161" y="55"/>
                </a:moveTo>
                <a:lnTo>
                  <a:pt x="0" y="28"/>
                </a:lnTo>
                <a:lnTo>
                  <a:pt x="4" y="0"/>
                </a:lnTo>
                <a:lnTo>
                  <a:pt x="165" y="27"/>
                </a:lnTo>
                <a:lnTo>
                  <a:pt x="161"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14" name="íṡḷíḋe"/>
          <p:cNvSpPr/>
          <p:nvPr/>
        </p:nvSpPr>
        <p:spPr bwMode="auto">
          <a:xfrm>
            <a:off x="3929177" y="1701279"/>
            <a:ext cx="22345" cy="199133"/>
          </a:xfrm>
          <a:custGeom>
            <a:avLst/>
            <a:gdLst>
              <a:gd name="T0" fmla="*/ 27 w 34"/>
              <a:gd name="T1" fmla="*/ 0 h 303"/>
              <a:gd name="T2" fmla="*/ 0 w 34"/>
              <a:gd name="T3" fmla="*/ 302 h 303"/>
              <a:gd name="T4" fmla="*/ 16 w 34"/>
              <a:gd name="T5" fmla="*/ 303 h 303"/>
              <a:gd name="T6" fmla="*/ 34 w 34"/>
              <a:gd name="T7" fmla="*/ 0 h 303"/>
              <a:gd name="T8" fmla="*/ 27 w 34"/>
              <a:gd name="T9" fmla="*/ 0 h 303"/>
            </a:gdLst>
            <a:ahLst/>
            <a:cxnLst>
              <a:cxn ang="0">
                <a:pos x="T0" y="T1"/>
              </a:cxn>
              <a:cxn ang="0">
                <a:pos x="T2" y="T3"/>
              </a:cxn>
              <a:cxn ang="0">
                <a:pos x="T4" y="T5"/>
              </a:cxn>
              <a:cxn ang="0">
                <a:pos x="T6" y="T7"/>
              </a:cxn>
              <a:cxn ang="0">
                <a:pos x="T8" y="T9"/>
              </a:cxn>
            </a:cxnLst>
            <a:rect l="0" t="0" r="r" b="b"/>
            <a:pathLst>
              <a:path w="34" h="303">
                <a:moveTo>
                  <a:pt x="27" y="0"/>
                </a:moveTo>
                <a:lnTo>
                  <a:pt x="0" y="302"/>
                </a:lnTo>
                <a:lnTo>
                  <a:pt x="16" y="303"/>
                </a:lnTo>
                <a:lnTo>
                  <a:pt x="34" y="0"/>
                </a:lnTo>
                <a:lnTo>
                  <a:pt x="27" y="0"/>
                </a:lnTo>
                <a:close/>
              </a:path>
            </a:pathLst>
          </a:custGeom>
          <a:solidFill>
            <a:srgbClr val="A2B2D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15" name="ïṩ1ïdê"/>
          <p:cNvSpPr/>
          <p:nvPr/>
        </p:nvSpPr>
        <p:spPr bwMode="auto">
          <a:xfrm>
            <a:off x="3929177" y="1701279"/>
            <a:ext cx="22345" cy="199133"/>
          </a:xfrm>
          <a:custGeom>
            <a:avLst/>
            <a:gdLst>
              <a:gd name="T0" fmla="*/ 27 w 34"/>
              <a:gd name="T1" fmla="*/ 0 h 303"/>
              <a:gd name="T2" fmla="*/ 0 w 34"/>
              <a:gd name="T3" fmla="*/ 302 h 303"/>
              <a:gd name="T4" fmla="*/ 16 w 34"/>
              <a:gd name="T5" fmla="*/ 303 h 303"/>
              <a:gd name="T6" fmla="*/ 34 w 34"/>
              <a:gd name="T7" fmla="*/ 0 h 303"/>
              <a:gd name="T8" fmla="*/ 27 w 34"/>
              <a:gd name="T9" fmla="*/ 0 h 303"/>
            </a:gdLst>
            <a:ahLst/>
            <a:cxnLst>
              <a:cxn ang="0">
                <a:pos x="T0" y="T1"/>
              </a:cxn>
              <a:cxn ang="0">
                <a:pos x="T2" y="T3"/>
              </a:cxn>
              <a:cxn ang="0">
                <a:pos x="T4" y="T5"/>
              </a:cxn>
              <a:cxn ang="0">
                <a:pos x="T6" y="T7"/>
              </a:cxn>
              <a:cxn ang="0">
                <a:pos x="T8" y="T9"/>
              </a:cxn>
            </a:cxnLst>
            <a:rect l="0" t="0" r="r" b="b"/>
            <a:pathLst>
              <a:path w="34" h="303">
                <a:moveTo>
                  <a:pt x="27" y="0"/>
                </a:moveTo>
                <a:lnTo>
                  <a:pt x="0" y="302"/>
                </a:lnTo>
                <a:lnTo>
                  <a:pt x="16" y="303"/>
                </a:lnTo>
                <a:lnTo>
                  <a:pt x="34" y="0"/>
                </a:ln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16" name="ï$1íḋê"/>
          <p:cNvSpPr/>
          <p:nvPr/>
        </p:nvSpPr>
        <p:spPr bwMode="auto">
          <a:xfrm>
            <a:off x="3879887" y="1899754"/>
            <a:ext cx="59806" cy="699265"/>
          </a:xfrm>
          <a:custGeom>
            <a:avLst/>
            <a:gdLst>
              <a:gd name="T0" fmla="*/ 17 w 91"/>
              <a:gd name="T1" fmla="*/ 668 h 1064"/>
              <a:gd name="T2" fmla="*/ 0 w 91"/>
              <a:gd name="T3" fmla="*/ 866 h 1064"/>
              <a:gd name="T4" fmla="*/ 25 w 91"/>
              <a:gd name="T5" fmla="*/ 1064 h 1064"/>
              <a:gd name="T6" fmla="*/ 50 w 91"/>
              <a:gd name="T7" fmla="*/ 673 h 1064"/>
              <a:gd name="T8" fmla="*/ 17 w 91"/>
              <a:gd name="T9" fmla="*/ 668 h 1064"/>
              <a:gd name="T10" fmla="*/ 57 w 91"/>
              <a:gd name="T11" fmla="*/ 213 h 1064"/>
              <a:gd name="T12" fmla="*/ 47 w 91"/>
              <a:gd name="T13" fmla="*/ 332 h 1064"/>
              <a:gd name="T14" fmla="*/ 70 w 91"/>
              <a:gd name="T15" fmla="*/ 336 h 1064"/>
              <a:gd name="T16" fmla="*/ 77 w 91"/>
              <a:gd name="T17" fmla="*/ 218 h 1064"/>
              <a:gd name="T18" fmla="*/ 57 w 91"/>
              <a:gd name="T19" fmla="*/ 213 h 1064"/>
              <a:gd name="T20" fmla="*/ 75 w 91"/>
              <a:gd name="T21" fmla="*/ 0 h 1064"/>
              <a:gd name="T22" fmla="*/ 67 w 91"/>
              <a:gd name="T23" fmla="*/ 111 h 1064"/>
              <a:gd name="T24" fmla="*/ 84 w 91"/>
              <a:gd name="T25" fmla="*/ 114 h 1064"/>
              <a:gd name="T26" fmla="*/ 91 w 91"/>
              <a:gd name="T27" fmla="*/ 1 h 1064"/>
              <a:gd name="T28" fmla="*/ 75 w 91"/>
              <a:gd name="T29" fmla="*/ 0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1064">
                <a:moveTo>
                  <a:pt x="17" y="668"/>
                </a:moveTo>
                <a:lnTo>
                  <a:pt x="0" y="866"/>
                </a:lnTo>
                <a:lnTo>
                  <a:pt x="25" y="1064"/>
                </a:lnTo>
                <a:lnTo>
                  <a:pt x="50" y="673"/>
                </a:lnTo>
                <a:lnTo>
                  <a:pt x="17" y="668"/>
                </a:lnTo>
                <a:close/>
                <a:moveTo>
                  <a:pt x="57" y="213"/>
                </a:moveTo>
                <a:lnTo>
                  <a:pt x="47" y="332"/>
                </a:lnTo>
                <a:lnTo>
                  <a:pt x="70" y="336"/>
                </a:lnTo>
                <a:lnTo>
                  <a:pt x="77" y="218"/>
                </a:lnTo>
                <a:lnTo>
                  <a:pt x="57" y="213"/>
                </a:lnTo>
                <a:close/>
                <a:moveTo>
                  <a:pt x="75" y="0"/>
                </a:moveTo>
                <a:lnTo>
                  <a:pt x="67" y="111"/>
                </a:lnTo>
                <a:lnTo>
                  <a:pt x="84" y="114"/>
                </a:lnTo>
                <a:lnTo>
                  <a:pt x="91" y="1"/>
                </a:lnTo>
                <a:lnTo>
                  <a:pt x="75" y="0"/>
                </a:lnTo>
                <a:close/>
              </a:path>
            </a:pathLst>
          </a:custGeom>
          <a:solidFill>
            <a:srgbClr val="99A9C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17" name="iślïḑê"/>
          <p:cNvSpPr/>
          <p:nvPr/>
        </p:nvSpPr>
        <p:spPr bwMode="auto">
          <a:xfrm>
            <a:off x="3879887" y="1899754"/>
            <a:ext cx="59806" cy="699265"/>
          </a:xfrm>
          <a:custGeom>
            <a:avLst/>
            <a:gdLst>
              <a:gd name="T0" fmla="*/ 17 w 91"/>
              <a:gd name="T1" fmla="*/ 668 h 1064"/>
              <a:gd name="T2" fmla="*/ 0 w 91"/>
              <a:gd name="T3" fmla="*/ 866 h 1064"/>
              <a:gd name="T4" fmla="*/ 25 w 91"/>
              <a:gd name="T5" fmla="*/ 1064 h 1064"/>
              <a:gd name="T6" fmla="*/ 50 w 91"/>
              <a:gd name="T7" fmla="*/ 673 h 1064"/>
              <a:gd name="T8" fmla="*/ 17 w 91"/>
              <a:gd name="T9" fmla="*/ 668 h 1064"/>
              <a:gd name="T10" fmla="*/ 57 w 91"/>
              <a:gd name="T11" fmla="*/ 213 h 1064"/>
              <a:gd name="T12" fmla="*/ 47 w 91"/>
              <a:gd name="T13" fmla="*/ 332 h 1064"/>
              <a:gd name="T14" fmla="*/ 70 w 91"/>
              <a:gd name="T15" fmla="*/ 336 h 1064"/>
              <a:gd name="T16" fmla="*/ 77 w 91"/>
              <a:gd name="T17" fmla="*/ 218 h 1064"/>
              <a:gd name="T18" fmla="*/ 57 w 91"/>
              <a:gd name="T19" fmla="*/ 213 h 1064"/>
              <a:gd name="T20" fmla="*/ 75 w 91"/>
              <a:gd name="T21" fmla="*/ 0 h 1064"/>
              <a:gd name="T22" fmla="*/ 67 w 91"/>
              <a:gd name="T23" fmla="*/ 111 h 1064"/>
              <a:gd name="T24" fmla="*/ 84 w 91"/>
              <a:gd name="T25" fmla="*/ 114 h 1064"/>
              <a:gd name="T26" fmla="*/ 91 w 91"/>
              <a:gd name="T27" fmla="*/ 1 h 1064"/>
              <a:gd name="T28" fmla="*/ 75 w 91"/>
              <a:gd name="T29" fmla="*/ 0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1064">
                <a:moveTo>
                  <a:pt x="17" y="668"/>
                </a:moveTo>
                <a:lnTo>
                  <a:pt x="0" y="866"/>
                </a:lnTo>
                <a:lnTo>
                  <a:pt x="25" y="1064"/>
                </a:lnTo>
                <a:lnTo>
                  <a:pt x="50" y="673"/>
                </a:lnTo>
                <a:lnTo>
                  <a:pt x="17" y="668"/>
                </a:lnTo>
                <a:moveTo>
                  <a:pt x="57" y="213"/>
                </a:moveTo>
                <a:lnTo>
                  <a:pt x="47" y="332"/>
                </a:lnTo>
                <a:lnTo>
                  <a:pt x="70" y="336"/>
                </a:lnTo>
                <a:lnTo>
                  <a:pt x="77" y="218"/>
                </a:lnTo>
                <a:lnTo>
                  <a:pt x="57" y="213"/>
                </a:lnTo>
                <a:moveTo>
                  <a:pt x="75" y="0"/>
                </a:moveTo>
                <a:lnTo>
                  <a:pt x="67" y="111"/>
                </a:lnTo>
                <a:lnTo>
                  <a:pt x="84" y="114"/>
                </a:lnTo>
                <a:lnTo>
                  <a:pt x="91" y="1"/>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18" name="ïṥlïḓè"/>
          <p:cNvSpPr/>
          <p:nvPr/>
        </p:nvSpPr>
        <p:spPr bwMode="auto">
          <a:xfrm>
            <a:off x="3891059" y="2117946"/>
            <a:ext cx="34832" cy="224107"/>
          </a:xfrm>
          <a:custGeom>
            <a:avLst/>
            <a:gdLst>
              <a:gd name="T0" fmla="*/ 7 w 53"/>
              <a:gd name="T1" fmla="*/ 263 h 341"/>
              <a:gd name="T2" fmla="*/ 0 w 53"/>
              <a:gd name="T3" fmla="*/ 336 h 341"/>
              <a:gd name="T4" fmla="*/ 33 w 53"/>
              <a:gd name="T5" fmla="*/ 341 h 341"/>
              <a:gd name="T6" fmla="*/ 37 w 53"/>
              <a:gd name="T7" fmla="*/ 269 h 341"/>
              <a:gd name="T8" fmla="*/ 7 w 53"/>
              <a:gd name="T9" fmla="*/ 263 h 341"/>
              <a:gd name="T10" fmla="*/ 17 w 53"/>
              <a:gd name="T11" fmla="*/ 152 h 341"/>
              <a:gd name="T12" fmla="*/ 11 w 53"/>
              <a:gd name="T13" fmla="*/ 205 h 341"/>
              <a:gd name="T14" fmla="*/ 41 w 53"/>
              <a:gd name="T15" fmla="*/ 210 h 341"/>
              <a:gd name="T16" fmla="*/ 44 w 53"/>
              <a:gd name="T17" fmla="*/ 156 h 341"/>
              <a:gd name="T18" fmla="*/ 17 w 53"/>
              <a:gd name="T19" fmla="*/ 152 h 341"/>
              <a:gd name="T20" fmla="*/ 30 w 53"/>
              <a:gd name="T21" fmla="*/ 0 h 341"/>
              <a:gd name="T22" fmla="*/ 21 w 53"/>
              <a:gd name="T23" fmla="*/ 94 h 341"/>
              <a:gd name="T24" fmla="*/ 47 w 53"/>
              <a:gd name="T25" fmla="*/ 98 h 341"/>
              <a:gd name="T26" fmla="*/ 53 w 53"/>
              <a:gd name="T27" fmla="*/ 4 h 341"/>
              <a:gd name="T28" fmla="*/ 30 w 53"/>
              <a:gd name="T29"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341">
                <a:moveTo>
                  <a:pt x="7" y="263"/>
                </a:moveTo>
                <a:lnTo>
                  <a:pt x="0" y="336"/>
                </a:lnTo>
                <a:lnTo>
                  <a:pt x="33" y="341"/>
                </a:lnTo>
                <a:lnTo>
                  <a:pt x="37" y="269"/>
                </a:lnTo>
                <a:lnTo>
                  <a:pt x="7" y="263"/>
                </a:lnTo>
                <a:close/>
                <a:moveTo>
                  <a:pt x="17" y="152"/>
                </a:moveTo>
                <a:lnTo>
                  <a:pt x="11" y="205"/>
                </a:lnTo>
                <a:lnTo>
                  <a:pt x="41" y="210"/>
                </a:lnTo>
                <a:lnTo>
                  <a:pt x="44" y="156"/>
                </a:lnTo>
                <a:lnTo>
                  <a:pt x="17" y="152"/>
                </a:lnTo>
                <a:close/>
                <a:moveTo>
                  <a:pt x="30" y="0"/>
                </a:moveTo>
                <a:lnTo>
                  <a:pt x="21" y="94"/>
                </a:lnTo>
                <a:lnTo>
                  <a:pt x="47" y="98"/>
                </a:lnTo>
                <a:lnTo>
                  <a:pt x="53" y="4"/>
                </a:lnTo>
                <a:lnTo>
                  <a:pt x="30" y="0"/>
                </a:lnTo>
                <a:close/>
              </a:path>
            </a:pathLst>
          </a:custGeom>
          <a:solidFill>
            <a:srgbClr val="393F6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19" name="iṩľiḍe"/>
          <p:cNvSpPr/>
          <p:nvPr/>
        </p:nvSpPr>
        <p:spPr bwMode="auto">
          <a:xfrm>
            <a:off x="3891059" y="2117946"/>
            <a:ext cx="34832" cy="224107"/>
          </a:xfrm>
          <a:custGeom>
            <a:avLst/>
            <a:gdLst>
              <a:gd name="T0" fmla="*/ 7 w 53"/>
              <a:gd name="T1" fmla="*/ 263 h 341"/>
              <a:gd name="T2" fmla="*/ 0 w 53"/>
              <a:gd name="T3" fmla="*/ 336 h 341"/>
              <a:gd name="T4" fmla="*/ 33 w 53"/>
              <a:gd name="T5" fmla="*/ 341 h 341"/>
              <a:gd name="T6" fmla="*/ 37 w 53"/>
              <a:gd name="T7" fmla="*/ 269 h 341"/>
              <a:gd name="T8" fmla="*/ 7 w 53"/>
              <a:gd name="T9" fmla="*/ 263 h 341"/>
              <a:gd name="T10" fmla="*/ 17 w 53"/>
              <a:gd name="T11" fmla="*/ 152 h 341"/>
              <a:gd name="T12" fmla="*/ 11 w 53"/>
              <a:gd name="T13" fmla="*/ 205 h 341"/>
              <a:gd name="T14" fmla="*/ 41 w 53"/>
              <a:gd name="T15" fmla="*/ 210 h 341"/>
              <a:gd name="T16" fmla="*/ 44 w 53"/>
              <a:gd name="T17" fmla="*/ 156 h 341"/>
              <a:gd name="T18" fmla="*/ 17 w 53"/>
              <a:gd name="T19" fmla="*/ 152 h 341"/>
              <a:gd name="T20" fmla="*/ 30 w 53"/>
              <a:gd name="T21" fmla="*/ 0 h 341"/>
              <a:gd name="T22" fmla="*/ 21 w 53"/>
              <a:gd name="T23" fmla="*/ 94 h 341"/>
              <a:gd name="T24" fmla="*/ 47 w 53"/>
              <a:gd name="T25" fmla="*/ 98 h 341"/>
              <a:gd name="T26" fmla="*/ 53 w 53"/>
              <a:gd name="T27" fmla="*/ 4 h 341"/>
              <a:gd name="T28" fmla="*/ 30 w 53"/>
              <a:gd name="T29"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341">
                <a:moveTo>
                  <a:pt x="7" y="263"/>
                </a:moveTo>
                <a:lnTo>
                  <a:pt x="0" y="336"/>
                </a:lnTo>
                <a:lnTo>
                  <a:pt x="33" y="341"/>
                </a:lnTo>
                <a:lnTo>
                  <a:pt x="37" y="269"/>
                </a:lnTo>
                <a:lnTo>
                  <a:pt x="7" y="263"/>
                </a:lnTo>
                <a:moveTo>
                  <a:pt x="17" y="152"/>
                </a:moveTo>
                <a:lnTo>
                  <a:pt x="11" y="205"/>
                </a:lnTo>
                <a:lnTo>
                  <a:pt x="41" y="210"/>
                </a:lnTo>
                <a:lnTo>
                  <a:pt x="44" y="156"/>
                </a:lnTo>
                <a:lnTo>
                  <a:pt x="17" y="152"/>
                </a:lnTo>
                <a:moveTo>
                  <a:pt x="30" y="0"/>
                </a:moveTo>
                <a:lnTo>
                  <a:pt x="21" y="94"/>
                </a:lnTo>
                <a:lnTo>
                  <a:pt x="47" y="98"/>
                </a:lnTo>
                <a:lnTo>
                  <a:pt x="53" y="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20" name="iŝḻïḍé"/>
          <p:cNvSpPr/>
          <p:nvPr/>
        </p:nvSpPr>
        <p:spPr bwMode="auto">
          <a:xfrm>
            <a:off x="3917347" y="1972704"/>
            <a:ext cx="17745" cy="70321"/>
          </a:xfrm>
          <a:custGeom>
            <a:avLst/>
            <a:gdLst>
              <a:gd name="T0" fmla="*/ 10 w 27"/>
              <a:gd name="T1" fmla="*/ 0 h 107"/>
              <a:gd name="T2" fmla="*/ 0 w 27"/>
              <a:gd name="T3" fmla="*/ 102 h 107"/>
              <a:gd name="T4" fmla="*/ 20 w 27"/>
              <a:gd name="T5" fmla="*/ 107 h 107"/>
              <a:gd name="T6" fmla="*/ 27 w 27"/>
              <a:gd name="T7" fmla="*/ 3 h 107"/>
              <a:gd name="T8" fmla="*/ 10 w 27"/>
              <a:gd name="T9" fmla="*/ 0 h 107"/>
            </a:gdLst>
            <a:ahLst/>
            <a:cxnLst>
              <a:cxn ang="0">
                <a:pos x="T0" y="T1"/>
              </a:cxn>
              <a:cxn ang="0">
                <a:pos x="T2" y="T3"/>
              </a:cxn>
              <a:cxn ang="0">
                <a:pos x="T4" y="T5"/>
              </a:cxn>
              <a:cxn ang="0">
                <a:pos x="T6" y="T7"/>
              </a:cxn>
              <a:cxn ang="0">
                <a:pos x="T8" y="T9"/>
              </a:cxn>
            </a:cxnLst>
            <a:rect l="0" t="0" r="r" b="b"/>
            <a:pathLst>
              <a:path w="27" h="107">
                <a:moveTo>
                  <a:pt x="10" y="0"/>
                </a:moveTo>
                <a:lnTo>
                  <a:pt x="0" y="102"/>
                </a:lnTo>
                <a:lnTo>
                  <a:pt x="20" y="107"/>
                </a:lnTo>
                <a:lnTo>
                  <a:pt x="27" y="3"/>
                </a:lnTo>
                <a:lnTo>
                  <a:pt x="10" y="0"/>
                </a:lnTo>
                <a:close/>
              </a:path>
            </a:pathLst>
          </a:custGeom>
          <a:solidFill>
            <a:srgbClr val="393F6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21" name="iṧ1íḋê"/>
          <p:cNvSpPr/>
          <p:nvPr/>
        </p:nvSpPr>
        <p:spPr bwMode="auto">
          <a:xfrm>
            <a:off x="3917347" y="1972704"/>
            <a:ext cx="17745" cy="70321"/>
          </a:xfrm>
          <a:custGeom>
            <a:avLst/>
            <a:gdLst>
              <a:gd name="T0" fmla="*/ 10 w 27"/>
              <a:gd name="T1" fmla="*/ 0 h 107"/>
              <a:gd name="T2" fmla="*/ 0 w 27"/>
              <a:gd name="T3" fmla="*/ 102 h 107"/>
              <a:gd name="T4" fmla="*/ 20 w 27"/>
              <a:gd name="T5" fmla="*/ 107 h 107"/>
              <a:gd name="T6" fmla="*/ 27 w 27"/>
              <a:gd name="T7" fmla="*/ 3 h 107"/>
              <a:gd name="T8" fmla="*/ 10 w 27"/>
              <a:gd name="T9" fmla="*/ 0 h 107"/>
            </a:gdLst>
            <a:ahLst/>
            <a:cxnLst>
              <a:cxn ang="0">
                <a:pos x="T0" y="T1"/>
              </a:cxn>
              <a:cxn ang="0">
                <a:pos x="T2" y="T3"/>
              </a:cxn>
              <a:cxn ang="0">
                <a:pos x="T4" y="T5"/>
              </a:cxn>
              <a:cxn ang="0">
                <a:pos x="T6" y="T7"/>
              </a:cxn>
              <a:cxn ang="0">
                <a:pos x="T8" y="T9"/>
              </a:cxn>
            </a:cxnLst>
            <a:rect l="0" t="0" r="r" b="b"/>
            <a:pathLst>
              <a:path w="27" h="107">
                <a:moveTo>
                  <a:pt x="10" y="0"/>
                </a:moveTo>
                <a:lnTo>
                  <a:pt x="0" y="102"/>
                </a:lnTo>
                <a:lnTo>
                  <a:pt x="20" y="107"/>
                </a:lnTo>
                <a:lnTo>
                  <a:pt x="27" y="3"/>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22" name="îṩľiḍé"/>
          <p:cNvSpPr/>
          <p:nvPr/>
        </p:nvSpPr>
        <p:spPr bwMode="auto">
          <a:xfrm>
            <a:off x="3895660" y="2252673"/>
            <a:ext cx="22345" cy="42061"/>
          </a:xfrm>
          <a:custGeom>
            <a:avLst/>
            <a:gdLst>
              <a:gd name="T0" fmla="*/ 4 w 34"/>
              <a:gd name="T1" fmla="*/ 0 h 64"/>
              <a:gd name="T2" fmla="*/ 0 w 34"/>
              <a:gd name="T3" fmla="*/ 58 h 64"/>
              <a:gd name="T4" fmla="*/ 30 w 34"/>
              <a:gd name="T5" fmla="*/ 64 h 64"/>
              <a:gd name="T6" fmla="*/ 34 w 34"/>
              <a:gd name="T7" fmla="*/ 5 h 64"/>
              <a:gd name="T8" fmla="*/ 4 w 34"/>
              <a:gd name="T9" fmla="*/ 0 h 64"/>
            </a:gdLst>
            <a:ahLst/>
            <a:cxnLst>
              <a:cxn ang="0">
                <a:pos x="T0" y="T1"/>
              </a:cxn>
              <a:cxn ang="0">
                <a:pos x="T2" y="T3"/>
              </a:cxn>
              <a:cxn ang="0">
                <a:pos x="T4" y="T5"/>
              </a:cxn>
              <a:cxn ang="0">
                <a:pos x="T6" y="T7"/>
              </a:cxn>
              <a:cxn ang="0">
                <a:pos x="T8" y="T9"/>
              </a:cxn>
            </a:cxnLst>
            <a:rect l="0" t="0" r="r" b="b"/>
            <a:pathLst>
              <a:path w="34" h="64">
                <a:moveTo>
                  <a:pt x="4" y="0"/>
                </a:moveTo>
                <a:lnTo>
                  <a:pt x="0" y="58"/>
                </a:lnTo>
                <a:lnTo>
                  <a:pt x="30" y="64"/>
                </a:lnTo>
                <a:lnTo>
                  <a:pt x="34" y="5"/>
                </a:lnTo>
                <a:lnTo>
                  <a:pt x="4" y="0"/>
                </a:lnTo>
                <a:close/>
              </a:path>
            </a:pathLst>
          </a:custGeom>
          <a:solidFill>
            <a:srgbClr val="A2B2D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23" name="îśḷïḑé"/>
          <p:cNvSpPr/>
          <p:nvPr/>
        </p:nvSpPr>
        <p:spPr bwMode="auto">
          <a:xfrm>
            <a:off x="3895660" y="2252673"/>
            <a:ext cx="22345" cy="42061"/>
          </a:xfrm>
          <a:custGeom>
            <a:avLst/>
            <a:gdLst>
              <a:gd name="T0" fmla="*/ 4 w 34"/>
              <a:gd name="T1" fmla="*/ 0 h 64"/>
              <a:gd name="T2" fmla="*/ 0 w 34"/>
              <a:gd name="T3" fmla="*/ 58 h 64"/>
              <a:gd name="T4" fmla="*/ 30 w 34"/>
              <a:gd name="T5" fmla="*/ 64 h 64"/>
              <a:gd name="T6" fmla="*/ 34 w 34"/>
              <a:gd name="T7" fmla="*/ 5 h 64"/>
              <a:gd name="T8" fmla="*/ 4 w 34"/>
              <a:gd name="T9" fmla="*/ 0 h 64"/>
            </a:gdLst>
            <a:ahLst/>
            <a:cxnLst>
              <a:cxn ang="0">
                <a:pos x="T0" y="T1"/>
              </a:cxn>
              <a:cxn ang="0">
                <a:pos x="T2" y="T3"/>
              </a:cxn>
              <a:cxn ang="0">
                <a:pos x="T4" y="T5"/>
              </a:cxn>
              <a:cxn ang="0">
                <a:pos x="T6" y="T7"/>
              </a:cxn>
              <a:cxn ang="0">
                <a:pos x="T8" y="T9"/>
              </a:cxn>
            </a:cxnLst>
            <a:rect l="0" t="0" r="r" b="b"/>
            <a:pathLst>
              <a:path w="34" h="64">
                <a:moveTo>
                  <a:pt x="4" y="0"/>
                </a:moveTo>
                <a:lnTo>
                  <a:pt x="0" y="58"/>
                </a:lnTo>
                <a:lnTo>
                  <a:pt x="30" y="64"/>
                </a:lnTo>
                <a:lnTo>
                  <a:pt x="34" y="5"/>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24" name="ïSḷîďé"/>
          <p:cNvSpPr/>
          <p:nvPr/>
        </p:nvSpPr>
        <p:spPr bwMode="auto">
          <a:xfrm>
            <a:off x="3902231" y="2179723"/>
            <a:ext cx="19716" cy="40747"/>
          </a:xfrm>
          <a:custGeom>
            <a:avLst/>
            <a:gdLst>
              <a:gd name="T0" fmla="*/ 4 w 30"/>
              <a:gd name="T1" fmla="*/ 0 h 62"/>
              <a:gd name="T2" fmla="*/ 0 w 30"/>
              <a:gd name="T3" fmla="*/ 58 h 62"/>
              <a:gd name="T4" fmla="*/ 27 w 30"/>
              <a:gd name="T5" fmla="*/ 62 h 62"/>
              <a:gd name="T6" fmla="*/ 30 w 30"/>
              <a:gd name="T7" fmla="*/ 4 h 62"/>
              <a:gd name="T8" fmla="*/ 4 w 30"/>
              <a:gd name="T9" fmla="*/ 0 h 62"/>
            </a:gdLst>
            <a:ahLst/>
            <a:cxnLst>
              <a:cxn ang="0">
                <a:pos x="T0" y="T1"/>
              </a:cxn>
              <a:cxn ang="0">
                <a:pos x="T2" y="T3"/>
              </a:cxn>
              <a:cxn ang="0">
                <a:pos x="T4" y="T5"/>
              </a:cxn>
              <a:cxn ang="0">
                <a:pos x="T6" y="T7"/>
              </a:cxn>
              <a:cxn ang="0">
                <a:pos x="T8" y="T9"/>
              </a:cxn>
            </a:cxnLst>
            <a:rect l="0" t="0" r="r" b="b"/>
            <a:pathLst>
              <a:path w="30" h="62">
                <a:moveTo>
                  <a:pt x="4" y="0"/>
                </a:moveTo>
                <a:lnTo>
                  <a:pt x="0" y="58"/>
                </a:lnTo>
                <a:lnTo>
                  <a:pt x="27" y="62"/>
                </a:lnTo>
                <a:lnTo>
                  <a:pt x="30" y="4"/>
                </a:lnTo>
                <a:lnTo>
                  <a:pt x="4" y="0"/>
                </a:lnTo>
                <a:close/>
              </a:path>
            </a:pathLst>
          </a:custGeom>
          <a:solidFill>
            <a:srgbClr val="A2B2D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25" name="îṥḷïḋé"/>
          <p:cNvSpPr/>
          <p:nvPr/>
        </p:nvSpPr>
        <p:spPr bwMode="auto">
          <a:xfrm>
            <a:off x="3902231" y="2179723"/>
            <a:ext cx="19716" cy="40747"/>
          </a:xfrm>
          <a:custGeom>
            <a:avLst/>
            <a:gdLst>
              <a:gd name="T0" fmla="*/ 4 w 30"/>
              <a:gd name="T1" fmla="*/ 0 h 62"/>
              <a:gd name="T2" fmla="*/ 0 w 30"/>
              <a:gd name="T3" fmla="*/ 58 h 62"/>
              <a:gd name="T4" fmla="*/ 27 w 30"/>
              <a:gd name="T5" fmla="*/ 62 h 62"/>
              <a:gd name="T6" fmla="*/ 30 w 30"/>
              <a:gd name="T7" fmla="*/ 4 h 62"/>
              <a:gd name="T8" fmla="*/ 4 w 30"/>
              <a:gd name="T9" fmla="*/ 0 h 62"/>
            </a:gdLst>
            <a:ahLst/>
            <a:cxnLst>
              <a:cxn ang="0">
                <a:pos x="T0" y="T1"/>
              </a:cxn>
              <a:cxn ang="0">
                <a:pos x="T2" y="T3"/>
              </a:cxn>
              <a:cxn ang="0">
                <a:pos x="T4" y="T5"/>
              </a:cxn>
              <a:cxn ang="0">
                <a:pos x="T6" y="T7"/>
              </a:cxn>
              <a:cxn ang="0">
                <a:pos x="T8" y="T9"/>
              </a:cxn>
            </a:cxnLst>
            <a:rect l="0" t="0" r="r" b="b"/>
            <a:pathLst>
              <a:path w="30" h="62">
                <a:moveTo>
                  <a:pt x="4" y="0"/>
                </a:moveTo>
                <a:lnTo>
                  <a:pt x="0" y="58"/>
                </a:lnTo>
                <a:lnTo>
                  <a:pt x="27" y="62"/>
                </a:lnTo>
                <a:lnTo>
                  <a:pt x="30" y="4"/>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26" name="ï$ḷîďê"/>
          <p:cNvSpPr/>
          <p:nvPr/>
        </p:nvSpPr>
        <p:spPr bwMode="auto">
          <a:xfrm>
            <a:off x="1475178" y="1726253"/>
            <a:ext cx="168244" cy="1471480"/>
          </a:xfrm>
          <a:custGeom>
            <a:avLst/>
            <a:gdLst>
              <a:gd name="T0" fmla="*/ 30 w 256"/>
              <a:gd name="T1" fmla="*/ 1977 h 2239"/>
              <a:gd name="T2" fmla="*/ 0 w 256"/>
              <a:gd name="T3" fmla="*/ 2229 h 2239"/>
              <a:gd name="T4" fmla="*/ 101 w 256"/>
              <a:gd name="T5" fmla="*/ 2239 h 2239"/>
              <a:gd name="T6" fmla="*/ 84 w 256"/>
              <a:gd name="T7" fmla="*/ 2175 h 2239"/>
              <a:gd name="T8" fmla="*/ 65 w 256"/>
              <a:gd name="T9" fmla="*/ 2174 h 2239"/>
              <a:gd name="T10" fmla="*/ 70 w 256"/>
              <a:gd name="T11" fmla="*/ 2125 h 2239"/>
              <a:gd name="T12" fmla="*/ 30 w 256"/>
              <a:gd name="T13" fmla="*/ 1977 h 2239"/>
              <a:gd name="T14" fmla="*/ 256 w 256"/>
              <a:gd name="T15" fmla="*/ 0 h 2239"/>
              <a:gd name="T16" fmla="*/ 94 w 256"/>
              <a:gd name="T17" fmla="*/ 1419 h 2239"/>
              <a:gd name="T18" fmla="*/ 132 w 256"/>
              <a:gd name="T19" fmla="*/ 1409 h 2239"/>
              <a:gd name="T20" fmla="*/ 256 w 256"/>
              <a:gd name="T21" fmla="*/ 0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6" h="2239">
                <a:moveTo>
                  <a:pt x="30" y="1977"/>
                </a:moveTo>
                <a:lnTo>
                  <a:pt x="0" y="2229"/>
                </a:lnTo>
                <a:lnTo>
                  <a:pt x="101" y="2239"/>
                </a:lnTo>
                <a:lnTo>
                  <a:pt x="84" y="2175"/>
                </a:lnTo>
                <a:lnTo>
                  <a:pt x="65" y="2174"/>
                </a:lnTo>
                <a:lnTo>
                  <a:pt x="70" y="2125"/>
                </a:lnTo>
                <a:lnTo>
                  <a:pt x="30" y="1977"/>
                </a:lnTo>
                <a:close/>
                <a:moveTo>
                  <a:pt x="256" y="0"/>
                </a:moveTo>
                <a:lnTo>
                  <a:pt x="94" y="1419"/>
                </a:lnTo>
                <a:lnTo>
                  <a:pt x="132" y="1409"/>
                </a:lnTo>
                <a:lnTo>
                  <a:pt x="256" y="0"/>
                </a:lnTo>
                <a:close/>
              </a:path>
            </a:pathLst>
          </a:custGeom>
          <a:solidFill>
            <a:srgbClr val="A2B2D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27" name="ïṩlídè"/>
          <p:cNvSpPr/>
          <p:nvPr/>
        </p:nvSpPr>
        <p:spPr bwMode="auto">
          <a:xfrm>
            <a:off x="1475178" y="1726253"/>
            <a:ext cx="168244" cy="1471480"/>
          </a:xfrm>
          <a:custGeom>
            <a:avLst/>
            <a:gdLst>
              <a:gd name="T0" fmla="*/ 30 w 256"/>
              <a:gd name="T1" fmla="*/ 1977 h 2239"/>
              <a:gd name="T2" fmla="*/ 0 w 256"/>
              <a:gd name="T3" fmla="*/ 2229 h 2239"/>
              <a:gd name="T4" fmla="*/ 101 w 256"/>
              <a:gd name="T5" fmla="*/ 2239 h 2239"/>
              <a:gd name="T6" fmla="*/ 84 w 256"/>
              <a:gd name="T7" fmla="*/ 2175 h 2239"/>
              <a:gd name="T8" fmla="*/ 65 w 256"/>
              <a:gd name="T9" fmla="*/ 2174 h 2239"/>
              <a:gd name="T10" fmla="*/ 70 w 256"/>
              <a:gd name="T11" fmla="*/ 2125 h 2239"/>
              <a:gd name="T12" fmla="*/ 30 w 256"/>
              <a:gd name="T13" fmla="*/ 1977 h 2239"/>
              <a:gd name="T14" fmla="*/ 256 w 256"/>
              <a:gd name="T15" fmla="*/ 0 h 2239"/>
              <a:gd name="T16" fmla="*/ 94 w 256"/>
              <a:gd name="T17" fmla="*/ 1419 h 2239"/>
              <a:gd name="T18" fmla="*/ 132 w 256"/>
              <a:gd name="T19" fmla="*/ 1409 h 2239"/>
              <a:gd name="T20" fmla="*/ 256 w 256"/>
              <a:gd name="T21" fmla="*/ 0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6" h="2239">
                <a:moveTo>
                  <a:pt x="30" y="1977"/>
                </a:moveTo>
                <a:lnTo>
                  <a:pt x="0" y="2229"/>
                </a:lnTo>
                <a:lnTo>
                  <a:pt x="101" y="2239"/>
                </a:lnTo>
                <a:lnTo>
                  <a:pt x="84" y="2175"/>
                </a:lnTo>
                <a:lnTo>
                  <a:pt x="65" y="2174"/>
                </a:lnTo>
                <a:lnTo>
                  <a:pt x="70" y="2125"/>
                </a:lnTo>
                <a:lnTo>
                  <a:pt x="30" y="1977"/>
                </a:lnTo>
                <a:moveTo>
                  <a:pt x="256" y="0"/>
                </a:moveTo>
                <a:lnTo>
                  <a:pt x="94" y="1419"/>
                </a:lnTo>
                <a:lnTo>
                  <a:pt x="132" y="1409"/>
                </a:lnTo>
                <a:lnTo>
                  <a:pt x="2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28" name="ïš1îḑe"/>
          <p:cNvSpPr/>
          <p:nvPr/>
        </p:nvSpPr>
        <p:spPr bwMode="auto">
          <a:xfrm>
            <a:off x="1494894" y="2947995"/>
            <a:ext cx="77550" cy="252366"/>
          </a:xfrm>
          <a:custGeom>
            <a:avLst/>
            <a:gdLst>
              <a:gd name="T0" fmla="*/ 54 w 118"/>
              <a:gd name="T1" fmla="*/ 316 h 384"/>
              <a:gd name="T2" fmla="*/ 71 w 118"/>
              <a:gd name="T3" fmla="*/ 380 h 384"/>
              <a:gd name="T4" fmla="*/ 118 w 118"/>
              <a:gd name="T5" fmla="*/ 384 h 384"/>
              <a:gd name="T6" fmla="*/ 101 w 118"/>
              <a:gd name="T7" fmla="*/ 320 h 384"/>
              <a:gd name="T8" fmla="*/ 54 w 118"/>
              <a:gd name="T9" fmla="*/ 316 h 384"/>
              <a:gd name="T10" fmla="*/ 12 w 118"/>
              <a:gd name="T11" fmla="*/ 0 h 384"/>
              <a:gd name="T12" fmla="*/ 0 w 118"/>
              <a:gd name="T13" fmla="*/ 118 h 384"/>
              <a:gd name="T14" fmla="*/ 40 w 118"/>
              <a:gd name="T15" fmla="*/ 266 h 384"/>
              <a:gd name="T16" fmla="*/ 51 w 118"/>
              <a:gd name="T17" fmla="*/ 140 h 384"/>
              <a:gd name="T18" fmla="*/ 12 w 118"/>
              <a:gd name="T19"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384">
                <a:moveTo>
                  <a:pt x="54" y="316"/>
                </a:moveTo>
                <a:lnTo>
                  <a:pt x="71" y="380"/>
                </a:lnTo>
                <a:lnTo>
                  <a:pt x="118" y="384"/>
                </a:lnTo>
                <a:lnTo>
                  <a:pt x="101" y="320"/>
                </a:lnTo>
                <a:lnTo>
                  <a:pt x="54" y="316"/>
                </a:lnTo>
                <a:close/>
                <a:moveTo>
                  <a:pt x="12" y="0"/>
                </a:moveTo>
                <a:lnTo>
                  <a:pt x="0" y="118"/>
                </a:lnTo>
                <a:lnTo>
                  <a:pt x="40" y="266"/>
                </a:lnTo>
                <a:lnTo>
                  <a:pt x="51" y="140"/>
                </a:lnTo>
                <a:lnTo>
                  <a:pt x="12" y="0"/>
                </a:lnTo>
                <a:close/>
              </a:path>
            </a:pathLst>
          </a:custGeom>
          <a:solidFill>
            <a:srgbClr val="677CB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29" name="ís1idè"/>
          <p:cNvSpPr/>
          <p:nvPr/>
        </p:nvSpPr>
        <p:spPr bwMode="auto">
          <a:xfrm>
            <a:off x="1494894" y="2947995"/>
            <a:ext cx="77550" cy="252366"/>
          </a:xfrm>
          <a:custGeom>
            <a:avLst/>
            <a:gdLst>
              <a:gd name="T0" fmla="*/ 54 w 118"/>
              <a:gd name="T1" fmla="*/ 316 h 384"/>
              <a:gd name="T2" fmla="*/ 71 w 118"/>
              <a:gd name="T3" fmla="*/ 380 h 384"/>
              <a:gd name="T4" fmla="*/ 118 w 118"/>
              <a:gd name="T5" fmla="*/ 384 h 384"/>
              <a:gd name="T6" fmla="*/ 101 w 118"/>
              <a:gd name="T7" fmla="*/ 320 h 384"/>
              <a:gd name="T8" fmla="*/ 54 w 118"/>
              <a:gd name="T9" fmla="*/ 316 h 384"/>
              <a:gd name="T10" fmla="*/ 12 w 118"/>
              <a:gd name="T11" fmla="*/ 0 h 384"/>
              <a:gd name="T12" fmla="*/ 0 w 118"/>
              <a:gd name="T13" fmla="*/ 118 h 384"/>
              <a:gd name="T14" fmla="*/ 40 w 118"/>
              <a:gd name="T15" fmla="*/ 266 h 384"/>
              <a:gd name="T16" fmla="*/ 51 w 118"/>
              <a:gd name="T17" fmla="*/ 140 h 384"/>
              <a:gd name="T18" fmla="*/ 12 w 118"/>
              <a:gd name="T19"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384">
                <a:moveTo>
                  <a:pt x="54" y="316"/>
                </a:moveTo>
                <a:lnTo>
                  <a:pt x="71" y="380"/>
                </a:lnTo>
                <a:lnTo>
                  <a:pt x="118" y="384"/>
                </a:lnTo>
                <a:lnTo>
                  <a:pt x="101" y="320"/>
                </a:lnTo>
                <a:lnTo>
                  <a:pt x="54" y="316"/>
                </a:lnTo>
                <a:moveTo>
                  <a:pt x="12" y="0"/>
                </a:moveTo>
                <a:lnTo>
                  <a:pt x="0" y="118"/>
                </a:lnTo>
                <a:lnTo>
                  <a:pt x="40" y="266"/>
                </a:lnTo>
                <a:lnTo>
                  <a:pt x="51" y="140"/>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30" name="ïṡḻíḓê"/>
          <p:cNvSpPr/>
          <p:nvPr/>
        </p:nvSpPr>
        <p:spPr bwMode="auto">
          <a:xfrm>
            <a:off x="1502780" y="2652253"/>
            <a:ext cx="263539" cy="566509"/>
          </a:xfrm>
          <a:custGeom>
            <a:avLst/>
            <a:gdLst>
              <a:gd name="T0" fmla="*/ 89 w 401"/>
              <a:gd name="T1" fmla="*/ 770 h 862"/>
              <a:gd name="T2" fmla="*/ 106 w 401"/>
              <a:gd name="T3" fmla="*/ 834 h 862"/>
              <a:gd name="T4" fmla="*/ 401 w 401"/>
              <a:gd name="T5" fmla="*/ 862 h 862"/>
              <a:gd name="T6" fmla="*/ 393 w 401"/>
              <a:gd name="T7" fmla="*/ 797 h 862"/>
              <a:gd name="T8" fmla="*/ 89 w 401"/>
              <a:gd name="T9" fmla="*/ 770 h 862"/>
              <a:gd name="T10" fmla="*/ 90 w 401"/>
              <a:gd name="T11" fmla="*/ 0 h 862"/>
              <a:gd name="T12" fmla="*/ 52 w 401"/>
              <a:gd name="T13" fmla="*/ 10 h 862"/>
              <a:gd name="T14" fmla="*/ 0 w 401"/>
              <a:gd name="T15" fmla="*/ 450 h 862"/>
              <a:gd name="T16" fmla="*/ 39 w 401"/>
              <a:gd name="T17" fmla="*/ 590 h 862"/>
              <a:gd name="T18" fmla="*/ 90 w 401"/>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1" h="862">
                <a:moveTo>
                  <a:pt x="89" y="770"/>
                </a:moveTo>
                <a:lnTo>
                  <a:pt x="106" y="834"/>
                </a:lnTo>
                <a:lnTo>
                  <a:pt x="401" y="862"/>
                </a:lnTo>
                <a:lnTo>
                  <a:pt x="393" y="797"/>
                </a:lnTo>
                <a:lnTo>
                  <a:pt x="89" y="770"/>
                </a:lnTo>
                <a:close/>
                <a:moveTo>
                  <a:pt x="90" y="0"/>
                </a:moveTo>
                <a:lnTo>
                  <a:pt x="52" y="10"/>
                </a:lnTo>
                <a:lnTo>
                  <a:pt x="0" y="450"/>
                </a:lnTo>
                <a:lnTo>
                  <a:pt x="39" y="590"/>
                </a:lnTo>
                <a:lnTo>
                  <a:pt x="90" y="0"/>
                </a:lnTo>
                <a:close/>
              </a:path>
            </a:pathLst>
          </a:custGeom>
          <a:solidFill>
            <a:srgbClr val="9CABCE"/>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31" name="iŝlïḋe"/>
          <p:cNvSpPr/>
          <p:nvPr/>
        </p:nvSpPr>
        <p:spPr bwMode="auto">
          <a:xfrm>
            <a:off x="1502780" y="2652253"/>
            <a:ext cx="263539" cy="566509"/>
          </a:xfrm>
          <a:custGeom>
            <a:avLst/>
            <a:gdLst>
              <a:gd name="T0" fmla="*/ 89 w 401"/>
              <a:gd name="T1" fmla="*/ 770 h 862"/>
              <a:gd name="T2" fmla="*/ 106 w 401"/>
              <a:gd name="T3" fmla="*/ 834 h 862"/>
              <a:gd name="T4" fmla="*/ 401 w 401"/>
              <a:gd name="T5" fmla="*/ 862 h 862"/>
              <a:gd name="T6" fmla="*/ 393 w 401"/>
              <a:gd name="T7" fmla="*/ 797 h 862"/>
              <a:gd name="T8" fmla="*/ 89 w 401"/>
              <a:gd name="T9" fmla="*/ 770 h 862"/>
              <a:gd name="T10" fmla="*/ 90 w 401"/>
              <a:gd name="T11" fmla="*/ 0 h 862"/>
              <a:gd name="T12" fmla="*/ 52 w 401"/>
              <a:gd name="T13" fmla="*/ 10 h 862"/>
              <a:gd name="T14" fmla="*/ 0 w 401"/>
              <a:gd name="T15" fmla="*/ 450 h 862"/>
              <a:gd name="T16" fmla="*/ 39 w 401"/>
              <a:gd name="T17" fmla="*/ 590 h 862"/>
              <a:gd name="T18" fmla="*/ 90 w 401"/>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1" h="862">
                <a:moveTo>
                  <a:pt x="89" y="770"/>
                </a:moveTo>
                <a:lnTo>
                  <a:pt x="106" y="834"/>
                </a:lnTo>
                <a:lnTo>
                  <a:pt x="401" y="862"/>
                </a:lnTo>
                <a:lnTo>
                  <a:pt x="393" y="797"/>
                </a:lnTo>
                <a:lnTo>
                  <a:pt x="89" y="770"/>
                </a:lnTo>
                <a:moveTo>
                  <a:pt x="90" y="0"/>
                </a:moveTo>
                <a:lnTo>
                  <a:pt x="52" y="10"/>
                </a:lnTo>
                <a:lnTo>
                  <a:pt x="0" y="450"/>
                </a:lnTo>
                <a:lnTo>
                  <a:pt x="39" y="590"/>
                </a:lnTo>
                <a:lnTo>
                  <a:pt x="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32" name="ïšľïde"/>
          <p:cNvSpPr/>
          <p:nvPr/>
        </p:nvSpPr>
        <p:spPr bwMode="auto">
          <a:xfrm>
            <a:off x="1517896" y="1485716"/>
            <a:ext cx="2430340" cy="1869745"/>
          </a:xfrm>
          <a:custGeom>
            <a:avLst/>
            <a:gdLst>
              <a:gd name="T0" fmla="*/ 0 w 3698"/>
              <a:gd name="T1" fmla="*/ 2540 h 2845"/>
              <a:gd name="T2" fmla="*/ 224 w 3698"/>
              <a:gd name="T3" fmla="*/ 0 h 2845"/>
              <a:gd name="T4" fmla="*/ 3698 w 3698"/>
              <a:gd name="T5" fmla="*/ 305 h 2845"/>
              <a:gd name="T6" fmla="*/ 3475 w 3698"/>
              <a:gd name="T7" fmla="*/ 2845 h 2845"/>
              <a:gd name="T8" fmla="*/ 0 w 3698"/>
              <a:gd name="T9" fmla="*/ 2540 h 2845"/>
            </a:gdLst>
            <a:ahLst/>
            <a:cxnLst>
              <a:cxn ang="0">
                <a:pos x="T0" y="T1"/>
              </a:cxn>
              <a:cxn ang="0">
                <a:pos x="T2" y="T3"/>
              </a:cxn>
              <a:cxn ang="0">
                <a:pos x="T4" y="T5"/>
              </a:cxn>
              <a:cxn ang="0">
                <a:pos x="T6" y="T7"/>
              </a:cxn>
              <a:cxn ang="0">
                <a:pos x="T8" y="T9"/>
              </a:cxn>
            </a:cxnLst>
            <a:rect l="0" t="0" r="r" b="b"/>
            <a:pathLst>
              <a:path w="3698" h="2845">
                <a:moveTo>
                  <a:pt x="0" y="2540"/>
                </a:moveTo>
                <a:lnTo>
                  <a:pt x="224" y="0"/>
                </a:lnTo>
                <a:lnTo>
                  <a:pt x="3698" y="305"/>
                </a:lnTo>
                <a:lnTo>
                  <a:pt x="3475" y="2845"/>
                </a:lnTo>
                <a:lnTo>
                  <a:pt x="0" y="2540"/>
                </a:ln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33" name="íṡḻíḓê"/>
          <p:cNvSpPr/>
          <p:nvPr/>
        </p:nvSpPr>
        <p:spPr bwMode="auto">
          <a:xfrm>
            <a:off x="1517896" y="1485716"/>
            <a:ext cx="2430340" cy="1869745"/>
          </a:xfrm>
          <a:custGeom>
            <a:avLst/>
            <a:gdLst>
              <a:gd name="T0" fmla="*/ 0 w 3698"/>
              <a:gd name="T1" fmla="*/ 2540 h 2845"/>
              <a:gd name="T2" fmla="*/ 224 w 3698"/>
              <a:gd name="T3" fmla="*/ 0 h 2845"/>
              <a:gd name="T4" fmla="*/ 3698 w 3698"/>
              <a:gd name="T5" fmla="*/ 305 h 2845"/>
              <a:gd name="T6" fmla="*/ 3475 w 3698"/>
              <a:gd name="T7" fmla="*/ 2845 h 2845"/>
              <a:gd name="T8" fmla="*/ 0 w 3698"/>
              <a:gd name="T9" fmla="*/ 2540 h 2845"/>
            </a:gdLst>
            <a:ahLst/>
            <a:cxnLst>
              <a:cxn ang="0">
                <a:pos x="T0" y="T1"/>
              </a:cxn>
              <a:cxn ang="0">
                <a:pos x="T2" y="T3"/>
              </a:cxn>
              <a:cxn ang="0">
                <a:pos x="T4" y="T5"/>
              </a:cxn>
              <a:cxn ang="0">
                <a:pos x="T6" y="T7"/>
              </a:cxn>
              <a:cxn ang="0">
                <a:pos x="T8" y="T9"/>
              </a:cxn>
            </a:cxnLst>
            <a:rect l="0" t="0" r="r" b="b"/>
            <a:pathLst>
              <a:path w="3698" h="2845">
                <a:moveTo>
                  <a:pt x="0" y="2540"/>
                </a:moveTo>
                <a:lnTo>
                  <a:pt x="224" y="0"/>
                </a:lnTo>
                <a:lnTo>
                  <a:pt x="3698" y="305"/>
                </a:lnTo>
                <a:lnTo>
                  <a:pt x="3475" y="2845"/>
                </a:lnTo>
                <a:lnTo>
                  <a:pt x="0" y="25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34" name="îṧḻîḑe"/>
          <p:cNvSpPr/>
          <p:nvPr/>
        </p:nvSpPr>
        <p:spPr bwMode="auto">
          <a:xfrm>
            <a:off x="2887509" y="1741369"/>
            <a:ext cx="801132" cy="115011"/>
          </a:xfrm>
          <a:custGeom>
            <a:avLst/>
            <a:gdLst>
              <a:gd name="T0" fmla="*/ 1213 w 1219"/>
              <a:gd name="T1" fmla="*/ 175 h 175"/>
              <a:gd name="T2" fmla="*/ 0 w 1219"/>
              <a:gd name="T3" fmla="*/ 70 h 175"/>
              <a:gd name="T4" fmla="*/ 6 w 1219"/>
              <a:gd name="T5" fmla="*/ 0 h 175"/>
              <a:gd name="T6" fmla="*/ 1219 w 1219"/>
              <a:gd name="T7" fmla="*/ 107 h 175"/>
              <a:gd name="T8" fmla="*/ 1213 w 1219"/>
              <a:gd name="T9" fmla="*/ 175 h 175"/>
            </a:gdLst>
            <a:ahLst/>
            <a:cxnLst>
              <a:cxn ang="0">
                <a:pos x="T0" y="T1"/>
              </a:cxn>
              <a:cxn ang="0">
                <a:pos x="T2" y="T3"/>
              </a:cxn>
              <a:cxn ang="0">
                <a:pos x="T4" y="T5"/>
              </a:cxn>
              <a:cxn ang="0">
                <a:pos x="T6" y="T7"/>
              </a:cxn>
              <a:cxn ang="0">
                <a:pos x="T8" y="T9"/>
              </a:cxn>
            </a:cxnLst>
            <a:rect l="0" t="0" r="r" b="b"/>
            <a:pathLst>
              <a:path w="1219" h="175">
                <a:moveTo>
                  <a:pt x="1213" y="175"/>
                </a:moveTo>
                <a:lnTo>
                  <a:pt x="0" y="70"/>
                </a:lnTo>
                <a:lnTo>
                  <a:pt x="6" y="0"/>
                </a:lnTo>
                <a:lnTo>
                  <a:pt x="1219" y="107"/>
                </a:lnTo>
                <a:lnTo>
                  <a:pt x="1213" y="175"/>
                </a:lnTo>
                <a:close/>
              </a:path>
            </a:pathLst>
          </a:custGeom>
          <a:solidFill>
            <a:srgbClr val="5A5A7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35" name="îŝ1íḓé"/>
          <p:cNvSpPr/>
          <p:nvPr/>
        </p:nvSpPr>
        <p:spPr bwMode="auto">
          <a:xfrm>
            <a:off x="3000548" y="1856379"/>
            <a:ext cx="678234" cy="81493"/>
          </a:xfrm>
          <a:custGeom>
            <a:avLst/>
            <a:gdLst>
              <a:gd name="T0" fmla="*/ 1030 w 1032"/>
              <a:gd name="T1" fmla="*/ 124 h 124"/>
              <a:gd name="T2" fmla="*/ 0 w 1032"/>
              <a:gd name="T3" fmla="*/ 34 h 124"/>
              <a:gd name="T4" fmla="*/ 2 w 1032"/>
              <a:gd name="T5" fmla="*/ 0 h 124"/>
              <a:gd name="T6" fmla="*/ 1032 w 1032"/>
              <a:gd name="T7" fmla="*/ 90 h 124"/>
              <a:gd name="T8" fmla="*/ 1030 w 1032"/>
              <a:gd name="T9" fmla="*/ 124 h 124"/>
            </a:gdLst>
            <a:ahLst/>
            <a:cxnLst>
              <a:cxn ang="0">
                <a:pos x="T0" y="T1"/>
              </a:cxn>
              <a:cxn ang="0">
                <a:pos x="T2" y="T3"/>
              </a:cxn>
              <a:cxn ang="0">
                <a:pos x="T4" y="T5"/>
              </a:cxn>
              <a:cxn ang="0">
                <a:pos x="T6" y="T7"/>
              </a:cxn>
              <a:cxn ang="0">
                <a:pos x="T8" y="T9"/>
              </a:cxn>
            </a:cxnLst>
            <a:rect l="0" t="0" r="r" b="b"/>
            <a:pathLst>
              <a:path w="1032" h="124">
                <a:moveTo>
                  <a:pt x="1030" y="124"/>
                </a:moveTo>
                <a:lnTo>
                  <a:pt x="0" y="34"/>
                </a:lnTo>
                <a:lnTo>
                  <a:pt x="2" y="0"/>
                </a:lnTo>
                <a:lnTo>
                  <a:pt x="1032" y="90"/>
                </a:lnTo>
                <a:lnTo>
                  <a:pt x="1030" y="124"/>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36" name="iṡḷíḍè"/>
          <p:cNvSpPr/>
          <p:nvPr/>
        </p:nvSpPr>
        <p:spPr bwMode="auto">
          <a:xfrm>
            <a:off x="2874365" y="1910927"/>
            <a:ext cx="799160" cy="91351"/>
          </a:xfrm>
          <a:custGeom>
            <a:avLst/>
            <a:gdLst>
              <a:gd name="T0" fmla="*/ 1213 w 1216"/>
              <a:gd name="T1" fmla="*/ 139 h 139"/>
              <a:gd name="T2" fmla="*/ 0 w 1216"/>
              <a:gd name="T3" fmla="*/ 34 h 139"/>
              <a:gd name="T4" fmla="*/ 3 w 1216"/>
              <a:gd name="T5" fmla="*/ 0 h 139"/>
              <a:gd name="T6" fmla="*/ 1216 w 1216"/>
              <a:gd name="T7" fmla="*/ 105 h 139"/>
              <a:gd name="T8" fmla="*/ 1213 w 1216"/>
              <a:gd name="T9" fmla="*/ 139 h 139"/>
            </a:gdLst>
            <a:ahLst/>
            <a:cxnLst>
              <a:cxn ang="0">
                <a:pos x="T0" y="T1"/>
              </a:cxn>
              <a:cxn ang="0">
                <a:pos x="T2" y="T3"/>
              </a:cxn>
              <a:cxn ang="0">
                <a:pos x="T4" y="T5"/>
              </a:cxn>
              <a:cxn ang="0">
                <a:pos x="T6" y="T7"/>
              </a:cxn>
              <a:cxn ang="0">
                <a:pos x="T8" y="T9"/>
              </a:cxn>
            </a:cxnLst>
            <a:rect l="0" t="0" r="r" b="b"/>
            <a:pathLst>
              <a:path w="1216" h="139">
                <a:moveTo>
                  <a:pt x="1213" y="139"/>
                </a:moveTo>
                <a:lnTo>
                  <a:pt x="0" y="34"/>
                </a:lnTo>
                <a:lnTo>
                  <a:pt x="3" y="0"/>
                </a:lnTo>
                <a:lnTo>
                  <a:pt x="1216" y="105"/>
                </a:lnTo>
                <a:lnTo>
                  <a:pt x="1213" y="139"/>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37" name="isḷïḓê"/>
          <p:cNvSpPr/>
          <p:nvPr/>
        </p:nvSpPr>
        <p:spPr bwMode="auto">
          <a:xfrm>
            <a:off x="2869107" y="1975333"/>
            <a:ext cx="798503" cy="92009"/>
          </a:xfrm>
          <a:custGeom>
            <a:avLst/>
            <a:gdLst>
              <a:gd name="T0" fmla="*/ 1212 w 1215"/>
              <a:gd name="T1" fmla="*/ 140 h 140"/>
              <a:gd name="T2" fmla="*/ 0 w 1215"/>
              <a:gd name="T3" fmla="*/ 33 h 140"/>
              <a:gd name="T4" fmla="*/ 3 w 1215"/>
              <a:gd name="T5" fmla="*/ 0 h 140"/>
              <a:gd name="T6" fmla="*/ 1215 w 1215"/>
              <a:gd name="T7" fmla="*/ 105 h 140"/>
              <a:gd name="T8" fmla="*/ 1212 w 1215"/>
              <a:gd name="T9" fmla="*/ 140 h 140"/>
            </a:gdLst>
            <a:ahLst/>
            <a:cxnLst>
              <a:cxn ang="0">
                <a:pos x="T0" y="T1"/>
              </a:cxn>
              <a:cxn ang="0">
                <a:pos x="T2" y="T3"/>
              </a:cxn>
              <a:cxn ang="0">
                <a:pos x="T4" y="T5"/>
              </a:cxn>
              <a:cxn ang="0">
                <a:pos x="T6" y="T7"/>
              </a:cxn>
              <a:cxn ang="0">
                <a:pos x="T8" y="T9"/>
              </a:cxn>
            </a:cxnLst>
            <a:rect l="0" t="0" r="r" b="b"/>
            <a:pathLst>
              <a:path w="1215" h="140">
                <a:moveTo>
                  <a:pt x="1212" y="140"/>
                </a:moveTo>
                <a:lnTo>
                  <a:pt x="0" y="33"/>
                </a:lnTo>
                <a:lnTo>
                  <a:pt x="3" y="0"/>
                </a:lnTo>
                <a:lnTo>
                  <a:pt x="1215" y="105"/>
                </a:lnTo>
                <a:lnTo>
                  <a:pt x="1212" y="140"/>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38" name="îṥ1ïďé"/>
          <p:cNvSpPr/>
          <p:nvPr/>
        </p:nvSpPr>
        <p:spPr bwMode="auto">
          <a:xfrm>
            <a:off x="2863192" y="2039081"/>
            <a:ext cx="799160" cy="92666"/>
          </a:xfrm>
          <a:custGeom>
            <a:avLst/>
            <a:gdLst>
              <a:gd name="T0" fmla="*/ 1213 w 1216"/>
              <a:gd name="T1" fmla="*/ 141 h 141"/>
              <a:gd name="T2" fmla="*/ 0 w 1216"/>
              <a:gd name="T3" fmla="*/ 34 h 141"/>
              <a:gd name="T4" fmla="*/ 3 w 1216"/>
              <a:gd name="T5" fmla="*/ 0 h 141"/>
              <a:gd name="T6" fmla="*/ 1216 w 1216"/>
              <a:gd name="T7" fmla="*/ 107 h 141"/>
              <a:gd name="T8" fmla="*/ 1213 w 1216"/>
              <a:gd name="T9" fmla="*/ 141 h 141"/>
            </a:gdLst>
            <a:ahLst/>
            <a:cxnLst>
              <a:cxn ang="0">
                <a:pos x="T0" y="T1"/>
              </a:cxn>
              <a:cxn ang="0">
                <a:pos x="T2" y="T3"/>
              </a:cxn>
              <a:cxn ang="0">
                <a:pos x="T4" y="T5"/>
              </a:cxn>
              <a:cxn ang="0">
                <a:pos x="T6" y="T7"/>
              </a:cxn>
              <a:cxn ang="0">
                <a:pos x="T8" y="T9"/>
              </a:cxn>
            </a:cxnLst>
            <a:rect l="0" t="0" r="r" b="b"/>
            <a:pathLst>
              <a:path w="1216" h="141">
                <a:moveTo>
                  <a:pt x="1213" y="141"/>
                </a:moveTo>
                <a:lnTo>
                  <a:pt x="0" y="34"/>
                </a:lnTo>
                <a:lnTo>
                  <a:pt x="3" y="0"/>
                </a:lnTo>
                <a:lnTo>
                  <a:pt x="1216" y="107"/>
                </a:lnTo>
                <a:lnTo>
                  <a:pt x="1213" y="141"/>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39" name="îṩļïďê"/>
          <p:cNvSpPr/>
          <p:nvPr/>
        </p:nvSpPr>
        <p:spPr bwMode="auto">
          <a:xfrm>
            <a:off x="2863192" y="2039081"/>
            <a:ext cx="799160" cy="92666"/>
          </a:xfrm>
          <a:custGeom>
            <a:avLst/>
            <a:gdLst>
              <a:gd name="T0" fmla="*/ 1213 w 1216"/>
              <a:gd name="T1" fmla="*/ 141 h 141"/>
              <a:gd name="T2" fmla="*/ 0 w 1216"/>
              <a:gd name="T3" fmla="*/ 34 h 141"/>
              <a:gd name="T4" fmla="*/ 3 w 1216"/>
              <a:gd name="T5" fmla="*/ 0 h 141"/>
              <a:gd name="T6" fmla="*/ 1216 w 1216"/>
              <a:gd name="T7" fmla="*/ 107 h 141"/>
              <a:gd name="T8" fmla="*/ 1213 w 1216"/>
              <a:gd name="T9" fmla="*/ 141 h 141"/>
            </a:gdLst>
            <a:ahLst/>
            <a:cxnLst>
              <a:cxn ang="0">
                <a:pos x="T0" y="T1"/>
              </a:cxn>
              <a:cxn ang="0">
                <a:pos x="T2" y="T3"/>
              </a:cxn>
              <a:cxn ang="0">
                <a:pos x="T4" y="T5"/>
              </a:cxn>
              <a:cxn ang="0">
                <a:pos x="T6" y="T7"/>
              </a:cxn>
              <a:cxn ang="0">
                <a:pos x="T8" y="T9"/>
              </a:cxn>
            </a:cxnLst>
            <a:rect l="0" t="0" r="r" b="b"/>
            <a:pathLst>
              <a:path w="1216" h="141">
                <a:moveTo>
                  <a:pt x="1213" y="141"/>
                </a:moveTo>
                <a:lnTo>
                  <a:pt x="0" y="34"/>
                </a:lnTo>
                <a:lnTo>
                  <a:pt x="3" y="0"/>
                </a:lnTo>
                <a:lnTo>
                  <a:pt x="1216" y="107"/>
                </a:lnTo>
                <a:lnTo>
                  <a:pt x="1213" y="14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40" name="ïṡ1iḋè"/>
          <p:cNvSpPr/>
          <p:nvPr/>
        </p:nvSpPr>
        <p:spPr bwMode="auto">
          <a:xfrm>
            <a:off x="2857934" y="2103488"/>
            <a:ext cx="798503" cy="92666"/>
          </a:xfrm>
          <a:custGeom>
            <a:avLst/>
            <a:gdLst>
              <a:gd name="T0" fmla="*/ 1212 w 1215"/>
              <a:gd name="T1" fmla="*/ 141 h 141"/>
              <a:gd name="T2" fmla="*/ 0 w 1215"/>
              <a:gd name="T3" fmla="*/ 34 h 141"/>
              <a:gd name="T4" fmla="*/ 3 w 1215"/>
              <a:gd name="T5" fmla="*/ 0 h 141"/>
              <a:gd name="T6" fmla="*/ 1215 w 1215"/>
              <a:gd name="T7" fmla="*/ 107 h 141"/>
              <a:gd name="T8" fmla="*/ 1212 w 1215"/>
              <a:gd name="T9" fmla="*/ 141 h 141"/>
            </a:gdLst>
            <a:ahLst/>
            <a:cxnLst>
              <a:cxn ang="0">
                <a:pos x="T0" y="T1"/>
              </a:cxn>
              <a:cxn ang="0">
                <a:pos x="T2" y="T3"/>
              </a:cxn>
              <a:cxn ang="0">
                <a:pos x="T4" y="T5"/>
              </a:cxn>
              <a:cxn ang="0">
                <a:pos x="T6" y="T7"/>
              </a:cxn>
              <a:cxn ang="0">
                <a:pos x="T8" y="T9"/>
              </a:cxn>
            </a:cxnLst>
            <a:rect l="0" t="0" r="r" b="b"/>
            <a:pathLst>
              <a:path w="1215" h="141">
                <a:moveTo>
                  <a:pt x="1212" y="141"/>
                </a:moveTo>
                <a:lnTo>
                  <a:pt x="0" y="34"/>
                </a:lnTo>
                <a:lnTo>
                  <a:pt x="3" y="0"/>
                </a:lnTo>
                <a:lnTo>
                  <a:pt x="1215" y="107"/>
                </a:lnTo>
                <a:lnTo>
                  <a:pt x="1212" y="141"/>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41" name="iṣ1ïḓé"/>
          <p:cNvSpPr/>
          <p:nvPr/>
        </p:nvSpPr>
        <p:spPr bwMode="auto">
          <a:xfrm>
            <a:off x="2857934" y="2103488"/>
            <a:ext cx="798503" cy="92666"/>
          </a:xfrm>
          <a:custGeom>
            <a:avLst/>
            <a:gdLst>
              <a:gd name="T0" fmla="*/ 1212 w 1215"/>
              <a:gd name="T1" fmla="*/ 141 h 141"/>
              <a:gd name="T2" fmla="*/ 0 w 1215"/>
              <a:gd name="T3" fmla="*/ 34 h 141"/>
              <a:gd name="T4" fmla="*/ 3 w 1215"/>
              <a:gd name="T5" fmla="*/ 0 h 141"/>
              <a:gd name="T6" fmla="*/ 1215 w 1215"/>
              <a:gd name="T7" fmla="*/ 107 h 141"/>
              <a:gd name="T8" fmla="*/ 1212 w 1215"/>
              <a:gd name="T9" fmla="*/ 141 h 141"/>
            </a:gdLst>
            <a:ahLst/>
            <a:cxnLst>
              <a:cxn ang="0">
                <a:pos x="T0" y="T1"/>
              </a:cxn>
              <a:cxn ang="0">
                <a:pos x="T2" y="T3"/>
              </a:cxn>
              <a:cxn ang="0">
                <a:pos x="T4" y="T5"/>
              </a:cxn>
              <a:cxn ang="0">
                <a:pos x="T6" y="T7"/>
              </a:cxn>
              <a:cxn ang="0">
                <a:pos x="T8" y="T9"/>
              </a:cxn>
            </a:cxnLst>
            <a:rect l="0" t="0" r="r" b="b"/>
            <a:pathLst>
              <a:path w="1215" h="141">
                <a:moveTo>
                  <a:pt x="1212" y="141"/>
                </a:moveTo>
                <a:lnTo>
                  <a:pt x="0" y="34"/>
                </a:lnTo>
                <a:lnTo>
                  <a:pt x="3" y="0"/>
                </a:lnTo>
                <a:lnTo>
                  <a:pt x="1215" y="107"/>
                </a:lnTo>
                <a:lnTo>
                  <a:pt x="1212" y="14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42" name="íšḻîḍé"/>
          <p:cNvSpPr/>
          <p:nvPr/>
        </p:nvSpPr>
        <p:spPr bwMode="auto">
          <a:xfrm>
            <a:off x="2851363" y="2171837"/>
            <a:ext cx="799817" cy="92009"/>
          </a:xfrm>
          <a:custGeom>
            <a:avLst/>
            <a:gdLst>
              <a:gd name="T0" fmla="*/ 1214 w 1217"/>
              <a:gd name="T1" fmla="*/ 140 h 140"/>
              <a:gd name="T2" fmla="*/ 0 w 1217"/>
              <a:gd name="T3" fmla="*/ 34 h 140"/>
              <a:gd name="T4" fmla="*/ 4 w 1217"/>
              <a:gd name="T5" fmla="*/ 0 h 140"/>
              <a:gd name="T6" fmla="*/ 1217 w 1217"/>
              <a:gd name="T7" fmla="*/ 106 h 140"/>
              <a:gd name="T8" fmla="*/ 1214 w 1217"/>
              <a:gd name="T9" fmla="*/ 140 h 140"/>
            </a:gdLst>
            <a:ahLst/>
            <a:cxnLst>
              <a:cxn ang="0">
                <a:pos x="T0" y="T1"/>
              </a:cxn>
              <a:cxn ang="0">
                <a:pos x="T2" y="T3"/>
              </a:cxn>
              <a:cxn ang="0">
                <a:pos x="T4" y="T5"/>
              </a:cxn>
              <a:cxn ang="0">
                <a:pos x="T6" y="T7"/>
              </a:cxn>
              <a:cxn ang="0">
                <a:pos x="T8" y="T9"/>
              </a:cxn>
            </a:cxnLst>
            <a:rect l="0" t="0" r="r" b="b"/>
            <a:pathLst>
              <a:path w="1217" h="140">
                <a:moveTo>
                  <a:pt x="1214" y="140"/>
                </a:moveTo>
                <a:lnTo>
                  <a:pt x="0" y="34"/>
                </a:lnTo>
                <a:lnTo>
                  <a:pt x="4" y="0"/>
                </a:lnTo>
                <a:lnTo>
                  <a:pt x="1217" y="106"/>
                </a:lnTo>
                <a:lnTo>
                  <a:pt x="1214" y="140"/>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43" name="íṥ1ide"/>
          <p:cNvSpPr/>
          <p:nvPr/>
        </p:nvSpPr>
        <p:spPr bwMode="auto">
          <a:xfrm>
            <a:off x="2851363" y="2171837"/>
            <a:ext cx="799817" cy="92009"/>
          </a:xfrm>
          <a:custGeom>
            <a:avLst/>
            <a:gdLst>
              <a:gd name="T0" fmla="*/ 1214 w 1217"/>
              <a:gd name="T1" fmla="*/ 140 h 140"/>
              <a:gd name="T2" fmla="*/ 0 w 1217"/>
              <a:gd name="T3" fmla="*/ 34 h 140"/>
              <a:gd name="T4" fmla="*/ 4 w 1217"/>
              <a:gd name="T5" fmla="*/ 0 h 140"/>
              <a:gd name="T6" fmla="*/ 1217 w 1217"/>
              <a:gd name="T7" fmla="*/ 106 h 140"/>
              <a:gd name="T8" fmla="*/ 1214 w 1217"/>
              <a:gd name="T9" fmla="*/ 140 h 140"/>
            </a:gdLst>
            <a:ahLst/>
            <a:cxnLst>
              <a:cxn ang="0">
                <a:pos x="T0" y="T1"/>
              </a:cxn>
              <a:cxn ang="0">
                <a:pos x="T2" y="T3"/>
              </a:cxn>
              <a:cxn ang="0">
                <a:pos x="T4" y="T5"/>
              </a:cxn>
              <a:cxn ang="0">
                <a:pos x="T6" y="T7"/>
              </a:cxn>
              <a:cxn ang="0">
                <a:pos x="T8" y="T9"/>
              </a:cxn>
            </a:cxnLst>
            <a:rect l="0" t="0" r="r" b="b"/>
            <a:pathLst>
              <a:path w="1217" h="140">
                <a:moveTo>
                  <a:pt x="1214" y="140"/>
                </a:moveTo>
                <a:lnTo>
                  <a:pt x="0" y="34"/>
                </a:lnTo>
                <a:lnTo>
                  <a:pt x="4" y="0"/>
                </a:lnTo>
                <a:lnTo>
                  <a:pt x="1217" y="106"/>
                </a:lnTo>
                <a:lnTo>
                  <a:pt x="1214" y="1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44" name="iṣḻíḓè"/>
          <p:cNvSpPr/>
          <p:nvPr/>
        </p:nvSpPr>
        <p:spPr bwMode="auto">
          <a:xfrm>
            <a:off x="2845447" y="2236243"/>
            <a:ext cx="799817" cy="92009"/>
          </a:xfrm>
          <a:custGeom>
            <a:avLst/>
            <a:gdLst>
              <a:gd name="T0" fmla="*/ 1214 w 1217"/>
              <a:gd name="T1" fmla="*/ 140 h 140"/>
              <a:gd name="T2" fmla="*/ 0 w 1217"/>
              <a:gd name="T3" fmla="*/ 35 h 140"/>
              <a:gd name="T4" fmla="*/ 3 w 1217"/>
              <a:gd name="T5" fmla="*/ 0 h 140"/>
              <a:gd name="T6" fmla="*/ 1217 w 1217"/>
              <a:gd name="T7" fmla="*/ 106 h 140"/>
              <a:gd name="T8" fmla="*/ 1214 w 1217"/>
              <a:gd name="T9" fmla="*/ 140 h 140"/>
            </a:gdLst>
            <a:ahLst/>
            <a:cxnLst>
              <a:cxn ang="0">
                <a:pos x="T0" y="T1"/>
              </a:cxn>
              <a:cxn ang="0">
                <a:pos x="T2" y="T3"/>
              </a:cxn>
              <a:cxn ang="0">
                <a:pos x="T4" y="T5"/>
              </a:cxn>
              <a:cxn ang="0">
                <a:pos x="T6" y="T7"/>
              </a:cxn>
              <a:cxn ang="0">
                <a:pos x="T8" y="T9"/>
              </a:cxn>
            </a:cxnLst>
            <a:rect l="0" t="0" r="r" b="b"/>
            <a:pathLst>
              <a:path w="1217" h="140">
                <a:moveTo>
                  <a:pt x="1214" y="140"/>
                </a:moveTo>
                <a:lnTo>
                  <a:pt x="0" y="35"/>
                </a:lnTo>
                <a:lnTo>
                  <a:pt x="3" y="0"/>
                </a:lnTo>
                <a:lnTo>
                  <a:pt x="1217" y="106"/>
                </a:lnTo>
                <a:lnTo>
                  <a:pt x="1214" y="140"/>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45" name="ïSľîḑe"/>
          <p:cNvSpPr/>
          <p:nvPr/>
        </p:nvSpPr>
        <p:spPr bwMode="auto">
          <a:xfrm>
            <a:off x="2845447" y="2236243"/>
            <a:ext cx="799817" cy="92009"/>
          </a:xfrm>
          <a:custGeom>
            <a:avLst/>
            <a:gdLst>
              <a:gd name="T0" fmla="*/ 1214 w 1217"/>
              <a:gd name="T1" fmla="*/ 140 h 140"/>
              <a:gd name="T2" fmla="*/ 0 w 1217"/>
              <a:gd name="T3" fmla="*/ 35 h 140"/>
              <a:gd name="T4" fmla="*/ 3 w 1217"/>
              <a:gd name="T5" fmla="*/ 0 h 140"/>
              <a:gd name="T6" fmla="*/ 1217 w 1217"/>
              <a:gd name="T7" fmla="*/ 106 h 140"/>
              <a:gd name="T8" fmla="*/ 1214 w 1217"/>
              <a:gd name="T9" fmla="*/ 140 h 140"/>
            </a:gdLst>
            <a:ahLst/>
            <a:cxnLst>
              <a:cxn ang="0">
                <a:pos x="T0" y="T1"/>
              </a:cxn>
              <a:cxn ang="0">
                <a:pos x="T2" y="T3"/>
              </a:cxn>
              <a:cxn ang="0">
                <a:pos x="T4" y="T5"/>
              </a:cxn>
              <a:cxn ang="0">
                <a:pos x="T6" y="T7"/>
              </a:cxn>
              <a:cxn ang="0">
                <a:pos x="T8" y="T9"/>
              </a:cxn>
            </a:cxnLst>
            <a:rect l="0" t="0" r="r" b="b"/>
            <a:pathLst>
              <a:path w="1217" h="140">
                <a:moveTo>
                  <a:pt x="1214" y="140"/>
                </a:moveTo>
                <a:lnTo>
                  <a:pt x="0" y="35"/>
                </a:lnTo>
                <a:lnTo>
                  <a:pt x="3" y="0"/>
                </a:lnTo>
                <a:lnTo>
                  <a:pt x="1217" y="106"/>
                </a:lnTo>
                <a:lnTo>
                  <a:pt x="1214" y="1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46" name="íşḻiďe"/>
          <p:cNvSpPr/>
          <p:nvPr/>
        </p:nvSpPr>
        <p:spPr bwMode="auto">
          <a:xfrm>
            <a:off x="2840190" y="2301306"/>
            <a:ext cx="594112" cy="73607"/>
          </a:xfrm>
          <a:custGeom>
            <a:avLst/>
            <a:gdLst>
              <a:gd name="T0" fmla="*/ 901 w 904"/>
              <a:gd name="T1" fmla="*/ 112 h 112"/>
              <a:gd name="T2" fmla="*/ 0 w 904"/>
              <a:gd name="T3" fmla="*/ 34 h 112"/>
              <a:gd name="T4" fmla="*/ 3 w 904"/>
              <a:gd name="T5" fmla="*/ 0 h 112"/>
              <a:gd name="T6" fmla="*/ 904 w 904"/>
              <a:gd name="T7" fmla="*/ 78 h 112"/>
              <a:gd name="T8" fmla="*/ 901 w 904"/>
              <a:gd name="T9" fmla="*/ 112 h 112"/>
            </a:gdLst>
            <a:ahLst/>
            <a:cxnLst>
              <a:cxn ang="0">
                <a:pos x="T0" y="T1"/>
              </a:cxn>
              <a:cxn ang="0">
                <a:pos x="T2" y="T3"/>
              </a:cxn>
              <a:cxn ang="0">
                <a:pos x="T4" y="T5"/>
              </a:cxn>
              <a:cxn ang="0">
                <a:pos x="T6" y="T7"/>
              </a:cxn>
              <a:cxn ang="0">
                <a:pos x="T8" y="T9"/>
              </a:cxn>
            </a:cxnLst>
            <a:rect l="0" t="0" r="r" b="b"/>
            <a:pathLst>
              <a:path w="904" h="112">
                <a:moveTo>
                  <a:pt x="901" y="112"/>
                </a:moveTo>
                <a:lnTo>
                  <a:pt x="0" y="34"/>
                </a:lnTo>
                <a:lnTo>
                  <a:pt x="3" y="0"/>
                </a:lnTo>
                <a:lnTo>
                  <a:pt x="904" y="78"/>
                </a:lnTo>
                <a:lnTo>
                  <a:pt x="901" y="112"/>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47" name="îṧḷíḑe"/>
          <p:cNvSpPr/>
          <p:nvPr/>
        </p:nvSpPr>
        <p:spPr bwMode="auto">
          <a:xfrm>
            <a:off x="2840190" y="2301306"/>
            <a:ext cx="594112" cy="73607"/>
          </a:xfrm>
          <a:custGeom>
            <a:avLst/>
            <a:gdLst>
              <a:gd name="T0" fmla="*/ 901 w 904"/>
              <a:gd name="T1" fmla="*/ 112 h 112"/>
              <a:gd name="T2" fmla="*/ 0 w 904"/>
              <a:gd name="T3" fmla="*/ 34 h 112"/>
              <a:gd name="T4" fmla="*/ 3 w 904"/>
              <a:gd name="T5" fmla="*/ 0 h 112"/>
              <a:gd name="T6" fmla="*/ 904 w 904"/>
              <a:gd name="T7" fmla="*/ 78 h 112"/>
              <a:gd name="T8" fmla="*/ 901 w 904"/>
              <a:gd name="T9" fmla="*/ 112 h 112"/>
            </a:gdLst>
            <a:ahLst/>
            <a:cxnLst>
              <a:cxn ang="0">
                <a:pos x="T0" y="T1"/>
              </a:cxn>
              <a:cxn ang="0">
                <a:pos x="T2" y="T3"/>
              </a:cxn>
              <a:cxn ang="0">
                <a:pos x="T4" y="T5"/>
              </a:cxn>
              <a:cxn ang="0">
                <a:pos x="T6" y="T7"/>
              </a:cxn>
              <a:cxn ang="0">
                <a:pos x="T8" y="T9"/>
              </a:cxn>
            </a:cxnLst>
            <a:rect l="0" t="0" r="r" b="b"/>
            <a:pathLst>
              <a:path w="904" h="112">
                <a:moveTo>
                  <a:pt x="901" y="112"/>
                </a:moveTo>
                <a:lnTo>
                  <a:pt x="0" y="34"/>
                </a:lnTo>
                <a:lnTo>
                  <a:pt x="3" y="0"/>
                </a:lnTo>
                <a:lnTo>
                  <a:pt x="904" y="78"/>
                </a:lnTo>
                <a:lnTo>
                  <a:pt x="901" y="1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48" name="îş1ïḑè"/>
          <p:cNvSpPr/>
          <p:nvPr/>
        </p:nvSpPr>
        <p:spPr bwMode="auto">
          <a:xfrm>
            <a:off x="1868843" y="2879645"/>
            <a:ext cx="63749" cy="63749"/>
          </a:xfrm>
          <a:custGeom>
            <a:avLst/>
            <a:gdLst>
              <a:gd name="T0" fmla="*/ 90 w 97"/>
              <a:gd name="T1" fmla="*/ 97 h 97"/>
              <a:gd name="T2" fmla="*/ 0 w 97"/>
              <a:gd name="T3" fmla="*/ 88 h 97"/>
              <a:gd name="T4" fmla="*/ 8 w 97"/>
              <a:gd name="T5" fmla="*/ 0 h 97"/>
              <a:gd name="T6" fmla="*/ 97 w 97"/>
              <a:gd name="T7" fmla="*/ 7 h 97"/>
              <a:gd name="T8" fmla="*/ 90 w 97"/>
              <a:gd name="T9" fmla="*/ 97 h 97"/>
            </a:gdLst>
            <a:ahLst/>
            <a:cxnLst>
              <a:cxn ang="0">
                <a:pos x="T0" y="T1"/>
              </a:cxn>
              <a:cxn ang="0">
                <a:pos x="T2" y="T3"/>
              </a:cxn>
              <a:cxn ang="0">
                <a:pos x="T4" y="T5"/>
              </a:cxn>
              <a:cxn ang="0">
                <a:pos x="T6" y="T7"/>
              </a:cxn>
              <a:cxn ang="0">
                <a:pos x="T8" y="T9"/>
              </a:cxn>
            </a:cxnLst>
            <a:rect l="0" t="0" r="r" b="b"/>
            <a:pathLst>
              <a:path w="97" h="97">
                <a:moveTo>
                  <a:pt x="90" y="97"/>
                </a:moveTo>
                <a:lnTo>
                  <a:pt x="0" y="88"/>
                </a:lnTo>
                <a:lnTo>
                  <a:pt x="8" y="0"/>
                </a:lnTo>
                <a:lnTo>
                  <a:pt x="97" y="7"/>
                </a:lnTo>
                <a:lnTo>
                  <a:pt x="90" y="97"/>
                </a:lnTo>
                <a:close/>
              </a:path>
            </a:pathLst>
          </a:custGeom>
          <a:solidFill>
            <a:srgbClr val="75CF3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49" name="ïŝľïdé"/>
          <p:cNvSpPr/>
          <p:nvPr/>
        </p:nvSpPr>
        <p:spPr bwMode="auto">
          <a:xfrm>
            <a:off x="1868843" y="2879645"/>
            <a:ext cx="63749" cy="63749"/>
          </a:xfrm>
          <a:custGeom>
            <a:avLst/>
            <a:gdLst>
              <a:gd name="T0" fmla="*/ 90 w 97"/>
              <a:gd name="T1" fmla="*/ 97 h 97"/>
              <a:gd name="T2" fmla="*/ 0 w 97"/>
              <a:gd name="T3" fmla="*/ 88 h 97"/>
              <a:gd name="T4" fmla="*/ 8 w 97"/>
              <a:gd name="T5" fmla="*/ 0 h 97"/>
              <a:gd name="T6" fmla="*/ 97 w 97"/>
              <a:gd name="T7" fmla="*/ 7 h 97"/>
              <a:gd name="T8" fmla="*/ 90 w 97"/>
              <a:gd name="T9" fmla="*/ 97 h 97"/>
            </a:gdLst>
            <a:ahLst/>
            <a:cxnLst>
              <a:cxn ang="0">
                <a:pos x="T0" y="T1"/>
              </a:cxn>
              <a:cxn ang="0">
                <a:pos x="T2" y="T3"/>
              </a:cxn>
              <a:cxn ang="0">
                <a:pos x="T4" y="T5"/>
              </a:cxn>
              <a:cxn ang="0">
                <a:pos x="T6" y="T7"/>
              </a:cxn>
              <a:cxn ang="0">
                <a:pos x="T8" y="T9"/>
              </a:cxn>
            </a:cxnLst>
            <a:rect l="0" t="0" r="r" b="b"/>
            <a:pathLst>
              <a:path w="97" h="97">
                <a:moveTo>
                  <a:pt x="90" y="97"/>
                </a:moveTo>
                <a:lnTo>
                  <a:pt x="0" y="88"/>
                </a:lnTo>
                <a:lnTo>
                  <a:pt x="8" y="0"/>
                </a:lnTo>
                <a:lnTo>
                  <a:pt x="97" y="7"/>
                </a:lnTo>
                <a:lnTo>
                  <a:pt x="90" y="9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50" name="îṥḷîďé"/>
          <p:cNvSpPr/>
          <p:nvPr/>
        </p:nvSpPr>
        <p:spPr bwMode="auto">
          <a:xfrm>
            <a:off x="1981225" y="2906590"/>
            <a:ext cx="134727" cy="34832"/>
          </a:xfrm>
          <a:custGeom>
            <a:avLst/>
            <a:gdLst>
              <a:gd name="T0" fmla="*/ 203 w 205"/>
              <a:gd name="T1" fmla="*/ 53 h 53"/>
              <a:gd name="T2" fmla="*/ 0 w 205"/>
              <a:gd name="T3" fmla="*/ 34 h 53"/>
              <a:gd name="T4" fmla="*/ 3 w 205"/>
              <a:gd name="T5" fmla="*/ 0 h 53"/>
              <a:gd name="T6" fmla="*/ 205 w 205"/>
              <a:gd name="T7" fmla="*/ 19 h 53"/>
              <a:gd name="T8" fmla="*/ 203 w 205"/>
              <a:gd name="T9" fmla="*/ 53 h 53"/>
            </a:gdLst>
            <a:ahLst/>
            <a:cxnLst>
              <a:cxn ang="0">
                <a:pos x="T0" y="T1"/>
              </a:cxn>
              <a:cxn ang="0">
                <a:pos x="T2" y="T3"/>
              </a:cxn>
              <a:cxn ang="0">
                <a:pos x="T4" y="T5"/>
              </a:cxn>
              <a:cxn ang="0">
                <a:pos x="T6" y="T7"/>
              </a:cxn>
              <a:cxn ang="0">
                <a:pos x="T8" y="T9"/>
              </a:cxn>
            </a:cxnLst>
            <a:rect l="0" t="0" r="r" b="b"/>
            <a:pathLst>
              <a:path w="205" h="53">
                <a:moveTo>
                  <a:pt x="203" y="53"/>
                </a:moveTo>
                <a:lnTo>
                  <a:pt x="0" y="34"/>
                </a:lnTo>
                <a:lnTo>
                  <a:pt x="3" y="0"/>
                </a:lnTo>
                <a:lnTo>
                  <a:pt x="205" y="19"/>
                </a:lnTo>
                <a:lnTo>
                  <a:pt x="203" y="53"/>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51" name="iŝlïḋè"/>
          <p:cNvSpPr/>
          <p:nvPr/>
        </p:nvSpPr>
        <p:spPr bwMode="auto">
          <a:xfrm>
            <a:off x="1981225" y="2906590"/>
            <a:ext cx="134727" cy="34832"/>
          </a:xfrm>
          <a:custGeom>
            <a:avLst/>
            <a:gdLst>
              <a:gd name="T0" fmla="*/ 203 w 205"/>
              <a:gd name="T1" fmla="*/ 53 h 53"/>
              <a:gd name="T2" fmla="*/ 0 w 205"/>
              <a:gd name="T3" fmla="*/ 34 h 53"/>
              <a:gd name="T4" fmla="*/ 3 w 205"/>
              <a:gd name="T5" fmla="*/ 0 h 53"/>
              <a:gd name="T6" fmla="*/ 205 w 205"/>
              <a:gd name="T7" fmla="*/ 19 h 53"/>
              <a:gd name="T8" fmla="*/ 203 w 205"/>
              <a:gd name="T9" fmla="*/ 53 h 53"/>
            </a:gdLst>
            <a:ahLst/>
            <a:cxnLst>
              <a:cxn ang="0">
                <a:pos x="T0" y="T1"/>
              </a:cxn>
              <a:cxn ang="0">
                <a:pos x="T2" y="T3"/>
              </a:cxn>
              <a:cxn ang="0">
                <a:pos x="T4" y="T5"/>
              </a:cxn>
              <a:cxn ang="0">
                <a:pos x="T6" y="T7"/>
              </a:cxn>
              <a:cxn ang="0">
                <a:pos x="T8" y="T9"/>
              </a:cxn>
            </a:cxnLst>
            <a:rect l="0" t="0" r="r" b="b"/>
            <a:pathLst>
              <a:path w="205" h="53">
                <a:moveTo>
                  <a:pt x="203" y="53"/>
                </a:moveTo>
                <a:lnTo>
                  <a:pt x="0" y="34"/>
                </a:lnTo>
                <a:lnTo>
                  <a:pt x="3" y="0"/>
                </a:lnTo>
                <a:lnTo>
                  <a:pt x="205" y="19"/>
                </a:lnTo>
                <a:lnTo>
                  <a:pt x="203" y="5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52" name="ïSļïḍe"/>
          <p:cNvSpPr/>
          <p:nvPr/>
        </p:nvSpPr>
        <p:spPr bwMode="auto">
          <a:xfrm>
            <a:off x="1860299" y="2974283"/>
            <a:ext cx="63749" cy="63749"/>
          </a:xfrm>
          <a:custGeom>
            <a:avLst/>
            <a:gdLst>
              <a:gd name="T0" fmla="*/ 90 w 97"/>
              <a:gd name="T1" fmla="*/ 97 h 97"/>
              <a:gd name="T2" fmla="*/ 0 w 97"/>
              <a:gd name="T3" fmla="*/ 90 h 97"/>
              <a:gd name="T4" fmla="*/ 9 w 97"/>
              <a:gd name="T5" fmla="*/ 0 h 97"/>
              <a:gd name="T6" fmla="*/ 97 w 97"/>
              <a:gd name="T7" fmla="*/ 8 h 97"/>
              <a:gd name="T8" fmla="*/ 90 w 97"/>
              <a:gd name="T9" fmla="*/ 97 h 97"/>
            </a:gdLst>
            <a:ahLst/>
            <a:cxnLst>
              <a:cxn ang="0">
                <a:pos x="T0" y="T1"/>
              </a:cxn>
              <a:cxn ang="0">
                <a:pos x="T2" y="T3"/>
              </a:cxn>
              <a:cxn ang="0">
                <a:pos x="T4" y="T5"/>
              </a:cxn>
              <a:cxn ang="0">
                <a:pos x="T6" y="T7"/>
              </a:cxn>
              <a:cxn ang="0">
                <a:pos x="T8" y="T9"/>
              </a:cxn>
            </a:cxnLst>
            <a:rect l="0" t="0" r="r" b="b"/>
            <a:pathLst>
              <a:path w="97" h="97">
                <a:moveTo>
                  <a:pt x="90" y="97"/>
                </a:moveTo>
                <a:lnTo>
                  <a:pt x="0" y="90"/>
                </a:lnTo>
                <a:lnTo>
                  <a:pt x="9" y="0"/>
                </a:lnTo>
                <a:lnTo>
                  <a:pt x="97" y="8"/>
                </a:lnTo>
                <a:lnTo>
                  <a:pt x="90" y="97"/>
                </a:lnTo>
                <a:close/>
              </a:path>
            </a:pathLst>
          </a:custGeom>
          <a:solidFill>
            <a:srgbClr val="F2274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53" name="íṣ1ïḓê"/>
          <p:cNvSpPr/>
          <p:nvPr/>
        </p:nvSpPr>
        <p:spPr bwMode="auto">
          <a:xfrm>
            <a:off x="1860299" y="2974283"/>
            <a:ext cx="63749" cy="63749"/>
          </a:xfrm>
          <a:custGeom>
            <a:avLst/>
            <a:gdLst>
              <a:gd name="T0" fmla="*/ 90 w 97"/>
              <a:gd name="T1" fmla="*/ 97 h 97"/>
              <a:gd name="T2" fmla="*/ 0 w 97"/>
              <a:gd name="T3" fmla="*/ 90 h 97"/>
              <a:gd name="T4" fmla="*/ 9 w 97"/>
              <a:gd name="T5" fmla="*/ 0 h 97"/>
              <a:gd name="T6" fmla="*/ 97 w 97"/>
              <a:gd name="T7" fmla="*/ 8 h 97"/>
              <a:gd name="T8" fmla="*/ 90 w 97"/>
              <a:gd name="T9" fmla="*/ 97 h 97"/>
            </a:gdLst>
            <a:ahLst/>
            <a:cxnLst>
              <a:cxn ang="0">
                <a:pos x="T0" y="T1"/>
              </a:cxn>
              <a:cxn ang="0">
                <a:pos x="T2" y="T3"/>
              </a:cxn>
              <a:cxn ang="0">
                <a:pos x="T4" y="T5"/>
              </a:cxn>
              <a:cxn ang="0">
                <a:pos x="T6" y="T7"/>
              </a:cxn>
              <a:cxn ang="0">
                <a:pos x="T8" y="T9"/>
              </a:cxn>
            </a:cxnLst>
            <a:rect l="0" t="0" r="r" b="b"/>
            <a:pathLst>
              <a:path w="97" h="97">
                <a:moveTo>
                  <a:pt x="90" y="97"/>
                </a:moveTo>
                <a:lnTo>
                  <a:pt x="0" y="90"/>
                </a:lnTo>
                <a:lnTo>
                  <a:pt x="9" y="0"/>
                </a:lnTo>
                <a:lnTo>
                  <a:pt x="97" y="8"/>
                </a:lnTo>
                <a:lnTo>
                  <a:pt x="90" y="9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54" name="ísľiḓê"/>
          <p:cNvSpPr/>
          <p:nvPr/>
        </p:nvSpPr>
        <p:spPr bwMode="auto">
          <a:xfrm>
            <a:off x="1972681" y="3002542"/>
            <a:ext cx="304943" cy="48633"/>
          </a:xfrm>
          <a:custGeom>
            <a:avLst/>
            <a:gdLst>
              <a:gd name="T0" fmla="*/ 461 w 464"/>
              <a:gd name="T1" fmla="*/ 74 h 74"/>
              <a:gd name="T2" fmla="*/ 0 w 464"/>
              <a:gd name="T3" fmla="*/ 34 h 74"/>
              <a:gd name="T4" fmla="*/ 3 w 464"/>
              <a:gd name="T5" fmla="*/ 0 h 74"/>
              <a:gd name="T6" fmla="*/ 464 w 464"/>
              <a:gd name="T7" fmla="*/ 39 h 74"/>
              <a:gd name="T8" fmla="*/ 461 w 464"/>
              <a:gd name="T9" fmla="*/ 74 h 74"/>
            </a:gdLst>
            <a:ahLst/>
            <a:cxnLst>
              <a:cxn ang="0">
                <a:pos x="T0" y="T1"/>
              </a:cxn>
              <a:cxn ang="0">
                <a:pos x="T2" y="T3"/>
              </a:cxn>
              <a:cxn ang="0">
                <a:pos x="T4" y="T5"/>
              </a:cxn>
              <a:cxn ang="0">
                <a:pos x="T6" y="T7"/>
              </a:cxn>
              <a:cxn ang="0">
                <a:pos x="T8" y="T9"/>
              </a:cxn>
            </a:cxnLst>
            <a:rect l="0" t="0" r="r" b="b"/>
            <a:pathLst>
              <a:path w="464" h="74">
                <a:moveTo>
                  <a:pt x="461" y="74"/>
                </a:moveTo>
                <a:lnTo>
                  <a:pt x="0" y="34"/>
                </a:lnTo>
                <a:lnTo>
                  <a:pt x="3" y="0"/>
                </a:lnTo>
                <a:lnTo>
                  <a:pt x="464" y="39"/>
                </a:lnTo>
                <a:lnTo>
                  <a:pt x="461" y="74"/>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55" name="îṡḷíḑè"/>
          <p:cNvSpPr/>
          <p:nvPr/>
        </p:nvSpPr>
        <p:spPr bwMode="auto">
          <a:xfrm>
            <a:off x="1972681" y="3002542"/>
            <a:ext cx="304943" cy="48633"/>
          </a:xfrm>
          <a:custGeom>
            <a:avLst/>
            <a:gdLst>
              <a:gd name="T0" fmla="*/ 461 w 464"/>
              <a:gd name="T1" fmla="*/ 74 h 74"/>
              <a:gd name="T2" fmla="*/ 0 w 464"/>
              <a:gd name="T3" fmla="*/ 34 h 74"/>
              <a:gd name="T4" fmla="*/ 3 w 464"/>
              <a:gd name="T5" fmla="*/ 0 h 74"/>
              <a:gd name="T6" fmla="*/ 464 w 464"/>
              <a:gd name="T7" fmla="*/ 39 h 74"/>
              <a:gd name="T8" fmla="*/ 461 w 464"/>
              <a:gd name="T9" fmla="*/ 74 h 74"/>
            </a:gdLst>
            <a:ahLst/>
            <a:cxnLst>
              <a:cxn ang="0">
                <a:pos x="T0" y="T1"/>
              </a:cxn>
              <a:cxn ang="0">
                <a:pos x="T2" y="T3"/>
              </a:cxn>
              <a:cxn ang="0">
                <a:pos x="T4" y="T5"/>
              </a:cxn>
              <a:cxn ang="0">
                <a:pos x="T6" y="T7"/>
              </a:cxn>
              <a:cxn ang="0">
                <a:pos x="T8" y="T9"/>
              </a:cxn>
            </a:cxnLst>
            <a:rect l="0" t="0" r="r" b="b"/>
            <a:pathLst>
              <a:path w="464" h="74">
                <a:moveTo>
                  <a:pt x="461" y="74"/>
                </a:moveTo>
                <a:lnTo>
                  <a:pt x="0" y="34"/>
                </a:lnTo>
                <a:lnTo>
                  <a:pt x="3" y="0"/>
                </a:lnTo>
                <a:lnTo>
                  <a:pt x="464" y="39"/>
                </a:lnTo>
                <a:lnTo>
                  <a:pt x="461"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56" name="íSḻïdê"/>
          <p:cNvSpPr/>
          <p:nvPr/>
        </p:nvSpPr>
        <p:spPr bwMode="auto">
          <a:xfrm>
            <a:off x="2150783" y="2839556"/>
            <a:ext cx="128812" cy="33518"/>
          </a:xfrm>
          <a:custGeom>
            <a:avLst/>
            <a:gdLst>
              <a:gd name="T0" fmla="*/ 193 w 196"/>
              <a:gd name="T1" fmla="*/ 51 h 51"/>
              <a:gd name="T2" fmla="*/ 0 w 196"/>
              <a:gd name="T3" fmla="*/ 34 h 51"/>
              <a:gd name="T4" fmla="*/ 3 w 196"/>
              <a:gd name="T5" fmla="*/ 0 h 51"/>
              <a:gd name="T6" fmla="*/ 196 w 196"/>
              <a:gd name="T7" fmla="*/ 17 h 51"/>
              <a:gd name="T8" fmla="*/ 193 w 196"/>
              <a:gd name="T9" fmla="*/ 51 h 51"/>
            </a:gdLst>
            <a:ahLst/>
            <a:cxnLst>
              <a:cxn ang="0">
                <a:pos x="T0" y="T1"/>
              </a:cxn>
              <a:cxn ang="0">
                <a:pos x="T2" y="T3"/>
              </a:cxn>
              <a:cxn ang="0">
                <a:pos x="T4" y="T5"/>
              </a:cxn>
              <a:cxn ang="0">
                <a:pos x="T6" y="T7"/>
              </a:cxn>
              <a:cxn ang="0">
                <a:pos x="T8" y="T9"/>
              </a:cxn>
            </a:cxnLst>
            <a:rect l="0" t="0" r="r" b="b"/>
            <a:pathLst>
              <a:path w="196" h="51">
                <a:moveTo>
                  <a:pt x="193" y="51"/>
                </a:moveTo>
                <a:lnTo>
                  <a:pt x="0" y="34"/>
                </a:lnTo>
                <a:lnTo>
                  <a:pt x="3" y="0"/>
                </a:lnTo>
                <a:lnTo>
                  <a:pt x="196" y="17"/>
                </a:lnTo>
                <a:lnTo>
                  <a:pt x="193" y="51"/>
                </a:lnTo>
                <a:close/>
              </a:path>
            </a:pathLst>
          </a:custGeom>
          <a:solidFill>
            <a:srgbClr val="5A5A7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57" name="ïŝḷîdé"/>
          <p:cNvSpPr/>
          <p:nvPr/>
        </p:nvSpPr>
        <p:spPr bwMode="auto">
          <a:xfrm>
            <a:off x="2150783" y="2839556"/>
            <a:ext cx="128812" cy="33518"/>
          </a:xfrm>
          <a:custGeom>
            <a:avLst/>
            <a:gdLst>
              <a:gd name="T0" fmla="*/ 193 w 196"/>
              <a:gd name="T1" fmla="*/ 51 h 51"/>
              <a:gd name="T2" fmla="*/ 0 w 196"/>
              <a:gd name="T3" fmla="*/ 34 h 51"/>
              <a:gd name="T4" fmla="*/ 3 w 196"/>
              <a:gd name="T5" fmla="*/ 0 h 51"/>
              <a:gd name="T6" fmla="*/ 196 w 196"/>
              <a:gd name="T7" fmla="*/ 17 h 51"/>
              <a:gd name="T8" fmla="*/ 193 w 196"/>
              <a:gd name="T9" fmla="*/ 51 h 51"/>
            </a:gdLst>
            <a:ahLst/>
            <a:cxnLst>
              <a:cxn ang="0">
                <a:pos x="T0" y="T1"/>
              </a:cxn>
              <a:cxn ang="0">
                <a:pos x="T2" y="T3"/>
              </a:cxn>
              <a:cxn ang="0">
                <a:pos x="T4" y="T5"/>
              </a:cxn>
              <a:cxn ang="0">
                <a:pos x="T6" y="T7"/>
              </a:cxn>
              <a:cxn ang="0">
                <a:pos x="T8" y="T9"/>
              </a:cxn>
            </a:cxnLst>
            <a:rect l="0" t="0" r="r" b="b"/>
            <a:pathLst>
              <a:path w="196" h="51">
                <a:moveTo>
                  <a:pt x="193" y="51"/>
                </a:moveTo>
                <a:lnTo>
                  <a:pt x="0" y="34"/>
                </a:lnTo>
                <a:lnTo>
                  <a:pt x="3" y="0"/>
                </a:lnTo>
                <a:lnTo>
                  <a:pt x="196" y="17"/>
                </a:lnTo>
                <a:lnTo>
                  <a:pt x="193" y="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58" name="îsliḑé"/>
          <p:cNvSpPr/>
          <p:nvPr/>
        </p:nvSpPr>
        <p:spPr bwMode="auto">
          <a:xfrm>
            <a:off x="1807066" y="2374256"/>
            <a:ext cx="53234" cy="383807"/>
          </a:xfrm>
          <a:custGeom>
            <a:avLst/>
            <a:gdLst>
              <a:gd name="T0" fmla="*/ 30 w 81"/>
              <a:gd name="T1" fmla="*/ 584 h 584"/>
              <a:gd name="T2" fmla="*/ 0 w 81"/>
              <a:gd name="T3" fmla="*/ 581 h 584"/>
              <a:gd name="T4" fmla="*/ 51 w 81"/>
              <a:gd name="T5" fmla="*/ 0 h 584"/>
              <a:gd name="T6" fmla="*/ 81 w 81"/>
              <a:gd name="T7" fmla="*/ 3 h 584"/>
              <a:gd name="T8" fmla="*/ 30 w 81"/>
              <a:gd name="T9" fmla="*/ 584 h 584"/>
            </a:gdLst>
            <a:ahLst/>
            <a:cxnLst>
              <a:cxn ang="0">
                <a:pos x="T0" y="T1"/>
              </a:cxn>
              <a:cxn ang="0">
                <a:pos x="T2" y="T3"/>
              </a:cxn>
              <a:cxn ang="0">
                <a:pos x="T4" y="T5"/>
              </a:cxn>
              <a:cxn ang="0">
                <a:pos x="T6" y="T7"/>
              </a:cxn>
              <a:cxn ang="0">
                <a:pos x="T8" y="T9"/>
              </a:cxn>
            </a:cxnLst>
            <a:rect l="0" t="0" r="r" b="b"/>
            <a:pathLst>
              <a:path w="81" h="584">
                <a:moveTo>
                  <a:pt x="30" y="584"/>
                </a:moveTo>
                <a:lnTo>
                  <a:pt x="0" y="581"/>
                </a:lnTo>
                <a:lnTo>
                  <a:pt x="51" y="0"/>
                </a:lnTo>
                <a:lnTo>
                  <a:pt x="81" y="3"/>
                </a:lnTo>
                <a:lnTo>
                  <a:pt x="30" y="584"/>
                </a:lnTo>
                <a:close/>
              </a:path>
            </a:pathLst>
          </a:custGeom>
          <a:solidFill>
            <a:srgbClr val="BCD81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59" name="îṧḷïḍé"/>
          <p:cNvSpPr/>
          <p:nvPr/>
        </p:nvSpPr>
        <p:spPr bwMode="auto">
          <a:xfrm>
            <a:off x="1807066" y="2374256"/>
            <a:ext cx="53234" cy="383807"/>
          </a:xfrm>
          <a:custGeom>
            <a:avLst/>
            <a:gdLst>
              <a:gd name="T0" fmla="*/ 30 w 81"/>
              <a:gd name="T1" fmla="*/ 584 h 584"/>
              <a:gd name="T2" fmla="*/ 0 w 81"/>
              <a:gd name="T3" fmla="*/ 581 h 584"/>
              <a:gd name="T4" fmla="*/ 51 w 81"/>
              <a:gd name="T5" fmla="*/ 0 h 584"/>
              <a:gd name="T6" fmla="*/ 81 w 81"/>
              <a:gd name="T7" fmla="*/ 3 h 584"/>
              <a:gd name="T8" fmla="*/ 30 w 81"/>
              <a:gd name="T9" fmla="*/ 584 h 584"/>
            </a:gdLst>
            <a:ahLst/>
            <a:cxnLst>
              <a:cxn ang="0">
                <a:pos x="T0" y="T1"/>
              </a:cxn>
              <a:cxn ang="0">
                <a:pos x="T2" y="T3"/>
              </a:cxn>
              <a:cxn ang="0">
                <a:pos x="T4" y="T5"/>
              </a:cxn>
              <a:cxn ang="0">
                <a:pos x="T6" y="T7"/>
              </a:cxn>
              <a:cxn ang="0">
                <a:pos x="T8" y="T9"/>
              </a:cxn>
            </a:cxnLst>
            <a:rect l="0" t="0" r="r" b="b"/>
            <a:pathLst>
              <a:path w="81" h="584">
                <a:moveTo>
                  <a:pt x="30" y="584"/>
                </a:moveTo>
                <a:lnTo>
                  <a:pt x="0" y="581"/>
                </a:lnTo>
                <a:lnTo>
                  <a:pt x="51" y="0"/>
                </a:lnTo>
                <a:lnTo>
                  <a:pt x="81" y="3"/>
                </a:lnTo>
                <a:lnTo>
                  <a:pt x="30" y="58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60" name="í$ḻíḋê"/>
          <p:cNvSpPr/>
          <p:nvPr/>
        </p:nvSpPr>
        <p:spPr bwMode="auto">
          <a:xfrm>
            <a:off x="1826782" y="2531327"/>
            <a:ext cx="40090" cy="228707"/>
          </a:xfrm>
          <a:custGeom>
            <a:avLst/>
            <a:gdLst>
              <a:gd name="T0" fmla="*/ 31 w 61"/>
              <a:gd name="T1" fmla="*/ 348 h 348"/>
              <a:gd name="T2" fmla="*/ 0 w 61"/>
              <a:gd name="T3" fmla="*/ 345 h 348"/>
              <a:gd name="T4" fmla="*/ 31 w 61"/>
              <a:gd name="T5" fmla="*/ 0 h 348"/>
              <a:gd name="T6" fmla="*/ 61 w 61"/>
              <a:gd name="T7" fmla="*/ 3 h 348"/>
              <a:gd name="T8" fmla="*/ 31 w 61"/>
              <a:gd name="T9" fmla="*/ 348 h 348"/>
            </a:gdLst>
            <a:ahLst/>
            <a:cxnLst>
              <a:cxn ang="0">
                <a:pos x="T0" y="T1"/>
              </a:cxn>
              <a:cxn ang="0">
                <a:pos x="T2" y="T3"/>
              </a:cxn>
              <a:cxn ang="0">
                <a:pos x="T4" y="T5"/>
              </a:cxn>
              <a:cxn ang="0">
                <a:pos x="T6" y="T7"/>
              </a:cxn>
              <a:cxn ang="0">
                <a:pos x="T8" y="T9"/>
              </a:cxn>
            </a:cxnLst>
            <a:rect l="0" t="0" r="r" b="b"/>
            <a:pathLst>
              <a:path w="61" h="348">
                <a:moveTo>
                  <a:pt x="31" y="348"/>
                </a:moveTo>
                <a:lnTo>
                  <a:pt x="0" y="345"/>
                </a:lnTo>
                <a:lnTo>
                  <a:pt x="31" y="0"/>
                </a:lnTo>
                <a:lnTo>
                  <a:pt x="61" y="3"/>
                </a:lnTo>
                <a:lnTo>
                  <a:pt x="31" y="348"/>
                </a:lnTo>
                <a:close/>
              </a:path>
            </a:pathLst>
          </a:custGeom>
          <a:solidFill>
            <a:srgbClr val="F9513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61" name="îṡľíḍè"/>
          <p:cNvSpPr/>
          <p:nvPr/>
        </p:nvSpPr>
        <p:spPr bwMode="auto">
          <a:xfrm>
            <a:off x="1826782" y="2531327"/>
            <a:ext cx="40090" cy="228707"/>
          </a:xfrm>
          <a:custGeom>
            <a:avLst/>
            <a:gdLst>
              <a:gd name="T0" fmla="*/ 31 w 61"/>
              <a:gd name="T1" fmla="*/ 348 h 348"/>
              <a:gd name="T2" fmla="*/ 0 w 61"/>
              <a:gd name="T3" fmla="*/ 345 h 348"/>
              <a:gd name="T4" fmla="*/ 31 w 61"/>
              <a:gd name="T5" fmla="*/ 0 h 348"/>
              <a:gd name="T6" fmla="*/ 61 w 61"/>
              <a:gd name="T7" fmla="*/ 3 h 348"/>
              <a:gd name="T8" fmla="*/ 31 w 61"/>
              <a:gd name="T9" fmla="*/ 348 h 348"/>
            </a:gdLst>
            <a:ahLst/>
            <a:cxnLst>
              <a:cxn ang="0">
                <a:pos x="T0" y="T1"/>
              </a:cxn>
              <a:cxn ang="0">
                <a:pos x="T2" y="T3"/>
              </a:cxn>
              <a:cxn ang="0">
                <a:pos x="T4" y="T5"/>
              </a:cxn>
              <a:cxn ang="0">
                <a:pos x="T6" y="T7"/>
              </a:cxn>
              <a:cxn ang="0">
                <a:pos x="T8" y="T9"/>
              </a:cxn>
            </a:cxnLst>
            <a:rect l="0" t="0" r="r" b="b"/>
            <a:pathLst>
              <a:path w="61" h="348">
                <a:moveTo>
                  <a:pt x="31" y="348"/>
                </a:moveTo>
                <a:lnTo>
                  <a:pt x="0" y="345"/>
                </a:lnTo>
                <a:lnTo>
                  <a:pt x="31" y="0"/>
                </a:lnTo>
                <a:lnTo>
                  <a:pt x="61" y="3"/>
                </a:lnTo>
                <a:lnTo>
                  <a:pt x="31" y="3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62" name="íṥľide"/>
          <p:cNvSpPr/>
          <p:nvPr/>
        </p:nvSpPr>
        <p:spPr bwMode="auto">
          <a:xfrm>
            <a:off x="1879358" y="2440633"/>
            <a:ext cx="47319" cy="322687"/>
          </a:xfrm>
          <a:custGeom>
            <a:avLst/>
            <a:gdLst>
              <a:gd name="T0" fmla="*/ 29 w 72"/>
              <a:gd name="T1" fmla="*/ 491 h 491"/>
              <a:gd name="T2" fmla="*/ 0 w 72"/>
              <a:gd name="T3" fmla="*/ 488 h 491"/>
              <a:gd name="T4" fmla="*/ 42 w 72"/>
              <a:gd name="T5" fmla="*/ 0 h 491"/>
              <a:gd name="T6" fmla="*/ 72 w 72"/>
              <a:gd name="T7" fmla="*/ 3 h 491"/>
              <a:gd name="T8" fmla="*/ 29 w 72"/>
              <a:gd name="T9" fmla="*/ 491 h 491"/>
            </a:gdLst>
            <a:ahLst/>
            <a:cxnLst>
              <a:cxn ang="0">
                <a:pos x="T0" y="T1"/>
              </a:cxn>
              <a:cxn ang="0">
                <a:pos x="T2" y="T3"/>
              </a:cxn>
              <a:cxn ang="0">
                <a:pos x="T4" y="T5"/>
              </a:cxn>
              <a:cxn ang="0">
                <a:pos x="T6" y="T7"/>
              </a:cxn>
              <a:cxn ang="0">
                <a:pos x="T8" y="T9"/>
              </a:cxn>
            </a:cxnLst>
            <a:rect l="0" t="0" r="r" b="b"/>
            <a:pathLst>
              <a:path w="72" h="491">
                <a:moveTo>
                  <a:pt x="29" y="491"/>
                </a:moveTo>
                <a:lnTo>
                  <a:pt x="0" y="488"/>
                </a:lnTo>
                <a:lnTo>
                  <a:pt x="42" y="0"/>
                </a:lnTo>
                <a:lnTo>
                  <a:pt x="72" y="3"/>
                </a:lnTo>
                <a:lnTo>
                  <a:pt x="29" y="491"/>
                </a:lnTo>
                <a:close/>
              </a:path>
            </a:pathLst>
          </a:custGeom>
          <a:solidFill>
            <a:srgbClr val="BCD81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63" name="iṥ1ïḍé"/>
          <p:cNvSpPr/>
          <p:nvPr/>
        </p:nvSpPr>
        <p:spPr bwMode="auto">
          <a:xfrm>
            <a:off x="1879358" y="2440633"/>
            <a:ext cx="47319" cy="322687"/>
          </a:xfrm>
          <a:custGeom>
            <a:avLst/>
            <a:gdLst>
              <a:gd name="T0" fmla="*/ 29 w 72"/>
              <a:gd name="T1" fmla="*/ 491 h 491"/>
              <a:gd name="T2" fmla="*/ 0 w 72"/>
              <a:gd name="T3" fmla="*/ 488 h 491"/>
              <a:gd name="T4" fmla="*/ 42 w 72"/>
              <a:gd name="T5" fmla="*/ 0 h 491"/>
              <a:gd name="T6" fmla="*/ 72 w 72"/>
              <a:gd name="T7" fmla="*/ 3 h 491"/>
              <a:gd name="T8" fmla="*/ 29 w 72"/>
              <a:gd name="T9" fmla="*/ 491 h 491"/>
            </a:gdLst>
            <a:ahLst/>
            <a:cxnLst>
              <a:cxn ang="0">
                <a:pos x="T0" y="T1"/>
              </a:cxn>
              <a:cxn ang="0">
                <a:pos x="T2" y="T3"/>
              </a:cxn>
              <a:cxn ang="0">
                <a:pos x="T4" y="T5"/>
              </a:cxn>
              <a:cxn ang="0">
                <a:pos x="T6" y="T7"/>
              </a:cxn>
              <a:cxn ang="0">
                <a:pos x="T8" y="T9"/>
              </a:cxn>
            </a:cxnLst>
            <a:rect l="0" t="0" r="r" b="b"/>
            <a:pathLst>
              <a:path w="72" h="491">
                <a:moveTo>
                  <a:pt x="29" y="491"/>
                </a:moveTo>
                <a:lnTo>
                  <a:pt x="0" y="488"/>
                </a:lnTo>
                <a:lnTo>
                  <a:pt x="42" y="0"/>
                </a:lnTo>
                <a:lnTo>
                  <a:pt x="72" y="3"/>
                </a:lnTo>
                <a:lnTo>
                  <a:pt x="29" y="49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64" name="îṥḻíḓê"/>
          <p:cNvSpPr/>
          <p:nvPr/>
        </p:nvSpPr>
        <p:spPr bwMode="auto">
          <a:xfrm>
            <a:off x="1898417" y="2489266"/>
            <a:ext cx="44690" cy="276026"/>
          </a:xfrm>
          <a:custGeom>
            <a:avLst/>
            <a:gdLst>
              <a:gd name="T0" fmla="*/ 30 w 68"/>
              <a:gd name="T1" fmla="*/ 420 h 420"/>
              <a:gd name="T2" fmla="*/ 0 w 68"/>
              <a:gd name="T3" fmla="*/ 417 h 420"/>
              <a:gd name="T4" fmla="*/ 36 w 68"/>
              <a:gd name="T5" fmla="*/ 0 h 420"/>
              <a:gd name="T6" fmla="*/ 68 w 68"/>
              <a:gd name="T7" fmla="*/ 3 h 420"/>
              <a:gd name="T8" fmla="*/ 30 w 68"/>
              <a:gd name="T9" fmla="*/ 420 h 420"/>
            </a:gdLst>
            <a:ahLst/>
            <a:cxnLst>
              <a:cxn ang="0">
                <a:pos x="T0" y="T1"/>
              </a:cxn>
              <a:cxn ang="0">
                <a:pos x="T2" y="T3"/>
              </a:cxn>
              <a:cxn ang="0">
                <a:pos x="T4" y="T5"/>
              </a:cxn>
              <a:cxn ang="0">
                <a:pos x="T6" y="T7"/>
              </a:cxn>
              <a:cxn ang="0">
                <a:pos x="T8" y="T9"/>
              </a:cxn>
            </a:cxnLst>
            <a:rect l="0" t="0" r="r" b="b"/>
            <a:pathLst>
              <a:path w="68" h="420">
                <a:moveTo>
                  <a:pt x="30" y="420"/>
                </a:moveTo>
                <a:lnTo>
                  <a:pt x="0" y="417"/>
                </a:lnTo>
                <a:lnTo>
                  <a:pt x="36" y="0"/>
                </a:lnTo>
                <a:lnTo>
                  <a:pt x="68" y="3"/>
                </a:lnTo>
                <a:lnTo>
                  <a:pt x="30" y="420"/>
                </a:lnTo>
                <a:close/>
              </a:path>
            </a:pathLst>
          </a:custGeom>
          <a:solidFill>
            <a:srgbClr val="F9513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65" name="îṩļiḑê"/>
          <p:cNvSpPr/>
          <p:nvPr/>
        </p:nvSpPr>
        <p:spPr bwMode="auto">
          <a:xfrm>
            <a:off x="1898417" y="2489266"/>
            <a:ext cx="44690" cy="276026"/>
          </a:xfrm>
          <a:custGeom>
            <a:avLst/>
            <a:gdLst>
              <a:gd name="T0" fmla="*/ 30 w 68"/>
              <a:gd name="T1" fmla="*/ 420 h 420"/>
              <a:gd name="T2" fmla="*/ 0 w 68"/>
              <a:gd name="T3" fmla="*/ 417 h 420"/>
              <a:gd name="T4" fmla="*/ 36 w 68"/>
              <a:gd name="T5" fmla="*/ 0 h 420"/>
              <a:gd name="T6" fmla="*/ 68 w 68"/>
              <a:gd name="T7" fmla="*/ 3 h 420"/>
              <a:gd name="T8" fmla="*/ 30 w 68"/>
              <a:gd name="T9" fmla="*/ 420 h 420"/>
            </a:gdLst>
            <a:ahLst/>
            <a:cxnLst>
              <a:cxn ang="0">
                <a:pos x="T0" y="T1"/>
              </a:cxn>
              <a:cxn ang="0">
                <a:pos x="T2" y="T3"/>
              </a:cxn>
              <a:cxn ang="0">
                <a:pos x="T4" y="T5"/>
              </a:cxn>
              <a:cxn ang="0">
                <a:pos x="T6" y="T7"/>
              </a:cxn>
              <a:cxn ang="0">
                <a:pos x="T8" y="T9"/>
              </a:cxn>
            </a:cxnLst>
            <a:rect l="0" t="0" r="r" b="b"/>
            <a:pathLst>
              <a:path w="68" h="420">
                <a:moveTo>
                  <a:pt x="30" y="420"/>
                </a:moveTo>
                <a:lnTo>
                  <a:pt x="0" y="417"/>
                </a:lnTo>
                <a:lnTo>
                  <a:pt x="36" y="0"/>
                </a:lnTo>
                <a:lnTo>
                  <a:pt x="68" y="3"/>
                </a:lnTo>
                <a:lnTo>
                  <a:pt x="30" y="4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66" name="ïṡľïdé"/>
          <p:cNvSpPr/>
          <p:nvPr/>
        </p:nvSpPr>
        <p:spPr bwMode="auto">
          <a:xfrm>
            <a:off x="1950336" y="2589162"/>
            <a:ext cx="35489" cy="180731"/>
          </a:xfrm>
          <a:custGeom>
            <a:avLst/>
            <a:gdLst>
              <a:gd name="T0" fmla="*/ 30 w 54"/>
              <a:gd name="T1" fmla="*/ 275 h 275"/>
              <a:gd name="T2" fmla="*/ 0 w 54"/>
              <a:gd name="T3" fmla="*/ 272 h 275"/>
              <a:gd name="T4" fmla="*/ 24 w 54"/>
              <a:gd name="T5" fmla="*/ 0 h 275"/>
              <a:gd name="T6" fmla="*/ 54 w 54"/>
              <a:gd name="T7" fmla="*/ 3 h 275"/>
              <a:gd name="T8" fmla="*/ 30 w 54"/>
              <a:gd name="T9" fmla="*/ 275 h 275"/>
            </a:gdLst>
            <a:ahLst/>
            <a:cxnLst>
              <a:cxn ang="0">
                <a:pos x="T0" y="T1"/>
              </a:cxn>
              <a:cxn ang="0">
                <a:pos x="T2" y="T3"/>
              </a:cxn>
              <a:cxn ang="0">
                <a:pos x="T4" y="T5"/>
              </a:cxn>
              <a:cxn ang="0">
                <a:pos x="T6" y="T7"/>
              </a:cxn>
              <a:cxn ang="0">
                <a:pos x="T8" y="T9"/>
              </a:cxn>
            </a:cxnLst>
            <a:rect l="0" t="0" r="r" b="b"/>
            <a:pathLst>
              <a:path w="54" h="275">
                <a:moveTo>
                  <a:pt x="30" y="275"/>
                </a:moveTo>
                <a:lnTo>
                  <a:pt x="0" y="272"/>
                </a:lnTo>
                <a:lnTo>
                  <a:pt x="24" y="0"/>
                </a:lnTo>
                <a:lnTo>
                  <a:pt x="54" y="3"/>
                </a:lnTo>
                <a:lnTo>
                  <a:pt x="30" y="275"/>
                </a:lnTo>
                <a:close/>
              </a:path>
            </a:pathLst>
          </a:custGeom>
          <a:solidFill>
            <a:srgbClr val="BCD81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67" name="iṡḷïḓe"/>
          <p:cNvSpPr/>
          <p:nvPr/>
        </p:nvSpPr>
        <p:spPr bwMode="auto">
          <a:xfrm>
            <a:off x="1950336" y="2589162"/>
            <a:ext cx="35489" cy="180731"/>
          </a:xfrm>
          <a:custGeom>
            <a:avLst/>
            <a:gdLst>
              <a:gd name="T0" fmla="*/ 30 w 54"/>
              <a:gd name="T1" fmla="*/ 275 h 275"/>
              <a:gd name="T2" fmla="*/ 0 w 54"/>
              <a:gd name="T3" fmla="*/ 272 h 275"/>
              <a:gd name="T4" fmla="*/ 24 w 54"/>
              <a:gd name="T5" fmla="*/ 0 h 275"/>
              <a:gd name="T6" fmla="*/ 54 w 54"/>
              <a:gd name="T7" fmla="*/ 3 h 275"/>
              <a:gd name="T8" fmla="*/ 30 w 54"/>
              <a:gd name="T9" fmla="*/ 275 h 275"/>
            </a:gdLst>
            <a:ahLst/>
            <a:cxnLst>
              <a:cxn ang="0">
                <a:pos x="T0" y="T1"/>
              </a:cxn>
              <a:cxn ang="0">
                <a:pos x="T2" y="T3"/>
              </a:cxn>
              <a:cxn ang="0">
                <a:pos x="T4" y="T5"/>
              </a:cxn>
              <a:cxn ang="0">
                <a:pos x="T6" y="T7"/>
              </a:cxn>
              <a:cxn ang="0">
                <a:pos x="T8" y="T9"/>
              </a:cxn>
            </a:cxnLst>
            <a:rect l="0" t="0" r="r" b="b"/>
            <a:pathLst>
              <a:path w="54" h="275">
                <a:moveTo>
                  <a:pt x="30" y="275"/>
                </a:moveTo>
                <a:lnTo>
                  <a:pt x="0" y="272"/>
                </a:lnTo>
                <a:lnTo>
                  <a:pt x="24" y="0"/>
                </a:lnTo>
                <a:lnTo>
                  <a:pt x="54" y="3"/>
                </a:lnTo>
                <a:lnTo>
                  <a:pt x="30" y="2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68" name="iśḷîďê"/>
          <p:cNvSpPr/>
          <p:nvPr/>
        </p:nvSpPr>
        <p:spPr bwMode="auto">
          <a:xfrm>
            <a:off x="1970052" y="2553015"/>
            <a:ext cx="39432" cy="218849"/>
          </a:xfrm>
          <a:custGeom>
            <a:avLst/>
            <a:gdLst>
              <a:gd name="T0" fmla="*/ 30 w 60"/>
              <a:gd name="T1" fmla="*/ 333 h 333"/>
              <a:gd name="T2" fmla="*/ 0 w 60"/>
              <a:gd name="T3" fmla="*/ 330 h 333"/>
              <a:gd name="T4" fmla="*/ 30 w 60"/>
              <a:gd name="T5" fmla="*/ 0 h 333"/>
              <a:gd name="T6" fmla="*/ 60 w 60"/>
              <a:gd name="T7" fmla="*/ 3 h 333"/>
              <a:gd name="T8" fmla="*/ 30 w 60"/>
              <a:gd name="T9" fmla="*/ 333 h 333"/>
            </a:gdLst>
            <a:ahLst/>
            <a:cxnLst>
              <a:cxn ang="0">
                <a:pos x="T0" y="T1"/>
              </a:cxn>
              <a:cxn ang="0">
                <a:pos x="T2" y="T3"/>
              </a:cxn>
              <a:cxn ang="0">
                <a:pos x="T4" y="T5"/>
              </a:cxn>
              <a:cxn ang="0">
                <a:pos x="T6" y="T7"/>
              </a:cxn>
              <a:cxn ang="0">
                <a:pos x="T8" y="T9"/>
              </a:cxn>
            </a:cxnLst>
            <a:rect l="0" t="0" r="r" b="b"/>
            <a:pathLst>
              <a:path w="60" h="333">
                <a:moveTo>
                  <a:pt x="30" y="333"/>
                </a:moveTo>
                <a:lnTo>
                  <a:pt x="0" y="330"/>
                </a:lnTo>
                <a:lnTo>
                  <a:pt x="30" y="0"/>
                </a:lnTo>
                <a:lnTo>
                  <a:pt x="60" y="3"/>
                </a:lnTo>
                <a:lnTo>
                  <a:pt x="30" y="333"/>
                </a:lnTo>
                <a:close/>
              </a:path>
            </a:pathLst>
          </a:custGeom>
          <a:solidFill>
            <a:srgbClr val="F9513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69" name="îṩḻíďé"/>
          <p:cNvSpPr/>
          <p:nvPr/>
        </p:nvSpPr>
        <p:spPr bwMode="auto">
          <a:xfrm>
            <a:off x="1970052" y="2553015"/>
            <a:ext cx="39432" cy="218849"/>
          </a:xfrm>
          <a:custGeom>
            <a:avLst/>
            <a:gdLst>
              <a:gd name="T0" fmla="*/ 30 w 60"/>
              <a:gd name="T1" fmla="*/ 333 h 333"/>
              <a:gd name="T2" fmla="*/ 0 w 60"/>
              <a:gd name="T3" fmla="*/ 330 h 333"/>
              <a:gd name="T4" fmla="*/ 30 w 60"/>
              <a:gd name="T5" fmla="*/ 0 h 333"/>
              <a:gd name="T6" fmla="*/ 60 w 60"/>
              <a:gd name="T7" fmla="*/ 3 h 333"/>
              <a:gd name="T8" fmla="*/ 30 w 60"/>
              <a:gd name="T9" fmla="*/ 333 h 333"/>
            </a:gdLst>
            <a:ahLst/>
            <a:cxnLst>
              <a:cxn ang="0">
                <a:pos x="T0" y="T1"/>
              </a:cxn>
              <a:cxn ang="0">
                <a:pos x="T2" y="T3"/>
              </a:cxn>
              <a:cxn ang="0">
                <a:pos x="T4" y="T5"/>
              </a:cxn>
              <a:cxn ang="0">
                <a:pos x="T6" y="T7"/>
              </a:cxn>
              <a:cxn ang="0">
                <a:pos x="T8" y="T9"/>
              </a:cxn>
            </a:cxnLst>
            <a:rect l="0" t="0" r="r" b="b"/>
            <a:pathLst>
              <a:path w="60" h="333">
                <a:moveTo>
                  <a:pt x="30" y="333"/>
                </a:moveTo>
                <a:lnTo>
                  <a:pt x="0" y="330"/>
                </a:lnTo>
                <a:lnTo>
                  <a:pt x="30" y="0"/>
                </a:lnTo>
                <a:lnTo>
                  <a:pt x="60" y="3"/>
                </a:lnTo>
                <a:lnTo>
                  <a:pt x="30" y="3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70" name="ïṡļîḓê"/>
          <p:cNvSpPr/>
          <p:nvPr/>
        </p:nvSpPr>
        <p:spPr bwMode="auto">
          <a:xfrm>
            <a:off x="2021314" y="2520155"/>
            <a:ext cx="42719" cy="256310"/>
          </a:xfrm>
          <a:custGeom>
            <a:avLst/>
            <a:gdLst>
              <a:gd name="T0" fmla="*/ 32 w 65"/>
              <a:gd name="T1" fmla="*/ 390 h 390"/>
              <a:gd name="T2" fmla="*/ 0 w 65"/>
              <a:gd name="T3" fmla="*/ 387 h 390"/>
              <a:gd name="T4" fmla="*/ 35 w 65"/>
              <a:gd name="T5" fmla="*/ 0 h 390"/>
              <a:gd name="T6" fmla="*/ 65 w 65"/>
              <a:gd name="T7" fmla="*/ 3 h 390"/>
              <a:gd name="T8" fmla="*/ 32 w 65"/>
              <a:gd name="T9" fmla="*/ 390 h 390"/>
            </a:gdLst>
            <a:ahLst/>
            <a:cxnLst>
              <a:cxn ang="0">
                <a:pos x="T0" y="T1"/>
              </a:cxn>
              <a:cxn ang="0">
                <a:pos x="T2" y="T3"/>
              </a:cxn>
              <a:cxn ang="0">
                <a:pos x="T4" y="T5"/>
              </a:cxn>
              <a:cxn ang="0">
                <a:pos x="T6" y="T7"/>
              </a:cxn>
              <a:cxn ang="0">
                <a:pos x="T8" y="T9"/>
              </a:cxn>
            </a:cxnLst>
            <a:rect l="0" t="0" r="r" b="b"/>
            <a:pathLst>
              <a:path w="65" h="390">
                <a:moveTo>
                  <a:pt x="32" y="390"/>
                </a:moveTo>
                <a:lnTo>
                  <a:pt x="0" y="387"/>
                </a:lnTo>
                <a:lnTo>
                  <a:pt x="35" y="0"/>
                </a:lnTo>
                <a:lnTo>
                  <a:pt x="65" y="3"/>
                </a:lnTo>
                <a:lnTo>
                  <a:pt x="32" y="390"/>
                </a:lnTo>
                <a:close/>
              </a:path>
            </a:pathLst>
          </a:custGeom>
          <a:solidFill>
            <a:srgbClr val="BCD81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71" name="îśḻíḋé"/>
          <p:cNvSpPr/>
          <p:nvPr/>
        </p:nvSpPr>
        <p:spPr bwMode="auto">
          <a:xfrm>
            <a:off x="2021314" y="2520155"/>
            <a:ext cx="42719" cy="256310"/>
          </a:xfrm>
          <a:custGeom>
            <a:avLst/>
            <a:gdLst>
              <a:gd name="T0" fmla="*/ 32 w 65"/>
              <a:gd name="T1" fmla="*/ 390 h 390"/>
              <a:gd name="T2" fmla="*/ 0 w 65"/>
              <a:gd name="T3" fmla="*/ 387 h 390"/>
              <a:gd name="T4" fmla="*/ 35 w 65"/>
              <a:gd name="T5" fmla="*/ 0 h 390"/>
              <a:gd name="T6" fmla="*/ 65 w 65"/>
              <a:gd name="T7" fmla="*/ 3 h 390"/>
              <a:gd name="T8" fmla="*/ 32 w 65"/>
              <a:gd name="T9" fmla="*/ 390 h 390"/>
            </a:gdLst>
            <a:ahLst/>
            <a:cxnLst>
              <a:cxn ang="0">
                <a:pos x="T0" y="T1"/>
              </a:cxn>
              <a:cxn ang="0">
                <a:pos x="T2" y="T3"/>
              </a:cxn>
              <a:cxn ang="0">
                <a:pos x="T4" y="T5"/>
              </a:cxn>
              <a:cxn ang="0">
                <a:pos x="T6" y="T7"/>
              </a:cxn>
              <a:cxn ang="0">
                <a:pos x="T8" y="T9"/>
              </a:cxn>
            </a:cxnLst>
            <a:rect l="0" t="0" r="r" b="b"/>
            <a:pathLst>
              <a:path w="65" h="390">
                <a:moveTo>
                  <a:pt x="32" y="390"/>
                </a:moveTo>
                <a:lnTo>
                  <a:pt x="0" y="387"/>
                </a:lnTo>
                <a:lnTo>
                  <a:pt x="35" y="0"/>
                </a:lnTo>
                <a:lnTo>
                  <a:pt x="65" y="3"/>
                </a:lnTo>
                <a:lnTo>
                  <a:pt x="32" y="3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72" name="îsľíḓê"/>
          <p:cNvSpPr/>
          <p:nvPr/>
        </p:nvSpPr>
        <p:spPr bwMode="auto">
          <a:xfrm>
            <a:off x="2042345" y="2707458"/>
            <a:ext cx="24974" cy="70978"/>
          </a:xfrm>
          <a:custGeom>
            <a:avLst/>
            <a:gdLst>
              <a:gd name="T0" fmla="*/ 30 w 38"/>
              <a:gd name="T1" fmla="*/ 108 h 108"/>
              <a:gd name="T2" fmla="*/ 0 w 38"/>
              <a:gd name="T3" fmla="*/ 105 h 108"/>
              <a:gd name="T4" fmla="*/ 8 w 38"/>
              <a:gd name="T5" fmla="*/ 0 h 108"/>
              <a:gd name="T6" fmla="*/ 38 w 38"/>
              <a:gd name="T7" fmla="*/ 3 h 108"/>
              <a:gd name="T8" fmla="*/ 30 w 38"/>
              <a:gd name="T9" fmla="*/ 108 h 108"/>
            </a:gdLst>
            <a:ahLst/>
            <a:cxnLst>
              <a:cxn ang="0">
                <a:pos x="T0" y="T1"/>
              </a:cxn>
              <a:cxn ang="0">
                <a:pos x="T2" y="T3"/>
              </a:cxn>
              <a:cxn ang="0">
                <a:pos x="T4" y="T5"/>
              </a:cxn>
              <a:cxn ang="0">
                <a:pos x="T6" y="T7"/>
              </a:cxn>
              <a:cxn ang="0">
                <a:pos x="T8" y="T9"/>
              </a:cxn>
            </a:cxnLst>
            <a:rect l="0" t="0" r="r" b="b"/>
            <a:pathLst>
              <a:path w="38" h="108">
                <a:moveTo>
                  <a:pt x="30" y="108"/>
                </a:moveTo>
                <a:lnTo>
                  <a:pt x="0" y="105"/>
                </a:lnTo>
                <a:lnTo>
                  <a:pt x="8" y="0"/>
                </a:lnTo>
                <a:lnTo>
                  <a:pt x="38" y="3"/>
                </a:lnTo>
                <a:lnTo>
                  <a:pt x="30" y="108"/>
                </a:lnTo>
                <a:close/>
              </a:path>
            </a:pathLst>
          </a:custGeom>
          <a:solidFill>
            <a:srgbClr val="F9513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73" name="ïṥḷïḋé"/>
          <p:cNvSpPr/>
          <p:nvPr/>
        </p:nvSpPr>
        <p:spPr bwMode="auto">
          <a:xfrm>
            <a:off x="2042345" y="2707458"/>
            <a:ext cx="24974" cy="70978"/>
          </a:xfrm>
          <a:custGeom>
            <a:avLst/>
            <a:gdLst>
              <a:gd name="T0" fmla="*/ 30 w 38"/>
              <a:gd name="T1" fmla="*/ 108 h 108"/>
              <a:gd name="T2" fmla="*/ 0 w 38"/>
              <a:gd name="T3" fmla="*/ 105 h 108"/>
              <a:gd name="T4" fmla="*/ 8 w 38"/>
              <a:gd name="T5" fmla="*/ 0 h 108"/>
              <a:gd name="T6" fmla="*/ 38 w 38"/>
              <a:gd name="T7" fmla="*/ 3 h 108"/>
              <a:gd name="T8" fmla="*/ 30 w 38"/>
              <a:gd name="T9" fmla="*/ 108 h 108"/>
            </a:gdLst>
            <a:ahLst/>
            <a:cxnLst>
              <a:cxn ang="0">
                <a:pos x="T0" y="T1"/>
              </a:cxn>
              <a:cxn ang="0">
                <a:pos x="T2" y="T3"/>
              </a:cxn>
              <a:cxn ang="0">
                <a:pos x="T4" y="T5"/>
              </a:cxn>
              <a:cxn ang="0">
                <a:pos x="T6" y="T7"/>
              </a:cxn>
              <a:cxn ang="0">
                <a:pos x="T8" y="T9"/>
              </a:cxn>
            </a:cxnLst>
            <a:rect l="0" t="0" r="r" b="b"/>
            <a:pathLst>
              <a:path w="38" h="108">
                <a:moveTo>
                  <a:pt x="30" y="108"/>
                </a:moveTo>
                <a:lnTo>
                  <a:pt x="0" y="105"/>
                </a:lnTo>
                <a:lnTo>
                  <a:pt x="8" y="0"/>
                </a:lnTo>
                <a:lnTo>
                  <a:pt x="38" y="3"/>
                </a:lnTo>
                <a:lnTo>
                  <a:pt x="30" y="10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74" name="ïṧļïḍe"/>
          <p:cNvSpPr/>
          <p:nvPr/>
        </p:nvSpPr>
        <p:spPr bwMode="auto">
          <a:xfrm>
            <a:off x="2093607" y="2443262"/>
            <a:ext cx="49948" cy="339117"/>
          </a:xfrm>
          <a:custGeom>
            <a:avLst/>
            <a:gdLst>
              <a:gd name="T0" fmla="*/ 30 w 76"/>
              <a:gd name="T1" fmla="*/ 516 h 516"/>
              <a:gd name="T2" fmla="*/ 0 w 76"/>
              <a:gd name="T3" fmla="*/ 514 h 516"/>
              <a:gd name="T4" fmla="*/ 44 w 76"/>
              <a:gd name="T5" fmla="*/ 0 h 516"/>
              <a:gd name="T6" fmla="*/ 76 w 76"/>
              <a:gd name="T7" fmla="*/ 3 h 516"/>
              <a:gd name="T8" fmla="*/ 30 w 76"/>
              <a:gd name="T9" fmla="*/ 516 h 516"/>
            </a:gdLst>
            <a:ahLst/>
            <a:cxnLst>
              <a:cxn ang="0">
                <a:pos x="T0" y="T1"/>
              </a:cxn>
              <a:cxn ang="0">
                <a:pos x="T2" y="T3"/>
              </a:cxn>
              <a:cxn ang="0">
                <a:pos x="T4" y="T5"/>
              </a:cxn>
              <a:cxn ang="0">
                <a:pos x="T6" y="T7"/>
              </a:cxn>
              <a:cxn ang="0">
                <a:pos x="T8" y="T9"/>
              </a:cxn>
            </a:cxnLst>
            <a:rect l="0" t="0" r="r" b="b"/>
            <a:pathLst>
              <a:path w="76" h="516">
                <a:moveTo>
                  <a:pt x="30" y="516"/>
                </a:moveTo>
                <a:lnTo>
                  <a:pt x="0" y="514"/>
                </a:lnTo>
                <a:lnTo>
                  <a:pt x="44" y="0"/>
                </a:lnTo>
                <a:lnTo>
                  <a:pt x="76" y="3"/>
                </a:lnTo>
                <a:lnTo>
                  <a:pt x="30" y="516"/>
                </a:lnTo>
                <a:close/>
              </a:path>
            </a:pathLst>
          </a:custGeom>
          <a:solidFill>
            <a:srgbClr val="BCD81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75" name="iṣļîdê"/>
          <p:cNvSpPr/>
          <p:nvPr/>
        </p:nvSpPr>
        <p:spPr bwMode="auto">
          <a:xfrm>
            <a:off x="2093607" y="2443262"/>
            <a:ext cx="49948" cy="339117"/>
          </a:xfrm>
          <a:custGeom>
            <a:avLst/>
            <a:gdLst>
              <a:gd name="T0" fmla="*/ 30 w 76"/>
              <a:gd name="T1" fmla="*/ 516 h 516"/>
              <a:gd name="T2" fmla="*/ 0 w 76"/>
              <a:gd name="T3" fmla="*/ 514 h 516"/>
              <a:gd name="T4" fmla="*/ 44 w 76"/>
              <a:gd name="T5" fmla="*/ 0 h 516"/>
              <a:gd name="T6" fmla="*/ 76 w 76"/>
              <a:gd name="T7" fmla="*/ 3 h 516"/>
              <a:gd name="T8" fmla="*/ 30 w 76"/>
              <a:gd name="T9" fmla="*/ 516 h 516"/>
            </a:gdLst>
            <a:ahLst/>
            <a:cxnLst>
              <a:cxn ang="0">
                <a:pos x="T0" y="T1"/>
              </a:cxn>
              <a:cxn ang="0">
                <a:pos x="T2" y="T3"/>
              </a:cxn>
              <a:cxn ang="0">
                <a:pos x="T4" y="T5"/>
              </a:cxn>
              <a:cxn ang="0">
                <a:pos x="T6" y="T7"/>
              </a:cxn>
              <a:cxn ang="0">
                <a:pos x="T8" y="T9"/>
              </a:cxn>
            </a:cxnLst>
            <a:rect l="0" t="0" r="r" b="b"/>
            <a:pathLst>
              <a:path w="76" h="516">
                <a:moveTo>
                  <a:pt x="30" y="516"/>
                </a:moveTo>
                <a:lnTo>
                  <a:pt x="0" y="514"/>
                </a:lnTo>
                <a:lnTo>
                  <a:pt x="44" y="0"/>
                </a:lnTo>
                <a:lnTo>
                  <a:pt x="76" y="3"/>
                </a:lnTo>
                <a:lnTo>
                  <a:pt x="30" y="5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76" name="iśļïḋè"/>
          <p:cNvSpPr/>
          <p:nvPr/>
        </p:nvSpPr>
        <p:spPr bwMode="auto">
          <a:xfrm>
            <a:off x="2113323" y="2405145"/>
            <a:ext cx="53234" cy="379207"/>
          </a:xfrm>
          <a:custGeom>
            <a:avLst/>
            <a:gdLst>
              <a:gd name="T0" fmla="*/ 30 w 81"/>
              <a:gd name="T1" fmla="*/ 577 h 577"/>
              <a:gd name="T2" fmla="*/ 0 w 81"/>
              <a:gd name="T3" fmla="*/ 574 h 577"/>
              <a:gd name="T4" fmla="*/ 50 w 81"/>
              <a:gd name="T5" fmla="*/ 0 h 577"/>
              <a:gd name="T6" fmla="*/ 81 w 81"/>
              <a:gd name="T7" fmla="*/ 3 h 577"/>
              <a:gd name="T8" fmla="*/ 30 w 81"/>
              <a:gd name="T9" fmla="*/ 577 h 577"/>
            </a:gdLst>
            <a:ahLst/>
            <a:cxnLst>
              <a:cxn ang="0">
                <a:pos x="T0" y="T1"/>
              </a:cxn>
              <a:cxn ang="0">
                <a:pos x="T2" y="T3"/>
              </a:cxn>
              <a:cxn ang="0">
                <a:pos x="T4" y="T5"/>
              </a:cxn>
              <a:cxn ang="0">
                <a:pos x="T6" y="T7"/>
              </a:cxn>
              <a:cxn ang="0">
                <a:pos x="T8" y="T9"/>
              </a:cxn>
            </a:cxnLst>
            <a:rect l="0" t="0" r="r" b="b"/>
            <a:pathLst>
              <a:path w="81" h="577">
                <a:moveTo>
                  <a:pt x="30" y="577"/>
                </a:moveTo>
                <a:lnTo>
                  <a:pt x="0" y="574"/>
                </a:lnTo>
                <a:lnTo>
                  <a:pt x="50" y="0"/>
                </a:lnTo>
                <a:lnTo>
                  <a:pt x="81" y="3"/>
                </a:lnTo>
                <a:lnTo>
                  <a:pt x="30" y="577"/>
                </a:lnTo>
                <a:close/>
              </a:path>
            </a:pathLst>
          </a:custGeom>
          <a:solidFill>
            <a:srgbClr val="F9513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77" name="iṣḻidé"/>
          <p:cNvSpPr/>
          <p:nvPr/>
        </p:nvSpPr>
        <p:spPr bwMode="auto">
          <a:xfrm>
            <a:off x="2113323" y="2405145"/>
            <a:ext cx="53234" cy="379207"/>
          </a:xfrm>
          <a:custGeom>
            <a:avLst/>
            <a:gdLst>
              <a:gd name="T0" fmla="*/ 30 w 81"/>
              <a:gd name="T1" fmla="*/ 577 h 577"/>
              <a:gd name="T2" fmla="*/ 0 w 81"/>
              <a:gd name="T3" fmla="*/ 574 h 577"/>
              <a:gd name="T4" fmla="*/ 50 w 81"/>
              <a:gd name="T5" fmla="*/ 0 h 577"/>
              <a:gd name="T6" fmla="*/ 81 w 81"/>
              <a:gd name="T7" fmla="*/ 3 h 577"/>
              <a:gd name="T8" fmla="*/ 30 w 81"/>
              <a:gd name="T9" fmla="*/ 577 h 577"/>
            </a:gdLst>
            <a:ahLst/>
            <a:cxnLst>
              <a:cxn ang="0">
                <a:pos x="T0" y="T1"/>
              </a:cxn>
              <a:cxn ang="0">
                <a:pos x="T2" y="T3"/>
              </a:cxn>
              <a:cxn ang="0">
                <a:pos x="T4" y="T5"/>
              </a:cxn>
              <a:cxn ang="0">
                <a:pos x="T6" y="T7"/>
              </a:cxn>
              <a:cxn ang="0">
                <a:pos x="T8" y="T9"/>
              </a:cxn>
            </a:cxnLst>
            <a:rect l="0" t="0" r="r" b="b"/>
            <a:pathLst>
              <a:path w="81" h="577">
                <a:moveTo>
                  <a:pt x="30" y="577"/>
                </a:moveTo>
                <a:lnTo>
                  <a:pt x="0" y="574"/>
                </a:lnTo>
                <a:lnTo>
                  <a:pt x="50" y="0"/>
                </a:lnTo>
                <a:lnTo>
                  <a:pt x="81" y="3"/>
                </a:lnTo>
                <a:lnTo>
                  <a:pt x="30" y="57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78" name="íśļïḋè"/>
          <p:cNvSpPr/>
          <p:nvPr/>
        </p:nvSpPr>
        <p:spPr bwMode="auto">
          <a:xfrm>
            <a:off x="2165242" y="2588504"/>
            <a:ext cx="37461" cy="200447"/>
          </a:xfrm>
          <a:custGeom>
            <a:avLst/>
            <a:gdLst>
              <a:gd name="T0" fmla="*/ 30 w 57"/>
              <a:gd name="T1" fmla="*/ 305 h 305"/>
              <a:gd name="T2" fmla="*/ 0 w 57"/>
              <a:gd name="T3" fmla="*/ 302 h 305"/>
              <a:gd name="T4" fmla="*/ 27 w 57"/>
              <a:gd name="T5" fmla="*/ 0 h 305"/>
              <a:gd name="T6" fmla="*/ 57 w 57"/>
              <a:gd name="T7" fmla="*/ 3 h 305"/>
              <a:gd name="T8" fmla="*/ 30 w 57"/>
              <a:gd name="T9" fmla="*/ 305 h 305"/>
            </a:gdLst>
            <a:ahLst/>
            <a:cxnLst>
              <a:cxn ang="0">
                <a:pos x="T0" y="T1"/>
              </a:cxn>
              <a:cxn ang="0">
                <a:pos x="T2" y="T3"/>
              </a:cxn>
              <a:cxn ang="0">
                <a:pos x="T4" y="T5"/>
              </a:cxn>
              <a:cxn ang="0">
                <a:pos x="T6" y="T7"/>
              </a:cxn>
              <a:cxn ang="0">
                <a:pos x="T8" y="T9"/>
              </a:cxn>
            </a:cxnLst>
            <a:rect l="0" t="0" r="r" b="b"/>
            <a:pathLst>
              <a:path w="57" h="305">
                <a:moveTo>
                  <a:pt x="30" y="305"/>
                </a:moveTo>
                <a:lnTo>
                  <a:pt x="0" y="302"/>
                </a:lnTo>
                <a:lnTo>
                  <a:pt x="27" y="0"/>
                </a:lnTo>
                <a:lnTo>
                  <a:pt x="57" y="3"/>
                </a:lnTo>
                <a:lnTo>
                  <a:pt x="30" y="305"/>
                </a:lnTo>
                <a:close/>
              </a:path>
            </a:pathLst>
          </a:custGeom>
          <a:solidFill>
            <a:srgbClr val="BCD81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79" name="ïS1iḓê"/>
          <p:cNvSpPr/>
          <p:nvPr/>
        </p:nvSpPr>
        <p:spPr bwMode="auto">
          <a:xfrm>
            <a:off x="2165242" y="2588504"/>
            <a:ext cx="37461" cy="200447"/>
          </a:xfrm>
          <a:custGeom>
            <a:avLst/>
            <a:gdLst>
              <a:gd name="T0" fmla="*/ 30 w 57"/>
              <a:gd name="T1" fmla="*/ 305 h 305"/>
              <a:gd name="T2" fmla="*/ 0 w 57"/>
              <a:gd name="T3" fmla="*/ 302 h 305"/>
              <a:gd name="T4" fmla="*/ 27 w 57"/>
              <a:gd name="T5" fmla="*/ 0 h 305"/>
              <a:gd name="T6" fmla="*/ 57 w 57"/>
              <a:gd name="T7" fmla="*/ 3 h 305"/>
              <a:gd name="T8" fmla="*/ 30 w 57"/>
              <a:gd name="T9" fmla="*/ 305 h 305"/>
            </a:gdLst>
            <a:ahLst/>
            <a:cxnLst>
              <a:cxn ang="0">
                <a:pos x="T0" y="T1"/>
              </a:cxn>
              <a:cxn ang="0">
                <a:pos x="T2" y="T3"/>
              </a:cxn>
              <a:cxn ang="0">
                <a:pos x="T4" y="T5"/>
              </a:cxn>
              <a:cxn ang="0">
                <a:pos x="T6" y="T7"/>
              </a:cxn>
              <a:cxn ang="0">
                <a:pos x="T8" y="T9"/>
              </a:cxn>
            </a:cxnLst>
            <a:rect l="0" t="0" r="r" b="b"/>
            <a:pathLst>
              <a:path w="57" h="305">
                <a:moveTo>
                  <a:pt x="30" y="305"/>
                </a:moveTo>
                <a:lnTo>
                  <a:pt x="0" y="302"/>
                </a:lnTo>
                <a:lnTo>
                  <a:pt x="27" y="0"/>
                </a:lnTo>
                <a:lnTo>
                  <a:pt x="57" y="3"/>
                </a:lnTo>
                <a:lnTo>
                  <a:pt x="30" y="30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80" name="íşḷîḍé"/>
          <p:cNvSpPr/>
          <p:nvPr/>
        </p:nvSpPr>
        <p:spPr bwMode="auto">
          <a:xfrm>
            <a:off x="2184958" y="2434719"/>
            <a:ext cx="51262" cy="356204"/>
          </a:xfrm>
          <a:custGeom>
            <a:avLst/>
            <a:gdLst>
              <a:gd name="T0" fmla="*/ 31 w 78"/>
              <a:gd name="T1" fmla="*/ 542 h 542"/>
              <a:gd name="T2" fmla="*/ 0 w 78"/>
              <a:gd name="T3" fmla="*/ 539 h 542"/>
              <a:gd name="T4" fmla="*/ 48 w 78"/>
              <a:gd name="T5" fmla="*/ 0 h 542"/>
              <a:gd name="T6" fmla="*/ 78 w 78"/>
              <a:gd name="T7" fmla="*/ 3 h 542"/>
              <a:gd name="T8" fmla="*/ 31 w 78"/>
              <a:gd name="T9" fmla="*/ 542 h 542"/>
            </a:gdLst>
            <a:ahLst/>
            <a:cxnLst>
              <a:cxn ang="0">
                <a:pos x="T0" y="T1"/>
              </a:cxn>
              <a:cxn ang="0">
                <a:pos x="T2" y="T3"/>
              </a:cxn>
              <a:cxn ang="0">
                <a:pos x="T4" y="T5"/>
              </a:cxn>
              <a:cxn ang="0">
                <a:pos x="T6" y="T7"/>
              </a:cxn>
              <a:cxn ang="0">
                <a:pos x="T8" y="T9"/>
              </a:cxn>
            </a:cxnLst>
            <a:rect l="0" t="0" r="r" b="b"/>
            <a:pathLst>
              <a:path w="78" h="542">
                <a:moveTo>
                  <a:pt x="31" y="542"/>
                </a:moveTo>
                <a:lnTo>
                  <a:pt x="0" y="539"/>
                </a:lnTo>
                <a:lnTo>
                  <a:pt x="48" y="0"/>
                </a:lnTo>
                <a:lnTo>
                  <a:pt x="78" y="3"/>
                </a:lnTo>
                <a:lnTo>
                  <a:pt x="31" y="542"/>
                </a:lnTo>
                <a:close/>
              </a:path>
            </a:pathLst>
          </a:custGeom>
          <a:solidFill>
            <a:srgbClr val="F9513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81" name="iş1îḋé"/>
          <p:cNvSpPr/>
          <p:nvPr/>
        </p:nvSpPr>
        <p:spPr bwMode="auto">
          <a:xfrm>
            <a:off x="2184958" y="2434719"/>
            <a:ext cx="51262" cy="356204"/>
          </a:xfrm>
          <a:custGeom>
            <a:avLst/>
            <a:gdLst>
              <a:gd name="T0" fmla="*/ 31 w 78"/>
              <a:gd name="T1" fmla="*/ 542 h 542"/>
              <a:gd name="T2" fmla="*/ 0 w 78"/>
              <a:gd name="T3" fmla="*/ 539 h 542"/>
              <a:gd name="T4" fmla="*/ 48 w 78"/>
              <a:gd name="T5" fmla="*/ 0 h 542"/>
              <a:gd name="T6" fmla="*/ 78 w 78"/>
              <a:gd name="T7" fmla="*/ 3 h 542"/>
              <a:gd name="T8" fmla="*/ 31 w 78"/>
              <a:gd name="T9" fmla="*/ 542 h 542"/>
            </a:gdLst>
            <a:ahLst/>
            <a:cxnLst>
              <a:cxn ang="0">
                <a:pos x="T0" y="T1"/>
              </a:cxn>
              <a:cxn ang="0">
                <a:pos x="T2" y="T3"/>
              </a:cxn>
              <a:cxn ang="0">
                <a:pos x="T4" y="T5"/>
              </a:cxn>
              <a:cxn ang="0">
                <a:pos x="T6" y="T7"/>
              </a:cxn>
              <a:cxn ang="0">
                <a:pos x="T8" y="T9"/>
              </a:cxn>
            </a:cxnLst>
            <a:rect l="0" t="0" r="r" b="b"/>
            <a:pathLst>
              <a:path w="78" h="542">
                <a:moveTo>
                  <a:pt x="31" y="542"/>
                </a:moveTo>
                <a:lnTo>
                  <a:pt x="0" y="539"/>
                </a:lnTo>
                <a:lnTo>
                  <a:pt x="48" y="0"/>
                </a:lnTo>
                <a:lnTo>
                  <a:pt x="78" y="3"/>
                </a:lnTo>
                <a:lnTo>
                  <a:pt x="31" y="5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82" name="í$ľíḓé"/>
          <p:cNvSpPr/>
          <p:nvPr/>
        </p:nvSpPr>
        <p:spPr bwMode="auto">
          <a:xfrm>
            <a:off x="2236877" y="2543814"/>
            <a:ext cx="41404" cy="251709"/>
          </a:xfrm>
          <a:custGeom>
            <a:avLst/>
            <a:gdLst>
              <a:gd name="T0" fmla="*/ 30 w 63"/>
              <a:gd name="T1" fmla="*/ 383 h 383"/>
              <a:gd name="T2" fmla="*/ 0 w 63"/>
              <a:gd name="T3" fmla="*/ 380 h 383"/>
              <a:gd name="T4" fmla="*/ 33 w 63"/>
              <a:gd name="T5" fmla="*/ 0 h 383"/>
              <a:gd name="T6" fmla="*/ 63 w 63"/>
              <a:gd name="T7" fmla="*/ 2 h 383"/>
              <a:gd name="T8" fmla="*/ 30 w 63"/>
              <a:gd name="T9" fmla="*/ 383 h 383"/>
            </a:gdLst>
            <a:ahLst/>
            <a:cxnLst>
              <a:cxn ang="0">
                <a:pos x="T0" y="T1"/>
              </a:cxn>
              <a:cxn ang="0">
                <a:pos x="T2" y="T3"/>
              </a:cxn>
              <a:cxn ang="0">
                <a:pos x="T4" y="T5"/>
              </a:cxn>
              <a:cxn ang="0">
                <a:pos x="T6" y="T7"/>
              </a:cxn>
              <a:cxn ang="0">
                <a:pos x="T8" y="T9"/>
              </a:cxn>
            </a:cxnLst>
            <a:rect l="0" t="0" r="r" b="b"/>
            <a:pathLst>
              <a:path w="63" h="383">
                <a:moveTo>
                  <a:pt x="30" y="383"/>
                </a:moveTo>
                <a:lnTo>
                  <a:pt x="0" y="380"/>
                </a:lnTo>
                <a:lnTo>
                  <a:pt x="33" y="0"/>
                </a:lnTo>
                <a:lnTo>
                  <a:pt x="63" y="2"/>
                </a:lnTo>
                <a:lnTo>
                  <a:pt x="30" y="383"/>
                </a:lnTo>
                <a:close/>
              </a:path>
            </a:pathLst>
          </a:custGeom>
          <a:solidFill>
            <a:srgbClr val="BCD81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83" name="îṧḷïḍe"/>
          <p:cNvSpPr/>
          <p:nvPr/>
        </p:nvSpPr>
        <p:spPr bwMode="auto">
          <a:xfrm>
            <a:off x="2236877" y="2543814"/>
            <a:ext cx="41404" cy="251709"/>
          </a:xfrm>
          <a:custGeom>
            <a:avLst/>
            <a:gdLst>
              <a:gd name="T0" fmla="*/ 30 w 63"/>
              <a:gd name="T1" fmla="*/ 383 h 383"/>
              <a:gd name="T2" fmla="*/ 0 w 63"/>
              <a:gd name="T3" fmla="*/ 380 h 383"/>
              <a:gd name="T4" fmla="*/ 33 w 63"/>
              <a:gd name="T5" fmla="*/ 0 h 383"/>
              <a:gd name="T6" fmla="*/ 63 w 63"/>
              <a:gd name="T7" fmla="*/ 2 h 383"/>
              <a:gd name="T8" fmla="*/ 30 w 63"/>
              <a:gd name="T9" fmla="*/ 383 h 383"/>
            </a:gdLst>
            <a:ahLst/>
            <a:cxnLst>
              <a:cxn ang="0">
                <a:pos x="T0" y="T1"/>
              </a:cxn>
              <a:cxn ang="0">
                <a:pos x="T2" y="T3"/>
              </a:cxn>
              <a:cxn ang="0">
                <a:pos x="T4" y="T5"/>
              </a:cxn>
              <a:cxn ang="0">
                <a:pos x="T6" y="T7"/>
              </a:cxn>
              <a:cxn ang="0">
                <a:pos x="T8" y="T9"/>
              </a:cxn>
            </a:cxnLst>
            <a:rect l="0" t="0" r="r" b="b"/>
            <a:pathLst>
              <a:path w="63" h="383">
                <a:moveTo>
                  <a:pt x="30" y="383"/>
                </a:moveTo>
                <a:lnTo>
                  <a:pt x="0" y="380"/>
                </a:lnTo>
                <a:lnTo>
                  <a:pt x="33" y="0"/>
                </a:lnTo>
                <a:lnTo>
                  <a:pt x="63" y="2"/>
                </a:lnTo>
                <a:lnTo>
                  <a:pt x="30" y="3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84" name="î$líḓê"/>
          <p:cNvSpPr/>
          <p:nvPr/>
        </p:nvSpPr>
        <p:spPr bwMode="auto">
          <a:xfrm>
            <a:off x="2256593" y="2562216"/>
            <a:ext cx="40747" cy="235279"/>
          </a:xfrm>
          <a:custGeom>
            <a:avLst/>
            <a:gdLst>
              <a:gd name="T0" fmla="*/ 30 w 62"/>
              <a:gd name="T1" fmla="*/ 358 h 358"/>
              <a:gd name="T2" fmla="*/ 0 w 62"/>
              <a:gd name="T3" fmla="*/ 355 h 358"/>
              <a:gd name="T4" fmla="*/ 32 w 62"/>
              <a:gd name="T5" fmla="*/ 0 h 358"/>
              <a:gd name="T6" fmla="*/ 62 w 62"/>
              <a:gd name="T7" fmla="*/ 3 h 358"/>
              <a:gd name="T8" fmla="*/ 30 w 62"/>
              <a:gd name="T9" fmla="*/ 358 h 358"/>
            </a:gdLst>
            <a:ahLst/>
            <a:cxnLst>
              <a:cxn ang="0">
                <a:pos x="T0" y="T1"/>
              </a:cxn>
              <a:cxn ang="0">
                <a:pos x="T2" y="T3"/>
              </a:cxn>
              <a:cxn ang="0">
                <a:pos x="T4" y="T5"/>
              </a:cxn>
              <a:cxn ang="0">
                <a:pos x="T6" y="T7"/>
              </a:cxn>
              <a:cxn ang="0">
                <a:pos x="T8" y="T9"/>
              </a:cxn>
            </a:cxnLst>
            <a:rect l="0" t="0" r="r" b="b"/>
            <a:pathLst>
              <a:path w="62" h="358">
                <a:moveTo>
                  <a:pt x="30" y="358"/>
                </a:moveTo>
                <a:lnTo>
                  <a:pt x="0" y="355"/>
                </a:lnTo>
                <a:lnTo>
                  <a:pt x="32" y="0"/>
                </a:lnTo>
                <a:lnTo>
                  <a:pt x="62" y="3"/>
                </a:lnTo>
                <a:lnTo>
                  <a:pt x="30" y="358"/>
                </a:lnTo>
                <a:close/>
              </a:path>
            </a:pathLst>
          </a:custGeom>
          <a:solidFill>
            <a:srgbClr val="F9513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85" name="îSļîḍè"/>
          <p:cNvSpPr/>
          <p:nvPr/>
        </p:nvSpPr>
        <p:spPr bwMode="auto">
          <a:xfrm>
            <a:off x="2256593" y="2562216"/>
            <a:ext cx="40747" cy="235279"/>
          </a:xfrm>
          <a:custGeom>
            <a:avLst/>
            <a:gdLst>
              <a:gd name="T0" fmla="*/ 30 w 62"/>
              <a:gd name="T1" fmla="*/ 358 h 358"/>
              <a:gd name="T2" fmla="*/ 0 w 62"/>
              <a:gd name="T3" fmla="*/ 355 h 358"/>
              <a:gd name="T4" fmla="*/ 32 w 62"/>
              <a:gd name="T5" fmla="*/ 0 h 358"/>
              <a:gd name="T6" fmla="*/ 62 w 62"/>
              <a:gd name="T7" fmla="*/ 3 h 358"/>
              <a:gd name="T8" fmla="*/ 30 w 62"/>
              <a:gd name="T9" fmla="*/ 358 h 358"/>
            </a:gdLst>
            <a:ahLst/>
            <a:cxnLst>
              <a:cxn ang="0">
                <a:pos x="T0" y="T1"/>
              </a:cxn>
              <a:cxn ang="0">
                <a:pos x="T2" y="T3"/>
              </a:cxn>
              <a:cxn ang="0">
                <a:pos x="T4" y="T5"/>
              </a:cxn>
              <a:cxn ang="0">
                <a:pos x="T6" y="T7"/>
              </a:cxn>
              <a:cxn ang="0">
                <a:pos x="T8" y="T9"/>
              </a:cxn>
            </a:cxnLst>
            <a:rect l="0" t="0" r="r" b="b"/>
            <a:pathLst>
              <a:path w="62" h="358">
                <a:moveTo>
                  <a:pt x="30" y="358"/>
                </a:moveTo>
                <a:lnTo>
                  <a:pt x="0" y="355"/>
                </a:lnTo>
                <a:lnTo>
                  <a:pt x="32" y="0"/>
                </a:lnTo>
                <a:lnTo>
                  <a:pt x="62" y="3"/>
                </a:lnTo>
                <a:lnTo>
                  <a:pt x="30" y="3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86" name="îṩlíde"/>
          <p:cNvSpPr/>
          <p:nvPr/>
        </p:nvSpPr>
        <p:spPr bwMode="auto">
          <a:xfrm>
            <a:off x="2308512" y="2649624"/>
            <a:ext cx="32860" cy="152471"/>
          </a:xfrm>
          <a:custGeom>
            <a:avLst/>
            <a:gdLst>
              <a:gd name="T0" fmla="*/ 30 w 50"/>
              <a:gd name="T1" fmla="*/ 232 h 232"/>
              <a:gd name="T2" fmla="*/ 0 w 50"/>
              <a:gd name="T3" fmla="*/ 229 h 232"/>
              <a:gd name="T4" fmla="*/ 20 w 50"/>
              <a:gd name="T5" fmla="*/ 0 h 232"/>
              <a:gd name="T6" fmla="*/ 50 w 50"/>
              <a:gd name="T7" fmla="*/ 1 h 232"/>
              <a:gd name="T8" fmla="*/ 30 w 50"/>
              <a:gd name="T9" fmla="*/ 232 h 232"/>
            </a:gdLst>
            <a:ahLst/>
            <a:cxnLst>
              <a:cxn ang="0">
                <a:pos x="T0" y="T1"/>
              </a:cxn>
              <a:cxn ang="0">
                <a:pos x="T2" y="T3"/>
              </a:cxn>
              <a:cxn ang="0">
                <a:pos x="T4" y="T5"/>
              </a:cxn>
              <a:cxn ang="0">
                <a:pos x="T6" y="T7"/>
              </a:cxn>
              <a:cxn ang="0">
                <a:pos x="T8" y="T9"/>
              </a:cxn>
            </a:cxnLst>
            <a:rect l="0" t="0" r="r" b="b"/>
            <a:pathLst>
              <a:path w="50" h="232">
                <a:moveTo>
                  <a:pt x="30" y="232"/>
                </a:moveTo>
                <a:lnTo>
                  <a:pt x="0" y="229"/>
                </a:lnTo>
                <a:lnTo>
                  <a:pt x="20" y="0"/>
                </a:lnTo>
                <a:lnTo>
                  <a:pt x="50" y="1"/>
                </a:lnTo>
                <a:lnTo>
                  <a:pt x="30" y="232"/>
                </a:lnTo>
                <a:close/>
              </a:path>
            </a:pathLst>
          </a:custGeom>
          <a:solidFill>
            <a:srgbClr val="BCD81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87" name="îŝḻiḍe"/>
          <p:cNvSpPr/>
          <p:nvPr/>
        </p:nvSpPr>
        <p:spPr bwMode="auto">
          <a:xfrm>
            <a:off x="2308512" y="2649624"/>
            <a:ext cx="32860" cy="152471"/>
          </a:xfrm>
          <a:custGeom>
            <a:avLst/>
            <a:gdLst>
              <a:gd name="T0" fmla="*/ 30 w 50"/>
              <a:gd name="T1" fmla="*/ 232 h 232"/>
              <a:gd name="T2" fmla="*/ 0 w 50"/>
              <a:gd name="T3" fmla="*/ 229 h 232"/>
              <a:gd name="T4" fmla="*/ 20 w 50"/>
              <a:gd name="T5" fmla="*/ 0 h 232"/>
              <a:gd name="T6" fmla="*/ 50 w 50"/>
              <a:gd name="T7" fmla="*/ 1 h 232"/>
              <a:gd name="T8" fmla="*/ 30 w 50"/>
              <a:gd name="T9" fmla="*/ 232 h 232"/>
            </a:gdLst>
            <a:ahLst/>
            <a:cxnLst>
              <a:cxn ang="0">
                <a:pos x="T0" y="T1"/>
              </a:cxn>
              <a:cxn ang="0">
                <a:pos x="T2" y="T3"/>
              </a:cxn>
              <a:cxn ang="0">
                <a:pos x="T4" y="T5"/>
              </a:cxn>
              <a:cxn ang="0">
                <a:pos x="T6" y="T7"/>
              </a:cxn>
              <a:cxn ang="0">
                <a:pos x="T8" y="T9"/>
              </a:cxn>
            </a:cxnLst>
            <a:rect l="0" t="0" r="r" b="b"/>
            <a:pathLst>
              <a:path w="50" h="232">
                <a:moveTo>
                  <a:pt x="30" y="232"/>
                </a:moveTo>
                <a:lnTo>
                  <a:pt x="0" y="229"/>
                </a:lnTo>
                <a:lnTo>
                  <a:pt x="20" y="0"/>
                </a:lnTo>
                <a:lnTo>
                  <a:pt x="50" y="1"/>
                </a:lnTo>
                <a:lnTo>
                  <a:pt x="30" y="2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88" name="ïṣlîḍe"/>
          <p:cNvSpPr/>
          <p:nvPr/>
        </p:nvSpPr>
        <p:spPr bwMode="auto">
          <a:xfrm>
            <a:off x="2328228" y="2688399"/>
            <a:ext cx="29575" cy="114353"/>
          </a:xfrm>
          <a:custGeom>
            <a:avLst/>
            <a:gdLst>
              <a:gd name="T0" fmla="*/ 30 w 45"/>
              <a:gd name="T1" fmla="*/ 174 h 174"/>
              <a:gd name="T2" fmla="*/ 0 w 45"/>
              <a:gd name="T3" fmla="*/ 173 h 174"/>
              <a:gd name="T4" fmla="*/ 16 w 45"/>
              <a:gd name="T5" fmla="*/ 0 h 174"/>
              <a:gd name="T6" fmla="*/ 45 w 45"/>
              <a:gd name="T7" fmla="*/ 3 h 174"/>
              <a:gd name="T8" fmla="*/ 30 w 45"/>
              <a:gd name="T9" fmla="*/ 174 h 174"/>
            </a:gdLst>
            <a:ahLst/>
            <a:cxnLst>
              <a:cxn ang="0">
                <a:pos x="T0" y="T1"/>
              </a:cxn>
              <a:cxn ang="0">
                <a:pos x="T2" y="T3"/>
              </a:cxn>
              <a:cxn ang="0">
                <a:pos x="T4" y="T5"/>
              </a:cxn>
              <a:cxn ang="0">
                <a:pos x="T6" y="T7"/>
              </a:cxn>
              <a:cxn ang="0">
                <a:pos x="T8" y="T9"/>
              </a:cxn>
            </a:cxnLst>
            <a:rect l="0" t="0" r="r" b="b"/>
            <a:pathLst>
              <a:path w="45" h="174">
                <a:moveTo>
                  <a:pt x="30" y="174"/>
                </a:moveTo>
                <a:lnTo>
                  <a:pt x="0" y="173"/>
                </a:lnTo>
                <a:lnTo>
                  <a:pt x="16" y="0"/>
                </a:lnTo>
                <a:lnTo>
                  <a:pt x="45" y="3"/>
                </a:lnTo>
                <a:lnTo>
                  <a:pt x="30" y="174"/>
                </a:lnTo>
                <a:close/>
              </a:path>
            </a:pathLst>
          </a:custGeom>
          <a:solidFill>
            <a:srgbClr val="F9513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89" name="iṡļîde"/>
          <p:cNvSpPr/>
          <p:nvPr/>
        </p:nvSpPr>
        <p:spPr bwMode="auto">
          <a:xfrm>
            <a:off x="2328228" y="2688399"/>
            <a:ext cx="29575" cy="114353"/>
          </a:xfrm>
          <a:custGeom>
            <a:avLst/>
            <a:gdLst>
              <a:gd name="T0" fmla="*/ 30 w 45"/>
              <a:gd name="T1" fmla="*/ 174 h 174"/>
              <a:gd name="T2" fmla="*/ 0 w 45"/>
              <a:gd name="T3" fmla="*/ 173 h 174"/>
              <a:gd name="T4" fmla="*/ 16 w 45"/>
              <a:gd name="T5" fmla="*/ 0 h 174"/>
              <a:gd name="T6" fmla="*/ 45 w 45"/>
              <a:gd name="T7" fmla="*/ 3 h 174"/>
              <a:gd name="T8" fmla="*/ 30 w 45"/>
              <a:gd name="T9" fmla="*/ 174 h 174"/>
            </a:gdLst>
            <a:ahLst/>
            <a:cxnLst>
              <a:cxn ang="0">
                <a:pos x="T0" y="T1"/>
              </a:cxn>
              <a:cxn ang="0">
                <a:pos x="T2" y="T3"/>
              </a:cxn>
              <a:cxn ang="0">
                <a:pos x="T4" y="T5"/>
              </a:cxn>
              <a:cxn ang="0">
                <a:pos x="T6" y="T7"/>
              </a:cxn>
              <a:cxn ang="0">
                <a:pos x="T8" y="T9"/>
              </a:cxn>
            </a:cxnLst>
            <a:rect l="0" t="0" r="r" b="b"/>
            <a:pathLst>
              <a:path w="45" h="174">
                <a:moveTo>
                  <a:pt x="30" y="174"/>
                </a:moveTo>
                <a:lnTo>
                  <a:pt x="0" y="173"/>
                </a:lnTo>
                <a:lnTo>
                  <a:pt x="16" y="0"/>
                </a:lnTo>
                <a:lnTo>
                  <a:pt x="45" y="3"/>
                </a:lnTo>
                <a:lnTo>
                  <a:pt x="30" y="1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90" name="íŝlide"/>
          <p:cNvSpPr/>
          <p:nvPr/>
        </p:nvSpPr>
        <p:spPr bwMode="auto">
          <a:xfrm>
            <a:off x="2379490" y="2722573"/>
            <a:ext cx="27603" cy="84779"/>
          </a:xfrm>
          <a:custGeom>
            <a:avLst/>
            <a:gdLst>
              <a:gd name="T0" fmla="*/ 32 w 42"/>
              <a:gd name="T1" fmla="*/ 129 h 129"/>
              <a:gd name="T2" fmla="*/ 0 w 42"/>
              <a:gd name="T3" fmla="*/ 126 h 129"/>
              <a:gd name="T4" fmla="*/ 12 w 42"/>
              <a:gd name="T5" fmla="*/ 0 h 129"/>
              <a:gd name="T6" fmla="*/ 42 w 42"/>
              <a:gd name="T7" fmla="*/ 3 h 129"/>
              <a:gd name="T8" fmla="*/ 32 w 42"/>
              <a:gd name="T9" fmla="*/ 129 h 129"/>
            </a:gdLst>
            <a:ahLst/>
            <a:cxnLst>
              <a:cxn ang="0">
                <a:pos x="T0" y="T1"/>
              </a:cxn>
              <a:cxn ang="0">
                <a:pos x="T2" y="T3"/>
              </a:cxn>
              <a:cxn ang="0">
                <a:pos x="T4" y="T5"/>
              </a:cxn>
              <a:cxn ang="0">
                <a:pos x="T6" y="T7"/>
              </a:cxn>
              <a:cxn ang="0">
                <a:pos x="T8" y="T9"/>
              </a:cxn>
            </a:cxnLst>
            <a:rect l="0" t="0" r="r" b="b"/>
            <a:pathLst>
              <a:path w="42" h="129">
                <a:moveTo>
                  <a:pt x="32" y="129"/>
                </a:moveTo>
                <a:lnTo>
                  <a:pt x="0" y="126"/>
                </a:lnTo>
                <a:lnTo>
                  <a:pt x="12" y="0"/>
                </a:lnTo>
                <a:lnTo>
                  <a:pt x="42" y="3"/>
                </a:lnTo>
                <a:lnTo>
                  <a:pt x="32" y="129"/>
                </a:lnTo>
                <a:close/>
              </a:path>
            </a:pathLst>
          </a:custGeom>
          <a:solidFill>
            <a:srgbClr val="BCD81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91" name="ïṧḷiḓè"/>
          <p:cNvSpPr/>
          <p:nvPr/>
        </p:nvSpPr>
        <p:spPr bwMode="auto">
          <a:xfrm>
            <a:off x="2379490" y="2722573"/>
            <a:ext cx="27603" cy="84779"/>
          </a:xfrm>
          <a:custGeom>
            <a:avLst/>
            <a:gdLst>
              <a:gd name="T0" fmla="*/ 32 w 42"/>
              <a:gd name="T1" fmla="*/ 129 h 129"/>
              <a:gd name="T2" fmla="*/ 0 w 42"/>
              <a:gd name="T3" fmla="*/ 126 h 129"/>
              <a:gd name="T4" fmla="*/ 12 w 42"/>
              <a:gd name="T5" fmla="*/ 0 h 129"/>
              <a:gd name="T6" fmla="*/ 42 w 42"/>
              <a:gd name="T7" fmla="*/ 3 h 129"/>
              <a:gd name="T8" fmla="*/ 32 w 42"/>
              <a:gd name="T9" fmla="*/ 129 h 129"/>
            </a:gdLst>
            <a:ahLst/>
            <a:cxnLst>
              <a:cxn ang="0">
                <a:pos x="T0" y="T1"/>
              </a:cxn>
              <a:cxn ang="0">
                <a:pos x="T2" y="T3"/>
              </a:cxn>
              <a:cxn ang="0">
                <a:pos x="T4" y="T5"/>
              </a:cxn>
              <a:cxn ang="0">
                <a:pos x="T6" y="T7"/>
              </a:cxn>
              <a:cxn ang="0">
                <a:pos x="T8" y="T9"/>
              </a:cxn>
            </a:cxnLst>
            <a:rect l="0" t="0" r="r" b="b"/>
            <a:pathLst>
              <a:path w="42" h="129">
                <a:moveTo>
                  <a:pt x="32" y="129"/>
                </a:moveTo>
                <a:lnTo>
                  <a:pt x="0" y="126"/>
                </a:lnTo>
                <a:lnTo>
                  <a:pt x="12" y="0"/>
                </a:lnTo>
                <a:lnTo>
                  <a:pt x="42" y="3"/>
                </a:lnTo>
                <a:lnTo>
                  <a:pt x="32" y="12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92" name="íśļîḋé"/>
          <p:cNvSpPr/>
          <p:nvPr/>
        </p:nvSpPr>
        <p:spPr bwMode="auto">
          <a:xfrm>
            <a:off x="2400521" y="2533299"/>
            <a:ext cx="42719" cy="276026"/>
          </a:xfrm>
          <a:custGeom>
            <a:avLst/>
            <a:gdLst>
              <a:gd name="T0" fmla="*/ 30 w 65"/>
              <a:gd name="T1" fmla="*/ 420 h 420"/>
              <a:gd name="T2" fmla="*/ 0 w 65"/>
              <a:gd name="T3" fmla="*/ 417 h 420"/>
              <a:gd name="T4" fmla="*/ 35 w 65"/>
              <a:gd name="T5" fmla="*/ 0 h 420"/>
              <a:gd name="T6" fmla="*/ 65 w 65"/>
              <a:gd name="T7" fmla="*/ 3 h 420"/>
              <a:gd name="T8" fmla="*/ 30 w 65"/>
              <a:gd name="T9" fmla="*/ 420 h 420"/>
            </a:gdLst>
            <a:ahLst/>
            <a:cxnLst>
              <a:cxn ang="0">
                <a:pos x="T0" y="T1"/>
              </a:cxn>
              <a:cxn ang="0">
                <a:pos x="T2" y="T3"/>
              </a:cxn>
              <a:cxn ang="0">
                <a:pos x="T4" y="T5"/>
              </a:cxn>
              <a:cxn ang="0">
                <a:pos x="T6" y="T7"/>
              </a:cxn>
              <a:cxn ang="0">
                <a:pos x="T8" y="T9"/>
              </a:cxn>
            </a:cxnLst>
            <a:rect l="0" t="0" r="r" b="b"/>
            <a:pathLst>
              <a:path w="65" h="420">
                <a:moveTo>
                  <a:pt x="30" y="420"/>
                </a:moveTo>
                <a:lnTo>
                  <a:pt x="0" y="417"/>
                </a:lnTo>
                <a:lnTo>
                  <a:pt x="35" y="0"/>
                </a:lnTo>
                <a:lnTo>
                  <a:pt x="65" y="3"/>
                </a:lnTo>
                <a:lnTo>
                  <a:pt x="30" y="420"/>
                </a:lnTo>
                <a:close/>
              </a:path>
            </a:pathLst>
          </a:custGeom>
          <a:solidFill>
            <a:srgbClr val="F9513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93" name="iṥḷiḍe"/>
          <p:cNvSpPr/>
          <p:nvPr/>
        </p:nvSpPr>
        <p:spPr bwMode="auto">
          <a:xfrm>
            <a:off x="2400521" y="2533299"/>
            <a:ext cx="42719" cy="276026"/>
          </a:xfrm>
          <a:custGeom>
            <a:avLst/>
            <a:gdLst>
              <a:gd name="T0" fmla="*/ 30 w 65"/>
              <a:gd name="T1" fmla="*/ 420 h 420"/>
              <a:gd name="T2" fmla="*/ 0 w 65"/>
              <a:gd name="T3" fmla="*/ 417 h 420"/>
              <a:gd name="T4" fmla="*/ 35 w 65"/>
              <a:gd name="T5" fmla="*/ 0 h 420"/>
              <a:gd name="T6" fmla="*/ 65 w 65"/>
              <a:gd name="T7" fmla="*/ 3 h 420"/>
              <a:gd name="T8" fmla="*/ 30 w 65"/>
              <a:gd name="T9" fmla="*/ 420 h 420"/>
            </a:gdLst>
            <a:ahLst/>
            <a:cxnLst>
              <a:cxn ang="0">
                <a:pos x="T0" y="T1"/>
              </a:cxn>
              <a:cxn ang="0">
                <a:pos x="T2" y="T3"/>
              </a:cxn>
              <a:cxn ang="0">
                <a:pos x="T4" y="T5"/>
              </a:cxn>
              <a:cxn ang="0">
                <a:pos x="T6" y="T7"/>
              </a:cxn>
              <a:cxn ang="0">
                <a:pos x="T8" y="T9"/>
              </a:cxn>
            </a:cxnLst>
            <a:rect l="0" t="0" r="r" b="b"/>
            <a:pathLst>
              <a:path w="65" h="420">
                <a:moveTo>
                  <a:pt x="30" y="420"/>
                </a:moveTo>
                <a:lnTo>
                  <a:pt x="0" y="417"/>
                </a:lnTo>
                <a:lnTo>
                  <a:pt x="35" y="0"/>
                </a:lnTo>
                <a:lnTo>
                  <a:pt x="65" y="3"/>
                </a:lnTo>
                <a:lnTo>
                  <a:pt x="30" y="4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94" name="îSļíḍe"/>
          <p:cNvSpPr/>
          <p:nvPr/>
        </p:nvSpPr>
        <p:spPr bwMode="auto">
          <a:xfrm>
            <a:off x="2451782" y="2510954"/>
            <a:ext cx="46004" cy="302971"/>
          </a:xfrm>
          <a:custGeom>
            <a:avLst/>
            <a:gdLst>
              <a:gd name="T0" fmla="*/ 30 w 70"/>
              <a:gd name="T1" fmla="*/ 461 h 461"/>
              <a:gd name="T2" fmla="*/ 0 w 70"/>
              <a:gd name="T3" fmla="*/ 458 h 461"/>
              <a:gd name="T4" fmla="*/ 40 w 70"/>
              <a:gd name="T5" fmla="*/ 0 h 461"/>
              <a:gd name="T6" fmla="*/ 70 w 70"/>
              <a:gd name="T7" fmla="*/ 1 h 461"/>
              <a:gd name="T8" fmla="*/ 30 w 70"/>
              <a:gd name="T9" fmla="*/ 461 h 461"/>
            </a:gdLst>
            <a:ahLst/>
            <a:cxnLst>
              <a:cxn ang="0">
                <a:pos x="T0" y="T1"/>
              </a:cxn>
              <a:cxn ang="0">
                <a:pos x="T2" y="T3"/>
              </a:cxn>
              <a:cxn ang="0">
                <a:pos x="T4" y="T5"/>
              </a:cxn>
              <a:cxn ang="0">
                <a:pos x="T6" y="T7"/>
              </a:cxn>
              <a:cxn ang="0">
                <a:pos x="T8" y="T9"/>
              </a:cxn>
            </a:cxnLst>
            <a:rect l="0" t="0" r="r" b="b"/>
            <a:pathLst>
              <a:path w="70" h="461">
                <a:moveTo>
                  <a:pt x="30" y="461"/>
                </a:moveTo>
                <a:lnTo>
                  <a:pt x="0" y="458"/>
                </a:lnTo>
                <a:lnTo>
                  <a:pt x="40" y="0"/>
                </a:lnTo>
                <a:lnTo>
                  <a:pt x="70" y="1"/>
                </a:lnTo>
                <a:lnTo>
                  <a:pt x="30" y="461"/>
                </a:lnTo>
                <a:close/>
              </a:path>
            </a:pathLst>
          </a:custGeom>
          <a:solidFill>
            <a:srgbClr val="BCD81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95" name="îşľiḓè"/>
          <p:cNvSpPr/>
          <p:nvPr/>
        </p:nvSpPr>
        <p:spPr bwMode="auto">
          <a:xfrm>
            <a:off x="2451782" y="2510954"/>
            <a:ext cx="46004" cy="302971"/>
          </a:xfrm>
          <a:custGeom>
            <a:avLst/>
            <a:gdLst>
              <a:gd name="T0" fmla="*/ 30 w 70"/>
              <a:gd name="T1" fmla="*/ 461 h 461"/>
              <a:gd name="T2" fmla="*/ 0 w 70"/>
              <a:gd name="T3" fmla="*/ 458 h 461"/>
              <a:gd name="T4" fmla="*/ 40 w 70"/>
              <a:gd name="T5" fmla="*/ 0 h 461"/>
              <a:gd name="T6" fmla="*/ 70 w 70"/>
              <a:gd name="T7" fmla="*/ 1 h 461"/>
              <a:gd name="T8" fmla="*/ 30 w 70"/>
              <a:gd name="T9" fmla="*/ 461 h 461"/>
            </a:gdLst>
            <a:ahLst/>
            <a:cxnLst>
              <a:cxn ang="0">
                <a:pos x="T0" y="T1"/>
              </a:cxn>
              <a:cxn ang="0">
                <a:pos x="T2" y="T3"/>
              </a:cxn>
              <a:cxn ang="0">
                <a:pos x="T4" y="T5"/>
              </a:cxn>
              <a:cxn ang="0">
                <a:pos x="T6" y="T7"/>
              </a:cxn>
              <a:cxn ang="0">
                <a:pos x="T8" y="T9"/>
              </a:cxn>
            </a:cxnLst>
            <a:rect l="0" t="0" r="r" b="b"/>
            <a:pathLst>
              <a:path w="70" h="461">
                <a:moveTo>
                  <a:pt x="30" y="461"/>
                </a:moveTo>
                <a:lnTo>
                  <a:pt x="0" y="458"/>
                </a:lnTo>
                <a:lnTo>
                  <a:pt x="40" y="0"/>
                </a:lnTo>
                <a:lnTo>
                  <a:pt x="70" y="1"/>
                </a:lnTo>
                <a:lnTo>
                  <a:pt x="30" y="4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96" name="ïṩļîdé"/>
          <p:cNvSpPr/>
          <p:nvPr/>
        </p:nvSpPr>
        <p:spPr bwMode="auto">
          <a:xfrm>
            <a:off x="2471498" y="2416974"/>
            <a:ext cx="54548" cy="398923"/>
          </a:xfrm>
          <a:custGeom>
            <a:avLst/>
            <a:gdLst>
              <a:gd name="T0" fmla="*/ 30 w 83"/>
              <a:gd name="T1" fmla="*/ 607 h 607"/>
              <a:gd name="T2" fmla="*/ 0 w 83"/>
              <a:gd name="T3" fmla="*/ 604 h 607"/>
              <a:gd name="T4" fmla="*/ 53 w 83"/>
              <a:gd name="T5" fmla="*/ 0 h 607"/>
              <a:gd name="T6" fmla="*/ 83 w 83"/>
              <a:gd name="T7" fmla="*/ 2 h 607"/>
              <a:gd name="T8" fmla="*/ 30 w 83"/>
              <a:gd name="T9" fmla="*/ 607 h 607"/>
            </a:gdLst>
            <a:ahLst/>
            <a:cxnLst>
              <a:cxn ang="0">
                <a:pos x="T0" y="T1"/>
              </a:cxn>
              <a:cxn ang="0">
                <a:pos x="T2" y="T3"/>
              </a:cxn>
              <a:cxn ang="0">
                <a:pos x="T4" y="T5"/>
              </a:cxn>
              <a:cxn ang="0">
                <a:pos x="T6" y="T7"/>
              </a:cxn>
              <a:cxn ang="0">
                <a:pos x="T8" y="T9"/>
              </a:cxn>
            </a:cxnLst>
            <a:rect l="0" t="0" r="r" b="b"/>
            <a:pathLst>
              <a:path w="83" h="607">
                <a:moveTo>
                  <a:pt x="30" y="607"/>
                </a:moveTo>
                <a:lnTo>
                  <a:pt x="0" y="604"/>
                </a:lnTo>
                <a:lnTo>
                  <a:pt x="53" y="0"/>
                </a:lnTo>
                <a:lnTo>
                  <a:pt x="83" y="2"/>
                </a:lnTo>
                <a:lnTo>
                  <a:pt x="30" y="607"/>
                </a:lnTo>
                <a:close/>
              </a:path>
            </a:pathLst>
          </a:custGeom>
          <a:solidFill>
            <a:srgbClr val="F9513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97" name="íšḻiḋe"/>
          <p:cNvSpPr/>
          <p:nvPr/>
        </p:nvSpPr>
        <p:spPr bwMode="auto">
          <a:xfrm>
            <a:off x="2471498" y="2416974"/>
            <a:ext cx="54548" cy="398923"/>
          </a:xfrm>
          <a:custGeom>
            <a:avLst/>
            <a:gdLst>
              <a:gd name="T0" fmla="*/ 30 w 83"/>
              <a:gd name="T1" fmla="*/ 607 h 607"/>
              <a:gd name="T2" fmla="*/ 0 w 83"/>
              <a:gd name="T3" fmla="*/ 604 h 607"/>
              <a:gd name="T4" fmla="*/ 53 w 83"/>
              <a:gd name="T5" fmla="*/ 0 h 607"/>
              <a:gd name="T6" fmla="*/ 83 w 83"/>
              <a:gd name="T7" fmla="*/ 2 h 607"/>
              <a:gd name="T8" fmla="*/ 30 w 83"/>
              <a:gd name="T9" fmla="*/ 607 h 607"/>
            </a:gdLst>
            <a:ahLst/>
            <a:cxnLst>
              <a:cxn ang="0">
                <a:pos x="T0" y="T1"/>
              </a:cxn>
              <a:cxn ang="0">
                <a:pos x="T2" y="T3"/>
              </a:cxn>
              <a:cxn ang="0">
                <a:pos x="T4" y="T5"/>
              </a:cxn>
              <a:cxn ang="0">
                <a:pos x="T6" y="T7"/>
              </a:cxn>
              <a:cxn ang="0">
                <a:pos x="T8" y="T9"/>
              </a:cxn>
            </a:cxnLst>
            <a:rect l="0" t="0" r="r" b="b"/>
            <a:pathLst>
              <a:path w="83" h="607">
                <a:moveTo>
                  <a:pt x="30" y="607"/>
                </a:moveTo>
                <a:lnTo>
                  <a:pt x="0" y="604"/>
                </a:lnTo>
                <a:lnTo>
                  <a:pt x="53" y="0"/>
                </a:lnTo>
                <a:lnTo>
                  <a:pt x="83" y="2"/>
                </a:lnTo>
                <a:lnTo>
                  <a:pt x="30" y="6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98" name="íṥ1ïḍè"/>
          <p:cNvSpPr/>
          <p:nvPr/>
        </p:nvSpPr>
        <p:spPr bwMode="auto">
          <a:xfrm>
            <a:off x="2523418" y="2631880"/>
            <a:ext cx="36147" cy="188618"/>
          </a:xfrm>
          <a:custGeom>
            <a:avLst/>
            <a:gdLst>
              <a:gd name="T0" fmla="*/ 29 w 55"/>
              <a:gd name="T1" fmla="*/ 287 h 287"/>
              <a:gd name="T2" fmla="*/ 0 w 55"/>
              <a:gd name="T3" fmla="*/ 284 h 287"/>
              <a:gd name="T4" fmla="*/ 25 w 55"/>
              <a:gd name="T5" fmla="*/ 0 h 287"/>
              <a:gd name="T6" fmla="*/ 55 w 55"/>
              <a:gd name="T7" fmla="*/ 2 h 287"/>
              <a:gd name="T8" fmla="*/ 29 w 55"/>
              <a:gd name="T9" fmla="*/ 287 h 287"/>
            </a:gdLst>
            <a:ahLst/>
            <a:cxnLst>
              <a:cxn ang="0">
                <a:pos x="T0" y="T1"/>
              </a:cxn>
              <a:cxn ang="0">
                <a:pos x="T2" y="T3"/>
              </a:cxn>
              <a:cxn ang="0">
                <a:pos x="T4" y="T5"/>
              </a:cxn>
              <a:cxn ang="0">
                <a:pos x="T6" y="T7"/>
              </a:cxn>
              <a:cxn ang="0">
                <a:pos x="T8" y="T9"/>
              </a:cxn>
            </a:cxnLst>
            <a:rect l="0" t="0" r="r" b="b"/>
            <a:pathLst>
              <a:path w="55" h="287">
                <a:moveTo>
                  <a:pt x="29" y="287"/>
                </a:moveTo>
                <a:lnTo>
                  <a:pt x="0" y="284"/>
                </a:lnTo>
                <a:lnTo>
                  <a:pt x="25" y="0"/>
                </a:lnTo>
                <a:lnTo>
                  <a:pt x="55" y="2"/>
                </a:lnTo>
                <a:lnTo>
                  <a:pt x="29" y="287"/>
                </a:lnTo>
                <a:close/>
              </a:path>
            </a:pathLst>
          </a:custGeom>
          <a:solidFill>
            <a:srgbClr val="BCD81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99" name="í$ľiḑe"/>
          <p:cNvSpPr/>
          <p:nvPr/>
        </p:nvSpPr>
        <p:spPr bwMode="auto">
          <a:xfrm>
            <a:off x="2523418" y="2631880"/>
            <a:ext cx="36147" cy="188618"/>
          </a:xfrm>
          <a:custGeom>
            <a:avLst/>
            <a:gdLst>
              <a:gd name="T0" fmla="*/ 29 w 55"/>
              <a:gd name="T1" fmla="*/ 287 h 287"/>
              <a:gd name="T2" fmla="*/ 0 w 55"/>
              <a:gd name="T3" fmla="*/ 284 h 287"/>
              <a:gd name="T4" fmla="*/ 25 w 55"/>
              <a:gd name="T5" fmla="*/ 0 h 287"/>
              <a:gd name="T6" fmla="*/ 55 w 55"/>
              <a:gd name="T7" fmla="*/ 2 h 287"/>
              <a:gd name="T8" fmla="*/ 29 w 55"/>
              <a:gd name="T9" fmla="*/ 287 h 287"/>
            </a:gdLst>
            <a:ahLst/>
            <a:cxnLst>
              <a:cxn ang="0">
                <a:pos x="T0" y="T1"/>
              </a:cxn>
              <a:cxn ang="0">
                <a:pos x="T2" y="T3"/>
              </a:cxn>
              <a:cxn ang="0">
                <a:pos x="T4" y="T5"/>
              </a:cxn>
              <a:cxn ang="0">
                <a:pos x="T6" y="T7"/>
              </a:cxn>
              <a:cxn ang="0">
                <a:pos x="T8" y="T9"/>
              </a:cxn>
            </a:cxnLst>
            <a:rect l="0" t="0" r="r" b="b"/>
            <a:pathLst>
              <a:path w="55" h="287">
                <a:moveTo>
                  <a:pt x="29" y="287"/>
                </a:moveTo>
                <a:lnTo>
                  <a:pt x="0" y="284"/>
                </a:lnTo>
                <a:lnTo>
                  <a:pt x="25" y="0"/>
                </a:lnTo>
                <a:lnTo>
                  <a:pt x="55" y="2"/>
                </a:lnTo>
                <a:lnTo>
                  <a:pt x="29" y="2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00" name="îṩľîḍé"/>
          <p:cNvSpPr/>
          <p:nvPr/>
        </p:nvSpPr>
        <p:spPr bwMode="auto">
          <a:xfrm>
            <a:off x="2542477" y="2662768"/>
            <a:ext cx="34175" cy="159701"/>
          </a:xfrm>
          <a:custGeom>
            <a:avLst/>
            <a:gdLst>
              <a:gd name="T0" fmla="*/ 32 w 52"/>
              <a:gd name="T1" fmla="*/ 243 h 243"/>
              <a:gd name="T2" fmla="*/ 0 w 52"/>
              <a:gd name="T3" fmla="*/ 240 h 243"/>
              <a:gd name="T4" fmla="*/ 22 w 52"/>
              <a:gd name="T5" fmla="*/ 0 h 243"/>
              <a:gd name="T6" fmla="*/ 52 w 52"/>
              <a:gd name="T7" fmla="*/ 2 h 243"/>
              <a:gd name="T8" fmla="*/ 32 w 52"/>
              <a:gd name="T9" fmla="*/ 243 h 243"/>
            </a:gdLst>
            <a:ahLst/>
            <a:cxnLst>
              <a:cxn ang="0">
                <a:pos x="T0" y="T1"/>
              </a:cxn>
              <a:cxn ang="0">
                <a:pos x="T2" y="T3"/>
              </a:cxn>
              <a:cxn ang="0">
                <a:pos x="T4" y="T5"/>
              </a:cxn>
              <a:cxn ang="0">
                <a:pos x="T6" y="T7"/>
              </a:cxn>
              <a:cxn ang="0">
                <a:pos x="T8" y="T9"/>
              </a:cxn>
            </a:cxnLst>
            <a:rect l="0" t="0" r="r" b="b"/>
            <a:pathLst>
              <a:path w="52" h="243">
                <a:moveTo>
                  <a:pt x="32" y="243"/>
                </a:moveTo>
                <a:lnTo>
                  <a:pt x="0" y="240"/>
                </a:lnTo>
                <a:lnTo>
                  <a:pt x="22" y="0"/>
                </a:lnTo>
                <a:lnTo>
                  <a:pt x="52" y="2"/>
                </a:lnTo>
                <a:lnTo>
                  <a:pt x="32" y="243"/>
                </a:lnTo>
                <a:close/>
              </a:path>
            </a:pathLst>
          </a:custGeom>
          <a:solidFill>
            <a:srgbClr val="F9513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01" name="ïśľiḓê"/>
          <p:cNvSpPr/>
          <p:nvPr/>
        </p:nvSpPr>
        <p:spPr bwMode="auto">
          <a:xfrm>
            <a:off x="2542477" y="2662768"/>
            <a:ext cx="34175" cy="159701"/>
          </a:xfrm>
          <a:custGeom>
            <a:avLst/>
            <a:gdLst>
              <a:gd name="T0" fmla="*/ 32 w 52"/>
              <a:gd name="T1" fmla="*/ 243 h 243"/>
              <a:gd name="T2" fmla="*/ 0 w 52"/>
              <a:gd name="T3" fmla="*/ 240 h 243"/>
              <a:gd name="T4" fmla="*/ 22 w 52"/>
              <a:gd name="T5" fmla="*/ 0 h 243"/>
              <a:gd name="T6" fmla="*/ 52 w 52"/>
              <a:gd name="T7" fmla="*/ 2 h 243"/>
              <a:gd name="T8" fmla="*/ 32 w 52"/>
              <a:gd name="T9" fmla="*/ 243 h 243"/>
            </a:gdLst>
            <a:ahLst/>
            <a:cxnLst>
              <a:cxn ang="0">
                <a:pos x="T0" y="T1"/>
              </a:cxn>
              <a:cxn ang="0">
                <a:pos x="T2" y="T3"/>
              </a:cxn>
              <a:cxn ang="0">
                <a:pos x="T4" y="T5"/>
              </a:cxn>
              <a:cxn ang="0">
                <a:pos x="T6" y="T7"/>
              </a:cxn>
              <a:cxn ang="0">
                <a:pos x="T8" y="T9"/>
              </a:cxn>
            </a:cxnLst>
            <a:rect l="0" t="0" r="r" b="b"/>
            <a:pathLst>
              <a:path w="52" h="243">
                <a:moveTo>
                  <a:pt x="32" y="243"/>
                </a:moveTo>
                <a:lnTo>
                  <a:pt x="0" y="240"/>
                </a:lnTo>
                <a:lnTo>
                  <a:pt x="22" y="0"/>
                </a:lnTo>
                <a:lnTo>
                  <a:pt x="52" y="2"/>
                </a:lnTo>
                <a:lnTo>
                  <a:pt x="32" y="2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02" name="iṩľiďé"/>
          <p:cNvSpPr/>
          <p:nvPr/>
        </p:nvSpPr>
        <p:spPr bwMode="auto">
          <a:xfrm>
            <a:off x="2595053" y="2714030"/>
            <a:ext cx="29575" cy="112382"/>
          </a:xfrm>
          <a:custGeom>
            <a:avLst/>
            <a:gdLst>
              <a:gd name="T0" fmla="*/ 30 w 45"/>
              <a:gd name="T1" fmla="*/ 171 h 171"/>
              <a:gd name="T2" fmla="*/ 0 w 45"/>
              <a:gd name="T3" fmla="*/ 169 h 171"/>
              <a:gd name="T4" fmla="*/ 15 w 45"/>
              <a:gd name="T5" fmla="*/ 0 h 171"/>
              <a:gd name="T6" fmla="*/ 45 w 45"/>
              <a:gd name="T7" fmla="*/ 3 h 171"/>
              <a:gd name="T8" fmla="*/ 30 w 45"/>
              <a:gd name="T9" fmla="*/ 171 h 171"/>
            </a:gdLst>
            <a:ahLst/>
            <a:cxnLst>
              <a:cxn ang="0">
                <a:pos x="T0" y="T1"/>
              </a:cxn>
              <a:cxn ang="0">
                <a:pos x="T2" y="T3"/>
              </a:cxn>
              <a:cxn ang="0">
                <a:pos x="T4" y="T5"/>
              </a:cxn>
              <a:cxn ang="0">
                <a:pos x="T6" y="T7"/>
              </a:cxn>
              <a:cxn ang="0">
                <a:pos x="T8" y="T9"/>
              </a:cxn>
            </a:cxnLst>
            <a:rect l="0" t="0" r="r" b="b"/>
            <a:pathLst>
              <a:path w="45" h="171">
                <a:moveTo>
                  <a:pt x="30" y="171"/>
                </a:moveTo>
                <a:lnTo>
                  <a:pt x="0" y="169"/>
                </a:lnTo>
                <a:lnTo>
                  <a:pt x="15" y="0"/>
                </a:lnTo>
                <a:lnTo>
                  <a:pt x="45" y="3"/>
                </a:lnTo>
                <a:lnTo>
                  <a:pt x="30" y="171"/>
                </a:lnTo>
                <a:close/>
              </a:path>
            </a:pathLst>
          </a:custGeom>
          <a:solidFill>
            <a:srgbClr val="BCD81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03" name="iṥḻídê"/>
          <p:cNvSpPr/>
          <p:nvPr/>
        </p:nvSpPr>
        <p:spPr bwMode="auto">
          <a:xfrm>
            <a:off x="2595053" y="2714030"/>
            <a:ext cx="29575" cy="112382"/>
          </a:xfrm>
          <a:custGeom>
            <a:avLst/>
            <a:gdLst>
              <a:gd name="T0" fmla="*/ 30 w 45"/>
              <a:gd name="T1" fmla="*/ 171 h 171"/>
              <a:gd name="T2" fmla="*/ 0 w 45"/>
              <a:gd name="T3" fmla="*/ 169 h 171"/>
              <a:gd name="T4" fmla="*/ 15 w 45"/>
              <a:gd name="T5" fmla="*/ 0 h 171"/>
              <a:gd name="T6" fmla="*/ 45 w 45"/>
              <a:gd name="T7" fmla="*/ 3 h 171"/>
              <a:gd name="T8" fmla="*/ 30 w 45"/>
              <a:gd name="T9" fmla="*/ 171 h 171"/>
            </a:gdLst>
            <a:ahLst/>
            <a:cxnLst>
              <a:cxn ang="0">
                <a:pos x="T0" y="T1"/>
              </a:cxn>
              <a:cxn ang="0">
                <a:pos x="T2" y="T3"/>
              </a:cxn>
              <a:cxn ang="0">
                <a:pos x="T4" y="T5"/>
              </a:cxn>
              <a:cxn ang="0">
                <a:pos x="T6" y="T7"/>
              </a:cxn>
              <a:cxn ang="0">
                <a:pos x="T8" y="T9"/>
              </a:cxn>
            </a:cxnLst>
            <a:rect l="0" t="0" r="r" b="b"/>
            <a:pathLst>
              <a:path w="45" h="171">
                <a:moveTo>
                  <a:pt x="30" y="171"/>
                </a:moveTo>
                <a:lnTo>
                  <a:pt x="0" y="169"/>
                </a:lnTo>
                <a:lnTo>
                  <a:pt x="15" y="0"/>
                </a:lnTo>
                <a:lnTo>
                  <a:pt x="45" y="3"/>
                </a:lnTo>
                <a:lnTo>
                  <a:pt x="30" y="17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04" name="ïṧļïḓé"/>
          <p:cNvSpPr/>
          <p:nvPr/>
        </p:nvSpPr>
        <p:spPr bwMode="auto">
          <a:xfrm>
            <a:off x="2614769" y="2763320"/>
            <a:ext cx="25631" cy="65064"/>
          </a:xfrm>
          <a:custGeom>
            <a:avLst/>
            <a:gdLst>
              <a:gd name="T0" fmla="*/ 30 w 39"/>
              <a:gd name="T1" fmla="*/ 99 h 99"/>
              <a:gd name="T2" fmla="*/ 0 w 39"/>
              <a:gd name="T3" fmla="*/ 96 h 99"/>
              <a:gd name="T4" fmla="*/ 9 w 39"/>
              <a:gd name="T5" fmla="*/ 0 h 99"/>
              <a:gd name="T6" fmla="*/ 39 w 39"/>
              <a:gd name="T7" fmla="*/ 3 h 99"/>
              <a:gd name="T8" fmla="*/ 30 w 39"/>
              <a:gd name="T9" fmla="*/ 99 h 99"/>
            </a:gdLst>
            <a:ahLst/>
            <a:cxnLst>
              <a:cxn ang="0">
                <a:pos x="T0" y="T1"/>
              </a:cxn>
              <a:cxn ang="0">
                <a:pos x="T2" y="T3"/>
              </a:cxn>
              <a:cxn ang="0">
                <a:pos x="T4" y="T5"/>
              </a:cxn>
              <a:cxn ang="0">
                <a:pos x="T6" y="T7"/>
              </a:cxn>
              <a:cxn ang="0">
                <a:pos x="T8" y="T9"/>
              </a:cxn>
            </a:cxnLst>
            <a:rect l="0" t="0" r="r" b="b"/>
            <a:pathLst>
              <a:path w="39" h="99">
                <a:moveTo>
                  <a:pt x="30" y="99"/>
                </a:moveTo>
                <a:lnTo>
                  <a:pt x="0" y="96"/>
                </a:lnTo>
                <a:lnTo>
                  <a:pt x="9" y="0"/>
                </a:lnTo>
                <a:lnTo>
                  <a:pt x="39" y="3"/>
                </a:lnTo>
                <a:lnTo>
                  <a:pt x="30" y="99"/>
                </a:lnTo>
                <a:close/>
              </a:path>
            </a:pathLst>
          </a:custGeom>
          <a:solidFill>
            <a:srgbClr val="F9513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05" name="iṧḻîdé"/>
          <p:cNvSpPr/>
          <p:nvPr/>
        </p:nvSpPr>
        <p:spPr bwMode="auto">
          <a:xfrm>
            <a:off x="2614769" y="2763320"/>
            <a:ext cx="25631" cy="65064"/>
          </a:xfrm>
          <a:custGeom>
            <a:avLst/>
            <a:gdLst>
              <a:gd name="T0" fmla="*/ 30 w 39"/>
              <a:gd name="T1" fmla="*/ 99 h 99"/>
              <a:gd name="T2" fmla="*/ 0 w 39"/>
              <a:gd name="T3" fmla="*/ 96 h 99"/>
              <a:gd name="T4" fmla="*/ 9 w 39"/>
              <a:gd name="T5" fmla="*/ 0 h 99"/>
              <a:gd name="T6" fmla="*/ 39 w 39"/>
              <a:gd name="T7" fmla="*/ 3 h 99"/>
              <a:gd name="T8" fmla="*/ 30 w 39"/>
              <a:gd name="T9" fmla="*/ 99 h 99"/>
            </a:gdLst>
            <a:ahLst/>
            <a:cxnLst>
              <a:cxn ang="0">
                <a:pos x="T0" y="T1"/>
              </a:cxn>
              <a:cxn ang="0">
                <a:pos x="T2" y="T3"/>
              </a:cxn>
              <a:cxn ang="0">
                <a:pos x="T4" y="T5"/>
              </a:cxn>
              <a:cxn ang="0">
                <a:pos x="T6" y="T7"/>
              </a:cxn>
              <a:cxn ang="0">
                <a:pos x="T8" y="T9"/>
              </a:cxn>
            </a:cxnLst>
            <a:rect l="0" t="0" r="r" b="b"/>
            <a:pathLst>
              <a:path w="39" h="99">
                <a:moveTo>
                  <a:pt x="30" y="99"/>
                </a:moveTo>
                <a:lnTo>
                  <a:pt x="0" y="96"/>
                </a:lnTo>
                <a:lnTo>
                  <a:pt x="9" y="0"/>
                </a:lnTo>
                <a:lnTo>
                  <a:pt x="39" y="3"/>
                </a:lnTo>
                <a:lnTo>
                  <a:pt x="30" y="9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06" name="iṣľíḋê"/>
          <p:cNvSpPr/>
          <p:nvPr/>
        </p:nvSpPr>
        <p:spPr bwMode="auto">
          <a:xfrm>
            <a:off x="1921419" y="2056169"/>
            <a:ext cx="63749" cy="63092"/>
          </a:xfrm>
          <a:custGeom>
            <a:avLst/>
            <a:gdLst>
              <a:gd name="T0" fmla="*/ 90 w 97"/>
              <a:gd name="T1" fmla="*/ 96 h 96"/>
              <a:gd name="T2" fmla="*/ 0 w 97"/>
              <a:gd name="T3" fmla="*/ 88 h 96"/>
              <a:gd name="T4" fmla="*/ 8 w 97"/>
              <a:gd name="T5" fmla="*/ 0 h 96"/>
              <a:gd name="T6" fmla="*/ 97 w 97"/>
              <a:gd name="T7" fmla="*/ 7 h 96"/>
              <a:gd name="T8" fmla="*/ 90 w 97"/>
              <a:gd name="T9" fmla="*/ 96 h 96"/>
            </a:gdLst>
            <a:ahLst/>
            <a:cxnLst>
              <a:cxn ang="0">
                <a:pos x="T0" y="T1"/>
              </a:cxn>
              <a:cxn ang="0">
                <a:pos x="T2" y="T3"/>
              </a:cxn>
              <a:cxn ang="0">
                <a:pos x="T4" y="T5"/>
              </a:cxn>
              <a:cxn ang="0">
                <a:pos x="T6" y="T7"/>
              </a:cxn>
              <a:cxn ang="0">
                <a:pos x="T8" y="T9"/>
              </a:cxn>
            </a:cxnLst>
            <a:rect l="0" t="0" r="r" b="b"/>
            <a:pathLst>
              <a:path w="97" h="96">
                <a:moveTo>
                  <a:pt x="90" y="96"/>
                </a:moveTo>
                <a:lnTo>
                  <a:pt x="0" y="88"/>
                </a:lnTo>
                <a:lnTo>
                  <a:pt x="8" y="0"/>
                </a:lnTo>
                <a:lnTo>
                  <a:pt x="97" y="7"/>
                </a:lnTo>
                <a:lnTo>
                  <a:pt x="90" y="96"/>
                </a:lnTo>
                <a:close/>
              </a:path>
            </a:pathLst>
          </a:custGeom>
          <a:solidFill>
            <a:srgbClr val="22BAD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07" name="îśḷíḓe"/>
          <p:cNvSpPr/>
          <p:nvPr/>
        </p:nvSpPr>
        <p:spPr bwMode="auto">
          <a:xfrm>
            <a:off x="2033801" y="2083114"/>
            <a:ext cx="379864" cy="55863"/>
          </a:xfrm>
          <a:custGeom>
            <a:avLst/>
            <a:gdLst>
              <a:gd name="T0" fmla="*/ 575 w 578"/>
              <a:gd name="T1" fmla="*/ 85 h 85"/>
              <a:gd name="T2" fmla="*/ 0 w 578"/>
              <a:gd name="T3" fmla="*/ 34 h 85"/>
              <a:gd name="T4" fmla="*/ 3 w 578"/>
              <a:gd name="T5" fmla="*/ 0 h 85"/>
              <a:gd name="T6" fmla="*/ 578 w 578"/>
              <a:gd name="T7" fmla="*/ 51 h 85"/>
              <a:gd name="T8" fmla="*/ 575 w 578"/>
              <a:gd name="T9" fmla="*/ 85 h 85"/>
            </a:gdLst>
            <a:ahLst/>
            <a:cxnLst>
              <a:cxn ang="0">
                <a:pos x="T0" y="T1"/>
              </a:cxn>
              <a:cxn ang="0">
                <a:pos x="T2" y="T3"/>
              </a:cxn>
              <a:cxn ang="0">
                <a:pos x="T4" y="T5"/>
              </a:cxn>
              <a:cxn ang="0">
                <a:pos x="T6" y="T7"/>
              </a:cxn>
              <a:cxn ang="0">
                <a:pos x="T8" y="T9"/>
              </a:cxn>
            </a:cxnLst>
            <a:rect l="0" t="0" r="r" b="b"/>
            <a:pathLst>
              <a:path w="578" h="85">
                <a:moveTo>
                  <a:pt x="575" y="85"/>
                </a:moveTo>
                <a:lnTo>
                  <a:pt x="0" y="34"/>
                </a:lnTo>
                <a:lnTo>
                  <a:pt x="3" y="0"/>
                </a:lnTo>
                <a:lnTo>
                  <a:pt x="578" y="51"/>
                </a:lnTo>
                <a:lnTo>
                  <a:pt x="575" y="85"/>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08" name="iśľïďe"/>
          <p:cNvSpPr/>
          <p:nvPr/>
        </p:nvSpPr>
        <p:spPr bwMode="auto">
          <a:xfrm>
            <a:off x="1912875" y="2150149"/>
            <a:ext cx="63749" cy="63749"/>
          </a:xfrm>
          <a:custGeom>
            <a:avLst/>
            <a:gdLst>
              <a:gd name="T0" fmla="*/ 90 w 97"/>
              <a:gd name="T1" fmla="*/ 97 h 97"/>
              <a:gd name="T2" fmla="*/ 0 w 97"/>
              <a:gd name="T3" fmla="*/ 89 h 97"/>
              <a:gd name="T4" fmla="*/ 8 w 97"/>
              <a:gd name="T5" fmla="*/ 0 h 97"/>
              <a:gd name="T6" fmla="*/ 97 w 97"/>
              <a:gd name="T7" fmla="*/ 8 h 97"/>
              <a:gd name="T8" fmla="*/ 90 w 97"/>
              <a:gd name="T9" fmla="*/ 97 h 97"/>
            </a:gdLst>
            <a:ahLst/>
            <a:cxnLst>
              <a:cxn ang="0">
                <a:pos x="T0" y="T1"/>
              </a:cxn>
              <a:cxn ang="0">
                <a:pos x="T2" y="T3"/>
              </a:cxn>
              <a:cxn ang="0">
                <a:pos x="T4" y="T5"/>
              </a:cxn>
              <a:cxn ang="0">
                <a:pos x="T6" y="T7"/>
              </a:cxn>
              <a:cxn ang="0">
                <a:pos x="T8" y="T9"/>
              </a:cxn>
            </a:cxnLst>
            <a:rect l="0" t="0" r="r" b="b"/>
            <a:pathLst>
              <a:path w="97" h="97">
                <a:moveTo>
                  <a:pt x="90" y="97"/>
                </a:moveTo>
                <a:lnTo>
                  <a:pt x="0" y="89"/>
                </a:lnTo>
                <a:lnTo>
                  <a:pt x="8" y="0"/>
                </a:lnTo>
                <a:lnTo>
                  <a:pt x="97" y="8"/>
                </a:lnTo>
                <a:lnTo>
                  <a:pt x="90" y="97"/>
                </a:lnTo>
                <a:close/>
              </a:path>
            </a:pathLst>
          </a:custGeom>
          <a:solidFill>
            <a:srgbClr val="F9513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09" name="i$ľîďé"/>
          <p:cNvSpPr/>
          <p:nvPr/>
        </p:nvSpPr>
        <p:spPr bwMode="auto">
          <a:xfrm>
            <a:off x="2025257" y="2178409"/>
            <a:ext cx="134727" cy="33518"/>
          </a:xfrm>
          <a:custGeom>
            <a:avLst/>
            <a:gdLst>
              <a:gd name="T0" fmla="*/ 203 w 205"/>
              <a:gd name="T1" fmla="*/ 51 h 51"/>
              <a:gd name="T2" fmla="*/ 0 w 205"/>
              <a:gd name="T3" fmla="*/ 33 h 51"/>
              <a:gd name="T4" fmla="*/ 3 w 205"/>
              <a:gd name="T5" fmla="*/ 0 h 51"/>
              <a:gd name="T6" fmla="*/ 205 w 205"/>
              <a:gd name="T7" fmla="*/ 17 h 51"/>
              <a:gd name="T8" fmla="*/ 203 w 205"/>
              <a:gd name="T9" fmla="*/ 51 h 51"/>
            </a:gdLst>
            <a:ahLst/>
            <a:cxnLst>
              <a:cxn ang="0">
                <a:pos x="T0" y="T1"/>
              </a:cxn>
              <a:cxn ang="0">
                <a:pos x="T2" y="T3"/>
              </a:cxn>
              <a:cxn ang="0">
                <a:pos x="T4" y="T5"/>
              </a:cxn>
              <a:cxn ang="0">
                <a:pos x="T6" y="T7"/>
              </a:cxn>
              <a:cxn ang="0">
                <a:pos x="T8" y="T9"/>
              </a:cxn>
            </a:cxnLst>
            <a:rect l="0" t="0" r="r" b="b"/>
            <a:pathLst>
              <a:path w="205" h="51">
                <a:moveTo>
                  <a:pt x="203" y="51"/>
                </a:moveTo>
                <a:lnTo>
                  <a:pt x="0" y="33"/>
                </a:lnTo>
                <a:lnTo>
                  <a:pt x="3" y="0"/>
                </a:lnTo>
                <a:lnTo>
                  <a:pt x="205" y="17"/>
                </a:lnTo>
                <a:lnTo>
                  <a:pt x="203" y="51"/>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10" name="išļïdê"/>
          <p:cNvSpPr/>
          <p:nvPr/>
        </p:nvSpPr>
        <p:spPr bwMode="auto">
          <a:xfrm>
            <a:off x="1904332" y="2244786"/>
            <a:ext cx="63749" cy="63749"/>
          </a:xfrm>
          <a:custGeom>
            <a:avLst/>
            <a:gdLst>
              <a:gd name="T0" fmla="*/ 90 w 97"/>
              <a:gd name="T1" fmla="*/ 97 h 97"/>
              <a:gd name="T2" fmla="*/ 0 w 97"/>
              <a:gd name="T3" fmla="*/ 90 h 97"/>
              <a:gd name="T4" fmla="*/ 9 w 97"/>
              <a:gd name="T5" fmla="*/ 0 h 97"/>
              <a:gd name="T6" fmla="*/ 97 w 97"/>
              <a:gd name="T7" fmla="*/ 9 h 97"/>
              <a:gd name="T8" fmla="*/ 90 w 97"/>
              <a:gd name="T9" fmla="*/ 97 h 97"/>
            </a:gdLst>
            <a:ahLst/>
            <a:cxnLst>
              <a:cxn ang="0">
                <a:pos x="T0" y="T1"/>
              </a:cxn>
              <a:cxn ang="0">
                <a:pos x="T2" y="T3"/>
              </a:cxn>
              <a:cxn ang="0">
                <a:pos x="T4" y="T5"/>
              </a:cxn>
              <a:cxn ang="0">
                <a:pos x="T6" y="T7"/>
              </a:cxn>
              <a:cxn ang="0">
                <a:pos x="T8" y="T9"/>
              </a:cxn>
            </a:cxnLst>
            <a:rect l="0" t="0" r="r" b="b"/>
            <a:pathLst>
              <a:path w="97" h="97">
                <a:moveTo>
                  <a:pt x="90" y="97"/>
                </a:moveTo>
                <a:lnTo>
                  <a:pt x="0" y="90"/>
                </a:lnTo>
                <a:lnTo>
                  <a:pt x="9" y="0"/>
                </a:lnTo>
                <a:lnTo>
                  <a:pt x="97" y="9"/>
                </a:lnTo>
                <a:lnTo>
                  <a:pt x="90" y="97"/>
                </a:lnTo>
                <a:close/>
              </a:path>
            </a:pathLst>
          </a:custGeom>
          <a:solidFill>
            <a:srgbClr val="FFD121"/>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11" name="ïṣľïďè"/>
          <p:cNvSpPr/>
          <p:nvPr/>
        </p:nvSpPr>
        <p:spPr bwMode="auto">
          <a:xfrm>
            <a:off x="2016713" y="2273046"/>
            <a:ext cx="304943" cy="48633"/>
          </a:xfrm>
          <a:custGeom>
            <a:avLst/>
            <a:gdLst>
              <a:gd name="T0" fmla="*/ 461 w 464"/>
              <a:gd name="T1" fmla="*/ 74 h 74"/>
              <a:gd name="T2" fmla="*/ 0 w 464"/>
              <a:gd name="T3" fmla="*/ 34 h 74"/>
              <a:gd name="T4" fmla="*/ 3 w 464"/>
              <a:gd name="T5" fmla="*/ 0 h 74"/>
              <a:gd name="T6" fmla="*/ 464 w 464"/>
              <a:gd name="T7" fmla="*/ 40 h 74"/>
              <a:gd name="T8" fmla="*/ 461 w 464"/>
              <a:gd name="T9" fmla="*/ 74 h 74"/>
            </a:gdLst>
            <a:ahLst/>
            <a:cxnLst>
              <a:cxn ang="0">
                <a:pos x="T0" y="T1"/>
              </a:cxn>
              <a:cxn ang="0">
                <a:pos x="T2" y="T3"/>
              </a:cxn>
              <a:cxn ang="0">
                <a:pos x="T4" y="T5"/>
              </a:cxn>
              <a:cxn ang="0">
                <a:pos x="T6" y="T7"/>
              </a:cxn>
              <a:cxn ang="0">
                <a:pos x="T8" y="T9"/>
              </a:cxn>
            </a:cxnLst>
            <a:rect l="0" t="0" r="r" b="b"/>
            <a:pathLst>
              <a:path w="464" h="74">
                <a:moveTo>
                  <a:pt x="461" y="74"/>
                </a:moveTo>
                <a:lnTo>
                  <a:pt x="0" y="34"/>
                </a:lnTo>
                <a:lnTo>
                  <a:pt x="3" y="0"/>
                </a:lnTo>
                <a:lnTo>
                  <a:pt x="464" y="40"/>
                </a:lnTo>
                <a:lnTo>
                  <a:pt x="461" y="74"/>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12" name="išlïḓê"/>
          <p:cNvSpPr/>
          <p:nvPr/>
        </p:nvSpPr>
        <p:spPr bwMode="auto">
          <a:xfrm>
            <a:off x="2016713" y="2273046"/>
            <a:ext cx="304943" cy="48633"/>
          </a:xfrm>
          <a:custGeom>
            <a:avLst/>
            <a:gdLst>
              <a:gd name="T0" fmla="*/ 461 w 464"/>
              <a:gd name="T1" fmla="*/ 74 h 74"/>
              <a:gd name="T2" fmla="*/ 0 w 464"/>
              <a:gd name="T3" fmla="*/ 34 h 74"/>
              <a:gd name="T4" fmla="*/ 3 w 464"/>
              <a:gd name="T5" fmla="*/ 0 h 74"/>
              <a:gd name="T6" fmla="*/ 464 w 464"/>
              <a:gd name="T7" fmla="*/ 40 h 74"/>
              <a:gd name="T8" fmla="*/ 461 w 464"/>
              <a:gd name="T9" fmla="*/ 74 h 74"/>
            </a:gdLst>
            <a:ahLst/>
            <a:cxnLst>
              <a:cxn ang="0">
                <a:pos x="T0" y="T1"/>
              </a:cxn>
              <a:cxn ang="0">
                <a:pos x="T2" y="T3"/>
              </a:cxn>
              <a:cxn ang="0">
                <a:pos x="T4" y="T5"/>
              </a:cxn>
              <a:cxn ang="0">
                <a:pos x="T6" y="T7"/>
              </a:cxn>
              <a:cxn ang="0">
                <a:pos x="T8" y="T9"/>
              </a:cxn>
            </a:cxnLst>
            <a:rect l="0" t="0" r="r" b="b"/>
            <a:pathLst>
              <a:path w="464" h="74">
                <a:moveTo>
                  <a:pt x="461" y="74"/>
                </a:moveTo>
                <a:lnTo>
                  <a:pt x="0" y="34"/>
                </a:lnTo>
                <a:lnTo>
                  <a:pt x="3" y="0"/>
                </a:lnTo>
                <a:lnTo>
                  <a:pt x="464" y="40"/>
                </a:lnTo>
                <a:lnTo>
                  <a:pt x="461"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13" name="ïṥ1íďè"/>
          <p:cNvSpPr/>
          <p:nvPr/>
        </p:nvSpPr>
        <p:spPr bwMode="auto">
          <a:xfrm>
            <a:off x="2223733" y="2006879"/>
            <a:ext cx="128812" cy="34175"/>
          </a:xfrm>
          <a:custGeom>
            <a:avLst/>
            <a:gdLst>
              <a:gd name="T0" fmla="*/ 193 w 196"/>
              <a:gd name="T1" fmla="*/ 52 h 52"/>
              <a:gd name="T2" fmla="*/ 0 w 196"/>
              <a:gd name="T3" fmla="*/ 35 h 52"/>
              <a:gd name="T4" fmla="*/ 3 w 196"/>
              <a:gd name="T5" fmla="*/ 0 h 52"/>
              <a:gd name="T6" fmla="*/ 196 w 196"/>
              <a:gd name="T7" fmla="*/ 18 h 52"/>
              <a:gd name="T8" fmla="*/ 193 w 196"/>
              <a:gd name="T9" fmla="*/ 52 h 52"/>
            </a:gdLst>
            <a:ahLst/>
            <a:cxnLst>
              <a:cxn ang="0">
                <a:pos x="T0" y="T1"/>
              </a:cxn>
              <a:cxn ang="0">
                <a:pos x="T2" y="T3"/>
              </a:cxn>
              <a:cxn ang="0">
                <a:pos x="T4" y="T5"/>
              </a:cxn>
              <a:cxn ang="0">
                <a:pos x="T6" y="T7"/>
              </a:cxn>
              <a:cxn ang="0">
                <a:pos x="T8" y="T9"/>
              </a:cxn>
            </a:cxnLst>
            <a:rect l="0" t="0" r="r" b="b"/>
            <a:pathLst>
              <a:path w="196" h="52">
                <a:moveTo>
                  <a:pt x="193" y="52"/>
                </a:moveTo>
                <a:lnTo>
                  <a:pt x="0" y="35"/>
                </a:lnTo>
                <a:lnTo>
                  <a:pt x="3" y="0"/>
                </a:lnTo>
                <a:lnTo>
                  <a:pt x="196" y="18"/>
                </a:lnTo>
                <a:lnTo>
                  <a:pt x="193" y="52"/>
                </a:lnTo>
                <a:close/>
              </a:path>
            </a:pathLst>
          </a:custGeom>
          <a:solidFill>
            <a:srgbClr val="5A5A7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14" name="i$ḻïḋê"/>
          <p:cNvSpPr/>
          <p:nvPr/>
        </p:nvSpPr>
        <p:spPr bwMode="auto">
          <a:xfrm>
            <a:off x="2850048" y="2965739"/>
            <a:ext cx="63749" cy="63749"/>
          </a:xfrm>
          <a:custGeom>
            <a:avLst/>
            <a:gdLst>
              <a:gd name="T0" fmla="*/ 90 w 97"/>
              <a:gd name="T1" fmla="*/ 97 h 97"/>
              <a:gd name="T2" fmla="*/ 0 w 97"/>
              <a:gd name="T3" fmla="*/ 88 h 97"/>
              <a:gd name="T4" fmla="*/ 9 w 97"/>
              <a:gd name="T5" fmla="*/ 0 h 97"/>
              <a:gd name="T6" fmla="*/ 97 w 97"/>
              <a:gd name="T7" fmla="*/ 7 h 97"/>
              <a:gd name="T8" fmla="*/ 90 w 97"/>
              <a:gd name="T9" fmla="*/ 97 h 97"/>
            </a:gdLst>
            <a:ahLst/>
            <a:cxnLst>
              <a:cxn ang="0">
                <a:pos x="T0" y="T1"/>
              </a:cxn>
              <a:cxn ang="0">
                <a:pos x="T2" y="T3"/>
              </a:cxn>
              <a:cxn ang="0">
                <a:pos x="T4" y="T5"/>
              </a:cxn>
              <a:cxn ang="0">
                <a:pos x="T6" y="T7"/>
              </a:cxn>
              <a:cxn ang="0">
                <a:pos x="T8" y="T9"/>
              </a:cxn>
            </a:cxnLst>
            <a:rect l="0" t="0" r="r" b="b"/>
            <a:pathLst>
              <a:path w="97" h="97">
                <a:moveTo>
                  <a:pt x="90" y="97"/>
                </a:moveTo>
                <a:lnTo>
                  <a:pt x="0" y="88"/>
                </a:lnTo>
                <a:lnTo>
                  <a:pt x="9" y="0"/>
                </a:lnTo>
                <a:lnTo>
                  <a:pt x="97" y="7"/>
                </a:lnTo>
                <a:lnTo>
                  <a:pt x="90" y="97"/>
                </a:lnTo>
                <a:close/>
              </a:path>
            </a:pathLst>
          </a:custGeom>
          <a:solidFill>
            <a:srgbClr val="6B2D6E"/>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15" name="iṩḷïdè"/>
          <p:cNvSpPr/>
          <p:nvPr/>
        </p:nvSpPr>
        <p:spPr bwMode="auto">
          <a:xfrm>
            <a:off x="2850048" y="2965739"/>
            <a:ext cx="63749" cy="63749"/>
          </a:xfrm>
          <a:custGeom>
            <a:avLst/>
            <a:gdLst>
              <a:gd name="T0" fmla="*/ 90 w 97"/>
              <a:gd name="T1" fmla="*/ 97 h 97"/>
              <a:gd name="T2" fmla="*/ 0 w 97"/>
              <a:gd name="T3" fmla="*/ 88 h 97"/>
              <a:gd name="T4" fmla="*/ 9 w 97"/>
              <a:gd name="T5" fmla="*/ 0 h 97"/>
              <a:gd name="T6" fmla="*/ 97 w 97"/>
              <a:gd name="T7" fmla="*/ 7 h 97"/>
              <a:gd name="T8" fmla="*/ 90 w 97"/>
              <a:gd name="T9" fmla="*/ 97 h 97"/>
            </a:gdLst>
            <a:ahLst/>
            <a:cxnLst>
              <a:cxn ang="0">
                <a:pos x="T0" y="T1"/>
              </a:cxn>
              <a:cxn ang="0">
                <a:pos x="T2" y="T3"/>
              </a:cxn>
              <a:cxn ang="0">
                <a:pos x="T4" y="T5"/>
              </a:cxn>
              <a:cxn ang="0">
                <a:pos x="T6" y="T7"/>
              </a:cxn>
              <a:cxn ang="0">
                <a:pos x="T8" y="T9"/>
              </a:cxn>
            </a:cxnLst>
            <a:rect l="0" t="0" r="r" b="b"/>
            <a:pathLst>
              <a:path w="97" h="97">
                <a:moveTo>
                  <a:pt x="90" y="97"/>
                </a:moveTo>
                <a:lnTo>
                  <a:pt x="0" y="88"/>
                </a:lnTo>
                <a:lnTo>
                  <a:pt x="9" y="0"/>
                </a:lnTo>
                <a:lnTo>
                  <a:pt x="97" y="7"/>
                </a:lnTo>
                <a:lnTo>
                  <a:pt x="90" y="9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16" name="íṧ1ïḍe"/>
          <p:cNvSpPr/>
          <p:nvPr/>
        </p:nvSpPr>
        <p:spPr bwMode="auto">
          <a:xfrm>
            <a:off x="2963087" y="2992685"/>
            <a:ext cx="379207" cy="56520"/>
          </a:xfrm>
          <a:custGeom>
            <a:avLst/>
            <a:gdLst>
              <a:gd name="T0" fmla="*/ 574 w 577"/>
              <a:gd name="T1" fmla="*/ 86 h 86"/>
              <a:gd name="T2" fmla="*/ 0 w 577"/>
              <a:gd name="T3" fmla="*/ 34 h 86"/>
              <a:gd name="T4" fmla="*/ 2 w 577"/>
              <a:gd name="T5" fmla="*/ 0 h 86"/>
              <a:gd name="T6" fmla="*/ 577 w 577"/>
              <a:gd name="T7" fmla="*/ 52 h 86"/>
              <a:gd name="T8" fmla="*/ 574 w 577"/>
              <a:gd name="T9" fmla="*/ 86 h 86"/>
            </a:gdLst>
            <a:ahLst/>
            <a:cxnLst>
              <a:cxn ang="0">
                <a:pos x="T0" y="T1"/>
              </a:cxn>
              <a:cxn ang="0">
                <a:pos x="T2" y="T3"/>
              </a:cxn>
              <a:cxn ang="0">
                <a:pos x="T4" y="T5"/>
              </a:cxn>
              <a:cxn ang="0">
                <a:pos x="T6" y="T7"/>
              </a:cxn>
              <a:cxn ang="0">
                <a:pos x="T8" y="T9"/>
              </a:cxn>
            </a:cxnLst>
            <a:rect l="0" t="0" r="r" b="b"/>
            <a:pathLst>
              <a:path w="577" h="86">
                <a:moveTo>
                  <a:pt x="574" y="86"/>
                </a:moveTo>
                <a:lnTo>
                  <a:pt x="0" y="34"/>
                </a:lnTo>
                <a:lnTo>
                  <a:pt x="2" y="0"/>
                </a:lnTo>
                <a:lnTo>
                  <a:pt x="577" y="52"/>
                </a:lnTo>
                <a:lnTo>
                  <a:pt x="574" y="86"/>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17" name="îsľiḓe"/>
          <p:cNvSpPr/>
          <p:nvPr/>
        </p:nvSpPr>
        <p:spPr bwMode="auto">
          <a:xfrm>
            <a:off x="2963087" y="2992685"/>
            <a:ext cx="379207" cy="56520"/>
          </a:xfrm>
          <a:custGeom>
            <a:avLst/>
            <a:gdLst>
              <a:gd name="T0" fmla="*/ 574 w 577"/>
              <a:gd name="T1" fmla="*/ 86 h 86"/>
              <a:gd name="T2" fmla="*/ 0 w 577"/>
              <a:gd name="T3" fmla="*/ 34 h 86"/>
              <a:gd name="T4" fmla="*/ 2 w 577"/>
              <a:gd name="T5" fmla="*/ 0 h 86"/>
              <a:gd name="T6" fmla="*/ 577 w 577"/>
              <a:gd name="T7" fmla="*/ 52 h 86"/>
              <a:gd name="T8" fmla="*/ 574 w 577"/>
              <a:gd name="T9" fmla="*/ 86 h 86"/>
            </a:gdLst>
            <a:ahLst/>
            <a:cxnLst>
              <a:cxn ang="0">
                <a:pos x="T0" y="T1"/>
              </a:cxn>
              <a:cxn ang="0">
                <a:pos x="T2" y="T3"/>
              </a:cxn>
              <a:cxn ang="0">
                <a:pos x="T4" y="T5"/>
              </a:cxn>
              <a:cxn ang="0">
                <a:pos x="T6" y="T7"/>
              </a:cxn>
              <a:cxn ang="0">
                <a:pos x="T8" y="T9"/>
              </a:cxn>
            </a:cxnLst>
            <a:rect l="0" t="0" r="r" b="b"/>
            <a:pathLst>
              <a:path w="577" h="86">
                <a:moveTo>
                  <a:pt x="574" y="86"/>
                </a:moveTo>
                <a:lnTo>
                  <a:pt x="0" y="34"/>
                </a:lnTo>
                <a:lnTo>
                  <a:pt x="2" y="0"/>
                </a:lnTo>
                <a:lnTo>
                  <a:pt x="577" y="52"/>
                </a:lnTo>
                <a:lnTo>
                  <a:pt x="574" y="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18" name="îśļîḓè"/>
          <p:cNvSpPr/>
          <p:nvPr/>
        </p:nvSpPr>
        <p:spPr bwMode="auto">
          <a:xfrm>
            <a:off x="2842162" y="3060377"/>
            <a:ext cx="63749" cy="63749"/>
          </a:xfrm>
          <a:custGeom>
            <a:avLst/>
            <a:gdLst>
              <a:gd name="T0" fmla="*/ 89 w 97"/>
              <a:gd name="T1" fmla="*/ 97 h 97"/>
              <a:gd name="T2" fmla="*/ 0 w 97"/>
              <a:gd name="T3" fmla="*/ 90 h 97"/>
              <a:gd name="T4" fmla="*/ 8 w 97"/>
              <a:gd name="T5" fmla="*/ 0 h 97"/>
              <a:gd name="T6" fmla="*/ 97 w 97"/>
              <a:gd name="T7" fmla="*/ 8 h 97"/>
              <a:gd name="T8" fmla="*/ 89 w 97"/>
              <a:gd name="T9" fmla="*/ 97 h 97"/>
            </a:gdLst>
            <a:ahLst/>
            <a:cxnLst>
              <a:cxn ang="0">
                <a:pos x="T0" y="T1"/>
              </a:cxn>
              <a:cxn ang="0">
                <a:pos x="T2" y="T3"/>
              </a:cxn>
              <a:cxn ang="0">
                <a:pos x="T4" y="T5"/>
              </a:cxn>
              <a:cxn ang="0">
                <a:pos x="T6" y="T7"/>
              </a:cxn>
              <a:cxn ang="0">
                <a:pos x="T8" y="T9"/>
              </a:cxn>
            </a:cxnLst>
            <a:rect l="0" t="0" r="r" b="b"/>
            <a:pathLst>
              <a:path w="97" h="97">
                <a:moveTo>
                  <a:pt x="89" y="97"/>
                </a:moveTo>
                <a:lnTo>
                  <a:pt x="0" y="90"/>
                </a:lnTo>
                <a:lnTo>
                  <a:pt x="8" y="0"/>
                </a:lnTo>
                <a:lnTo>
                  <a:pt x="97" y="8"/>
                </a:lnTo>
                <a:lnTo>
                  <a:pt x="89" y="97"/>
                </a:lnTo>
                <a:close/>
              </a:path>
            </a:pathLst>
          </a:custGeom>
          <a:solidFill>
            <a:srgbClr val="F2274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19" name="îŝḻiḑê"/>
          <p:cNvSpPr/>
          <p:nvPr/>
        </p:nvSpPr>
        <p:spPr bwMode="auto">
          <a:xfrm>
            <a:off x="2842162" y="3060377"/>
            <a:ext cx="63749" cy="63749"/>
          </a:xfrm>
          <a:custGeom>
            <a:avLst/>
            <a:gdLst>
              <a:gd name="T0" fmla="*/ 89 w 97"/>
              <a:gd name="T1" fmla="*/ 97 h 97"/>
              <a:gd name="T2" fmla="*/ 0 w 97"/>
              <a:gd name="T3" fmla="*/ 90 h 97"/>
              <a:gd name="T4" fmla="*/ 8 w 97"/>
              <a:gd name="T5" fmla="*/ 0 h 97"/>
              <a:gd name="T6" fmla="*/ 97 w 97"/>
              <a:gd name="T7" fmla="*/ 8 h 97"/>
              <a:gd name="T8" fmla="*/ 89 w 97"/>
              <a:gd name="T9" fmla="*/ 97 h 97"/>
            </a:gdLst>
            <a:ahLst/>
            <a:cxnLst>
              <a:cxn ang="0">
                <a:pos x="T0" y="T1"/>
              </a:cxn>
              <a:cxn ang="0">
                <a:pos x="T2" y="T3"/>
              </a:cxn>
              <a:cxn ang="0">
                <a:pos x="T4" y="T5"/>
              </a:cxn>
              <a:cxn ang="0">
                <a:pos x="T6" y="T7"/>
              </a:cxn>
              <a:cxn ang="0">
                <a:pos x="T8" y="T9"/>
              </a:cxn>
            </a:cxnLst>
            <a:rect l="0" t="0" r="r" b="b"/>
            <a:pathLst>
              <a:path w="97" h="97">
                <a:moveTo>
                  <a:pt x="89" y="97"/>
                </a:moveTo>
                <a:lnTo>
                  <a:pt x="0" y="90"/>
                </a:lnTo>
                <a:lnTo>
                  <a:pt x="8" y="0"/>
                </a:lnTo>
                <a:lnTo>
                  <a:pt x="97" y="8"/>
                </a:lnTo>
                <a:lnTo>
                  <a:pt x="89" y="9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20" name="islîḓé"/>
          <p:cNvSpPr/>
          <p:nvPr/>
        </p:nvSpPr>
        <p:spPr bwMode="auto">
          <a:xfrm>
            <a:off x="2954544" y="3088637"/>
            <a:ext cx="134727" cy="33518"/>
          </a:xfrm>
          <a:custGeom>
            <a:avLst/>
            <a:gdLst>
              <a:gd name="T0" fmla="*/ 202 w 205"/>
              <a:gd name="T1" fmla="*/ 51 h 51"/>
              <a:gd name="T2" fmla="*/ 0 w 205"/>
              <a:gd name="T3" fmla="*/ 34 h 51"/>
              <a:gd name="T4" fmla="*/ 3 w 205"/>
              <a:gd name="T5" fmla="*/ 0 h 51"/>
              <a:gd name="T6" fmla="*/ 205 w 205"/>
              <a:gd name="T7" fmla="*/ 17 h 51"/>
              <a:gd name="T8" fmla="*/ 202 w 205"/>
              <a:gd name="T9" fmla="*/ 51 h 51"/>
            </a:gdLst>
            <a:ahLst/>
            <a:cxnLst>
              <a:cxn ang="0">
                <a:pos x="T0" y="T1"/>
              </a:cxn>
              <a:cxn ang="0">
                <a:pos x="T2" y="T3"/>
              </a:cxn>
              <a:cxn ang="0">
                <a:pos x="T4" y="T5"/>
              </a:cxn>
              <a:cxn ang="0">
                <a:pos x="T6" y="T7"/>
              </a:cxn>
              <a:cxn ang="0">
                <a:pos x="T8" y="T9"/>
              </a:cxn>
            </a:cxnLst>
            <a:rect l="0" t="0" r="r" b="b"/>
            <a:pathLst>
              <a:path w="205" h="51">
                <a:moveTo>
                  <a:pt x="202" y="51"/>
                </a:moveTo>
                <a:lnTo>
                  <a:pt x="0" y="34"/>
                </a:lnTo>
                <a:lnTo>
                  <a:pt x="3" y="0"/>
                </a:lnTo>
                <a:lnTo>
                  <a:pt x="205" y="17"/>
                </a:lnTo>
                <a:lnTo>
                  <a:pt x="202" y="51"/>
                </a:lnTo>
                <a:close/>
              </a:path>
            </a:pathLst>
          </a:custGeom>
          <a:solidFill>
            <a:srgbClr val="949A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21" name="î$ḷïḑê"/>
          <p:cNvSpPr/>
          <p:nvPr/>
        </p:nvSpPr>
        <p:spPr bwMode="auto">
          <a:xfrm>
            <a:off x="2954544" y="3088637"/>
            <a:ext cx="134727" cy="33518"/>
          </a:xfrm>
          <a:custGeom>
            <a:avLst/>
            <a:gdLst>
              <a:gd name="T0" fmla="*/ 202 w 205"/>
              <a:gd name="T1" fmla="*/ 51 h 51"/>
              <a:gd name="T2" fmla="*/ 0 w 205"/>
              <a:gd name="T3" fmla="*/ 34 h 51"/>
              <a:gd name="T4" fmla="*/ 3 w 205"/>
              <a:gd name="T5" fmla="*/ 0 h 51"/>
              <a:gd name="T6" fmla="*/ 205 w 205"/>
              <a:gd name="T7" fmla="*/ 17 h 51"/>
              <a:gd name="T8" fmla="*/ 202 w 205"/>
              <a:gd name="T9" fmla="*/ 51 h 51"/>
            </a:gdLst>
            <a:ahLst/>
            <a:cxnLst>
              <a:cxn ang="0">
                <a:pos x="T0" y="T1"/>
              </a:cxn>
              <a:cxn ang="0">
                <a:pos x="T2" y="T3"/>
              </a:cxn>
              <a:cxn ang="0">
                <a:pos x="T4" y="T5"/>
              </a:cxn>
              <a:cxn ang="0">
                <a:pos x="T6" y="T7"/>
              </a:cxn>
              <a:cxn ang="0">
                <a:pos x="T8" y="T9"/>
              </a:cxn>
            </a:cxnLst>
            <a:rect l="0" t="0" r="r" b="b"/>
            <a:pathLst>
              <a:path w="205" h="51">
                <a:moveTo>
                  <a:pt x="202" y="51"/>
                </a:moveTo>
                <a:lnTo>
                  <a:pt x="0" y="34"/>
                </a:lnTo>
                <a:lnTo>
                  <a:pt x="3" y="0"/>
                </a:lnTo>
                <a:lnTo>
                  <a:pt x="205" y="17"/>
                </a:lnTo>
                <a:lnTo>
                  <a:pt x="202" y="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22" name="îS1ïḓê"/>
          <p:cNvSpPr/>
          <p:nvPr/>
        </p:nvSpPr>
        <p:spPr bwMode="auto">
          <a:xfrm>
            <a:off x="3110958" y="2913162"/>
            <a:ext cx="128155" cy="34175"/>
          </a:xfrm>
          <a:custGeom>
            <a:avLst/>
            <a:gdLst>
              <a:gd name="T0" fmla="*/ 193 w 195"/>
              <a:gd name="T1" fmla="*/ 52 h 52"/>
              <a:gd name="T2" fmla="*/ 0 w 195"/>
              <a:gd name="T3" fmla="*/ 34 h 52"/>
              <a:gd name="T4" fmla="*/ 3 w 195"/>
              <a:gd name="T5" fmla="*/ 0 h 52"/>
              <a:gd name="T6" fmla="*/ 195 w 195"/>
              <a:gd name="T7" fmla="*/ 17 h 52"/>
              <a:gd name="T8" fmla="*/ 193 w 195"/>
              <a:gd name="T9" fmla="*/ 52 h 52"/>
            </a:gdLst>
            <a:ahLst/>
            <a:cxnLst>
              <a:cxn ang="0">
                <a:pos x="T0" y="T1"/>
              </a:cxn>
              <a:cxn ang="0">
                <a:pos x="T2" y="T3"/>
              </a:cxn>
              <a:cxn ang="0">
                <a:pos x="T4" y="T5"/>
              </a:cxn>
              <a:cxn ang="0">
                <a:pos x="T6" y="T7"/>
              </a:cxn>
              <a:cxn ang="0">
                <a:pos x="T8" y="T9"/>
              </a:cxn>
            </a:cxnLst>
            <a:rect l="0" t="0" r="r" b="b"/>
            <a:pathLst>
              <a:path w="195" h="52">
                <a:moveTo>
                  <a:pt x="193" y="52"/>
                </a:moveTo>
                <a:lnTo>
                  <a:pt x="0" y="34"/>
                </a:lnTo>
                <a:lnTo>
                  <a:pt x="3" y="0"/>
                </a:lnTo>
                <a:lnTo>
                  <a:pt x="195" y="17"/>
                </a:lnTo>
                <a:lnTo>
                  <a:pt x="193" y="52"/>
                </a:lnTo>
                <a:close/>
              </a:path>
            </a:pathLst>
          </a:custGeom>
          <a:solidFill>
            <a:srgbClr val="5A5A7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23" name="isļïde"/>
          <p:cNvSpPr/>
          <p:nvPr/>
        </p:nvSpPr>
        <p:spPr bwMode="auto">
          <a:xfrm>
            <a:off x="3110958" y="2913162"/>
            <a:ext cx="128155" cy="34175"/>
          </a:xfrm>
          <a:custGeom>
            <a:avLst/>
            <a:gdLst>
              <a:gd name="T0" fmla="*/ 193 w 195"/>
              <a:gd name="T1" fmla="*/ 52 h 52"/>
              <a:gd name="T2" fmla="*/ 0 w 195"/>
              <a:gd name="T3" fmla="*/ 34 h 52"/>
              <a:gd name="T4" fmla="*/ 3 w 195"/>
              <a:gd name="T5" fmla="*/ 0 h 52"/>
              <a:gd name="T6" fmla="*/ 195 w 195"/>
              <a:gd name="T7" fmla="*/ 17 h 52"/>
              <a:gd name="T8" fmla="*/ 193 w 195"/>
              <a:gd name="T9" fmla="*/ 52 h 52"/>
            </a:gdLst>
            <a:ahLst/>
            <a:cxnLst>
              <a:cxn ang="0">
                <a:pos x="T0" y="T1"/>
              </a:cxn>
              <a:cxn ang="0">
                <a:pos x="T2" y="T3"/>
              </a:cxn>
              <a:cxn ang="0">
                <a:pos x="T4" y="T5"/>
              </a:cxn>
              <a:cxn ang="0">
                <a:pos x="T6" y="T7"/>
              </a:cxn>
              <a:cxn ang="0">
                <a:pos x="T8" y="T9"/>
              </a:cxn>
            </a:cxnLst>
            <a:rect l="0" t="0" r="r" b="b"/>
            <a:pathLst>
              <a:path w="195" h="52">
                <a:moveTo>
                  <a:pt x="193" y="52"/>
                </a:moveTo>
                <a:lnTo>
                  <a:pt x="0" y="34"/>
                </a:lnTo>
                <a:lnTo>
                  <a:pt x="3" y="0"/>
                </a:lnTo>
                <a:lnTo>
                  <a:pt x="195" y="17"/>
                </a:lnTo>
                <a:lnTo>
                  <a:pt x="193" y="5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24" name="íṥļíḍè"/>
          <p:cNvSpPr/>
          <p:nvPr/>
        </p:nvSpPr>
        <p:spPr bwMode="auto">
          <a:xfrm>
            <a:off x="3515138" y="2758063"/>
            <a:ext cx="34832" cy="32860"/>
          </a:xfrm>
          <a:custGeom>
            <a:avLst/>
            <a:gdLst>
              <a:gd name="T0" fmla="*/ 18 w 37"/>
              <a:gd name="T1" fmla="*/ 35 h 35"/>
              <a:gd name="T2" fmla="*/ 17 w 37"/>
              <a:gd name="T3" fmla="*/ 35 h 35"/>
              <a:gd name="T4" fmla="*/ 5 w 37"/>
              <a:gd name="T5" fmla="*/ 29 h 35"/>
              <a:gd name="T6" fmla="*/ 1 w 37"/>
              <a:gd name="T7" fmla="*/ 16 h 35"/>
              <a:gd name="T8" fmla="*/ 18 w 37"/>
              <a:gd name="T9" fmla="*/ 0 h 35"/>
              <a:gd name="T10" fmla="*/ 20 w 37"/>
              <a:gd name="T11" fmla="*/ 0 h 35"/>
              <a:gd name="T12" fmla="*/ 36 w 37"/>
              <a:gd name="T13" fmla="*/ 19 h 35"/>
              <a:gd name="T14" fmla="*/ 18 w 37"/>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5">
                <a:moveTo>
                  <a:pt x="18" y="35"/>
                </a:moveTo>
                <a:cubicBezTo>
                  <a:pt x="18" y="35"/>
                  <a:pt x="17" y="35"/>
                  <a:pt x="17" y="35"/>
                </a:cubicBezTo>
                <a:cubicBezTo>
                  <a:pt x="12" y="35"/>
                  <a:pt x="8" y="33"/>
                  <a:pt x="5" y="29"/>
                </a:cubicBezTo>
                <a:cubicBezTo>
                  <a:pt x="2" y="26"/>
                  <a:pt x="0" y="21"/>
                  <a:pt x="1" y="16"/>
                </a:cubicBezTo>
                <a:cubicBezTo>
                  <a:pt x="1" y="7"/>
                  <a:pt x="9" y="0"/>
                  <a:pt x="18" y="0"/>
                </a:cubicBezTo>
                <a:cubicBezTo>
                  <a:pt x="19" y="0"/>
                  <a:pt x="19" y="0"/>
                  <a:pt x="20" y="0"/>
                </a:cubicBezTo>
                <a:cubicBezTo>
                  <a:pt x="29" y="1"/>
                  <a:pt x="37" y="9"/>
                  <a:pt x="36" y="19"/>
                </a:cubicBezTo>
                <a:cubicBezTo>
                  <a:pt x="35" y="28"/>
                  <a:pt x="27" y="35"/>
                  <a:pt x="18" y="35"/>
                </a:cubicBezTo>
              </a:path>
            </a:pathLst>
          </a:custGeom>
          <a:solidFill>
            <a:srgbClr val="FF36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25" name="ís1íďè"/>
          <p:cNvSpPr/>
          <p:nvPr/>
        </p:nvSpPr>
        <p:spPr bwMode="auto">
          <a:xfrm>
            <a:off x="3511852" y="2755434"/>
            <a:ext cx="39432" cy="38118"/>
          </a:xfrm>
          <a:custGeom>
            <a:avLst/>
            <a:gdLst>
              <a:gd name="T0" fmla="*/ 21 w 42"/>
              <a:gd name="T1" fmla="*/ 6 h 41"/>
              <a:gd name="T2" fmla="*/ 22 w 42"/>
              <a:gd name="T3" fmla="*/ 6 h 41"/>
              <a:gd name="T4" fmla="*/ 36 w 42"/>
              <a:gd name="T5" fmla="*/ 22 h 41"/>
              <a:gd name="T6" fmla="*/ 21 w 42"/>
              <a:gd name="T7" fmla="*/ 36 h 41"/>
              <a:gd name="T8" fmla="*/ 20 w 42"/>
              <a:gd name="T9" fmla="*/ 36 h 41"/>
              <a:gd name="T10" fmla="*/ 6 w 42"/>
              <a:gd name="T11" fmla="*/ 20 h 41"/>
              <a:gd name="T12" fmla="*/ 21 w 42"/>
              <a:gd name="T13" fmla="*/ 6 h 41"/>
              <a:gd name="T14" fmla="*/ 21 w 42"/>
              <a:gd name="T15" fmla="*/ 0 h 41"/>
              <a:gd name="T16" fmla="*/ 1 w 42"/>
              <a:gd name="T17" fmla="*/ 19 h 41"/>
              <a:gd name="T18" fmla="*/ 6 w 42"/>
              <a:gd name="T19" fmla="*/ 34 h 41"/>
              <a:gd name="T20" fmla="*/ 20 w 42"/>
              <a:gd name="T21" fmla="*/ 41 h 41"/>
              <a:gd name="T22" fmla="*/ 21 w 42"/>
              <a:gd name="T23" fmla="*/ 41 h 41"/>
              <a:gd name="T24" fmla="*/ 42 w 42"/>
              <a:gd name="T25" fmla="*/ 22 h 41"/>
              <a:gd name="T26" fmla="*/ 37 w 42"/>
              <a:gd name="T27" fmla="*/ 7 h 41"/>
              <a:gd name="T28" fmla="*/ 23 w 42"/>
              <a:gd name="T29" fmla="*/ 0 h 41"/>
              <a:gd name="T30" fmla="*/ 21 w 42"/>
              <a:gd name="T3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41">
                <a:moveTo>
                  <a:pt x="21" y="6"/>
                </a:moveTo>
                <a:cubicBezTo>
                  <a:pt x="22" y="6"/>
                  <a:pt x="22" y="6"/>
                  <a:pt x="22" y="6"/>
                </a:cubicBezTo>
                <a:cubicBezTo>
                  <a:pt x="31" y="6"/>
                  <a:pt x="37" y="14"/>
                  <a:pt x="36" y="22"/>
                </a:cubicBezTo>
                <a:cubicBezTo>
                  <a:pt x="36" y="30"/>
                  <a:pt x="29" y="36"/>
                  <a:pt x="21" y="36"/>
                </a:cubicBezTo>
                <a:cubicBezTo>
                  <a:pt x="21" y="36"/>
                  <a:pt x="20" y="36"/>
                  <a:pt x="20" y="36"/>
                </a:cubicBezTo>
                <a:cubicBezTo>
                  <a:pt x="12" y="35"/>
                  <a:pt x="6" y="28"/>
                  <a:pt x="6" y="20"/>
                </a:cubicBezTo>
                <a:cubicBezTo>
                  <a:pt x="7" y="12"/>
                  <a:pt x="13" y="6"/>
                  <a:pt x="21" y="6"/>
                </a:cubicBezTo>
                <a:moveTo>
                  <a:pt x="21" y="0"/>
                </a:moveTo>
                <a:cubicBezTo>
                  <a:pt x="11" y="0"/>
                  <a:pt x="2" y="9"/>
                  <a:pt x="1" y="19"/>
                </a:cubicBezTo>
                <a:cubicBezTo>
                  <a:pt x="0" y="25"/>
                  <a:pt x="2" y="30"/>
                  <a:pt x="6" y="34"/>
                </a:cubicBezTo>
                <a:cubicBezTo>
                  <a:pt x="9" y="38"/>
                  <a:pt x="14" y="41"/>
                  <a:pt x="20" y="41"/>
                </a:cubicBezTo>
                <a:cubicBezTo>
                  <a:pt x="20" y="41"/>
                  <a:pt x="21" y="41"/>
                  <a:pt x="21" y="41"/>
                </a:cubicBezTo>
                <a:cubicBezTo>
                  <a:pt x="32" y="41"/>
                  <a:pt x="41" y="33"/>
                  <a:pt x="42" y="22"/>
                </a:cubicBezTo>
                <a:cubicBezTo>
                  <a:pt x="42" y="17"/>
                  <a:pt x="40" y="11"/>
                  <a:pt x="37" y="7"/>
                </a:cubicBezTo>
                <a:cubicBezTo>
                  <a:pt x="33" y="3"/>
                  <a:pt x="28" y="1"/>
                  <a:pt x="23" y="0"/>
                </a:cubicBezTo>
                <a:cubicBezTo>
                  <a:pt x="22" y="0"/>
                  <a:pt x="22" y="0"/>
                  <a:pt x="21" y="0"/>
                </a:cubicBezTo>
              </a:path>
            </a:pathLst>
          </a:custGeom>
          <a:solidFill>
            <a:srgbClr val="FF36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26" name="ïsľïḑè"/>
          <p:cNvSpPr/>
          <p:nvPr/>
        </p:nvSpPr>
        <p:spPr bwMode="auto">
          <a:xfrm>
            <a:off x="3396841" y="2659482"/>
            <a:ext cx="34832" cy="34175"/>
          </a:xfrm>
          <a:custGeom>
            <a:avLst/>
            <a:gdLst>
              <a:gd name="T0" fmla="*/ 19 w 37"/>
              <a:gd name="T1" fmla="*/ 36 h 36"/>
              <a:gd name="T2" fmla="*/ 17 w 37"/>
              <a:gd name="T3" fmla="*/ 36 h 36"/>
              <a:gd name="T4" fmla="*/ 1 w 37"/>
              <a:gd name="T5" fmla="*/ 17 h 36"/>
              <a:gd name="T6" fmla="*/ 19 w 37"/>
              <a:gd name="T7" fmla="*/ 0 h 36"/>
              <a:gd name="T8" fmla="*/ 20 w 37"/>
              <a:gd name="T9" fmla="*/ 0 h 36"/>
              <a:gd name="T10" fmla="*/ 36 w 37"/>
              <a:gd name="T11" fmla="*/ 19 h 36"/>
              <a:gd name="T12" fmla="*/ 19 w 37"/>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37" h="36">
                <a:moveTo>
                  <a:pt x="19" y="36"/>
                </a:moveTo>
                <a:cubicBezTo>
                  <a:pt x="18" y="36"/>
                  <a:pt x="18" y="36"/>
                  <a:pt x="17" y="36"/>
                </a:cubicBezTo>
                <a:cubicBezTo>
                  <a:pt x="8" y="35"/>
                  <a:pt x="0" y="26"/>
                  <a:pt x="1" y="17"/>
                </a:cubicBezTo>
                <a:cubicBezTo>
                  <a:pt x="2" y="8"/>
                  <a:pt x="10" y="0"/>
                  <a:pt x="19" y="0"/>
                </a:cubicBezTo>
                <a:cubicBezTo>
                  <a:pt x="19" y="0"/>
                  <a:pt x="20" y="0"/>
                  <a:pt x="20" y="0"/>
                </a:cubicBezTo>
                <a:cubicBezTo>
                  <a:pt x="30" y="1"/>
                  <a:pt x="37" y="10"/>
                  <a:pt x="36" y="19"/>
                </a:cubicBezTo>
                <a:cubicBezTo>
                  <a:pt x="36" y="29"/>
                  <a:pt x="28" y="36"/>
                  <a:pt x="19" y="36"/>
                </a:cubicBezTo>
              </a:path>
            </a:pathLst>
          </a:custGeom>
          <a:solidFill>
            <a:srgbClr val="FF36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27" name="iŝḷîďê"/>
          <p:cNvSpPr/>
          <p:nvPr/>
        </p:nvSpPr>
        <p:spPr bwMode="auto">
          <a:xfrm>
            <a:off x="3394870" y="2657510"/>
            <a:ext cx="39432" cy="38775"/>
          </a:xfrm>
          <a:custGeom>
            <a:avLst/>
            <a:gdLst>
              <a:gd name="T0" fmla="*/ 21 w 42"/>
              <a:gd name="T1" fmla="*/ 5 h 41"/>
              <a:gd name="T2" fmla="*/ 22 w 42"/>
              <a:gd name="T3" fmla="*/ 5 h 41"/>
              <a:gd name="T4" fmla="*/ 36 w 42"/>
              <a:gd name="T5" fmla="*/ 21 h 41"/>
              <a:gd name="T6" fmla="*/ 21 w 42"/>
              <a:gd name="T7" fmla="*/ 35 h 41"/>
              <a:gd name="T8" fmla="*/ 20 w 42"/>
              <a:gd name="T9" fmla="*/ 35 h 41"/>
              <a:gd name="T10" fmla="*/ 6 w 42"/>
              <a:gd name="T11" fmla="*/ 19 h 41"/>
              <a:gd name="T12" fmla="*/ 21 w 42"/>
              <a:gd name="T13" fmla="*/ 5 h 41"/>
              <a:gd name="T14" fmla="*/ 21 w 42"/>
              <a:gd name="T15" fmla="*/ 0 h 41"/>
              <a:gd name="T16" fmla="*/ 0 w 42"/>
              <a:gd name="T17" fmla="*/ 19 h 41"/>
              <a:gd name="T18" fmla="*/ 5 w 42"/>
              <a:gd name="T19" fmla="*/ 33 h 41"/>
              <a:gd name="T20" fmla="*/ 19 w 42"/>
              <a:gd name="T21" fmla="*/ 40 h 41"/>
              <a:gd name="T22" fmla="*/ 21 w 42"/>
              <a:gd name="T23" fmla="*/ 41 h 41"/>
              <a:gd name="T24" fmla="*/ 41 w 42"/>
              <a:gd name="T25" fmla="*/ 22 h 41"/>
              <a:gd name="T26" fmla="*/ 36 w 42"/>
              <a:gd name="T27" fmla="*/ 7 h 41"/>
              <a:gd name="T28" fmla="*/ 22 w 42"/>
              <a:gd name="T29" fmla="*/ 0 h 41"/>
              <a:gd name="T30" fmla="*/ 21 w 42"/>
              <a:gd name="T3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41">
                <a:moveTo>
                  <a:pt x="21" y="5"/>
                </a:moveTo>
                <a:cubicBezTo>
                  <a:pt x="21" y="5"/>
                  <a:pt x="22" y="5"/>
                  <a:pt x="22" y="5"/>
                </a:cubicBezTo>
                <a:cubicBezTo>
                  <a:pt x="30" y="6"/>
                  <a:pt x="36" y="13"/>
                  <a:pt x="36" y="21"/>
                </a:cubicBezTo>
                <a:cubicBezTo>
                  <a:pt x="35" y="29"/>
                  <a:pt x="29" y="35"/>
                  <a:pt x="21" y="35"/>
                </a:cubicBezTo>
                <a:cubicBezTo>
                  <a:pt x="20" y="35"/>
                  <a:pt x="20" y="35"/>
                  <a:pt x="20" y="35"/>
                </a:cubicBezTo>
                <a:cubicBezTo>
                  <a:pt x="11" y="34"/>
                  <a:pt x="5" y="27"/>
                  <a:pt x="6" y="19"/>
                </a:cubicBezTo>
                <a:cubicBezTo>
                  <a:pt x="6" y="11"/>
                  <a:pt x="13" y="5"/>
                  <a:pt x="21" y="5"/>
                </a:cubicBezTo>
                <a:moveTo>
                  <a:pt x="21" y="0"/>
                </a:moveTo>
                <a:cubicBezTo>
                  <a:pt x="10" y="0"/>
                  <a:pt x="1" y="8"/>
                  <a:pt x="0" y="19"/>
                </a:cubicBezTo>
                <a:cubicBezTo>
                  <a:pt x="0" y="24"/>
                  <a:pt x="2" y="29"/>
                  <a:pt x="5" y="33"/>
                </a:cubicBezTo>
                <a:cubicBezTo>
                  <a:pt x="9" y="38"/>
                  <a:pt x="14" y="40"/>
                  <a:pt x="19" y="40"/>
                </a:cubicBezTo>
                <a:cubicBezTo>
                  <a:pt x="20" y="40"/>
                  <a:pt x="20" y="41"/>
                  <a:pt x="21" y="41"/>
                </a:cubicBezTo>
                <a:cubicBezTo>
                  <a:pt x="31" y="41"/>
                  <a:pt x="40" y="32"/>
                  <a:pt x="41" y="22"/>
                </a:cubicBezTo>
                <a:cubicBezTo>
                  <a:pt x="42" y="16"/>
                  <a:pt x="40" y="11"/>
                  <a:pt x="36" y="7"/>
                </a:cubicBezTo>
                <a:cubicBezTo>
                  <a:pt x="33" y="3"/>
                  <a:pt x="28" y="0"/>
                  <a:pt x="22" y="0"/>
                </a:cubicBezTo>
                <a:cubicBezTo>
                  <a:pt x="22" y="0"/>
                  <a:pt x="21" y="0"/>
                  <a:pt x="21" y="0"/>
                </a:cubicBezTo>
              </a:path>
            </a:pathLst>
          </a:custGeom>
          <a:solidFill>
            <a:srgbClr val="FF36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28" name="iṣḻidé"/>
          <p:cNvSpPr/>
          <p:nvPr/>
        </p:nvSpPr>
        <p:spPr bwMode="auto">
          <a:xfrm>
            <a:off x="3227283" y="2732432"/>
            <a:ext cx="33518" cy="34175"/>
          </a:xfrm>
          <a:custGeom>
            <a:avLst/>
            <a:gdLst>
              <a:gd name="T0" fmla="*/ 18 w 36"/>
              <a:gd name="T1" fmla="*/ 36 h 36"/>
              <a:gd name="T2" fmla="*/ 16 w 36"/>
              <a:gd name="T3" fmla="*/ 36 h 36"/>
              <a:gd name="T4" fmla="*/ 4 w 36"/>
              <a:gd name="T5" fmla="*/ 29 h 36"/>
              <a:gd name="T6" fmla="*/ 0 w 36"/>
              <a:gd name="T7" fmla="*/ 17 h 36"/>
              <a:gd name="T8" fmla="*/ 18 w 36"/>
              <a:gd name="T9" fmla="*/ 0 h 36"/>
              <a:gd name="T10" fmla="*/ 19 w 36"/>
              <a:gd name="T11" fmla="*/ 0 h 36"/>
              <a:gd name="T12" fmla="*/ 35 w 36"/>
              <a:gd name="T13" fmla="*/ 19 h 36"/>
              <a:gd name="T14" fmla="*/ 18 w 36"/>
              <a:gd name="T15" fmla="*/ 3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6">
                <a:moveTo>
                  <a:pt x="18" y="36"/>
                </a:moveTo>
                <a:cubicBezTo>
                  <a:pt x="17" y="36"/>
                  <a:pt x="17" y="36"/>
                  <a:pt x="16" y="36"/>
                </a:cubicBezTo>
                <a:cubicBezTo>
                  <a:pt x="11" y="35"/>
                  <a:pt x="7" y="33"/>
                  <a:pt x="4" y="29"/>
                </a:cubicBezTo>
                <a:cubicBezTo>
                  <a:pt x="1" y="26"/>
                  <a:pt x="0" y="21"/>
                  <a:pt x="0" y="17"/>
                </a:cubicBezTo>
                <a:cubicBezTo>
                  <a:pt x="1" y="7"/>
                  <a:pt x="8" y="0"/>
                  <a:pt x="18" y="0"/>
                </a:cubicBezTo>
                <a:cubicBezTo>
                  <a:pt x="18" y="0"/>
                  <a:pt x="18" y="0"/>
                  <a:pt x="19" y="0"/>
                </a:cubicBezTo>
                <a:cubicBezTo>
                  <a:pt x="29" y="1"/>
                  <a:pt x="36" y="10"/>
                  <a:pt x="35" y="19"/>
                </a:cubicBezTo>
                <a:cubicBezTo>
                  <a:pt x="35" y="28"/>
                  <a:pt x="27" y="36"/>
                  <a:pt x="18" y="36"/>
                </a:cubicBezTo>
              </a:path>
            </a:pathLst>
          </a:custGeom>
          <a:solidFill>
            <a:srgbClr val="FF36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29" name="í$1íḋe"/>
          <p:cNvSpPr/>
          <p:nvPr/>
        </p:nvSpPr>
        <p:spPr bwMode="auto">
          <a:xfrm>
            <a:off x="3223340" y="2729803"/>
            <a:ext cx="39432" cy="38118"/>
          </a:xfrm>
          <a:custGeom>
            <a:avLst/>
            <a:gdLst>
              <a:gd name="T0" fmla="*/ 22 w 42"/>
              <a:gd name="T1" fmla="*/ 6 h 41"/>
              <a:gd name="T2" fmla="*/ 23 w 42"/>
              <a:gd name="T3" fmla="*/ 6 h 41"/>
              <a:gd name="T4" fmla="*/ 37 w 42"/>
              <a:gd name="T5" fmla="*/ 22 h 41"/>
              <a:gd name="T6" fmla="*/ 22 w 42"/>
              <a:gd name="T7" fmla="*/ 36 h 41"/>
              <a:gd name="T8" fmla="*/ 20 w 42"/>
              <a:gd name="T9" fmla="*/ 36 h 41"/>
              <a:gd name="T10" fmla="*/ 7 w 42"/>
              <a:gd name="T11" fmla="*/ 20 h 41"/>
              <a:gd name="T12" fmla="*/ 22 w 42"/>
              <a:gd name="T13" fmla="*/ 6 h 41"/>
              <a:gd name="T14" fmla="*/ 22 w 42"/>
              <a:gd name="T15" fmla="*/ 0 h 41"/>
              <a:gd name="T16" fmla="*/ 1 w 42"/>
              <a:gd name="T17" fmla="*/ 19 h 41"/>
              <a:gd name="T18" fmla="*/ 20 w 42"/>
              <a:gd name="T19" fmla="*/ 41 h 41"/>
              <a:gd name="T20" fmla="*/ 22 w 42"/>
              <a:gd name="T21" fmla="*/ 41 h 41"/>
              <a:gd name="T22" fmla="*/ 42 w 42"/>
              <a:gd name="T23" fmla="*/ 22 h 41"/>
              <a:gd name="T24" fmla="*/ 37 w 42"/>
              <a:gd name="T25" fmla="*/ 8 h 41"/>
              <a:gd name="T26" fmla="*/ 23 w 42"/>
              <a:gd name="T27" fmla="*/ 1 h 41"/>
              <a:gd name="T28" fmla="*/ 22 w 42"/>
              <a:gd name="T2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1">
                <a:moveTo>
                  <a:pt x="22" y="6"/>
                </a:moveTo>
                <a:cubicBezTo>
                  <a:pt x="22" y="6"/>
                  <a:pt x="22" y="6"/>
                  <a:pt x="23" y="6"/>
                </a:cubicBezTo>
                <a:cubicBezTo>
                  <a:pt x="31" y="7"/>
                  <a:pt x="37" y="14"/>
                  <a:pt x="37" y="22"/>
                </a:cubicBezTo>
                <a:cubicBezTo>
                  <a:pt x="36" y="30"/>
                  <a:pt x="29" y="36"/>
                  <a:pt x="22" y="36"/>
                </a:cubicBezTo>
                <a:cubicBezTo>
                  <a:pt x="21" y="36"/>
                  <a:pt x="21" y="36"/>
                  <a:pt x="20" y="36"/>
                </a:cubicBezTo>
                <a:cubicBezTo>
                  <a:pt x="12" y="35"/>
                  <a:pt x="6" y="28"/>
                  <a:pt x="7" y="20"/>
                </a:cubicBezTo>
                <a:cubicBezTo>
                  <a:pt x="7" y="12"/>
                  <a:pt x="14" y="6"/>
                  <a:pt x="22" y="6"/>
                </a:cubicBezTo>
                <a:moveTo>
                  <a:pt x="22" y="0"/>
                </a:moveTo>
                <a:cubicBezTo>
                  <a:pt x="11" y="0"/>
                  <a:pt x="2" y="9"/>
                  <a:pt x="1" y="19"/>
                </a:cubicBezTo>
                <a:cubicBezTo>
                  <a:pt x="0" y="31"/>
                  <a:pt x="9" y="40"/>
                  <a:pt x="20" y="41"/>
                </a:cubicBezTo>
                <a:cubicBezTo>
                  <a:pt x="21" y="41"/>
                  <a:pt x="21" y="41"/>
                  <a:pt x="22" y="41"/>
                </a:cubicBezTo>
                <a:cubicBezTo>
                  <a:pt x="32" y="41"/>
                  <a:pt x="41" y="33"/>
                  <a:pt x="42" y="22"/>
                </a:cubicBezTo>
                <a:cubicBezTo>
                  <a:pt x="42" y="17"/>
                  <a:pt x="41" y="12"/>
                  <a:pt x="37" y="8"/>
                </a:cubicBezTo>
                <a:cubicBezTo>
                  <a:pt x="34" y="3"/>
                  <a:pt x="29" y="1"/>
                  <a:pt x="23" y="1"/>
                </a:cubicBezTo>
                <a:cubicBezTo>
                  <a:pt x="23" y="0"/>
                  <a:pt x="22" y="0"/>
                  <a:pt x="22" y="0"/>
                </a:cubicBezTo>
              </a:path>
            </a:pathLst>
          </a:custGeom>
          <a:solidFill>
            <a:srgbClr val="FF36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30" name="ïsḻíḑè"/>
          <p:cNvSpPr/>
          <p:nvPr/>
        </p:nvSpPr>
        <p:spPr bwMode="auto">
          <a:xfrm>
            <a:off x="3122130" y="2681827"/>
            <a:ext cx="33518" cy="32860"/>
          </a:xfrm>
          <a:custGeom>
            <a:avLst/>
            <a:gdLst>
              <a:gd name="T0" fmla="*/ 18 w 36"/>
              <a:gd name="T1" fmla="*/ 35 h 35"/>
              <a:gd name="T2" fmla="*/ 17 w 36"/>
              <a:gd name="T3" fmla="*/ 35 h 35"/>
              <a:gd name="T4" fmla="*/ 4 w 36"/>
              <a:gd name="T5" fmla="*/ 29 h 35"/>
              <a:gd name="T6" fmla="*/ 0 w 36"/>
              <a:gd name="T7" fmla="*/ 16 h 35"/>
              <a:gd name="T8" fmla="*/ 18 w 36"/>
              <a:gd name="T9" fmla="*/ 0 h 35"/>
              <a:gd name="T10" fmla="*/ 19 w 36"/>
              <a:gd name="T11" fmla="*/ 0 h 35"/>
              <a:gd name="T12" fmla="*/ 31 w 36"/>
              <a:gd name="T13" fmla="*/ 6 h 35"/>
              <a:gd name="T14" fmla="*/ 36 w 36"/>
              <a:gd name="T15" fmla="*/ 19 h 35"/>
              <a:gd name="T16" fmla="*/ 18 w 36"/>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5">
                <a:moveTo>
                  <a:pt x="18" y="35"/>
                </a:moveTo>
                <a:cubicBezTo>
                  <a:pt x="17" y="35"/>
                  <a:pt x="17" y="35"/>
                  <a:pt x="17" y="35"/>
                </a:cubicBezTo>
                <a:cubicBezTo>
                  <a:pt x="12" y="35"/>
                  <a:pt x="7" y="33"/>
                  <a:pt x="4" y="29"/>
                </a:cubicBezTo>
                <a:cubicBezTo>
                  <a:pt x="1" y="25"/>
                  <a:pt x="0" y="21"/>
                  <a:pt x="0" y="16"/>
                </a:cubicBezTo>
                <a:cubicBezTo>
                  <a:pt x="1" y="7"/>
                  <a:pt x="9" y="0"/>
                  <a:pt x="18" y="0"/>
                </a:cubicBezTo>
                <a:cubicBezTo>
                  <a:pt x="18" y="0"/>
                  <a:pt x="19" y="0"/>
                  <a:pt x="19" y="0"/>
                </a:cubicBezTo>
                <a:cubicBezTo>
                  <a:pt x="24" y="0"/>
                  <a:pt x="28" y="2"/>
                  <a:pt x="31" y="6"/>
                </a:cubicBezTo>
                <a:cubicBezTo>
                  <a:pt x="34" y="9"/>
                  <a:pt x="36" y="14"/>
                  <a:pt x="36" y="19"/>
                </a:cubicBezTo>
                <a:cubicBezTo>
                  <a:pt x="35" y="28"/>
                  <a:pt x="27" y="35"/>
                  <a:pt x="18" y="35"/>
                </a:cubicBezTo>
              </a:path>
            </a:pathLst>
          </a:custGeom>
          <a:solidFill>
            <a:srgbClr val="FF36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31" name="îṡlïdé"/>
          <p:cNvSpPr/>
          <p:nvPr/>
        </p:nvSpPr>
        <p:spPr bwMode="auto">
          <a:xfrm>
            <a:off x="3119501" y="2679198"/>
            <a:ext cx="39432" cy="38775"/>
          </a:xfrm>
          <a:custGeom>
            <a:avLst/>
            <a:gdLst>
              <a:gd name="T0" fmla="*/ 21 w 42"/>
              <a:gd name="T1" fmla="*/ 5 h 41"/>
              <a:gd name="T2" fmla="*/ 22 w 42"/>
              <a:gd name="T3" fmla="*/ 5 h 41"/>
              <a:gd name="T4" fmla="*/ 36 w 42"/>
              <a:gd name="T5" fmla="*/ 22 h 41"/>
              <a:gd name="T6" fmla="*/ 21 w 42"/>
              <a:gd name="T7" fmla="*/ 35 h 41"/>
              <a:gd name="T8" fmla="*/ 20 w 42"/>
              <a:gd name="T9" fmla="*/ 35 h 41"/>
              <a:gd name="T10" fmla="*/ 6 w 42"/>
              <a:gd name="T11" fmla="*/ 19 h 41"/>
              <a:gd name="T12" fmla="*/ 21 w 42"/>
              <a:gd name="T13" fmla="*/ 5 h 41"/>
              <a:gd name="T14" fmla="*/ 21 w 42"/>
              <a:gd name="T15" fmla="*/ 0 h 41"/>
              <a:gd name="T16" fmla="*/ 0 w 42"/>
              <a:gd name="T17" fmla="*/ 19 h 41"/>
              <a:gd name="T18" fmla="*/ 5 w 42"/>
              <a:gd name="T19" fmla="*/ 34 h 41"/>
              <a:gd name="T20" fmla="*/ 19 w 42"/>
              <a:gd name="T21" fmla="*/ 41 h 41"/>
              <a:gd name="T22" fmla="*/ 21 w 42"/>
              <a:gd name="T23" fmla="*/ 41 h 41"/>
              <a:gd name="T24" fmla="*/ 41 w 42"/>
              <a:gd name="T25" fmla="*/ 22 h 41"/>
              <a:gd name="T26" fmla="*/ 36 w 42"/>
              <a:gd name="T27" fmla="*/ 7 h 41"/>
              <a:gd name="T28" fmla="*/ 22 w 42"/>
              <a:gd name="T29" fmla="*/ 0 h 41"/>
              <a:gd name="T30" fmla="*/ 21 w 42"/>
              <a:gd name="T3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41">
                <a:moveTo>
                  <a:pt x="21" y="5"/>
                </a:moveTo>
                <a:cubicBezTo>
                  <a:pt x="21" y="5"/>
                  <a:pt x="22" y="5"/>
                  <a:pt x="22" y="5"/>
                </a:cubicBezTo>
                <a:cubicBezTo>
                  <a:pt x="30" y="6"/>
                  <a:pt x="36" y="13"/>
                  <a:pt x="36" y="22"/>
                </a:cubicBezTo>
                <a:cubicBezTo>
                  <a:pt x="35" y="29"/>
                  <a:pt x="29" y="35"/>
                  <a:pt x="21" y="35"/>
                </a:cubicBezTo>
                <a:cubicBezTo>
                  <a:pt x="20" y="35"/>
                  <a:pt x="20" y="35"/>
                  <a:pt x="20" y="35"/>
                </a:cubicBezTo>
                <a:cubicBezTo>
                  <a:pt x="11" y="35"/>
                  <a:pt x="5" y="28"/>
                  <a:pt x="6" y="19"/>
                </a:cubicBezTo>
                <a:cubicBezTo>
                  <a:pt x="6" y="11"/>
                  <a:pt x="13" y="5"/>
                  <a:pt x="21" y="5"/>
                </a:cubicBezTo>
                <a:moveTo>
                  <a:pt x="21" y="0"/>
                </a:moveTo>
                <a:cubicBezTo>
                  <a:pt x="10" y="0"/>
                  <a:pt x="1" y="8"/>
                  <a:pt x="0" y="19"/>
                </a:cubicBezTo>
                <a:cubicBezTo>
                  <a:pt x="0" y="24"/>
                  <a:pt x="2" y="30"/>
                  <a:pt x="5" y="34"/>
                </a:cubicBezTo>
                <a:cubicBezTo>
                  <a:pt x="9" y="38"/>
                  <a:pt x="14" y="40"/>
                  <a:pt x="19" y="41"/>
                </a:cubicBezTo>
                <a:cubicBezTo>
                  <a:pt x="20" y="41"/>
                  <a:pt x="20" y="41"/>
                  <a:pt x="21" y="41"/>
                </a:cubicBezTo>
                <a:cubicBezTo>
                  <a:pt x="31" y="41"/>
                  <a:pt x="40" y="33"/>
                  <a:pt x="41" y="22"/>
                </a:cubicBezTo>
                <a:cubicBezTo>
                  <a:pt x="42" y="17"/>
                  <a:pt x="40" y="11"/>
                  <a:pt x="36" y="7"/>
                </a:cubicBezTo>
                <a:cubicBezTo>
                  <a:pt x="33" y="3"/>
                  <a:pt x="28" y="0"/>
                  <a:pt x="22" y="0"/>
                </a:cubicBezTo>
                <a:cubicBezTo>
                  <a:pt x="22" y="0"/>
                  <a:pt x="21" y="0"/>
                  <a:pt x="21" y="0"/>
                </a:cubicBezTo>
              </a:path>
            </a:pathLst>
          </a:custGeom>
          <a:solidFill>
            <a:srgbClr val="FF36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32" name="í$ļiḑè"/>
          <p:cNvSpPr/>
          <p:nvPr/>
        </p:nvSpPr>
        <p:spPr bwMode="auto">
          <a:xfrm>
            <a:off x="3054438" y="2766606"/>
            <a:ext cx="34832" cy="32203"/>
          </a:xfrm>
          <a:custGeom>
            <a:avLst/>
            <a:gdLst>
              <a:gd name="T0" fmla="*/ 19 w 37"/>
              <a:gd name="T1" fmla="*/ 35 h 35"/>
              <a:gd name="T2" fmla="*/ 17 w 37"/>
              <a:gd name="T3" fmla="*/ 35 h 35"/>
              <a:gd name="T4" fmla="*/ 1 w 37"/>
              <a:gd name="T5" fmla="*/ 16 h 35"/>
              <a:gd name="T6" fmla="*/ 19 w 37"/>
              <a:gd name="T7" fmla="*/ 0 h 35"/>
              <a:gd name="T8" fmla="*/ 20 w 37"/>
              <a:gd name="T9" fmla="*/ 0 h 35"/>
              <a:gd name="T10" fmla="*/ 36 w 37"/>
              <a:gd name="T11" fmla="*/ 19 h 35"/>
              <a:gd name="T12" fmla="*/ 19 w 37"/>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7" h="35">
                <a:moveTo>
                  <a:pt x="19" y="35"/>
                </a:moveTo>
                <a:cubicBezTo>
                  <a:pt x="18" y="35"/>
                  <a:pt x="18" y="35"/>
                  <a:pt x="17" y="35"/>
                </a:cubicBezTo>
                <a:cubicBezTo>
                  <a:pt x="8" y="35"/>
                  <a:pt x="0" y="26"/>
                  <a:pt x="1" y="16"/>
                </a:cubicBezTo>
                <a:cubicBezTo>
                  <a:pt x="2" y="7"/>
                  <a:pt x="9" y="0"/>
                  <a:pt x="19" y="0"/>
                </a:cubicBezTo>
                <a:cubicBezTo>
                  <a:pt x="19" y="0"/>
                  <a:pt x="20" y="0"/>
                  <a:pt x="20" y="0"/>
                </a:cubicBezTo>
                <a:cubicBezTo>
                  <a:pt x="30" y="1"/>
                  <a:pt x="37" y="9"/>
                  <a:pt x="36" y="19"/>
                </a:cubicBezTo>
                <a:cubicBezTo>
                  <a:pt x="36" y="28"/>
                  <a:pt x="28" y="35"/>
                  <a:pt x="19" y="35"/>
                </a:cubicBezTo>
              </a:path>
            </a:pathLst>
          </a:custGeom>
          <a:solidFill>
            <a:srgbClr val="FF36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33" name="íŝļïḋé"/>
          <p:cNvSpPr/>
          <p:nvPr/>
        </p:nvSpPr>
        <p:spPr bwMode="auto">
          <a:xfrm>
            <a:off x="3052467" y="2763320"/>
            <a:ext cx="39432" cy="38775"/>
          </a:xfrm>
          <a:custGeom>
            <a:avLst/>
            <a:gdLst>
              <a:gd name="T0" fmla="*/ 21 w 42"/>
              <a:gd name="T1" fmla="*/ 6 h 41"/>
              <a:gd name="T2" fmla="*/ 22 w 42"/>
              <a:gd name="T3" fmla="*/ 6 h 41"/>
              <a:gd name="T4" fmla="*/ 36 w 42"/>
              <a:gd name="T5" fmla="*/ 22 h 41"/>
              <a:gd name="T6" fmla="*/ 21 w 42"/>
              <a:gd name="T7" fmla="*/ 36 h 41"/>
              <a:gd name="T8" fmla="*/ 20 w 42"/>
              <a:gd name="T9" fmla="*/ 36 h 41"/>
              <a:gd name="T10" fmla="*/ 6 w 42"/>
              <a:gd name="T11" fmla="*/ 19 h 41"/>
              <a:gd name="T12" fmla="*/ 21 w 42"/>
              <a:gd name="T13" fmla="*/ 6 h 41"/>
              <a:gd name="T14" fmla="*/ 21 w 42"/>
              <a:gd name="T15" fmla="*/ 0 h 41"/>
              <a:gd name="T16" fmla="*/ 0 w 42"/>
              <a:gd name="T17" fmla="*/ 19 h 41"/>
              <a:gd name="T18" fmla="*/ 5 w 42"/>
              <a:gd name="T19" fmla="*/ 34 h 41"/>
              <a:gd name="T20" fmla="*/ 19 w 42"/>
              <a:gd name="T21" fmla="*/ 41 h 41"/>
              <a:gd name="T22" fmla="*/ 21 w 42"/>
              <a:gd name="T23" fmla="*/ 41 h 41"/>
              <a:gd name="T24" fmla="*/ 41 w 42"/>
              <a:gd name="T25" fmla="*/ 22 h 41"/>
              <a:gd name="T26" fmla="*/ 36 w 42"/>
              <a:gd name="T27" fmla="*/ 7 h 41"/>
              <a:gd name="T28" fmla="*/ 22 w 42"/>
              <a:gd name="T29" fmla="*/ 0 h 41"/>
              <a:gd name="T30" fmla="*/ 21 w 42"/>
              <a:gd name="T3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41">
                <a:moveTo>
                  <a:pt x="21" y="6"/>
                </a:moveTo>
                <a:cubicBezTo>
                  <a:pt x="21" y="6"/>
                  <a:pt x="21" y="6"/>
                  <a:pt x="22" y="6"/>
                </a:cubicBezTo>
                <a:cubicBezTo>
                  <a:pt x="30" y="6"/>
                  <a:pt x="36" y="13"/>
                  <a:pt x="36" y="22"/>
                </a:cubicBezTo>
                <a:cubicBezTo>
                  <a:pt x="35" y="30"/>
                  <a:pt x="29" y="36"/>
                  <a:pt x="21" y="36"/>
                </a:cubicBezTo>
                <a:cubicBezTo>
                  <a:pt x="20" y="36"/>
                  <a:pt x="20" y="36"/>
                  <a:pt x="20" y="36"/>
                </a:cubicBezTo>
                <a:cubicBezTo>
                  <a:pt x="11" y="35"/>
                  <a:pt x="5" y="28"/>
                  <a:pt x="6" y="19"/>
                </a:cubicBezTo>
                <a:cubicBezTo>
                  <a:pt x="6" y="12"/>
                  <a:pt x="13" y="6"/>
                  <a:pt x="21" y="6"/>
                </a:cubicBezTo>
                <a:moveTo>
                  <a:pt x="21" y="0"/>
                </a:moveTo>
                <a:cubicBezTo>
                  <a:pt x="10" y="0"/>
                  <a:pt x="1" y="8"/>
                  <a:pt x="0" y="19"/>
                </a:cubicBezTo>
                <a:cubicBezTo>
                  <a:pt x="0" y="24"/>
                  <a:pt x="2" y="30"/>
                  <a:pt x="5" y="34"/>
                </a:cubicBezTo>
                <a:cubicBezTo>
                  <a:pt x="9" y="38"/>
                  <a:pt x="14" y="41"/>
                  <a:pt x="19" y="41"/>
                </a:cubicBezTo>
                <a:cubicBezTo>
                  <a:pt x="20" y="41"/>
                  <a:pt x="20" y="41"/>
                  <a:pt x="21" y="41"/>
                </a:cubicBezTo>
                <a:cubicBezTo>
                  <a:pt x="31" y="41"/>
                  <a:pt x="40" y="33"/>
                  <a:pt x="41" y="22"/>
                </a:cubicBezTo>
                <a:cubicBezTo>
                  <a:pt x="42" y="17"/>
                  <a:pt x="40" y="11"/>
                  <a:pt x="36" y="7"/>
                </a:cubicBezTo>
                <a:cubicBezTo>
                  <a:pt x="33" y="3"/>
                  <a:pt x="28" y="1"/>
                  <a:pt x="22" y="0"/>
                </a:cubicBezTo>
                <a:cubicBezTo>
                  <a:pt x="22" y="0"/>
                  <a:pt x="21" y="0"/>
                  <a:pt x="21" y="0"/>
                </a:cubicBezTo>
              </a:path>
            </a:pathLst>
          </a:custGeom>
          <a:solidFill>
            <a:srgbClr val="FF36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34" name="í$1îďé"/>
          <p:cNvSpPr/>
          <p:nvPr/>
        </p:nvSpPr>
        <p:spPr bwMode="auto">
          <a:xfrm>
            <a:off x="2899338" y="2716659"/>
            <a:ext cx="33518" cy="32860"/>
          </a:xfrm>
          <a:custGeom>
            <a:avLst/>
            <a:gdLst>
              <a:gd name="T0" fmla="*/ 18 w 36"/>
              <a:gd name="T1" fmla="*/ 35 h 35"/>
              <a:gd name="T2" fmla="*/ 16 w 36"/>
              <a:gd name="T3" fmla="*/ 35 h 35"/>
              <a:gd name="T4" fmla="*/ 4 w 36"/>
              <a:gd name="T5" fmla="*/ 29 h 35"/>
              <a:gd name="T6" fmla="*/ 0 w 36"/>
              <a:gd name="T7" fmla="*/ 16 h 35"/>
              <a:gd name="T8" fmla="*/ 18 w 36"/>
              <a:gd name="T9" fmla="*/ 0 h 35"/>
              <a:gd name="T10" fmla="*/ 19 w 36"/>
              <a:gd name="T11" fmla="*/ 0 h 35"/>
              <a:gd name="T12" fmla="*/ 31 w 36"/>
              <a:gd name="T13" fmla="*/ 6 h 35"/>
              <a:gd name="T14" fmla="*/ 36 w 36"/>
              <a:gd name="T15" fmla="*/ 19 h 35"/>
              <a:gd name="T16" fmla="*/ 18 w 36"/>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5">
                <a:moveTo>
                  <a:pt x="18" y="35"/>
                </a:moveTo>
                <a:cubicBezTo>
                  <a:pt x="17" y="35"/>
                  <a:pt x="17" y="35"/>
                  <a:pt x="16" y="35"/>
                </a:cubicBezTo>
                <a:cubicBezTo>
                  <a:pt x="12" y="35"/>
                  <a:pt x="7" y="33"/>
                  <a:pt x="4" y="29"/>
                </a:cubicBezTo>
                <a:cubicBezTo>
                  <a:pt x="1" y="26"/>
                  <a:pt x="0" y="21"/>
                  <a:pt x="0" y="16"/>
                </a:cubicBezTo>
                <a:cubicBezTo>
                  <a:pt x="1" y="7"/>
                  <a:pt x="9" y="0"/>
                  <a:pt x="18" y="0"/>
                </a:cubicBezTo>
                <a:cubicBezTo>
                  <a:pt x="18" y="0"/>
                  <a:pt x="19" y="0"/>
                  <a:pt x="19" y="0"/>
                </a:cubicBezTo>
                <a:cubicBezTo>
                  <a:pt x="24" y="0"/>
                  <a:pt x="28" y="2"/>
                  <a:pt x="31" y="6"/>
                </a:cubicBezTo>
                <a:cubicBezTo>
                  <a:pt x="34" y="10"/>
                  <a:pt x="36" y="14"/>
                  <a:pt x="36" y="19"/>
                </a:cubicBezTo>
                <a:cubicBezTo>
                  <a:pt x="35" y="28"/>
                  <a:pt x="27" y="35"/>
                  <a:pt x="18" y="35"/>
                </a:cubicBezTo>
              </a:path>
            </a:pathLst>
          </a:custGeom>
          <a:solidFill>
            <a:srgbClr val="FF36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35" name="iṣḻiďè"/>
          <p:cNvSpPr/>
          <p:nvPr/>
        </p:nvSpPr>
        <p:spPr bwMode="auto">
          <a:xfrm>
            <a:off x="2896052" y="2714030"/>
            <a:ext cx="39432" cy="38118"/>
          </a:xfrm>
          <a:custGeom>
            <a:avLst/>
            <a:gdLst>
              <a:gd name="T0" fmla="*/ 21 w 42"/>
              <a:gd name="T1" fmla="*/ 6 h 41"/>
              <a:gd name="T2" fmla="*/ 22 w 42"/>
              <a:gd name="T3" fmla="*/ 6 h 41"/>
              <a:gd name="T4" fmla="*/ 36 w 42"/>
              <a:gd name="T5" fmla="*/ 22 h 41"/>
              <a:gd name="T6" fmla="*/ 21 w 42"/>
              <a:gd name="T7" fmla="*/ 36 h 41"/>
              <a:gd name="T8" fmla="*/ 20 w 42"/>
              <a:gd name="T9" fmla="*/ 36 h 41"/>
              <a:gd name="T10" fmla="*/ 6 w 42"/>
              <a:gd name="T11" fmla="*/ 19 h 41"/>
              <a:gd name="T12" fmla="*/ 21 w 42"/>
              <a:gd name="T13" fmla="*/ 6 h 41"/>
              <a:gd name="T14" fmla="*/ 21 w 42"/>
              <a:gd name="T15" fmla="*/ 0 h 41"/>
              <a:gd name="T16" fmla="*/ 0 w 42"/>
              <a:gd name="T17" fmla="*/ 19 h 41"/>
              <a:gd name="T18" fmla="*/ 5 w 42"/>
              <a:gd name="T19" fmla="*/ 34 h 41"/>
              <a:gd name="T20" fmla="*/ 19 w 42"/>
              <a:gd name="T21" fmla="*/ 41 h 41"/>
              <a:gd name="T22" fmla="*/ 21 w 42"/>
              <a:gd name="T23" fmla="*/ 41 h 41"/>
              <a:gd name="T24" fmla="*/ 41 w 42"/>
              <a:gd name="T25" fmla="*/ 22 h 41"/>
              <a:gd name="T26" fmla="*/ 36 w 42"/>
              <a:gd name="T27" fmla="*/ 7 h 41"/>
              <a:gd name="T28" fmla="*/ 22 w 42"/>
              <a:gd name="T29" fmla="*/ 0 h 41"/>
              <a:gd name="T30" fmla="*/ 21 w 42"/>
              <a:gd name="T3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41">
                <a:moveTo>
                  <a:pt x="21" y="6"/>
                </a:moveTo>
                <a:cubicBezTo>
                  <a:pt x="21" y="6"/>
                  <a:pt x="22" y="6"/>
                  <a:pt x="22" y="6"/>
                </a:cubicBezTo>
                <a:cubicBezTo>
                  <a:pt x="30" y="6"/>
                  <a:pt x="36" y="13"/>
                  <a:pt x="36" y="22"/>
                </a:cubicBezTo>
                <a:cubicBezTo>
                  <a:pt x="35" y="30"/>
                  <a:pt x="29" y="36"/>
                  <a:pt x="21" y="36"/>
                </a:cubicBezTo>
                <a:cubicBezTo>
                  <a:pt x="20" y="36"/>
                  <a:pt x="20" y="36"/>
                  <a:pt x="20" y="36"/>
                </a:cubicBezTo>
                <a:cubicBezTo>
                  <a:pt x="11" y="35"/>
                  <a:pt x="5" y="28"/>
                  <a:pt x="6" y="19"/>
                </a:cubicBezTo>
                <a:cubicBezTo>
                  <a:pt x="6" y="12"/>
                  <a:pt x="13" y="6"/>
                  <a:pt x="21" y="6"/>
                </a:cubicBezTo>
                <a:moveTo>
                  <a:pt x="21" y="0"/>
                </a:moveTo>
                <a:cubicBezTo>
                  <a:pt x="10" y="0"/>
                  <a:pt x="1" y="8"/>
                  <a:pt x="0" y="19"/>
                </a:cubicBezTo>
                <a:cubicBezTo>
                  <a:pt x="0" y="24"/>
                  <a:pt x="2" y="30"/>
                  <a:pt x="5" y="34"/>
                </a:cubicBezTo>
                <a:cubicBezTo>
                  <a:pt x="9" y="38"/>
                  <a:pt x="14" y="41"/>
                  <a:pt x="19" y="41"/>
                </a:cubicBezTo>
                <a:cubicBezTo>
                  <a:pt x="20" y="41"/>
                  <a:pt x="20" y="41"/>
                  <a:pt x="21" y="41"/>
                </a:cubicBezTo>
                <a:cubicBezTo>
                  <a:pt x="31" y="41"/>
                  <a:pt x="40" y="33"/>
                  <a:pt x="41" y="22"/>
                </a:cubicBezTo>
                <a:cubicBezTo>
                  <a:pt x="42" y="17"/>
                  <a:pt x="40" y="11"/>
                  <a:pt x="36" y="7"/>
                </a:cubicBezTo>
                <a:cubicBezTo>
                  <a:pt x="33" y="3"/>
                  <a:pt x="28" y="1"/>
                  <a:pt x="22" y="0"/>
                </a:cubicBezTo>
                <a:cubicBezTo>
                  <a:pt x="22" y="0"/>
                  <a:pt x="21" y="0"/>
                  <a:pt x="21" y="0"/>
                </a:cubicBezTo>
              </a:path>
            </a:pathLst>
          </a:custGeom>
          <a:solidFill>
            <a:srgbClr val="FF36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36" name="îṧ1íďé"/>
          <p:cNvSpPr/>
          <p:nvPr/>
        </p:nvSpPr>
        <p:spPr bwMode="auto">
          <a:xfrm>
            <a:off x="2785642" y="2475465"/>
            <a:ext cx="809018" cy="281283"/>
          </a:xfrm>
          <a:custGeom>
            <a:avLst/>
            <a:gdLst>
              <a:gd name="T0" fmla="*/ 0 w 1231"/>
              <a:gd name="T1" fmla="*/ 417 h 428"/>
              <a:gd name="T2" fmla="*/ 240 w 1231"/>
              <a:gd name="T3" fmla="*/ 31 h 428"/>
              <a:gd name="T4" fmla="*/ 412 w 1231"/>
              <a:gd name="T5" fmla="*/ 247 h 428"/>
              <a:gd name="T6" fmla="*/ 628 w 1231"/>
              <a:gd name="T7" fmla="*/ 64 h 428"/>
              <a:gd name="T8" fmla="*/ 745 w 1231"/>
              <a:gd name="T9" fmla="*/ 213 h 428"/>
              <a:gd name="T10" fmla="*/ 917 w 1231"/>
              <a:gd name="T11" fmla="*/ 0 h 428"/>
              <a:gd name="T12" fmla="*/ 1083 w 1231"/>
              <a:gd name="T13" fmla="*/ 145 h 428"/>
              <a:gd name="T14" fmla="*/ 1227 w 1231"/>
              <a:gd name="T15" fmla="*/ 114 h 428"/>
              <a:gd name="T16" fmla="*/ 1231 w 1231"/>
              <a:gd name="T17" fmla="*/ 135 h 428"/>
              <a:gd name="T18" fmla="*/ 1077 w 1231"/>
              <a:gd name="T19" fmla="*/ 169 h 428"/>
              <a:gd name="T20" fmla="*/ 920 w 1231"/>
              <a:gd name="T21" fmla="*/ 31 h 428"/>
              <a:gd name="T22" fmla="*/ 743 w 1231"/>
              <a:gd name="T23" fmla="*/ 249 h 428"/>
              <a:gd name="T24" fmla="*/ 625 w 1231"/>
              <a:gd name="T25" fmla="*/ 95 h 428"/>
              <a:gd name="T26" fmla="*/ 409 w 1231"/>
              <a:gd name="T27" fmla="*/ 279 h 428"/>
              <a:gd name="T28" fmla="*/ 242 w 1231"/>
              <a:gd name="T29" fmla="*/ 69 h 428"/>
              <a:gd name="T30" fmla="*/ 20 w 1231"/>
              <a:gd name="T31" fmla="*/ 428 h 428"/>
              <a:gd name="T32" fmla="*/ 0 w 1231"/>
              <a:gd name="T33" fmla="*/ 417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31" h="428">
                <a:moveTo>
                  <a:pt x="0" y="417"/>
                </a:moveTo>
                <a:lnTo>
                  <a:pt x="240" y="31"/>
                </a:lnTo>
                <a:lnTo>
                  <a:pt x="412" y="247"/>
                </a:lnTo>
                <a:lnTo>
                  <a:pt x="628" y="64"/>
                </a:lnTo>
                <a:lnTo>
                  <a:pt x="745" y="213"/>
                </a:lnTo>
                <a:lnTo>
                  <a:pt x="917" y="0"/>
                </a:lnTo>
                <a:lnTo>
                  <a:pt x="1083" y="145"/>
                </a:lnTo>
                <a:lnTo>
                  <a:pt x="1227" y="114"/>
                </a:lnTo>
                <a:lnTo>
                  <a:pt x="1231" y="135"/>
                </a:lnTo>
                <a:lnTo>
                  <a:pt x="1077" y="169"/>
                </a:lnTo>
                <a:lnTo>
                  <a:pt x="920" y="31"/>
                </a:lnTo>
                <a:lnTo>
                  <a:pt x="743" y="249"/>
                </a:lnTo>
                <a:lnTo>
                  <a:pt x="625" y="95"/>
                </a:lnTo>
                <a:lnTo>
                  <a:pt x="409" y="279"/>
                </a:lnTo>
                <a:lnTo>
                  <a:pt x="242" y="69"/>
                </a:lnTo>
                <a:lnTo>
                  <a:pt x="20" y="428"/>
                </a:lnTo>
                <a:lnTo>
                  <a:pt x="0" y="417"/>
                </a:lnTo>
                <a:close/>
              </a:path>
            </a:pathLst>
          </a:custGeom>
          <a:solidFill>
            <a:srgbClr val="7A3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37" name="îśļíďê"/>
          <p:cNvSpPr/>
          <p:nvPr/>
        </p:nvSpPr>
        <p:spPr bwMode="auto">
          <a:xfrm>
            <a:off x="2785642" y="2475465"/>
            <a:ext cx="809018" cy="281283"/>
          </a:xfrm>
          <a:custGeom>
            <a:avLst/>
            <a:gdLst>
              <a:gd name="T0" fmla="*/ 0 w 1231"/>
              <a:gd name="T1" fmla="*/ 417 h 428"/>
              <a:gd name="T2" fmla="*/ 240 w 1231"/>
              <a:gd name="T3" fmla="*/ 31 h 428"/>
              <a:gd name="T4" fmla="*/ 412 w 1231"/>
              <a:gd name="T5" fmla="*/ 247 h 428"/>
              <a:gd name="T6" fmla="*/ 628 w 1231"/>
              <a:gd name="T7" fmla="*/ 64 h 428"/>
              <a:gd name="T8" fmla="*/ 745 w 1231"/>
              <a:gd name="T9" fmla="*/ 213 h 428"/>
              <a:gd name="T10" fmla="*/ 917 w 1231"/>
              <a:gd name="T11" fmla="*/ 0 h 428"/>
              <a:gd name="T12" fmla="*/ 1083 w 1231"/>
              <a:gd name="T13" fmla="*/ 145 h 428"/>
              <a:gd name="T14" fmla="*/ 1227 w 1231"/>
              <a:gd name="T15" fmla="*/ 114 h 428"/>
              <a:gd name="T16" fmla="*/ 1231 w 1231"/>
              <a:gd name="T17" fmla="*/ 135 h 428"/>
              <a:gd name="T18" fmla="*/ 1077 w 1231"/>
              <a:gd name="T19" fmla="*/ 169 h 428"/>
              <a:gd name="T20" fmla="*/ 920 w 1231"/>
              <a:gd name="T21" fmla="*/ 31 h 428"/>
              <a:gd name="T22" fmla="*/ 743 w 1231"/>
              <a:gd name="T23" fmla="*/ 249 h 428"/>
              <a:gd name="T24" fmla="*/ 625 w 1231"/>
              <a:gd name="T25" fmla="*/ 95 h 428"/>
              <a:gd name="T26" fmla="*/ 409 w 1231"/>
              <a:gd name="T27" fmla="*/ 279 h 428"/>
              <a:gd name="T28" fmla="*/ 242 w 1231"/>
              <a:gd name="T29" fmla="*/ 69 h 428"/>
              <a:gd name="T30" fmla="*/ 20 w 1231"/>
              <a:gd name="T31" fmla="*/ 428 h 428"/>
              <a:gd name="T32" fmla="*/ 0 w 1231"/>
              <a:gd name="T33" fmla="*/ 417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31" h="428">
                <a:moveTo>
                  <a:pt x="0" y="417"/>
                </a:moveTo>
                <a:lnTo>
                  <a:pt x="240" y="31"/>
                </a:lnTo>
                <a:lnTo>
                  <a:pt x="412" y="247"/>
                </a:lnTo>
                <a:lnTo>
                  <a:pt x="628" y="64"/>
                </a:lnTo>
                <a:lnTo>
                  <a:pt x="745" y="213"/>
                </a:lnTo>
                <a:lnTo>
                  <a:pt x="917" y="0"/>
                </a:lnTo>
                <a:lnTo>
                  <a:pt x="1083" y="145"/>
                </a:lnTo>
                <a:lnTo>
                  <a:pt x="1227" y="114"/>
                </a:lnTo>
                <a:lnTo>
                  <a:pt x="1231" y="135"/>
                </a:lnTo>
                <a:lnTo>
                  <a:pt x="1077" y="169"/>
                </a:lnTo>
                <a:lnTo>
                  <a:pt x="920" y="31"/>
                </a:lnTo>
                <a:lnTo>
                  <a:pt x="743" y="249"/>
                </a:lnTo>
                <a:lnTo>
                  <a:pt x="625" y="95"/>
                </a:lnTo>
                <a:lnTo>
                  <a:pt x="409" y="279"/>
                </a:lnTo>
                <a:lnTo>
                  <a:pt x="242" y="69"/>
                </a:lnTo>
                <a:lnTo>
                  <a:pt x="20" y="428"/>
                </a:lnTo>
                <a:lnTo>
                  <a:pt x="0" y="4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38" name="iśļîďé"/>
          <p:cNvSpPr/>
          <p:nvPr/>
        </p:nvSpPr>
        <p:spPr bwMode="auto">
          <a:xfrm>
            <a:off x="2783013" y="2471521"/>
            <a:ext cx="815590" cy="289170"/>
          </a:xfrm>
          <a:custGeom>
            <a:avLst/>
            <a:gdLst>
              <a:gd name="T0" fmla="*/ 921 w 1241"/>
              <a:gd name="T1" fmla="*/ 11 h 440"/>
              <a:gd name="T2" fmla="*/ 1085 w 1241"/>
              <a:gd name="T3" fmla="*/ 155 h 440"/>
              <a:gd name="T4" fmla="*/ 1228 w 1241"/>
              <a:gd name="T5" fmla="*/ 124 h 440"/>
              <a:gd name="T6" fmla="*/ 1231 w 1241"/>
              <a:gd name="T7" fmla="*/ 138 h 440"/>
              <a:gd name="T8" fmla="*/ 1081 w 1241"/>
              <a:gd name="T9" fmla="*/ 171 h 440"/>
              <a:gd name="T10" fmla="*/ 923 w 1241"/>
              <a:gd name="T11" fmla="*/ 33 h 440"/>
              <a:gd name="T12" fmla="*/ 747 w 1241"/>
              <a:gd name="T13" fmla="*/ 249 h 440"/>
              <a:gd name="T14" fmla="*/ 629 w 1241"/>
              <a:gd name="T15" fmla="*/ 95 h 440"/>
              <a:gd name="T16" fmla="*/ 415 w 1241"/>
              <a:gd name="T17" fmla="*/ 281 h 440"/>
              <a:gd name="T18" fmla="*/ 246 w 1241"/>
              <a:gd name="T19" fmla="*/ 68 h 440"/>
              <a:gd name="T20" fmla="*/ 22 w 1241"/>
              <a:gd name="T21" fmla="*/ 429 h 440"/>
              <a:gd name="T22" fmla="*/ 10 w 1241"/>
              <a:gd name="T23" fmla="*/ 422 h 440"/>
              <a:gd name="T24" fmla="*/ 245 w 1241"/>
              <a:gd name="T25" fmla="*/ 44 h 440"/>
              <a:gd name="T26" fmla="*/ 416 w 1241"/>
              <a:gd name="T27" fmla="*/ 259 h 440"/>
              <a:gd name="T28" fmla="*/ 632 w 1241"/>
              <a:gd name="T29" fmla="*/ 75 h 440"/>
              <a:gd name="T30" fmla="*/ 747 w 1241"/>
              <a:gd name="T31" fmla="*/ 226 h 440"/>
              <a:gd name="T32" fmla="*/ 921 w 1241"/>
              <a:gd name="T33" fmla="*/ 11 h 440"/>
              <a:gd name="T34" fmla="*/ 920 w 1241"/>
              <a:gd name="T35" fmla="*/ 0 h 440"/>
              <a:gd name="T36" fmla="*/ 915 w 1241"/>
              <a:gd name="T37" fmla="*/ 7 h 440"/>
              <a:gd name="T38" fmla="*/ 749 w 1241"/>
              <a:gd name="T39" fmla="*/ 214 h 440"/>
              <a:gd name="T40" fmla="*/ 637 w 1241"/>
              <a:gd name="T41" fmla="*/ 71 h 440"/>
              <a:gd name="T42" fmla="*/ 633 w 1241"/>
              <a:gd name="T43" fmla="*/ 64 h 440"/>
              <a:gd name="T44" fmla="*/ 626 w 1241"/>
              <a:gd name="T45" fmla="*/ 70 h 440"/>
              <a:gd name="T46" fmla="*/ 418 w 1241"/>
              <a:gd name="T47" fmla="*/ 248 h 440"/>
              <a:gd name="T48" fmla="*/ 251 w 1241"/>
              <a:gd name="T49" fmla="*/ 38 h 440"/>
              <a:gd name="T50" fmla="*/ 244 w 1241"/>
              <a:gd name="T51" fmla="*/ 30 h 440"/>
              <a:gd name="T52" fmla="*/ 238 w 1241"/>
              <a:gd name="T53" fmla="*/ 40 h 440"/>
              <a:gd name="T54" fmla="*/ 4 w 1241"/>
              <a:gd name="T55" fmla="*/ 417 h 440"/>
              <a:gd name="T56" fmla="*/ 0 w 1241"/>
              <a:gd name="T57" fmla="*/ 424 h 440"/>
              <a:gd name="T58" fmla="*/ 5 w 1241"/>
              <a:gd name="T59" fmla="*/ 429 h 440"/>
              <a:gd name="T60" fmla="*/ 18 w 1241"/>
              <a:gd name="T61" fmla="*/ 436 h 440"/>
              <a:gd name="T62" fmla="*/ 24 w 1241"/>
              <a:gd name="T63" fmla="*/ 440 h 440"/>
              <a:gd name="T64" fmla="*/ 28 w 1241"/>
              <a:gd name="T65" fmla="*/ 433 h 440"/>
              <a:gd name="T66" fmla="*/ 246 w 1241"/>
              <a:gd name="T67" fmla="*/ 81 h 440"/>
              <a:gd name="T68" fmla="*/ 408 w 1241"/>
              <a:gd name="T69" fmla="*/ 285 h 440"/>
              <a:gd name="T70" fmla="*/ 413 w 1241"/>
              <a:gd name="T71" fmla="*/ 291 h 440"/>
              <a:gd name="T72" fmla="*/ 419 w 1241"/>
              <a:gd name="T73" fmla="*/ 286 h 440"/>
              <a:gd name="T74" fmla="*/ 629 w 1241"/>
              <a:gd name="T75" fmla="*/ 107 h 440"/>
              <a:gd name="T76" fmla="*/ 741 w 1241"/>
              <a:gd name="T77" fmla="*/ 253 h 440"/>
              <a:gd name="T78" fmla="*/ 747 w 1241"/>
              <a:gd name="T79" fmla="*/ 262 h 440"/>
              <a:gd name="T80" fmla="*/ 754 w 1241"/>
              <a:gd name="T81" fmla="*/ 253 h 440"/>
              <a:gd name="T82" fmla="*/ 924 w 1241"/>
              <a:gd name="T83" fmla="*/ 43 h 440"/>
              <a:gd name="T84" fmla="*/ 1077 w 1241"/>
              <a:gd name="T85" fmla="*/ 177 h 440"/>
              <a:gd name="T86" fmla="*/ 1080 w 1241"/>
              <a:gd name="T87" fmla="*/ 179 h 440"/>
              <a:gd name="T88" fmla="*/ 1082 w 1241"/>
              <a:gd name="T89" fmla="*/ 178 h 440"/>
              <a:gd name="T90" fmla="*/ 1232 w 1241"/>
              <a:gd name="T91" fmla="*/ 145 h 440"/>
              <a:gd name="T92" fmla="*/ 1241 w 1241"/>
              <a:gd name="T93" fmla="*/ 144 h 440"/>
              <a:gd name="T94" fmla="*/ 1238 w 1241"/>
              <a:gd name="T95" fmla="*/ 137 h 440"/>
              <a:gd name="T96" fmla="*/ 1235 w 1241"/>
              <a:gd name="T97" fmla="*/ 122 h 440"/>
              <a:gd name="T98" fmla="*/ 1234 w 1241"/>
              <a:gd name="T99" fmla="*/ 115 h 440"/>
              <a:gd name="T100" fmla="*/ 1226 w 1241"/>
              <a:gd name="T101" fmla="*/ 117 h 440"/>
              <a:gd name="T102" fmla="*/ 1088 w 1241"/>
              <a:gd name="T103" fmla="*/ 147 h 440"/>
              <a:gd name="T104" fmla="*/ 927 w 1241"/>
              <a:gd name="T105" fmla="*/ 6 h 440"/>
              <a:gd name="T106" fmla="*/ 920 w 1241"/>
              <a:gd name="T10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41" h="440">
                <a:moveTo>
                  <a:pt x="921" y="11"/>
                </a:moveTo>
                <a:lnTo>
                  <a:pt x="1085" y="155"/>
                </a:lnTo>
                <a:lnTo>
                  <a:pt x="1228" y="124"/>
                </a:lnTo>
                <a:lnTo>
                  <a:pt x="1231" y="138"/>
                </a:lnTo>
                <a:lnTo>
                  <a:pt x="1081" y="171"/>
                </a:lnTo>
                <a:lnTo>
                  <a:pt x="923" y="33"/>
                </a:lnTo>
                <a:lnTo>
                  <a:pt x="747" y="249"/>
                </a:lnTo>
                <a:lnTo>
                  <a:pt x="629" y="95"/>
                </a:lnTo>
                <a:lnTo>
                  <a:pt x="415" y="281"/>
                </a:lnTo>
                <a:lnTo>
                  <a:pt x="246" y="68"/>
                </a:lnTo>
                <a:lnTo>
                  <a:pt x="22" y="429"/>
                </a:lnTo>
                <a:lnTo>
                  <a:pt x="10" y="422"/>
                </a:lnTo>
                <a:lnTo>
                  <a:pt x="245" y="44"/>
                </a:lnTo>
                <a:lnTo>
                  <a:pt x="416" y="259"/>
                </a:lnTo>
                <a:lnTo>
                  <a:pt x="632" y="75"/>
                </a:lnTo>
                <a:lnTo>
                  <a:pt x="747" y="226"/>
                </a:lnTo>
                <a:lnTo>
                  <a:pt x="921" y="11"/>
                </a:lnTo>
                <a:close/>
                <a:moveTo>
                  <a:pt x="920" y="0"/>
                </a:moveTo>
                <a:lnTo>
                  <a:pt x="915" y="7"/>
                </a:lnTo>
                <a:lnTo>
                  <a:pt x="749" y="214"/>
                </a:lnTo>
                <a:lnTo>
                  <a:pt x="637" y="71"/>
                </a:lnTo>
                <a:lnTo>
                  <a:pt x="633" y="64"/>
                </a:lnTo>
                <a:lnTo>
                  <a:pt x="626" y="70"/>
                </a:lnTo>
                <a:lnTo>
                  <a:pt x="418" y="248"/>
                </a:lnTo>
                <a:lnTo>
                  <a:pt x="251" y="38"/>
                </a:lnTo>
                <a:lnTo>
                  <a:pt x="244" y="30"/>
                </a:lnTo>
                <a:lnTo>
                  <a:pt x="238" y="40"/>
                </a:lnTo>
                <a:lnTo>
                  <a:pt x="4" y="417"/>
                </a:lnTo>
                <a:lnTo>
                  <a:pt x="0" y="424"/>
                </a:lnTo>
                <a:lnTo>
                  <a:pt x="5" y="429"/>
                </a:lnTo>
                <a:lnTo>
                  <a:pt x="18" y="436"/>
                </a:lnTo>
                <a:lnTo>
                  <a:pt x="24" y="440"/>
                </a:lnTo>
                <a:lnTo>
                  <a:pt x="28" y="433"/>
                </a:lnTo>
                <a:lnTo>
                  <a:pt x="246" y="81"/>
                </a:lnTo>
                <a:lnTo>
                  <a:pt x="408" y="285"/>
                </a:lnTo>
                <a:lnTo>
                  <a:pt x="413" y="291"/>
                </a:lnTo>
                <a:lnTo>
                  <a:pt x="419" y="286"/>
                </a:lnTo>
                <a:lnTo>
                  <a:pt x="629" y="107"/>
                </a:lnTo>
                <a:lnTo>
                  <a:pt x="741" y="253"/>
                </a:lnTo>
                <a:lnTo>
                  <a:pt x="747" y="262"/>
                </a:lnTo>
                <a:lnTo>
                  <a:pt x="754" y="253"/>
                </a:lnTo>
                <a:lnTo>
                  <a:pt x="924" y="43"/>
                </a:lnTo>
                <a:lnTo>
                  <a:pt x="1077" y="177"/>
                </a:lnTo>
                <a:lnTo>
                  <a:pt x="1080" y="179"/>
                </a:lnTo>
                <a:lnTo>
                  <a:pt x="1082" y="178"/>
                </a:lnTo>
                <a:lnTo>
                  <a:pt x="1232" y="145"/>
                </a:lnTo>
                <a:lnTo>
                  <a:pt x="1241" y="144"/>
                </a:lnTo>
                <a:lnTo>
                  <a:pt x="1238" y="137"/>
                </a:lnTo>
                <a:lnTo>
                  <a:pt x="1235" y="122"/>
                </a:lnTo>
                <a:lnTo>
                  <a:pt x="1234" y="115"/>
                </a:lnTo>
                <a:lnTo>
                  <a:pt x="1226" y="117"/>
                </a:lnTo>
                <a:lnTo>
                  <a:pt x="1088" y="147"/>
                </a:lnTo>
                <a:lnTo>
                  <a:pt x="927" y="6"/>
                </a:lnTo>
                <a:lnTo>
                  <a:pt x="920" y="0"/>
                </a:lnTo>
                <a:close/>
              </a:path>
            </a:pathLst>
          </a:custGeom>
          <a:solidFill>
            <a:srgbClr val="7A3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39" name="îSḻiďè"/>
          <p:cNvSpPr/>
          <p:nvPr/>
        </p:nvSpPr>
        <p:spPr bwMode="auto">
          <a:xfrm>
            <a:off x="2783013" y="2471521"/>
            <a:ext cx="815590" cy="289170"/>
          </a:xfrm>
          <a:custGeom>
            <a:avLst/>
            <a:gdLst>
              <a:gd name="T0" fmla="*/ 921 w 1241"/>
              <a:gd name="T1" fmla="*/ 11 h 440"/>
              <a:gd name="T2" fmla="*/ 1085 w 1241"/>
              <a:gd name="T3" fmla="*/ 155 h 440"/>
              <a:gd name="T4" fmla="*/ 1228 w 1241"/>
              <a:gd name="T5" fmla="*/ 124 h 440"/>
              <a:gd name="T6" fmla="*/ 1231 w 1241"/>
              <a:gd name="T7" fmla="*/ 138 h 440"/>
              <a:gd name="T8" fmla="*/ 1081 w 1241"/>
              <a:gd name="T9" fmla="*/ 171 h 440"/>
              <a:gd name="T10" fmla="*/ 923 w 1241"/>
              <a:gd name="T11" fmla="*/ 33 h 440"/>
              <a:gd name="T12" fmla="*/ 747 w 1241"/>
              <a:gd name="T13" fmla="*/ 249 h 440"/>
              <a:gd name="T14" fmla="*/ 629 w 1241"/>
              <a:gd name="T15" fmla="*/ 95 h 440"/>
              <a:gd name="T16" fmla="*/ 415 w 1241"/>
              <a:gd name="T17" fmla="*/ 281 h 440"/>
              <a:gd name="T18" fmla="*/ 246 w 1241"/>
              <a:gd name="T19" fmla="*/ 68 h 440"/>
              <a:gd name="T20" fmla="*/ 22 w 1241"/>
              <a:gd name="T21" fmla="*/ 429 h 440"/>
              <a:gd name="T22" fmla="*/ 10 w 1241"/>
              <a:gd name="T23" fmla="*/ 422 h 440"/>
              <a:gd name="T24" fmla="*/ 245 w 1241"/>
              <a:gd name="T25" fmla="*/ 44 h 440"/>
              <a:gd name="T26" fmla="*/ 416 w 1241"/>
              <a:gd name="T27" fmla="*/ 259 h 440"/>
              <a:gd name="T28" fmla="*/ 632 w 1241"/>
              <a:gd name="T29" fmla="*/ 75 h 440"/>
              <a:gd name="T30" fmla="*/ 747 w 1241"/>
              <a:gd name="T31" fmla="*/ 226 h 440"/>
              <a:gd name="T32" fmla="*/ 921 w 1241"/>
              <a:gd name="T33" fmla="*/ 11 h 440"/>
              <a:gd name="T34" fmla="*/ 920 w 1241"/>
              <a:gd name="T35" fmla="*/ 0 h 440"/>
              <a:gd name="T36" fmla="*/ 915 w 1241"/>
              <a:gd name="T37" fmla="*/ 7 h 440"/>
              <a:gd name="T38" fmla="*/ 749 w 1241"/>
              <a:gd name="T39" fmla="*/ 214 h 440"/>
              <a:gd name="T40" fmla="*/ 637 w 1241"/>
              <a:gd name="T41" fmla="*/ 71 h 440"/>
              <a:gd name="T42" fmla="*/ 633 w 1241"/>
              <a:gd name="T43" fmla="*/ 64 h 440"/>
              <a:gd name="T44" fmla="*/ 626 w 1241"/>
              <a:gd name="T45" fmla="*/ 70 h 440"/>
              <a:gd name="T46" fmla="*/ 418 w 1241"/>
              <a:gd name="T47" fmla="*/ 248 h 440"/>
              <a:gd name="T48" fmla="*/ 251 w 1241"/>
              <a:gd name="T49" fmla="*/ 38 h 440"/>
              <a:gd name="T50" fmla="*/ 244 w 1241"/>
              <a:gd name="T51" fmla="*/ 30 h 440"/>
              <a:gd name="T52" fmla="*/ 238 w 1241"/>
              <a:gd name="T53" fmla="*/ 40 h 440"/>
              <a:gd name="T54" fmla="*/ 4 w 1241"/>
              <a:gd name="T55" fmla="*/ 417 h 440"/>
              <a:gd name="T56" fmla="*/ 0 w 1241"/>
              <a:gd name="T57" fmla="*/ 424 h 440"/>
              <a:gd name="T58" fmla="*/ 5 w 1241"/>
              <a:gd name="T59" fmla="*/ 429 h 440"/>
              <a:gd name="T60" fmla="*/ 18 w 1241"/>
              <a:gd name="T61" fmla="*/ 436 h 440"/>
              <a:gd name="T62" fmla="*/ 24 w 1241"/>
              <a:gd name="T63" fmla="*/ 440 h 440"/>
              <a:gd name="T64" fmla="*/ 28 w 1241"/>
              <a:gd name="T65" fmla="*/ 433 h 440"/>
              <a:gd name="T66" fmla="*/ 246 w 1241"/>
              <a:gd name="T67" fmla="*/ 81 h 440"/>
              <a:gd name="T68" fmla="*/ 408 w 1241"/>
              <a:gd name="T69" fmla="*/ 285 h 440"/>
              <a:gd name="T70" fmla="*/ 413 w 1241"/>
              <a:gd name="T71" fmla="*/ 291 h 440"/>
              <a:gd name="T72" fmla="*/ 419 w 1241"/>
              <a:gd name="T73" fmla="*/ 286 h 440"/>
              <a:gd name="T74" fmla="*/ 629 w 1241"/>
              <a:gd name="T75" fmla="*/ 107 h 440"/>
              <a:gd name="T76" fmla="*/ 741 w 1241"/>
              <a:gd name="T77" fmla="*/ 253 h 440"/>
              <a:gd name="T78" fmla="*/ 747 w 1241"/>
              <a:gd name="T79" fmla="*/ 262 h 440"/>
              <a:gd name="T80" fmla="*/ 754 w 1241"/>
              <a:gd name="T81" fmla="*/ 253 h 440"/>
              <a:gd name="T82" fmla="*/ 924 w 1241"/>
              <a:gd name="T83" fmla="*/ 43 h 440"/>
              <a:gd name="T84" fmla="*/ 1077 w 1241"/>
              <a:gd name="T85" fmla="*/ 177 h 440"/>
              <a:gd name="T86" fmla="*/ 1080 w 1241"/>
              <a:gd name="T87" fmla="*/ 179 h 440"/>
              <a:gd name="T88" fmla="*/ 1082 w 1241"/>
              <a:gd name="T89" fmla="*/ 178 h 440"/>
              <a:gd name="T90" fmla="*/ 1232 w 1241"/>
              <a:gd name="T91" fmla="*/ 145 h 440"/>
              <a:gd name="T92" fmla="*/ 1241 w 1241"/>
              <a:gd name="T93" fmla="*/ 144 h 440"/>
              <a:gd name="T94" fmla="*/ 1238 w 1241"/>
              <a:gd name="T95" fmla="*/ 137 h 440"/>
              <a:gd name="T96" fmla="*/ 1235 w 1241"/>
              <a:gd name="T97" fmla="*/ 122 h 440"/>
              <a:gd name="T98" fmla="*/ 1234 w 1241"/>
              <a:gd name="T99" fmla="*/ 115 h 440"/>
              <a:gd name="T100" fmla="*/ 1226 w 1241"/>
              <a:gd name="T101" fmla="*/ 117 h 440"/>
              <a:gd name="T102" fmla="*/ 1088 w 1241"/>
              <a:gd name="T103" fmla="*/ 147 h 440"/>
              <a:gd name="T104" fmla="*/ 927 w 1241"/>
              <a:gd name="T105" fmla="*/ 6 h 440"/>
              <a:gd name="T106" fmla="*/ 920 w 1241"/>
              <a:gd name="T10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41" h="440">
                <a:moveTo>
                  <a:pt x="921" y="11"/>
                </a:moveTo>
                <a:lnTo>
                  <a:pt x="1085" y="155"/>
                </a:lnTo>
                <a:lnTo>
                  <a:pt x="1228" y="124"/>
                </a:lnTo>
                <a:lnTo>
                  <a:pt x="1231" y="138"/>
                </a:lnTo>
                <a:lnTo>
                  <a:pt x="1081" y="171"/>
                </a:lnTo>
                <a:lnTo>
                  <a:pt x="923" y="33"/>
                </a:lnTo>
                <a:lnTo>
                  <a:pt x="747" y="249"/>
                </a:lnTo>
                <a:lnTo>
                  <a:pt x="629" y="95"/>
                </a:lnTo>
                <a:lnTo>
                  <a:pt x="415" y="281"/>
                </a:lnTo>
                <a:lnTo>
                  <a:pt x="246" y="68"/>
                </a:lnTo>
                <a:lnTo>
                  <a:pt x="22" y="429"/>
                </a:lnTo>
                <a:lnTo>
                  <a:pt x="10" y="422"/>
                </a:lnTo>
                <a:lnTo>
                  <a:pt x="245" y="44"/>
                </a:lnTo>
                <a:lnTo>
                  <a:pt x="416" y="259"/>
                </a:lnTo>
                <a:lnTo>
                  <a:pt x="632" y="75"/>
                </a:lnTo>
                <a:lnTo>
                  <a:pt x="747" y="226"/>
                </a:lnTo>
                <a:lnTo>
                  <a:pt x="921" y="11"/>
                </a:lnTo>
                <a:moveTo>
                  <a:pt x="920" y="0"/>
                </a:moveTo>
                <a:lnTo>
                  <a:pt x="915" y="7"/>
                </a:lnTo>
                <a:lnTo>
                  <a:pt x="749" y="214"/>
                </a:lnTo>
                <a:lnTo>
                  <a:pt x="637" y="71"/>
                </a:lnTo>
                <a:lnTo>
                  <a:pt x="633" y="64"/>
                </a:lnTo>
                <a:lnTo>
                  <a:pt x="626" y="70"/>
                </a:lnTo>
                <a:lnTo>
                  <a:pt x="418" y="248"/>
                </a:lnTo>
                <a:lnTo>
                  <a:pt x="251" y="38"/>
                </a:lnTo>
                <a:lnTo>
                  <a:pt x="244" y="30"/>
                </a:lnTo>
                <a:lnTo>
                  <a:pt x="238" y="40"/>
                </a:lnTo>
                <a:lnTo>
                  <a:pt x="4" y="417"/>
                </a:lnTo>
                <a:lnTo>
                  <a:pt x="0" y="424"/>
                </a:lnTo>
                <a:lnTo>
                  <a:pt x="5" y="429"/>
                </a:lnTo>
                <a:lnTo>
                  <a:pt x="18" y="436"/>
                </a:lnTo>
                <a:lnTo>
                  <a:pt x="24" y="440"/>
                </a:lnTo>
                <a:lnTo>
                  <a:pt x="28" y="433"/>
                </a:lnTo>
                <a:lnTo>
                  <a:pt x="246" y="81"/>
                </a:lnTo>
                <a:lnTo>
                  <a:pt x="408" y="285"/>
                </a:lnTo>
                <a:lnTo>
                  <a:pt x="413" y="291"/>
                </a:lnTo>
                <a:lnTo>
                  <a:pt x="419" y="286"/>
                </a:lnTo>
                <a:lnTo>
                  <a:pt x="629" y="107"/>
                </a:lnTo>
                <a:lnTo>
                  <a:pt x="741" y="253"/>
                </a:lnTo>
                <a:lnTo>
                  <a:pt x="747" y="262"/>
                </a:lnTo>
                <a:lnTo>
                  <a:pt x="754" y="253"/>
                </a:lnTo>
                <a:lnTo>
                  <a:pt x="924" y="43"/>
                </a:lnTo>
                <a:lnTo>
                  <a:pt x="1077" y="177"/>
                </a:lnTo>
                <a:lnTo>
                  <a:pt x="1080" y="179"/>
                </a:lnTo>
                <a:lnTo>
                  <a:pt x="1082" y="178"/>
                </a:lnTo>
                <a:lnTo>
                  <a:pt x="1232" y="145"/>
                </a:lnTo>
                <a:lnTo>
                  <a:pt x="1241" y="144"/>
                </a:lnTo>
                <a:lnTo>
                  <a:pt x="1238" y="137"/>
                </a:lnTo>
                <a:lnTo>
                  <a:pt x="1235" y="122"/>
                </a:lnTo>
                <a:lnTo>
                  <a:pt x="1234" y="115"/>
                </a:lnTo>
                <a:lnTo>
                  <a:pt x="1226" y="117"/>
                </a:lnTo>
                <a:lnTo>
                  <a:pt x="1088" y="147"/>
                </a:lnTo>
                <a:lnTo>
                  <a:pt x="927" y="6"/>
                </a:lnTo>
                <a:lnTo>
                  <a:pt x="9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40" name="ísľîḑè"/>
          <p:cNvSpPr/>
          <p:nvPr/>
        </p:nvSpPr>
        <p:spPr bwMode="auto">
          <a:xfrm>
            <a:off x="2778413" y="2820497"/>
            <a:ext cx="33518" cy="32860"/>
          </a:xfrm>
          <a:custGeom>
            <a:avLst/>
            <a:gdLst>
              <a:gd name="T0" fmla="*/ 18 w 36"/>
              <a:gd name="T1" fmla="*/ 35 h 35"/>
              <a:gd name="T2" fmla="*/ 16 w 36"/>
              <a:gd name="T3" fmla="*/ 35 h 35"/>
              <a:gd name="T4" fmla="*/ 4 w 36"/>
              <a:gd name="T5" fmla="*/ 29 h 35"/>
              <a:gd name="T6" fmla="*/ 0 w 36"/>
              <a:gd name="T7" fmla="*/ 16 h 35"/>
              <a:gd name="T8" fmla="*/ 18 w 36"/>
              <a:gd name="T9" fmla="*/ 0 h 35"/>
              <a:gd name="T10" fmla="*/ 19 w 36"/>
              <a:gd name="T11" fmla="*/ 0 h 35"/>
              <a:gd name="T12" fmla="*/ 31 w 36"/>
              <a:gd name="T13" fmla="*/ 6 h 35"/>
              <a:gd name="T14" fmla="*/ 35 w 36"/>
              <a:gd name="T15" fmla="*/ 19 h 35"/>
              <a:gd name="T16" fmla="*/ 18 w 36"/>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5">
                <a:moveTo>
                  <a:pt x="18" y="35"/>
                </a:moveTo>
                <a:cubicBezTo>
                  <a:pt x="17" y="35"/>
                  <a:pt x="17" y="35"/>
                  <a:pt x="16" y="35"/>
                </a:cubicBezTo>
                <a:cubicBezTo>
                  <a:pt x="12" y="35"/>
                  <a:pt x="7" y="32"/>
                  <a:pt x="4" y="29"/>
                </a:cubicBezTo>
                <a:cubicBezTo>
                  <a:pt x="1" y="25"/>
                  <a:pt x="0" y="21"/>
                  <a:pt x="0" y="16"/>
                </a:cubicBezTo>
                <a:cubicBezTo>
                  <a:pt x="1" y="7"/>
                  <a:pt x="8" y="0"/>
                  <a:pt x="18" y="0"/>
                </a:cubicBezTo>
                <a:cubicBezTo>
                  <a:pt x="18" y="0"/>
                  <a:pt x="19" y="0"/>
                  <a:pt x="19" y="0"/>
                </a:cubicBezTo>
                <a:cubicBezTo>
                  <a:pt x="24" y="0"/>
                  <a:pt x="28" y="2"/>
                  <a:pt x="31" y="6"/>
                </a:cubicBezTo>
                <a:cubicBezTo>
                  <a:pt x="34" y="9"/>
                  <a:pt x="36" y="14"/>
                  <a:pt x="35" y="19"/>
                </a:cubicBezTo>
                <a:cubicBezTo>
                  <a:pt x="35" y="28"/>
                  <a:pt x="27" y="35"/>
                  <a:pt x="18" y="35"/>
                </a:cubicBezTo>
              </a:path>
            </a:pathLst>
          </a:custGeom>
          <a:solidFill>
            <a:srgbClr val="FF36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41" name="îSliḍê"/>
          <p:cNvSpPr/>
          <p:nvPr/>
        </p:nvSpPr>
        <p:spPr bwMode="auto">
          <a:xfrm>
            <a:off x="2774470" y="2817869"/>
            <a:ext cx="39432" cy="38118"/>
          </a:xfrm>
          <a:custGeom>
            <a:avLst/>
            <a:gdLst>
              <a:gd name="T0" fmla="*/ 22 w 42"/>
              <a:gd name="T1" fmla="*/ 5 h 41"/>
              <a:gd name="T2" fmla="*/ 23 w 42"/>
              <a:gd name="T3" fmla="*/ 5 h 41"/>
              <a:gd name="T4" fmla="*/ 37 w 42"/>
              <a:gd name="T5" fmla="*/ 21 h 41"/>
              <a:gd name="T6" fmla="*/ 22 w 42"/>
              <a:gd name="T7" fmla="*/ 35 h 41"/>
              <a:gd name="T8" fmla="*/ 20 w 42"/>
              <a:gd name="T9" fmla="*/ 35 h 41"/>
              <a:gd name="T10" fmla="*/ 7 w 42"/>
              <a:gd name="T11" fmla="*/ 19 h 41"/>
              <a:gd name="T12" fmla="*/ 22 w 42"/>
              <a:gd name="T13" fmla="*/ 5 h 41"/>
              <a:gd name="T14" fmla="*/ 22 w 42"/>
              <a:gd name="T15" fmla="*/ 0 h 41"/>
              <a:gd name="T16" fmla="*/ 1 w 42"/>
              <a:gd name="T17" fmla="*/ 19 h 41"/>
              <a:gd name="T18" fmla="*/ 20 w 42"/>
              <a:gd name="T19" fmla="*/ 41 h 41"/>
              <a:gd name="T20" fmla="*/ 22 w 42"/>
              <a:gd name="T21" fmla="*/ 41 h 41"/>
              <a:gd name="T22" fmla="*/ 42 w 42"/>
              <a:gd name="T23" fmla="*/ 22 h 41"/>
              <a:gd name="T24" fmla="*/ 37 w 42"/>
              <a:gd name="T25" fmla="*/ 7 h 41"/>
              <a:gd name="T26" fmla="*/ 23 w 42"/>
              <a:gd name="T27" fmla="*/ 0 h 41"/>
              <a:gd name="T28" fmla="*/ 22 w 42"/>
              <a:gd name="T2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1">
                <a:moveTo>
                  <a:pt x="22" y="5"/>
                </a:moveTo>
                <a:cubicBezTo>
                  <a:pt x="22" y="5"/>
                  <a:pt x="22" y="5"/>
                  <a:pt x="23" y="5"/>
                </a:cubicBezTo>
                <a:cubicBezTo>
                  <a:pt x="31" y="6"/>
                  <a:pt x="37" y="13"/>
                  <a:pt x="37" y="21"/>
                </a:cubicBezTo>
                <a:cubicBezTo>
                  <a:pt x="36" y="29"/>
                  <a:pt x="29" y="35"/>
                  <a:pt x="22" y="35"/>
                </a:cubicBezTo>
                <a:cubicBezTo>
                  <a:pt x="21" y="35"/>
                  <a:pt x="21" y="35"/>
                  <a:pt x="20" y="35"/>
                </a:cubicBezTo>
                <a:cubicBezTo>
                  <a:pt x="12" y="35"/>
                  <a:pt x="6" y="27"/>
                  <a:pt x="7" y="19"/>
                </a:cubicBezTo>
                <a:cubicBezTo>
                  <a:pt x="7" y="11"/>
                  <a:pt x="14" y="5"/>
                  <a:pt x="22" y="5"/>
                </a:cubicBezTo>
                <a:moveTo>
                  <a:pt x="22" y="0"/>
                </a:moveTo>
                <a:cubicBezTo>
                  <a:pt x="11" y="0"/>
                  <a:pt x="2" y="8"/>
                  <a:pt x="1" y="19"/>
                </a:cubicBezTo>
                <a:cubicBezTo>
                  <a:pt x="0" y="30"/>
                  <a:pt x="9" y="40"/>
                  <a:pt x="20" y="41"/>
                </a:cubicBezTo>
                <a:cubicBezTo>
                  <a:pt x="21" y="41"/>
                  <a:pt x="21" y="41"/>
                  <a:pt x="22" y="41"/>
                </a:cubicBezTo>
                <a:cubicBezTo>
                  <a:pt x="32" y="41"/>
                  <a:pt x="41" y="32"/>
                  <a:pt x="42" y="22"/>
                </a:cubicBezTo>
                <a:cubicBezTo>
                  <a:pt x="42" y="16"/>
                  <a:pt x="41" y="11"/>
                  <a:pt x="37" y="7"/>
                </a:cubicBezTo>
                <a:cubicBezTo>
                  <a:pt x="34" y="3"/>
                  <a:pt x="29" y="0"/>
                  <a:pt x="23" y="0"/>
                </a:cubicBezTo>
                <a:cubicBezTo>
                  <a:pt x="23" y="0"/>
                  <a:pt x="22" y="0"/>
                  <a:pt x="22" y="0"/>
                </a:cubicBezTo>
              </a:path>
            </a:pathLst>
          </a:custGeom>
          <a:solidFill>
            <a:srgbClr val="FF36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42" name="iSḷïḋê"/>
          <p:cNvSpPr/>
          <p:nvPr/>
        </p:nvSpPr>
        <p:spPr bwMode="auto">
          <a:xfrm>
            <a:off x="2783671" y="2664082"/>
            <a:ext cx="751841" cy="182703"/>
          </a:xfrm>
          <a:custGeom>
            <a:avLst/>
            <a:gdLst>
              <a:gd name="T0" fmla="*/ 9 w 802"/>
              <a:gd name="T1" fmla="*/ 195 h 195"/>
              <a:gd name="T2" fmla="*/ 7 w 802"/>
              <a:gd name="T3" fmla="*/ 195 h 195"/>
              <a:gd name="T4" fmla="*/ 1 w 802"/>
              <a:gd name="T5" fmla="*/ 187 h 195"/>
              <a:gd name="T6" fmla="*/ 1 w 802"/>
              <a:gd name="T7" fmla="*/ 183 h 195"/>
              <a:gd name="T8" fmla="*/ 135 w 802"/>
              <a:gd name="T9" fmla="*/ 65 h 195"/>
              <a:gd name="T10" fmla="*/ 137 w 802"/>
              <a:gd name="T11" fmla="*/ 64 h 195"/>
              <a:gd name="T12" fmla="*/ 138 w 802"/>
              <a:gd name="T13" fmla="*/ 64 h 195"/>
              <a:gd name="T14" fmla="*/ 306 w 802"/>
              <a:gd name="T15" fmla="*/ 118 h 195"/>
              <a:gd name="T16" fmla="*/ 377 w 802"/>
              <a:gd name="T17" fmla="*/ 28 h 195"/>
              <a:gd name="T18" fmla="*/ 379 w 802"/>
              <a:gd name="T19" fmla="*/ 27 h 195"/>
              <a:gd name="T20" fmla="*/ 380 w 802"/>
              <a:gd name="T21" fmla="*/ 28 h 195"/>
              <a:gd name="T22" fmla="*/ 486 w 802"/>
              <a:gd name="T23" fmla="*/ 86 h 195"/>
              <a:gd name="T24" fmla="*/ 674 w 802"/>
              <a:gd name="T25" fmla="*/ 0 h 195"/>
              <a:gd name="T26" fmla="*/ 675 w 802"/>
              <a:gd name="T27" fmla="*/ 0 h 195"/>
              <a:gd name="T28" fmla="*/ 677 w 802"/>
              <a:gd name="T29" fmla="*/ 1 h 195"/>
              <a:gd name="T30" fmla="*/ 801 w 802"/>
              <a:gd name="T31" fmla="*/ 113 h 195"/>
              <a:gd name="T32" fmla="*/ 801 w 802"/>
              <a:gd name="T33" fmla="*/ 117 h 195"/>
              <a:gd name="T34" fmla="*/ 795 w 802"/>
              <a:gd name="T35" fmla="*/ 124 h 195"/>
              <a:gd name="T36" fmla="*/ 793 w 802"/>
              <a:gd name="T37" fmla="*/ 125 h 195"/>
              <a:gd name="T38" fmla="*/ 793 w 802"/>
              <a:gd name="T39" fmla="*/ 125 h 195"/>
              <a:gd name="T40" fmla="*/ 791 w 802"/>
              <a:gd name="T41" fmla="*/ 124 h 195"/>
              <a:gd name="T42" fmla="*/ 672 w 802"/>
              <a:gd name="T43" fmla="*/ 18 h 195"/>
              <a:gd name="T44" fmla="*/ 487 w 802"/>
              <a:gd name="T45" fmla="*/ 103 h 195"/>
              <a:gd name="T46" fmla="*/ 486 w 802"/>
              <a:gd name="T47" fmla="*/ 103 h 195"/>
              <a:gd name="T48" fmla="*/ 485 w 802"/>
              <a:gd name="T49" fmla="*/ 103 h 195"/>
              <a:gd name="T50" fmla="*/ 382 w 802"/>
              <a:gd name="T51" fmla="*/ 46 h 195"/>
              <a:gd name="T52" fmla="*/ 313 w 802"/>
              <a:gd name="T53" fmla="*/ 135 h 195"/>
              <a:gd name="T54" fmla="*/ 310 w 802"/>
              <a:gd name="T55" fmla="*/ 136 h 195"/>
              <a:gd name="T56" fmla="*/ 310 w 802"/>
              <a:gd name="T57" fmla="*/ 136 h 195"/>
              <a:gd name="T58" fmla="*/ 140 w 802"/>
              <a:gd name="T59" fmla="*/ 81 h 195"/>
              <a:gd name="T60" fmla="*/ 11 w 802"/>
              <a:gd name="T61" fmla="*/ 195 h 195"/>
              <a:gd name="T62" fmla="*/ 10 w 802"/>
              <a:gd name="T63" fmla="*/ 195 h 195"/>
              <a:gd name="T64" fmla="*/ 9 w 802"/>
              <a:gd name="T65"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2" h="195">
                <a:moveTo>
                  <a:pt x="9" y="195"/>
                </a:moveTo>
                <a:cubicBezTo>
                  <a:pt x="9" y="195"/>
                  <a:pt x="8" y="195"/>
                  <a:pt x="7" y="195"/>
                </a:cubicBezTo>
                <a:cubicBezTo>
                  <a:pt x="1" y="187"/>
                  <a:pt x="1" y="187"/>
                  <a:pt x="1" y="187"/>
                </a:cubicBezTo>
                <a:cubicBezTo>
                  <a:pt x="0" y="186"/>
                  <a:pt x="0" y="184"/>
                  <a:pt x="1" y="183"/>
                </a:cubicBezTo>
                <a:cubicBezTo>
                  <a:pt x="135" y="65"/>
                  <a:pt x="135" y="65"/>
                  <a:pt x="135" y="65"/>
                </a:cubicBezTo>
                <a:cubicBezTo>
                  <a:pt x="136" y="64"/>
                  <a:pt x="136" y="64"/>
                  <a:pt x="137" y="64"/>
                </a:cubicBezTo>
                <a:cubicBezTo>
                  <a:pt x="138" y="64"/>
                  <a:pt x="138" y="64"/>
                  <a:pt x="138" y="64"/>
                </a:cubicBezTo>
                <a:cubicBezTo>
                  <a:pt x="306" y="118"/>
                  <a:pt x="306" y="118"/>
                  <a:pt x="306" y="118"/>
                </a:cubicBezTo>
                <a:cubicBezTo>
                  <a:pt x="377" y="28"/>
                  <a:pt x="377" y="28"/>
                  <a:pt x="377" y="28"/>
                </a:cubicBezTo>
                <a:cubicBezTo>
                  <a:pt x="377" y="28"/>
                  <a:pt x="378" y="27"/>
                  <a:pt x="379" y="27"/>
                </a:cubicBezTo>
                <a:cubicBezTo>
                  <a:pt x="379" y="27"/>
                  <a:pt x="380" y="28"/>
                  <a:pt x="380" y="28"/>
                </a:cubicBezTo>
                <a:cubicBezTo>
                  <a:pt x="486" y="86"/>
                  <a:pt x="486" y="86"/>
                  <a:pt x="486" y="86"/>
                </a:cubicBezTo>
                <a:cubicBezTo>
                  <a:pt x="674" y="0"/>
                  <a:pt x="674" y="0"/>
                  <a:pt x="674" y="0"/>
                </a:cubicBezTo>
                <a:cubicBezTo>
                  <a:pt x="674" y="0"/>
                  <a:pt x="674" y="0"/>
                  <a:pt x="675" y="0"/>
                </a:cubicBezTo>
                <a:cubicBezTo>
                  <a:pt x="675" y="0"/>
                  <a:pt x="676" y="0"/>
                  <a:pt x="677" y="1"/>
                </a:cubicBezTo>
                <a:cubicBezTo>
                  <a:pt x="801" y="113"/>
                  <a:pt x="801" y="113"/>
                  <a:pt x="801" y="113"/>
                </a:cubicBezTo>
                <a:cubicBezTo>
                  <a:pt x="802" y="114"/>
                  <a:pt x="802" y="116"/>
                  <a:pt x="801" y="117"/>
                </a:cubicBezTo>
                <a:cubicBezTo>
                  <a:pt x="795" y="124"/>
                  <a:pt x="795" y="124"/>
                  <a:pt x="795" y="124"/>
                </a:cubicBezTo>
                <a:cubicBezTo>
                  <a:pt x="794" y="125"/>
                  <a:pt x="794" y="125"/>
                  <a:pt x="793" y="125"/>
                </a:cubicBezTo>
                <a:cubicBezTo>
                  <a:pt x="793" y="125"/>
                  <a:pt x="793" y="125"/>
                  <a:pt x="793" y="125"/>
                </a:cubicBezTo>
                <a:cubicBezTo>
                  <a:pt x="792" y="125"/>
                  <a:pt x="791" y="125"/>
                  <a:pt x="791" y="124"/>
                </a:cubicBezTo>
                <a:cubicBezTo>
                  <a:pt x="672" y="18"/>
                  <a:pt x="672" y="18"/>
                  <a:pt x="672" y="18"/>
                </a:cubicBezTo>
                <a:cubicBezTo>
                  <a:pt x="487" y="103"/>
                  <a:pt x="487" y="103"/>
                  <a:pt x="487" y="103"/>
                </a:cubicBezTo>
                <a:cubicBezTo>
                  <a:pt x="487" y="103"/>
                  <a:pt x="486" y="103"/>
                  <a:pt x="486" y="103"/>
                </a:cubicBezTo>
                <a:cubicBezTo>
                  <a:pt x="486" y="103"/>
                  <a:pt x="485" y="103"/>
                  <a:pt x="485" y="103"/>
                </a:cubicBezTo>
                <a:cubicBezTo>
                  <a:pt x="382" y="46"/>
                  <a:pt x="382" y="46"/>
                  <a:pt x="382" y="46"/>
                </a:cubicBezTo>
                <a:cubicBezTo>
                  <a:pt x="313" y="135"/>
                  <a:pt x="313" y="135"/>
                  <a:pt x="313" y="135"/>
                </a:cubicBezTo>
                <a:cubicBezTo>
                  <a:pt x="312" y="135"/>
                  <a:pt x="311" y="136"/>
                  <a:pt x="310" y="136"/>
                </a:cubicBezTo>
                <a:cubicBezTo>
                  <a:pt x="310" y="136"/>
                  <a:pt x="310" y="136"/>
                  <a:pt x="310" y="136"/>
                </a:cubicBezTo>
                <a:cubicBezTo>
                  <a:pt x="140" y="81"/>
                  <a:pt x="140" y="81"/>
                  <a:pt x="140" y="81"/>
                </a:cubicBezTo>
                <a:cubicBezTo>
                  <a:pt x="11" y="195"/>
                  <a:pt x="11" y="195"/>
                  <a:pt x="11" y="195"/>
                </a:cubicBezTo>
                <a:cubicBezTo>
                  <a:pt x="11" y="195"/>
                  <a:pt x="10" y="195"/>
                  <a:pt x="10" y="195"/>
                </a:cubicBezTo>
                <a:cubicBezTo>
                  <a:pt x="9" y="195"/>
                  <a:pt x="9" y="195"/>
                  <a:pt x="9" y="195"/>
                </a:cubicBezTo>
              </a:path>
            </a:pathLst>
          </a:custGeom>
          <a:solidFill>
            <a:srgbClr val="FF36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43" name="i$liḑé"/>
          <p:cNvSpPr/>
          <p:nvPr/>
        </p:nvSpPr>
        <p:spPr bwMode="auto">
          <a:xfrm>
            <a:off x="2781042" y="2661454"/>
            <a:ext cx="757099" cy="187960"/>
          </a:xfrm>
          <a:custGeom>
            <a:avLst/>
            <a:gdLst>
              <a:gd name="T0" fmla="*/ 678 w 808"/>
              <a:gd name="T1" fmla="*/ 6 h 201"/>
              <a:gd name="T2" fmla="*/ 802 w 808"/>
              <a:gd name="T3" fmla="*/ 118 h 201"/>
              <a:gd name="T4" fmla="*/ 796 w 808"/>
              <a:gd name="T5" fmla="*/ 125 h 201"/>
              <a:gd name="T6" fmla="*/ 676 w 808"/>
              <a:gd name="T7" fmla="*/ 18 h 201"/>
              <a:gd name="T8" fmla="*/ 489 w 808"/>
              <a:gd name="T9" fmla="*/ 104 h 201"/>
              <a:gd name="T10" fmla="*/ 384 w 808"/>
              <a:gd name="T11" fmla="*/ 46 h 201"/>
              <a:gd name="T12" fmla="*/ 313 w 808"/>
              <a:gd name="T13" fmla="*/ 136 h 201"/>
              <a:gd name="T14" fmla="*/ 142 w 808"/>
              <a:gd name="T15" fmla="*/ 81 h 201"/>
              <a:gd name="T16" fmla="*/ 13 w 808"/>
              <a:gd name="T17" fmla="*/ 196 h 201"/>
              <a:gd name="T18" fmla="*/ 6 w 808"/>
              <a:gd name="T19" fmla="*/ 188 h 201"/>
              <a:gd name="T20" fmla="*/ 140 w 808"/>
              <a:gd name="T21" fmla="*/ 70 h 201"/>
              <a:gd name="T22" fmla="*/ 310 w 808"/>
              <a:gd name="T23" fmla="*/ 124 h 201"/>
              <a:gd name="T24" fmla="*/ 382 w 808"/>
              <a:gd name="T25" fmla="*/ 33 h 201"/>
              <a:gd name="T26" fmla="*/ 489 w 808"/>
              <a:gd name="T27" fmla="*/ 92 h 201"/>
              <a:gd name="T28" fmla="*/ 678 w 808"/>
              <a:gd name="T29" fmla="*/ 6 h 201"/>
              <a:gd name="T30" fmla="*/ 678 w 808"/>
              <a:gd name="T31" fmla="*/ 0 h 201"/>
              <a:gd name="T32" fmla="*/ 675 w 808"/>
              <a:gd name="T33" fmla="*/ 1 h 201"/>
              <a:gd name="T34" fmla="*/ 490 w 808"/>
              <a:gd name="T35" fmla="*/ 86 h 201"/>
              <a:gd name="T36" fmla="*/ 384 w 808"/>
              <a:gd name="T37" fmla="*/ 28 h 201"/>
              <a:gd name="T38" fmla="*/ 382 w 808"/>
              <a:gd name="T39" fmla="*/ 28 h 201"/>
              <a:gd name="T40" fmla="*/ 378 w 808"/>
              <a:gd name="T41" fmla="*/ 30 h 201"/>
              <a:gd name="T42" fmla="*/ 308 w 808"/>
              <a:gd name="T43" fmla="*/ 118 h 201"/>
              <a:gd name="T44" fmla="*/ 142 w 808"/>
              <a:gd name="T45" fmla="*/ 65 h 201"/>
              <a:gd name="T46" fmla="*/ 140 w 808"/>
              <a:gd name="T47" fmla="*/ 64 h 201"/>
              <a:gd name="T48" fmla="*/ 137 w 808"/>
              <a:gd name="T49" fmla="*/ 66 h 201"/>
              <a:gd name="T50" fmla="*/ 2 w 808"/>
              <a:gd name="T51" fmla="*/ 184 h 201"/>
              <a:gd name="T52" fmla="*/ 2 w 808"/>
              <a:gd name="T53" fmla="*/ 192 h 201"/>
              <a:gd name="T54" fmla="*/ 8 w 808"/>
              <a:gd name="T55" fmla="*/ 199 h 201"/>
              <a:gd name="T56" fmla="*/ 12 w 808"/>
              <a:gd name="T57" fmla="*/ 201 h 201"/>
              <a:gd name="T58" fmla="*/ 13 w 808"/>
              <a:gd name="T59" fmla="*/ 201 h 201"/>
              <a:gd name="T60" fmla="*/ 16 w 808"/>
              <a:gd name="T61" fmla="*/ 200 h 201"/>
              <a:gd name="T62" fmla="*/ 144 w 808"/>
              <a:gd name="T63" fmla="*/ 87 h 201"/>
              <a:gd name="T64" fmla="*/ 312 w 808"/>
              <a:gd name="T65" fmla="*/ 141 h 201"/>
              <a:gd name="T66" fmla="*/ 313 w 808"/>
              <a:gd name="T67" fmla="*/ 141 h 201"/>
              <a:gd name="T68" fmla="*/ 318 w 808"/>
              <a:gd name="T69" fmla="*/ 139 h 201"/>
              <a:gd name="T70" fmla="*/ 386 w 808"/>
              <a:gd name="T71" fmla="*/ 53 h 201"/>
              <a:gd name="T72" fmla="*/ 486 w 808"/>
              <a:gd name="T73" fmla="*/ 108 h 201"/>
              <a:gd name="T74" fmla="*/ 489 w 808"/>
              <a:gd name="T75" fmla="*/ 109 h 201"/>
              <a:gd name="T76" fmla="*/ 491 w 808"/>
              <a:gd name="T77" fmla="*/ 108 h 201"/>
              <a:gd name="T78" fmla="*/ 675 w 808"/>
              <a:gd name="T79" fmla="*/ 24 h 201"/>
              <a:gd name="T80" fmla="*/ 792 w 808"/>
              <a:gd name="T81" fmla="*/ 129 h 201"/>
              <a:gd name="T82" fmla="*/ 796 w 808"/>
              <a:gd name="T83" fmla="*/ 131 h 201"/>
              <a:gd name="T84" fmla="*/ 796 w 808"/>
              <a:gd name="T85" fmla="*/ 131 h 201"/>
              <a:gd name="T86" fmla="*/ 800 w 808"/>
              <a:gd name="T87" fmla="*/ 129 h 201"/>
              <a:gd name="T88" fmla="*/ 806 w 808"/>
              <a:gd name="T89" fmla="*/ 122 h 201"/>
              <a:gd name="T90" fmla="*/ 806 w 808"/>
              <a:gd name="T91" fmla="*/ 114 h 201"/>
              <a:gd name="T92" fmla="*/ 681 w 808"/>
              <a:gd name="T93" fmla="*/ 2 h 201"/>
              <a:gd name="T94" fmla="*/ 678 w 808"/>
              <a:gd name="T95"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08" h="201">
                <a:moveTo>
                  <a:pt x="678" y="6"/>
                </a:moveTo>
                <a:cubicBezTo>
                  <a:pt x="802" y="118"/>
                  <a:pt x="802" y="118"/>
                  <a:pt x="802" y="118"/>
                </a:cubicBezTo>
                <a:cubicBezTo>
                  <a:pt x="796" y="125"/>
                  <a:pt x="796" y="125"/>
                  <a:pt x="796" y="125"/>
                </a:cubicBezTo>
                <a:cubicBezTo>
                  <a:pt x="676" y="18"/>
                  <a:pt x="676" y="18"/>
                  <a:pt x="676" y="18"/>
                </a:cubicBezTo>
                <a:cubicBezTo>
                  <a:pt x="489" y="104"/>
                  <a:pt x="489" y="104"/>
                  <a:pt x="489" y="104"/>
                </a:cubicBezTo>
                <a:cubicBezTo>
                  <a:pt x="384" y="46"/>
                  <a:pt x="384" y="46"/>
                  <a:pt x="384" y="46"/>
                </a:cubicBezTo>
                <a:cubicBezTo>
                  <a:pt x="313" y="136"/>
                  <a:pt x="313" y="136"/>
                  <a:pt x="313" y="136"/>
                </a:cubicBezTo>
                <a:cubicBezTo>
                  <a:pt x="142" y="81"/>
                  <a:pt x="142" y="81"/>
                  <a:pt x="142" y="81"/>
                </a:cubicBezTo>
                <a:cubicBezTo>
                  <a:pt x="13" y="196"/>
                  <a:pt x="13" y="196"/>
                  <a:pt x="13" y="196"/>
                </a:cubicBezTo>
                <a:cubicBezTo>
                  <a:pt x="6" y="188"/>
                  <a:pt x="6" y="188"/>
                  <a:pt x="6" y="188"/>
                </a:cubicBezTo>
                <a:cubicBezTo>
                  <a:pt x="140" y="70"/>
                  <a:pt x="140" y="70"/>
                  <a:pt x="140" y="70"/>
                </a:cubicBezTo>
                <a:cubicBezTo>
                  <a:pt x="310" y="124"/>
                  <a:pt x="310" y="124"/>
                  <a:pt x="310" y="124"/>
                </a:cubicBezTo>
                <a:cubicBezTo>
                  <a:pt x="382" y="33"/>
                  <a:pt x="382" y="33"/>
                  <a:pt x="382" y="33"/>
                </a:cubicBezTo>
                <a:cubicBezTo>
                  <a:pt x="489" y="92"/>
                  <a:pt x="489" y="92"/>
                  <a:pt x="489" y="92"/>
                </a:cubicBezTo>
                <a:cubicBezTo>
                  <a:pt x="678" y="6"/>
                  <a:pt x="678" y="6"/>
                  <a:pt x="678" y="6"/>
                </a:cubicBezTo>
                <a:moveTo>
                  <a:pt x="678" y="0"/>
                </a:moveTo>
                <a:cubicBezTo>
                  <a:pt x="677" y="0"/>
                  <a:pt x="676" y="1"/>
                  <a:pt x="675" y="1"/>
                </a:cubicBezTo>
                <a:cubicBezTo>
                  <a:pt x="490" y="86"/>
                  <a:pt x="490" y="86"/>
                  <a:pt x="490" y="86"/>
                </a:cubicBezTo>
                <a:cubicBezTo>
                  <a:pt x="384" y="28"/>
                  <a:pt x="384" y="28"/>
                  <a:pt x="384" y="28"/>
                </a:cubicBezTo>
                <a:cubicBezTo>
                  <a:pt x="384" y="28"/>
                  <a:pt x="383" y="28"/>
                  <a:pt x="382" y="28"/>
                </a:cubicBezTo>
                <a:cubicBezTo>
                  <a:pt x="380" y="28"/>
                  <a:pt x="379" y="28"/>
                  <a:pt x="378" y="30"/>
                </a:cubicBezTo>
                <a:cubicBezTo>
                  <a:pt x="308" y="118"/>
                  <a:pt x="308" y="118"/>
                  <a:pt x="308" y="118"/>
                </a:cubicBezTo>
                <a:cubicBezTo>
                  <a:pt x="142" y="65"/>
                  <a:pt x="142" y="65"/>
                  <a:pt x="142" y="65"/>
                </a:cubicBezTo>
                <a:cubicBezTo>
                  <a:pt x="141" y="65"/>
                  <a:pt x="141" y="64"/>
                  <a:pt x="140" y="64"/>
                </a:cubicBezTo>
                <a:cubicBezTo>
                  <a:pt x="139" y="64"/>
                  <a:pt x="138" y="65"/>
                  <a:pt x="137" y="66"/>
                </a:cubicBezTo>
                <a:cubicBezTo>
                  <a:pt x="2" y="184"/>
                  <a:pt x="2" y="184"/>
                  <a:pt x="2" y="184"/>
                </a:cubicBezTo>
                <a:cubicBezTo>
                  <a:pt x="0" y="186"/>
                  <a:pt x="0" y="189"/>
                  <a:pt x="2" y="192"/>
                </a:cubicBezTo>
                <a:cubicBezTo>
                  <a:pt x="8" y="199"/>
                  <a:pt x="8" y="199"/>
                  <a:pt x="8" y="199"/>
                </a:cubicBezTo>
                <a:cubicBezTo>
                  <a:pt x="9" y="200"/>
                  <a:pt x="11" y="201"/>
                  <a:pt x="12" y="201"/>
                </a:cubicBezTo>
                <a:cubicBezTo>
                  <a:pt x="13" y="201"/>
                  <a:pt x="13" y="201"/>
                  <a:pt x="13" y="201"/>
                </a:cubicBezTo>
                <a:cubicBezTo>
                  <a:pt x="14" y="201"/>
                  <a:pt x="15" y="201"/>
                  <a:pt x="16" y="200"/>
                </a:cubicBezTo>
                <a:cubicBezTo>
                  <a:pt x="144" y="87"/>
                  <a:pt x="144" y="87"/>
                  <a:pt x="144" y="87"/>
                </a:cubicBezTo>
                <a:cubicBezTo>
                  <a:pt x="312" y="141"/>
                  <a:pt x="312" y="141"/>
                  <a:pt x="312" y="141"/>
                </a:cubicBezTo>
                <a:cubicBezTo>
                  <a:pt x="312" y="141"/>
                  <a:pt x="313" y="141"/>
                  <a:pt x="313" y="141"/>
                </a:cubicBezTo>
                <a:cubicBezTo>
                  <a:pt x="315" y="141"/>
                  <a:pt x="317" y="141"/>
                  <a:pt x="318" y="139"/>
                </a:cubicBezTo>
                <a:cubicBezTo>
                  <a:pt x="386" y="53"/>
                  <a:pt x="386" y="53"/>
                  <a:pt x="386" y="53"/>
                </a:cubicBezTo>
                <a:cubicBezTo>
                  <a:pt x="486" y="108"/>
                  <a:pt x="486" y="108"/>
                  <a:pt x="486" y="108"/>
                </a:cubicBezTo>
                <a:cubicBezTo>
                  <a:pt x="487" y="109"/>
                  <a:pt x="488" y="109"/>
                  <a:pt x="489" y="109"/>
                </a:cubicBezTo>
                <a:cubicBezTo>
                  <a:pt x="490" y="109"/>
                  <a:pt x="491" y="109"/>
                  <a:pt x="491" y="108"/>
                </a:cubicBezTo>
                <a:cubicBezTo>
                  <a:pt x="675" y="24"/>
                  <a:pt x="675" y="24"/>
                  <a:pt x="675" y="24"/>
                </a:cubicBezTo>
                <a:cubicBezTo>
                  <a:pt x="792" y="129"/>
                  <a:pt x="792" y="129"/>
                  <a:pt x="792" y="129"/>
                </a:cubicBezTo>
                <a:cubicBezTo>
                  <a:pt x="793" y="130"/>
                  <a:pt x="794" y="131"/>
                  <a:pt x="796" y="131"/>
                </a:cubicBezTo>
                <a:cubicBezTo>
                  <a:pt x="796" y="131"/>
                  <a:pt x="796" y="131"/>
                  <a:pt x="796" y="131"/>
                </a:cubicBezTo>
                <a:cubicBezTo>
                  <a:pt x="798" y="131"/>
                  <a:pt x="799" y="130"/>
                  <a:pt x="800" y="129"/>
                </a:cubicBezTo>
                <a:cubicBezTo>
                  <a:pt x="806" y="122"/>
                  <a:pt x="806" y="122"/>
                  <a:pt x="806" y="122"/>
                </a:cubicBezTo>
                <a:cubicBezTo>
                  <a:pt x="808" y="119"/>
                  <a:pt x="808" y="116"/>
                  <a:pt x="806" y="114"/>
                </a:cubicBezTo>
                <a:cubicBezTo>
                  <a:pt x="681" y="2"/>
                  <a:pt x="681" y="2"/>
                  <a:pt x="681" y="2"/>
                </a:cubicBezTo>
                <a:cubicBezTo>
                  <a:pt x="680" y="1"/>
                  <a:pt x="679" y="0"/>
                  <a:pt x="678" y="0"/>
                </a:cubicBezTo>
              </a:path>
            </a:pathLst>
          </a:custGeom>
          <a:solidFill>
            <a:srgbClr val="FF36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44" name="iṥļíḑê"/>
          <p:cNvSpPr/>
          <p:nvPr/>
        </p:nvSpPr>
        <p:spPr bwMode="auto">
          <a:xfrm>
            <a:off x="2106093" y="1676963"/>
            <a:ext cx="594112" cy="243823"/>
          </a:xfrm>
          <a:custGeom>
            <a:avLst/>
            <a:gdLst>
              <a:gd name="T0" fmla="*/ 0 w 904"/>
              <a:gd name="T1" fmla="*/ 323 h 371"/>
              <a:gd name="T2" fmla="*/ 169 w 904"/>
              <a:gd name="T3" fmla="*/ 181 h 371"/>
              <a:gd name="T4" fmla="*/ 328 w 904"/>
              <a:gd name="T5" fmla="*/ 352 h 371"/>
              <a:gd name="T6" fmla="*/ 660 w 904"/>
              <a:gd name="T7" fmla="*/ 0 h 371"/>
              <a:gd name="T8" fmla="*/ 904 w 904"/>
              <a:gd name="T9" fmla="*/ 371 h 371"/>
              <a:gd name="T10" fmla="*/ 7 w 904"/>
              <a:gd name="T11" fmla="*/ 346 h 371"/>
              <a:gd name="T12" fmla="*/ 0 w 904"/>
              <a:gd name="T13" fmla="*/ 323 h 371"/>
            </a:gdLst>
            <a:ahLst/>
            <a:cxnLst>
              <a:cxn ang="0">
                <a:pos x="T0" y="T1"/>
              </a:cxn>
              <a:cxn ang="0">
                <a:pos x="T2" y="T3"/>
              </a:cxn>
              <a:cxn ang="0">
                <a:pos x="T4" y="T5"/>
              </a:cxn>
              <a:cxn ang="0">
                <a:pos x="T6" y="T7"/>
              </a:cxn>
              <a:cxn ang="0">
                <a:pos x="T8" y="T9"/>
              </a:cxn>
              <a:cxn ang="0">
                <a:pos x="T10" y="T11"/>
              </a:cxn>
              <a:cxn ang="0">
                <a:pos x="T12" y="T13"/>
              </a:cxn>
            </a:cxnLst>
            <a:rect l="0" t="0" r="r" b="b"/>
            <a:pathLst>
              <a:path w="904" h="371">
                <a:moveTo>
                  <a:pt x="0" y="323"/>
                </a:moveTo>
                <a:lnTo>
                  <a:pt x="169" y="181"/>
                </a:lnTo>
                <a:lnTo>
                  <a:pt x="328" y="352"/>
                </a:lnTo>
                <a:lnTo>
                  <a:pt x="660" y="0"/>
                </a:lnTo>
                <a:lnTo>
                  <a:pt x="904" y="371"/>
                </a:lnTo>
                <a:lnTo>
                  <a:pt x="7" y="346"/>
                </a:lnTo>
                <a:lnTo>
                  <a:pt x="0" y="323"/>
                </a:lnTo>
                <a:close/>
              </a:path>
            </a:pathLst>
          </a:custGeom>
          <a:solidFill>
            <a:srgbClr val="F9513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45" name="îṡḻîḓê"/>
          <p:cNvSpPr/>
          <p:nvPr/>
        </p:nvSpPr>
        <p:spPr bwMode="auto">
          <a:xfrm>
            <a:off x="1948364" y="1732168"/>
            <a:ext cx="780758" cy="236593"/>
          </a:xfrm>
          <a:custGeom>
            <a:avLst/>
            <a:gdLst>
              <a:gd name="T0" fmla="*/ 1188 w 1188"/>
              <a:gd name="T1" fmla="*/ 202 h 360"/>
              <a:gd name="T2" fmla="*/ 1019 w 1188"/>
              <a:gd name="T3" fmla="*/ 0 h 360"/>
              <a:gd name="T4" fmla="*/ 775 w 1188"/>
              <a:gd name="T5" fmla="*/ 182 h 360"/>
              <a:gd name="T6" fmla="*/ 592 w 1188"/>
              <a:gd name="T7" fmla="*/ 23 h 360"/>
              <a:gd name="T8" fmla="*/ 370 w 1188"/>
              <a:gd name="T9" fmla="*/ 252 h 360"/>
              <a:gd name="T10" fmla="*/ 130 w 1188"/>
              <a:gd name="T11" fmla="*/ 92 h 360"/>
              <a:gd name="T12" fmla="*/ 0 w 1188"/>
              <a:gd name="T13" fmla="*/ 268 h 360"/>
              <a:gd name="T14" fmla="*/ 1156 w 1188"/>
              <a:gd name="T15" fmla="*/ 360 h 360"/>
              <a:gd name="T16" fmla="*/ 1188 w 1188"/>
              <a:gd name="T17" fmla="*/ 20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8" h="360">
                <a:moveTo>
                  <a:pt x="1188" y="202"/>
                </a:moveTo>
                <a:lnTo>
                  <a:pt x="1019" y="0"/>
                </a:lnTo>
                <a:lnTo>
                  <a:pt x="775" y="182"/>
                </a:lnTo>
                <a:lnTo>
                  <a:pt x="592" y="23"/>
                </a:lnTo>
                <a:lnTo>
                  <a:pt x="370" y="252"/>
                </a:lnTo>
                <a:lnTo>
                  <a:pt x="130" y="92"/>
                </a:lnTo>
                <a:lnTo>
                  <a:pt x="0" y="268"/>
                </a:lnTo>
                <a:lnTo>
                  <a:pt x="1156" y="360"/>
                </a:lnTo>
                <a:lnTo>
                  <a:pt x="1188" y="202"/>
                </a:lnTo>
                <a:close/>
              </a:path>
            </a:pathLst>
          </a:custGeom>
          <a:solidFill>
            <a:srgbClr val="FFD121"/>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46" name="iSļiḑê"/>
          <p:cNvSpPr/>
          <p:nvPr/>
        </p:nvSpPr>
        <p:spPr bwMode="auto">
          <a:xfrm>
            <a:off x="1941135" y="1724281"/>
            <a:ext cx="795874" cy="191247"/>
          </a:xfrm>
          <a:custGeom>
            <a:avLst/>
            <a:gdLst>
              <a:gd name="T0" fmla="*/ 847 w 849"/>
              <a:gd name="T1" fmla="*/ 145 h 204"/>
              <a:gd name="T2" fmla="*/ 728 w 849"/>
              <a:gd name="T3" fmla="*/ 3 h 204"/>
              <a:gd name="T4" fmla="*/ 718 w 849"/>
              <a:gd name="T5" fmla="*/ 2 h 204"/>
              <a:gd name="T6" fmla="*/ 551 w 849"/>
              <a:gd name="T7" fmla="*/ 126 h 204"/>
              <a:gd name="T8" fmla="*/ 428 w 849"/>
              <a:gd name="T9" fmla="*/ 19 h 204"/>
              <a:gd name="T10" fmla="*/ 418 w 849"/>
              <a:gd name="T11" fmla="*/ 19 h 204"/>
              <a:gd name="T12" fmla="*/ 266 w 849"/>
              <a:gd name="T13" fmla="*/ 176 h 204"/>
              <a:gd name="T14" fmla="*/ 103 w 849"/>
              <a:gd name="T15" fmla="*/ 67 h 204"/>
              <a:gd name="T16" fmla="*/ 93 w 849"/>
              <a:gd name="T17" fmla="*/ 69 h 204"/>
              <a:gd name="T18" fmla="*/ 2 w 849"/>
              <a:gd name="T19" fmla="*/ 191 h 204"/>
              <a:gd name="T20" fmla="*/ 4 w 849"/>
              <a:gd name="T21" fmla="*/ 202 h 204"/>
              <a:gd name="T22" fmla="*/ 14 w 849"/>
              <a:gd name="T23" fmla="*/ 200 h 204"/>
              <a:gd name="T24" fmla="*/ 101 w 849"/>
              <a:gd name="T25" fmla="*/ 84 h 204"/>
              <a:gd name="T26" fmla="*/ 263 w 849"/>
              <a:gd name="T27" fmla="*/ 192 h 204"/>
              <a:gd name="T28" fmla="*/ 273 w 849"/>
              <a:gd name="T29" fmla="*/ 191 h 204"/>
              <a:gd name="T30" fmla="*/ 424 w 849"/>
              <a:gd name="T31" fmla="*/ 35 h 204"/>
              <a:gd name="T32" fmla="*/ 546 w 849"/>
              <a:gd name="T33" fmla="*/ 142 h 204"/>
              <a:gd name="T34" fmla="*/ 555 w 849"/>
              <a:gd name="T35" fmla="*/ 142 h 204"/>
              <a:gd name="T36" fmla="*/ 721 w 849"/>
              <a:gd name="T37" fmla="*/ 18 h 204"/>
              <a:gd name="T38" fmla="*/ 835 w 849"/>
              <a:gd name="T39" fmla="*/ 154 h 204"/>
              <a:gd name="T40" fmla="*/ 846 w 849"/>
              <a:gd name="T41" fmla="*/ 155 h 204"/>
              <a:gd name="T42" fmla="*/ 847 w 849"/>
              <a:gd name="T43" fmla="*/ 14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9" h="204">
                <a:moveTo>
                  <a:pt x="847" y="145"/>
                </a:moveTo>
                <a:cubicBezTo>
                  <a:pt x="728" y="3"/>
                  <a:pt x="728" y="3"/>
                  <a:pt x="728" y="3"/>
                </a:cubicBezTo>
                <a:cubicBezTo>
                  <a:pt x="726" y="0"/>
                  <a:pt x="721" y="0"/>
                  <a:pt x="718" y="2"/>
                </a:cubicBezTo>
                <a:cubicBezTo>
                  <a:pt x="551" y="126"/>
                  <a:pt x="551" y="126"/>
                  <a:pt x="551" y="126"/>
                </a:cubicBezTo>
                <a:cubicBezTo>
                  <a:pt x="428" y="19"/>
                  <a:pt x="428" y="19"/>
                  <a:pt x="428" y="19"/>
                </a:cubicBezTo>
                <a:cubicBezTo>
                  <a:pt x="425" y="16"/>
                  <a:pt x="421" y="16"/>
                  <a:pt x="418" y="19"/>
                </a:cubicBezTo>
                <a:cubicBezTo>
                  <a:pt x="266" y="176"/>
                  <a:pt x="266" y="176"/>
                  <a:pt x="266" y="176"/>
                </a:cubicBezTo>
                <a:cubicBezTo>
                  <a:pt x="103" y="67"/>
                  <a:pt x="103" y="67"/>
                  <a:pt x="103" y="67"/>
                </a:cubicBezTo>
                <a:cubicBezTo>
                  <a:pt x="100" y="65"/>
                  <a:pt x="95" y="66"/>
                  <a:pt x="93" y="69"/>
                </a:cubicBezTo>
                <a:cubicBezTo>
                  <a:pt x="2" y="191"/>
                  <a:pt x="2" y="191"/>
                  <a:pt x="2" y="191"/>
                </a:cubicBezTo>
                <a:cubicBezTo>
                  <a:pt x="0" y="195"/>
                  <a:pt x="0" y="199"/>
                  <a:pt x="4" y="202"/>
                </a:cubicBezTo>
                <a:cubicBezTo>
                  <a:pt x="7" y="204"/>
                  <a:pt x="12" y="204"/>
                  <a:pt x="14" y="200"/>
                </a:cubicBezTo>
                <a:cubicBezTo>
                  <a:pt x="101" y="84"/>
                  <a:pt x="101" y="84"/>
                  <a:pt x="101" y="84"/>
                </a:cubicBezTo>
                <a:cubicBezTo>
                  <a:pt x="263" y="192"/>
                  <a:pt x="263" y="192"/>
                  <a:pt x="263" y="192"/>
                </a:cubicBezTo>
                <a:cubicBezTo>
                  <a:pt x="266" y="194"/>
                  <a:pt x="270" y="193"/>
                  <a:pt x="273" y="191"/>
                </a:cubicBezTo>
                <a:cubicBezTo>
                  <a:pt x="424" y="35"/>
                  <a:pt x="424" y="35"/>
                  <a:pt x="424" y="35"/>
                </a:cubicBezTo>
                <a:cubicBezTo>
                  <a:pt x="546" y="142"/>
                  <a:pt x="546" y="142"/>
                  <a:pt x="546" y="142"/>
                </a:cubicBezTo>
                <a:cubicBezTo>
                  <a:pt x="548" y="144"/>
                  <a:pt x="552" y="144"/>
                  <a:pt x="555" y="142"/>
                </a:cubicBezTo>
                <a:cubicBezTo>
                  <a:pt x="721" y="18"/>
                  <a:pt x="721" y="18"/>
                  <a:pt x="721" y="18"/>
                </a:cubicBezTo>
                <a:cubicBezTo>
                  <a:pt x="835" y="154"/>
                  <a:pt x="835" y="154"/>
                  <a:pt x="835" y="154"/>
                </a:cubicBezTo>
                <a:cubicBezTo>
                  <a:pt x="838" y="158"/>
                  <a:pt x="843" y="158"/>
                  <a:pt x="846" y="155"/>
                </a:cubicBezTo>
                <a:cubicBezTo>
                  <a:pt x="849" y="153"/>
                  <a:pt x="849" y="148"/>
                  <a:pt x="847" y="14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47" name="îşḷîḍê"/>
          <p:cNvSpPr/>
          <p:nvPr/>
        </p:nvSpPr>
        <p:spPr bwMode="auto">
          <a:xfrm>
            <a:off x="1851756" y="1778829"/>
            <a:ext cx="899055" cy="228050"/>
          </a:xfrm>
          <a:custGeom>
            <a:avLst/>
            <a:gdLst>
              <a:gd name="T0" fmla="*/ 0 w 1368"/>
              <a:gd name="T1" fmla="*/ 225 h 347"/>
              <a:gd name="T2" fmla="*/ 167 w 1368"/>
              <a:gd name="T3" fmla="*/ 84 h 347"/>
              <a:gd name="T4" fmla="*/ 254 w 1368"/>
              <a:gd name="T5" fmla="*/ 168 h 347"/>
              <a:gd name="T6" fmla="*/ 405 w 1368"/>
              <a:gd name="T7" fmla="*/ 60 h 347"/>
              <a:gd name="T8" fmla="*/ 537 w 1368"/>
              <a:gd name="T9" fmla="*/ 175 h 347"/>
              <a:gd name="T10" fmla="*/ 829 w 1368"/>
              <a:gd name="T11" fmla="*/ 0 h 347"/>
              <a:gd name="T12" fmla="*/ 1047 w 1368"/>
              <a:gd name="T13" fmla="*/ 194 h 347"/>
              <a:gd name="T14" fmla="*/ 1368 w 1368"/>
              <a:gd name="T15" fmla="*/ 81 h 347"/>
              <a:gd name="T16" fmla="*/ 1344 w 1368"/>
              <a:gd name="T17" fmla="*/ 347 h 347"/>
              <a:gd name="T18" fmla="*/ 0 w 1368"/>
              <a:gd name="T19" fmla="*/ 22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8" h="347">
                <a:moveTo>
                  <a:pt x="0" y="225"/>
                </a:moveTo>
                <a:lnTo>
                  <a:pt x="167" y="84"/>
                </a:lnTo>
                <a:lnTo>
                  <a:pt x="254" y="168"/>
                </a:lnTo>
                <a:lnTo>
                  <a:pt x="405" y="60"/>
                </a:lnTo>
                <a:lnTo>
                  <a:pt x="537" y="175"/>
                </a:lnTo>
                <a:lnTo>
                  <a:pt x="829" y="0"/>
                </a:lnTo>
                <a:lnTo>
                  <a:pt x="1047" y="194"/>
                </a:lnTo>
                <a:lnTo>
                  <a:pt x="1368" y="81"/>
                </a:lnTo>
                <a:lnTo>
                  <a:pt x="1344" y="347"/>
                </a:lnTo>
                <a:lnTo>
                  <a:pt x="0" y="225"/>
                </a:lnTo>
                <a:close/>
              </a:path>
            </a:pathLst>
          </a:custGeom>
          <a:solidFill>
            <a:srgbClr val="22BAD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48" name="îṧḷïdé"/>
          <p:cNvSpPr/>
          <p:nvPr/>
        </p:nvSpPr>
        <p:spPr bwMode="auto">
          <a:xfrm>
            <a:off x="1954280" y="1771600"/>
            <a:ext cx="805075" cy="141956"/>
          </a:xfrm>
          <a:custGeom>
            <a:avLst/>
            <a:gdLst>
              <a:gd name="T0" fmla="*/ 3 w 859"/>
              <a:gd name="T1" fmla="*/ 73 h 152"/>
              <a:gd name="T2" fmla="*/ 64 w 859"/>
              <a:gd name="T3" fmla="*/ 132 h 152"/>
              <a:gd name="T4" fmla="*/ 73 w 859"/>
              <a:gd name="T5" fmla="*/ 132 h 152"/>
              <a:gd name="T6" fmla="*/ 175 w 859"/>
              <a:gd name="T7" fmla="*/ 59 h 152"/>
              <a:gd name="T8" fmla="*/ 262 w 859"/>
              <a:gd name="T9" fmla="*/ 136 h 152"/>
              <a:gd name="T10" fmla="*/ 271 w 859"/>
              <a:gd name="T11" fmla="*/ 137 h 152"/>
              <a:gd name="T12" fmla="*/ 472 w 859"/>
              <a:gd name="T13" fmla="*/ 17 h 152"/>
              <a:gd name="T14" fmla="*/ 620 w 859"/>
              <a:gd name="T15" fmla="*/ 149 h 152"/>
              <a:gd name="T16" fmla="*/ 627 w 859"/>
              <a:gd name="T17" fmla="*/ 151 h 152"/>
              <a:gd name="T18" fmla="*/ 853 w 859"/>
              <a:gd name="T19" fmla="*/ 72 h 152"/>
              <a:gd name="T20" fmla="*/ 857 w 859"/>
              <a:gd name="T21" fmla="*/ 62 h 152"/>
              <a:gd name="T22" fmla="*/ 848 w 859"/>
              <a:gd name="T23" fmla="*/ 57 h 152"/>
              <a:gd name="T24" fmla="*/ 626 w 859"/>
              <a:gd name="T25" fmla="*/ 135 h 152"/>
              <a:gd name="T26" fmla="*/ 477 w 859"/>
              <a:gd name="T27" fmla="*/ 2 h 152"/>
              <a:gd name="T28" fmla="*/ 469 w 859"/>
              <a:gd name="T29" fmla="*/ 1 h 152"/>
              <a:gd name="T30" fmla="*/ 268 w 859"/>
              <a:gd name="T31" fmla="*/ 122 h 152"/>
              <a:gd name="T32" fmla="*/ 180 w 859"/>
              <a:gd name="T33" fmla="*/ 44 h 152"/>
              <a:gd name="T34" fmla="*/ 171 w 859"/>
              <a:gd name="T35" fmla="*/ 43 h 152"/>
              <a:gd name="T36" fmla="*/ 70 w 859"/>
              <a:gd name="T37" fmla="*/ 116 h 152"/>
              <a:gd name="T38" fmla="*/ 13 w 859"/>
              <a:gd name="T39" fmla="*/ 62 h 152"/>
              <a:gd name="T40" fmla="*/ 3 w 859"/>
              <a:gd name="T41" fmla="*/ 62 h 152"/>
              <a:gd name="T42" fmla="*/ 3 w 859"/>
              <a:gd name="T43" fmla="*/ 7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9" h="152">
                <a:moveTo>
                  <a:pt x="3" y="73"/>
                </a:moveTo>
                <a:cubicBezTo>
                  <a:pt x="64" y="132"/>
                  <a:pt x="64" y="132"/>
                  <a:pt x="64" y="132"/>
                </a:cubicBezTo>
                <a:cubicBezTo>
                  <a:pt x="66" y="134"/>
                  <a:pt x="70" y="134"/>
                  <a:pt x="73" y="132"/>
                </a:cubicBezTo>
                <a:cubicBezTo>
                  <a:pt x="175" y="59"/>
                  <a:pt x="175" y="59"/>
                  <a:pt x="175" y="59"/>
                </a:cubicBezTo>
                <a:cubicBezTo>
                  <a:pt x="262" y="136"/>
                  <a:pt x="262" y="136"/>
                  <a:pt x="262" y="136"/>
                </a:cubicBezTo>
                <a:cubicBezTo>
                  <a:pt x="265" y="139"/>
                  <a:pt x="268" y="139"/>
                  <a:pt x="271" y="137"/>
                </a:cubicBezTo>
                <a:cubicBezTo>
                  <a:pt x="472" y="17"/>
                  <a:pt x="472" y="17"/>
                  <a:pt x="472" y="17"/>
                </a:cubicBezTo>
                <a:cubicBezTo>
                  <a:pt x="620" y="149"/>
                  <a:pt x="620" y="149"/>
                  <a:pt x="620" y="149"/>
                </a:cubicBezTo>
                <a:cubicBezTo>
                  <a:pt x="622" y="151"/>
                  <a:pt x="625" y="152"/>
                  <a:pt x="627" y="151"/>
                </a:cubicBezTo>
                <a:cubicBezTo>
                  <a:pt x="853" y="72"/>
                  <a:pt x="853" y="72"/>
                  <a:pt x="853" y="72"/>
                </a:cubicBezTo>
                <a:cubicBezTo>
                  <a:pt x="857" y="70"/>
                  <a:pt x="859" y="66"/>
                  <a:pt x="857" y="62"/>
                </a:cubicBezTo>
                <a:cubicBezTo>
                  <a:pt x="856" y="58"/>
                  <a:pt x="852" y="56"/>
                  <a:pt x="848" y="57"/>
                </a:cubicBezTo>
                <a:cubicBezTo>
                  <a:pt x="626" y="135"/>
                  <a:pt x="626" y="135"/>
                  <a:pt x="626" y="135"/>
                </a:cubicBezTo>
                <a:cubicBezTo>
                  <a:pt x="477" y="2"/>
                  <a:pt x="477" y="2"/>
                  <a:pt x="477" y="2"/>
                </a:cubicBezTo>
                <a:cubicBezTo>
                  <a:pt x="475" y="0"/>
                  <a:pt x="471" y="0"/>
                  <a:pt x="469" y="1"/>
                </a:cubicBezTo>
                <a:cubicBezTo>
                  <a:pt x="268" y="122"/>
                  <a:pt x="268" y="122"/>
                  <a:pt x="268" y="122"/>
                </a:cubicBezTo>
                <a:cubicBezTo>
                  <a:pt x="180" y="44"/>
                  <a:pt x="180" y="44"/>
                  <a:pt x="180" y="44"/>
                </a:cubicBezTo>
                <a:cubicBezTo>
                  <a:pt x="178" y="42"/>
                  <a:pt x="174" y="41"/>
                  <a:pt x="171" y="43"/>
                </a:cubicBezTo>
                <a:cubicBezTo>
                  <a:pt x="70" y="116"/>
                  <a:pt x="70" y="116"/>
                  <a:pt x="70" y="116"/>
                </a:cubicBezTo>
                <a:cubicBezTo>
                  <a:pt x="13" y="62"/>
                  <a:pt x="13" y="62"/>
                  <a:pt x="13" y="62"/>
                </a:cubicBezTo>
                <a:cubicBezTo>
                  <a:pt x="10" y="59"/>
                  <a:pt x="5" y="59"/>
                  <a:pt x="3" y="62"/>
                </a:cubicBezTo>
                <a:cubicBezTo>
                  <a:pt x="0" y="65"/>
                  <a:pt x="0" y="70"/>
                  <a:pt x="3" y="7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49" name="iṡļïḍe"/>
          <p:cNvSpPr/>
          <p:nvPr/>
        </p:nvSpPr>
        <p:spPr bwMode="auto">
          <a:xfrm>
            <a:off x="2781042" y="2734403"/>
            <a:ext cx="28917" cy="28917"/>
          </a:xfrm>
          <a:custGeom>
            <a:avLst/>
            <a:gdLst>
              <a:gd name="T0" fmla="*/ 31 w 31"/>
              <a:gd name="T1" fmla="*/ 17 h 31"/>
              <a:gd name="T2" fmla="*/ 15 w 31"/>
              <a:gd name="T3" fmla="*/ 30 h 31"/>
              <a:gd name="T4" fmla="*/ 1 w 31"/>
              <a:gd name="T5" fmla="*/ 14 h 31"/>
              <a:gd name="T6" fmla="*/ 17 w 31"/>
              <a:gd name="T7" fmla="*/ 0 h 31"/>
              <a:gd name="T8" fmla="*/ 31 w 31"/>
              <a:gd name="T9" fmla="*/ 17 h 31"/>
            </a:gdLst>
            <a:ahLst/>
            <a:cxnLst>
              <a:cxn ang="0">
                <a:pos x="T0" y="T1"/>
              </a:cxn>
              <a:cxn ang="0">
                <a:pos x="T2" y="T3"/>
              </a:cxn>
              <a:cxn ang="0">
                <a:pos x="T4" y="T5"/>
              </a:cxn>
              <a:cxn ang="0">
                <a:pos x="T6" y="T7"/>
              </a:cxn>
              <a:cxn ang="0">
                <a:pos x="T8" y="T9"/>
              </a:cxn>
            </a:cxnLst>
            <a:rect l="0" t="0" r="r" b="b"/>
            <a:pathLst>
              <a:path w="31" h="31">
                <a:moveTo>
                  <a:pt x="31" y="17"/>
                </a:moveTo>
                <a:cubicBezTo>
                  <a:pt x="30" y="25"/>
                  <a:pt x="23" y="31"/>
                  <a:pt x="15" y="30"/>
                </a:cubicBezTo>
                <a:cubicBezTo>
                  <a:pt x="6" y="30"/>
                  <a:pt x="0" y="23"/>
                  <a:pt x="1" y="14"/>
                </a:cubicBezTo>
                <a:cubicBezTo>
                  <a:pt x="1" y="6"/>
                  <a:pt x="9" y="0"/>
                  <a:pt x="17" y="0"/>
                </a:cubicBezTo>
                <a:cubicBezTo>
                  <a:pt x="25" y="1"/>
                  <a:pt x="31" y="8"/>
                  <a:pt x="31" y="17"/>
                </a:cubicBezTo>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50" name="ï$ļíḍe"/>
          <p:cNvSpPr/>
          <p:nvPr/>
        </p:nvSpPr>
        <p:spPr bwMode="auto">
          <a:xfrm>
            <a:off x="2776441" y="2729803"/>
            <a:ext cx="38118" cy="38118"/>
          </a:xfrm>
          <a:custGeom>
            <a:avLst/>
            <a:gdLst>
              <a:gd name="T0" fmla="*/ 36 w 41"/>
              <a:gd name="T1" fmla="*/ 22 h 41"/>
              <a:gd name="T2" fmla="*/ 30 w 41"/>
              <a:gd name="T3" fmla="*/ 21 h 41"/>
              <a:gd name="T4" fmla="*/ 21 w 41"/>
              <a:gd name="T5" fmla="*/ 30 h 41"/>
              <a:gd name="T6" fmla="*/ 20 w 41"/>
              <a:gd name="T7" fmla="*/ 30 h 41"/>
              <a:gd name="T8" fmla="*/ 20 w 41"/>
              <a:gd name="T9" fmla="*/ 30 h 41"/>
              <a:gd name="T10" fmla="*/ 11 w 41"/>
              <a:gd name="T11" fmla="*/ 20 h 41"/>
              <a:gd name="T12" fmla="*/ 11 w 41"/>
              <a:gd name="T13" fmla="*/ 20 h 41"/>
              <a:gd name="T14" fmla="*/ 11 w 41"/>
              <a:gd name="T15" fmla="*/ 20 h 41"/>
              <a:gd name="T16" fmla="*/ 21 w 41"/>
              <a:gd name="T17" fmla="*/ 11 h 41"/>
              <a:gd name="T18" fmla="*/ 21 w 41"/>
              <a:gd name="T19" fmla="*/ 11 h 41"/>
              <a:gd name="T20" fmla="*/ 21 w 41"/>
              <a:gd name="T21" fmla="*/ 11 h 41"/>
              <a:gd name="T22" fmla="*/ 21 w 41"/>
              <a:gd name="T23" fmla="*/ 11 h 41"/>
              <a:gd name="T24" fmla="*/ 30 w 41"/>
              <a:gd name="T25" fmla="*/ 20 h 41"/>
              <a:gd name="T26" fmla="*/ 30 w 41"/>
              <a:gd name="T27" fmla="*/ 21 h 41"/>
              <a:gd name="T28" fmla="*/ 30 w 41"/>
              <a:gd name="T29" fmla="*/ 21 h 41"/>
              <a:gd name="T30" fmla="*/ 36 w 41"/>
              <a:gd name="T31" fmla="*/ 22 h 41"/>
              <a:gd name="T32" fmla="*/ 41 w 41"/>
              <a:gd name="T33" fmla="*/ 22 h 41"/>
              <a:gd name="T34" fmla="*/ 41 w 41"/>
              <a:gd name="T35" fmla="*/ 20 h 41"/>
              <a:gd name="T36" fmla="*/ 22 w 41"/>
              <a:gd name="T37" fmla="*/ 0 h 41"/>
              <a:gd name="T38" fmla="*/ 22 w 41"/>
              <a:gd name="T39" fmla="*/ 0 h 41"/>
              <a:gd name="T40" fmla="*/ 21 w 41"/>
              <a:gd name="T41" fmla="*/ 0 h 41"/>
              <a:gd name="T42" fmla="*/ 0 w 41"/>
              <a:gd name="T43" fmla="*/ 19 h 41"/>
              <a:gd name="T44" fmla="*/ 0 w 41"/>
              <a:gd name="T45" fmla="*/ 19 h 41"/>
              <a:gd name="T46" fmla="*/ 0 w 41"/>
              <a:gd name="T47" fmla="*/ 20 h 41"/>
              <a:gd name="T48" fmla="*/ 19 w 41"/>
              <a:gd name="T49" fmla="*/ 41 h 41"/>
              <a:gd name="T50" fmla="*/ 19 w 41"/>
              <a:gd name="T51" fmla="*/ 41 h 41"/>
              <a:gd name="T52" fmla="*/ 21 w 41"/>
              <a:gd name="T53" fmla="*/ 41 h 41"/>
              <a:gd name="T54" fmla="*/ 41 w 41"/>
              <a:gd name="T55" fmla="*/ 22 h 41"/>
              <a:gd name="T56" fmla="*/ 41 w 41"/>
              <a:gd name="T57" fmla="*/ 22 h 41"/>
              <a:gd name="T58" fmla="*/ 36 w 41"/>
              <a:gd name="T59" fmla="*/ 2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1" h="41">
                <a:moveTo>
                  <a:pt x="36" y="22"/>
                </a:moveTo>
                <a:cubicBezTo>
                  <a:pt x="30" y="21"/>
                  <a:pt x="30" y="21"/>
                  <a:pt x="30" y="21"/>
                </a:cubicBezTo>
                <a:cubicBezTo>
                  <a:pt x="30" y="26"/>
                  <a:pt x="26" y="30"/>
                  <a:pt x="21" y="30"/>
                </a:cubicBezTo>
                <a:cubicBezTo>
                  <a:pt x="20" y="30"/>
                  <a:pt x="20" y="30"/>
                  <a:pt x="20" y="30"/>
                </a:cubicBezTo>
                <a:cubicBezTo>
                  <a:pt x="20" y="30"/>
                  <a:pt x="20" y="30"/>
                  <a:pt x="20" y="30"/>
                </a:cubicBezTo>
                <a:cubicBezTo>
                  <a:pt x="15" y="29"/>
                  <a:pt x="11" y="25"/>
                  <a:pt x="11" y="20"/>
                </a:cubicBezTo>
                <a:cubicBezTo>
                  <a:pt x="11" y="20"/>
                  <a:pt x="11" y="20"/>
                  <a:pt x="11" y="20"/>
                </a:cubicBezTo>
                <a:cubicBezTo>
                  <a:pt x="11" y="20"/>
                  <a:pt x="11" y="20"/>
                  <a:pt x="11" y="20"/>
                </a:cubicBezTo>
                <a:cubicBezTo>
                  <a:pt x="12" y="15"/>
                  <a:pt x="16" y="11"/>
                  <a:pt x="21" y="11"/>
                </a:cubicBezTo>
                <a:cubicBezTo>
                  <a:pt x="21" y="11"/>
                  <a:pt x="21" y="11"/>
                  <a:pt x="21" y="11"/>
                </a:cubicBezTo>
                <a:cubicBezTo>
                  <a:pt x="21" y="11"/>
                  <a:pt x="21" y="11"/>
                  <a:pt x="21" y="11"/>
                </a:cubicBezTo>
                <a:cubicBezTo>
                  <a:pt x="21" y="11"/>
                  <a:pt x="21" y="11"/>
                  <a:pt x="21" y="11"/>
                </a:cubicBezTo>
                <a:cubicBezTo>
                  <a:pt x="26" y="11"/>
                  <a:pt x="30" y="16"/>
                  <a:pt x="30" y="20"/>
                </a:cubicBezTo>
                <a:cubicBezTo>
                  <a:pt x="30" y="21"/>
                  <a:pt x="30" y="21"/>
                  <a:pt x="30" y="21"/>
                </a:cubicBezTo>
                <a:cubicBezTo>
                  <a:pt x="30" y="21"/>
                  <a:pt x="30" y="21"/>
                  <a:pt x="30" y="21"/>
                </a:cubicBezTo>
                <a:cubicBezTo>
                  <a:pt x="36" y="22"/>
                  <a:pt x="36" y="22"/>
                  <a:pt x="36" y="22"/>
                </a:cubicBezTo>
                <a:cubicBezTo>
                  <a:pt x="41" y="22"/>
                  <a:pt x="41" y="22"/>
                  <a:pt x="41" y="22"/>
                </a:cubicBezTo>
                <a:cubicBezTo>
                  <a:pt x="41" y="21"/>
                  <a:pt x="41" y="21"/>
                  <a:pt x="41" y="20"/>
                </a:cubicBezTo>
                <a:cubicBezTo>
                  <a:pt x="41" y="10"/>
                  <a:pt x="33" y="1"/>
                  <a:pt x="22" y="0"/>
                </a:cubicBezTo>
                <a:cubicBezTo>
                  <a:pt x="22" y="0"/>
                  <a:pt x="22" y="0"/>
                  <a:pt x="22" y="0"/>
                </a:cubicBezTo>
                <a:cubicBezTo>
                  <a:pt x="22" y="0"/>
                  <a:pt x="21" y="0"/>
                  <a:pt x="21" y="0"/>
                </a:cubicBezTo>
                <a:cubicBezTo>
                  <a:pt x="10" y="0"/>
                  <a:pt x="1" y="8"/>
                  <a:pt x="0" y="19"/>
                </a:cubicBezTo>
                <a:cubicBezTo>
                  <a:pt x="0" y="19"/>
                  <a:pt x="0" y="19"/>
                  <a:pt x="0" y="19"/>
                </a:cubicBezTo>
                <a:cubicBezTo>
                  <a:pt x="0" y="19"/>
                  <a:pt x="0" y="20"/>
                  <a:pt x="0" y="20"/>
                </a:cubicBezTo>
                <a:cubicBezTo>
                  <a:pt x="0" y="31"/>
                  <a:pt x="8" y="40"/>
                  <a:pt x="19" y="41"/>
                </a:cubicBezTo>
                <a:cubicBezTo>
                  <a:pt x="19" y="41"/>
                  <a:pt x="19" y="41"/>
                  <a:pt x="19" y="41"/>
                </a:cubicBezTo>
                <a:cubicBezTo>
                  <a:pt x="20" y="41"/>
                  <a:pt x="20" y="41"/>
                  <a:pt x="21" y="41"/>
                </a:cubicBezTo>
                <a:cubicBezTo>
                  <a:pt x="31" y="41"/>
                  <a:pt x="40" y="33"/>
                  <a:pt x="41" y="22"/>
                </a:cubicBezTo>
                <a:cubicBezTo>
                  <a:pt x="41" y="22"/>
                  <a:pt x="41" y="22"/>
                  <a:pt x="41" y="22"/>
                </a:cubicBezTo>
                <a:cubicBezTo>
                  <a:pt x="36" y="22"/>
                  <a:pt x="36" y="22"/>
                  <a:pt x="36" y="22"/>
                </a:cubicBezTo>
              </a:path>
            </a:pathLst>
          </a:custGeom>
          <a:solidFill>
            <a:srgbClr val="7A3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51" name="ïṥliḓè"/>
          <p:cNvSpPr/>
          <p:nvPr/>
        </p:nvSpPr>
        <p:spPr bwMode="auto">
          <a:xfrm>
            <a:off x="2928912" y="2493210"/>
            <a:ext cx="28917" cy="28917"/>
          </a:xfrm>
          <a:custGeom>
            <a:avLst/>
            <a:gdLst>
              <a:gd name="T0" fmla="*/ 30 w 31"/>
              <a:gd name="T1" fmla="*/ 16 h 31"/>
              <a:gd name="T2" fmla="*/ 14 w 31"/>
              <a:gd name="T3" fmla="*/ 30 h 31"/>
              <a:gd name="T4" fmla="*/ 0 w 31"/>
              <a:gd name="T5" fmla="*/ 14 h 31"/>
              <a:gd name="T6" fmla="*/ 16 w 31"/>
              <a:gd name="T7" fmla="*/ 0 h 31"/>
              <a:gd name="T8" fmla="*/ 30 w 31"/>
              <a:gd name="T9" fmla="*/ 16 h 31"/>
            </a:gdLst>
            <a:ahLst/>
            <a:cxnLst>
              <a:cxn ang="0">
                <a:pos x="T0" y="T1"/>
              </a:cxn>
              <a:cxn ang="0">
                <a:pos x="T2" y="T3"/>
              </a:cxn>
              <a:cxn ang="0">
                <a:pos x="T4" y="T5"/>
              </a:cxn>
              <a:cxn ang="0">
                <a:pos x="T6" y="T7"/>
              </a:cxn>
              <a:cxn ang="0">
                <a:pos x="T8" y="T9"/>
              </a:cxn>
            </a:cxnLst>
            <a:rect l="0" t="0" r="r" b="b"/>
            <a:pathLst>
              <a:path w="31" h="31">
                <a:moveTo>
                  <a:pt x="30" y="16"/>
                </a:moveTo>
                <a:cubicBezTo>
                  <a:pt x="30" y="25"/>
                  <a:pt x="22" y="31"/>
                  <a:pt x="14" y="30"/>
                </a:cubicBezTo>
                <a:cubicBezTo>
                  <a:pt x="6" y="30"/>
                  <a:pt x="0" y="22"/>
                  <a:pt x="0" y="14"/>
                </a:cubicBezTo>
                <a:cubicBezTo>
                  <a:pt x="1" y="6"/>
                  <a:pt x="8" y="0"/>
                  <a:pt x="16" y="0"/>
                </a:cubicBezTo>
                <a:cubicBezTo>
                  <a:pt x="25" y="1"/>
                  <a:pt x="31" y="8"/>
                  <a:pt x="30" y="16"/>
                </a:cubicBezTo>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52" name="íSļíḍé"/>
          <p:cNvSpPr/>
          <p:nvPr/>
        </p:nvSpPr>
        <p:spPr bwMode="auto">
          <a:xfrm>
            <a:off x="2923655" y="2488609"/>
            <a:ext cx="39432" cy="38118"/>
          </a:xfrm>
          <a:custGeom>
            <a:avLst/>
            <a:gdLst>
              <a:gd name="T0" fmla="*/ 36 w 42"/>
              <a:gd name="T1" fmla="*/ 21 h 41"/>
              <a:gd name="T2" fmla="*/ 31 w 42"/>
              <a:gd name="T3" fmla="*/ 21 h 41"/>
              <a:gd name="T4" fmla="*/ 21 w 42"/>
              <a:gd name="T5" fmla="*/ 30 h 41"/>
              <a:gd name="T6" fmla="*/ 20 w 42"/>
              <a:gd name="T7" fmla="*/ 30 h 41"/>
              <a:gd name="T8" fmla="*/ 20 w 42"/>
              <a:gd name="T9" fmla="*/ 30 h 41"/>
              <a:gd name="T10" fmla="*/ 12 w 42"/>
              <a:gd name="T11" fmla="*/ 20 h 41"/>
              <a:gd name="T12" fmla="*/ 12 w 42"/>
              <a:gd name="T13" fmla="*/ 20 h 41"/>
              <a:gd name="T14" fmla="*/ 21 w 42"/>
              <a:gd name="T15" fmla="*/ 11 h 41"/>
              <a:gd name="T16" fmla="*/ 22 w 42"/>
              <a:gd name="T17" fmla="*/ 11 h 41"/>
              <a:gd name="T18" fmla="*/ 22 w 42"/>
              <a:gd name="T19" fmla="*/ 11 h 41"/>
              <a:gd name="T20" fmla="*/ 31 w 42"/>
              <a:gd name="T21" fmla="*/ 20 h 41"/>
              <a:gd name="T22" fmla="*/ 31 w 42"/>
              <a:gd name="T23" fmla="*/ 21 h 41"/>
              <a:gd name="T24" fmla="*/ 31 w 42"/>
              <a:gd name="T25" fmla="*/ 21 h 41"/>
              <a:gd name="T26" fmla="*/ 36 w 42"/>
              <a:gd name="T27" fmla="*/ 21 h 41"/>
              <a:gd name="T28" fmla="*/ 42 w 42"/>
              <a:gd name="T29" fmla="*/ 22 h 41"/>
              <a:gd name="T30" fmla="*/ 42 w 42"/>
              <a:gd name="T31" fmla="*/ 20 h 41"/>
              <a:gd name="T32" fmla="*/ 23 w 42"/>
              <a:gd name="T33" fmla="*/ 0 h 41"/>
              <a:gd name="T34" fmla="*/ 23 w 42"/>
              <a:gd name="T35" fmla="*/ 0 h 41"/>
              <a:gd name="T36" fmla="*/ 21 w 42"/>
              <a:gd name="T37" fmla="*/ 0 h 41"/>
              <a:gd name="T38" fmla="*/ 1 w 42"/>
              <a:gd name="T39" fmla="*/ 19 h 41"/>
              <a:gd name="T40" fmla="*/ 0 w 42"/>
              <a:gd name="T41" fmla="*/ 20 h 41"/>
              <a:gd name="T42" fmla="*/ 20 w 42"/>
              <a:gd name="T43" fmla="*/ 41 h 41"/>
              <a:gd name="T44" fmla="*/ 20 w 42"/>
              <a:gd name="T45" fmla="*/ 41 h 41"/>
              <a:gd name="T46" fmla="*/ 21 w 42"/>
              <a:gd name="T47" fmla="*/ 41 h 41"/>
              <a:gd name="T48" fmla="*/ 42 w 42"/>
              <a:gd name="T49" fmla="*/ 22 h 41"/>
              <a:gd name="T50" fmla="*/ 42 w 42"/>
              <a:gd name="T51" fmla="*/ 22 h 41"/>
              <a:gd name="T52" fmla="*/ 36 w 42"/>
              <a:gd name="T53"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36" y="21"/>
                </a:moveTo>
                <a:cubicBezTo>
                  <a:pt x="31" y="21"/>
                  <a:pt x="31" y="21"/>
                  <a:pt x="31" y="21"/>
                </a:cubicBezTo>
                <a:cubicBezTo>
                  <a:pt x="30" y="26"/>
                  <a:pt x="26" y="30"/>
                  <a:pt x="21" y="30"/>
                </a:cubicBezTo>
                <a:cubicBezTo>
                  <a:pt x="20" y="30"/>
                  <a:pt x="20" y="30"/>
                  <a:pt x="20" y="30"/>
                </a:cubicBezTo>
                <a:cubicBezTo>
                  <a:pt x="20" y="30"/>
                  <a:pt x="20" y="30"/>
                  <a:pt x="20" y="30"/>
                </a:cubicBezTo>
                <a:cubicBezTo>
                  <a:pt x="16" y="29"/>
                  <a:pt x="12" y="25"/>
                  <a:pt x="12" y="20"/>
                </a:cubicBezTo>
                <a:cubicBezTo>
                  <a:pt x="12" y="20"/>
                  <a:pt x="12" y="20"/>
                  <a:pt x="12" y="20"/>
                </a:cubicBezTo>
                <a:cubicBezTo>
                  <a:pt x="12" y="15"/>
                  <a:pt x="16" y="11"/>
                  <a:pt x="21" y="11"/>
                </a:cubicBezTo>
                <a:cubicBezTo>
                  <a:pt x="22" y="11"/>
                  <a:pt x="22" y="11"/>
                  <a:pt x="22" y="11"/>
                </a:cubicBezTo>
                <a:cubicBezTo>
                  <a:pt x="22" y="11"/>
                  <a:pt x="22" y="11"/>
                  <a:pt x="22" y="11"/>
                </a:cubicBezTo>
                <a:cubicBezTo>
                  <a:pt x="27" y="11"/>
                  <a:pt x="31" y="15"/>
                  <a:pt x="31" y="20"/>
                </a:cubicBezTo>
                <a:cubicBezTo>
                  <a:pt x="31" y="21"/>
                  <a:pt x="31" y="21"/>
                  <a:pt x="31" y="21"/>
                </a:cubicBezTo>
                <a:cubicBezTo>
                  <a:pt x="31" y="21"/>
                  <a:pt x="31" y="21"/>
                  <a:pt x="31" y="21"/>
                </a:cubicBezTo>
                <a:cubicBezTo>
                  <a:pt x="36" y="21"/>
                  <a:pt x="36" y="21"/>
                  <a:pt x="36" y="21"/>
                </a:cubicBezTo>
                <a:cubicBezTo>
                  <a:pt x="42" y="22"/>
                  <a:pt x="42" y="22"/>
                  <a:pt x="42" y="22"/>
                </a:cubicBezTo>
                <a:cubicBezTo>
                  <a:pt x="42" y="21"/>
                  <a:pt x="42" y="21"/>
                  <a:pt x="42" y="20"/>
                </a:cubicBezTo>
                <a:cubicBezTo>
                  <a:pt x="42" y="10"/>
                  <a:pt x="34" y="0"/>
                  <a:pt x="23" y="0"/>
                </a:cubicBezTo>
                <a:cubicBezTo>
                  <a:pt x="23" y="0"/>
                  <a:pt x="23" y="0"/>
                  <a:pt x="23" y="0"/>
                </a:cubicBezTo>
                <a:cubicBezTo>
                  <a:pt x="22" y="0"/>
                  <a:pt x="22" y="0"/>
                  <a:pt x="21" y="0"/>
                </a:cubicBezTo>
                <a:cubicBezTo>
                  <a:pt x="10" y="0"/>
                  <a:pt x="1" y="8"/>
                  <a:pt x="1" y="19"/>
                </a:cubicBezTo>
                <a:cubicBezTo>
                  <a:pt x="0" y="19"/>
                  <a:pt x="0" y="20"/>
                  <a:pt x="0" y="20"/>
                </a:cubicBezTo>
                <a:cubicBezTo>
                  <a:pt x="0" y="31"/>
                  <a:pt x="9" y="40"/>
                  <a:pt x="20" y="41"/>
                </a:cubicBezTo>
                <a:cubicBezTo>
                  <a:pt x="20" y="41"/>
                  <a:pt x="20" y="41"/>
                  <a:pt x="20" y="41"/>
                </a:cubicBezTo>
                <a:cubicBezTo>
                  <a:pt x="20" y="41"/>
                  <a:pt x="21" y="41"/>
                  <a:pt x="21" y="41"/>
                </a:cubicBezTo>
                <a:cubicBezTo>
                  <a:pt x="32" y="41"/>
                  <a:pt x="41" y="33"/>
                  <a:pt x="42" y="22"/>
                </a:cubicBezTo>
                <a:cubicBezTo>
                  <a:pt x="42" y="22"/>
                  <a:pt x="42" y="22"/>
                  <a:pt x="42" y="22"/>
                </a:cubicBezTo>
                <a:cubicBezTo>
                  <a:pt x="36" y="21"/>
                  <a:pt x="36" y="21"/>
                  <a:pt x="36" y="21"/>
                </a:cubicBezTo>
              </a:path>
            </a:pathLst>
          </a:custGeom>
          <a:solidFill>
            <a:srgbClr val="7A3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53" name="ïṩ1îḓé"/>
          <p:cNvSpPr/>
          <p:nvPr/>
        </p:nvSpPr>
        <p:spPr bwMode="auto">
          <a:xfrm>
            <a:off x="3042609" y="2634508"/>
            <a:ext cx="28917" cy="28917"/>
          </a:xfrm>
          <a:custGeom>
            <a:avLst/>
            <a:gdLst>
              <a:gd name="T0" fmla="*/ 30 w 31"/>
              <a:gd name="T1" fmla="*/ 17 h 31"/>
              <a:gd name="T2" fmla="*/ 14 w 31"/>
              <a:gd name="T3" fmla="*/ 30 h 31"/>
              <a:gd name="T4" fmla="*/ 0 w 31"/>
              <a:gd name="T5" fmla="*/ 14 h 31"/>
              <a:gd name="T6" fmla="*/ 16 w 31"/>
              <a:gd name="T7" fmla="*/ 0 h 31"/>
              <a:gd name="T8" fmla="*/ 30 w 31"/>
              <a:gd name="T9" fmla="*/ 17 h 31"/>
            </a:gdLst>
            <a:ahLst/>
            <a:cxnLst>
              <a:cxn ang="0">
                <a:pos x="T0" y="T1"/>
              </a:cxn>
              <a:cxn ang="0">
                <a:pos x="T2" y="T3"/>
              </a:cxn>
              <a:cxn ang="0">
                <a:pos x="T4" y="T5"/>
              </a:cxn>
              <a:cxn ang="0">
                <a:pos x="T6" y="T7"/>
              </a:cxn>
              <a:cxn ang="0">
                <a:pos x="T8" y="T9"/>
              </a:cxn>
            </a:cxnLst>
            <a:rect l="0" t="0" r="r" b="b"/>
            <a:pathLst>
              <a:path w="31" h="31">
                <a:moveTo>
                  <a:pt x="30" y="17"/>
                </a:moveTo>
                <a:cubicBezTo>
                  <a:pt x="29" y="25"/>
                  <a:pt x="22" y="31"/>
                  <a:pt x="14" y="30"/>
                </a:cubicBezTo>
                <a:cubicBezTo>
                  <a:pt x="6" y="30"/>
                  <a:pt x="0" y="23"/>
                  <a:pt x="0" y="14"/>
                </a:cubicBezTo>
                <a:cubicBezTo>
                  <a:pt x="1" y="6"/>
                  <a:pt x="8" y="0"/>
                  <a:pt x="16" y="0"/>
                </a:cubicBezTo>
                <a:cubicBezTo>
                  <a:pt x="25" y="1"/>
                  <a:pt x="31" y="8"/>
                  <a:pt x="30" y="17"/>
                </a:cubicBezTo>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54" name="iŝľiḑè"/>
          <p:cNvSpPr/>
          <p:nvPr/>
        </p:nvSpPr>
        <p:spPr bwMode="auto">
          <a:xfrm>
            <a:off x="3036694" y="2629908"/>
            <a:ext cx="39432" cy="38118"/>
          </a:xfrm>
          <a:custGeom>
            <a:avLst/>
            <a:gdLst>
              <a:gd name="T0" fmla="*/ 36 w 42"/>
              <a:gd name="T1" fmla="*/ 22 h 41"/>
              <a:gd name="T2" fmla="*/ 30 w 42"/>
              <a:gd name="T3" fmla="*/ 21 h 41"/>
              <a:gd name="T4" fmla="*/ 21 w 42"/>
              <a:gd name="T5" fmla="*/ 30 h 41"/>
              <a:gd name="T6" fmla="*/ 20 w 42"/>
              <a:gd name="T7" fmla="*/ 30 h 41"/>
              <a:gd name="T8" fmla="*/ 20 w 42"/>
              <a:gd name="T9" fmla="*/ 30 h 41"/>
              <a:gd name="T10" fmla="*/ 20 w 42"/>
              <a:gd name="T11" fmla="*/ 30 h 41"/>
              <a:gd name="T12" fmla="*/ 12 w 42"/>
              <a:gd name="T13" fmla="*/ 20 h 41"/>
              <a:gd name="T14" fmla="*/ 12 w 42"/>
              <a:gd name="T15" fmla="*/ 20 h 41"/>
              <a:gd name="T16" fmla="*/ 12 w 42"/>
              <a:gd name="T17" fmla="*/ 20 h 41"/>
              <a:gd name="T18" fmla="*/ 21 w 42"/>
              <a:gd name="T19" fmla="*/ 11 h 41"/>
              <a:gd name="T20" fmla="*/ 22 w 42"/>
              <a:gd name="T21" fmla="*/ 11 h 41"/>
              <a:gd name="T22" fmla="*/ 22 w 42"/>
              <a:gd name="T23" fmla="*/ 11 h 41"/>
              <a:gd name="T24" fmla="*/ 31 w 42"/>
              <a:gd name="T25" fmla="*/ 20 h 41"/>
              <a:gd name="T26" fmla="*/ 30 w 42"/>
              <a:gd name="T27" fmla="*/ 21 h 41"/>
              <a:gd name="T28" fmla="*/ 36 w 42"/>
              <a:gd name="T29" fmla="*/ 22 h 41"/>
              <a:gd name="T30" fmla="*/ 42 w 42"/>
              <a:gd name="T31" fmla="*/ 22 h 41"/>
              <a:gd name="T32" fmla="*/ 42 w 42"/>
              <a:gd name="T33" fmla="*/ 20 h 41"/>
              <a:gd name="T34" fmla="*/ 23 w 42"/>
              <a:gd name="T35" fmla="*/ 0 h 41"/>
              <a:gd name="T36" fmla="*/ 23 w 42"/>
              <a:gd name="T37" fmla="*/ 0 h 41"/>
              <a:gd name="T38" fmla="*/ 21 w 42"/>
              <a:gd name="T39" fmla="*/ 0 h 41"/>
              <a:gd name="T40" fmla="*/ 1 w 42"/>
              <a:gd name="T41" fmla="*/ 19 h 41"/>
              <a:gd name="T42" fmla="*/ 1 w 42"/>
              <a:gd name="T43" fmla="*/ 19 h 41"/>
              <a:gd name="T44" fmla="*/ 0 w 42"/>
              <a:gd name="T45" fmla="*/ 20 h 41"/>
              <a:gd name="T46" fmla="*/ 20 w 42"/>
              <a:gd name="T47" fmla="*/ 41 h 41"/>
              <a:gd name="T48" fmla="*/ 20 w 42"/>
              <a:gd name="T49" fmla="*/ 41 h 41"/>
              <a:gd name="T50" fmla="*/ 21 w 42"/>
              <a:gd name="T51" fmla="*/ 41 h 41"/>
              <a:gd name="T52" fmla="*/ 42 w 42"/>
              <a:gd name="T53" fmla="*/ 22 h 41"/>
              <a:gd name="T54" fmla="*/ 36 w 42"/>
              <a:gd name="T55" fmla="*/ 2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41">
                <a:moveTo>
                  <a:pt x="36" y="22"/>
                </a:moveTo>
                <a:cubicBezTo>
                  <a:pt x="30" y="21"/>
                  <a:pt x="30" y="21"/>
                  <a:pt x="30" y="21"/>
                </a:cubicBezTo>
                <a:cubicBezTo>
                  <a:pt x="30" y="26"/>
                  <a:pt x="26" y="30"/>
                  <a:pt x="21" y="30"/>
                </a:cubicBezTo>
                <a:cubicBezTo>
                  <a:pt x="20" y="30"/>
                  <a:pt x="20" y="30"/>
                  <a:pt x="20" y="30"/>
                </a:cubicBezTo>
                <a:cubicBezTo>
                  <a:pt x="20" y="30"/>
                  <a:pt x="20" y="30"/>
                  <a:pt x="20" y="30"/>
                </a:cubicBezTo>
                <a:cubicBezTo>
                  <a:pt x="20" y="30"/>
                  <a:pt x="20" y="30"/>
                  <a:pt x="20" y="30"/>
                </a:cubicBezTo>
                <a:cubicBezTo>
                  <a:pt x="16" y="29"/>
                  <a:pt x="12" y="25"/>
                  <a:pt x="12" y="20"/>
                </a:cubicBezTo>
                <a:cubicBezTo>
                  <a:pt x="12" y="20"/>
                  <a:pt x="12" y="20"/>
                  <a:pt x="12" y="20"/>
                </a:cubicBezTo>
                <a:cubicBezTo>
                  <a:pt x="12" y="20"/>
                  <a:pt x="12" y="20"/>
                  <a:pt x="12" y="20"/>
                </a:cubicBezTo>
                <a:cubicBezTo>
                  <a:pt x="12" y="15"/>
                  <a:pt x="16" y="11"/>
                  <a:pt x="21" y="11"/>
                </a:cubicBezTo>
                <a:cubicBezTo>
                  <a:pt x="22" y="11"/>
                  <a:pt x="22" y="11"/>
                  <a:pt x="22" y="11"/>
                </a:cubicBezTo>
                <a:cubicBezTo>
                  <a:pt x="22" y="11"/>
                  <a:pt x="22" y="11"/>
                  <a:pt x="22" y="11"/>
                </a:cubicBezTo>
                <a:cubicBezTo>
                  <a:pt x="27" y="11"/>
                  <a:pt x="31" y="16"/>
                  <a:pt x="31" y="20"/>
                </a:cubicBezTo>
                <a:cubicBezTo>
                  <a:pt x="30" y="21"/>
                  <a:pt x="30" y="21"/>
                  <a:pt x="30" y="21"/>
                </a:cubicBezTo>
                <a:cubicBezTo>
                  <a:pt x="36" y="22"/>
                  <a:pt x="36" y="22"/>
                  <a:pt x="36" y="22"/>
                </a:cubicBezTo>
                <a:cubicBezTo>
                  <a:pt x="42" y="22"/>
                  <a:pt x="42" y="22"/>
                  <a:pt x="42" y="22"/>
                </a:cubicBezTo>
                <a:cubicBezTo>
                  <a:pt x="42" y="21"/>
                  <a:pt x="42" y="21"/>
                  <a:pt x="42" y="20"/>
                </a:cubicBezTo>
                <a:cubicBezTo>
                  <a:pt x="42" y="10"/>
                  <a:pt x="34" y="1"/>
                  <a:pt x="23" y="0"/>
                </a:cubicBezTo>
                <a:cubicBezTo>
                  <a:pt x="23" y="0"/>
                  <a:pt x="23" y="0"/>
                  <a:pt x="23" y="0"/>
                </a:cubicBezTo>
                <a:cubicBezTo>
                  <a:pt x="22" y="0"/>
                  <a:pt x="22" y="0"/>
                  <a:pt x="21" y="0"/>
                </a:cubicBezTo>
                <a:cubicBezTo>
                  <a:pt x="10" y="0"/>
                  <a:pt x="1" y="8"/>
                  <a:pt x="1" y="19"/>
                </a:cubicBezTo>
                <a:cubicBezTo>
                  <a:pt x="1" y="19"/>
                  <a:pt x="1" y="19"/>
                  <a:pt x="1" y="19"/>
                </a:cubicBezTo>
                <a:cubicBezTo>
                  <a:pt x="0" y="19"/>
                  <a:pt x="0" y="20"/>
                  <a:pt x="0" y="20"/>
                </a:cubicBezTo>
                <a:cubicBezTo>
                  <a:pt x="0" y="31"/>
                  <a:pt x="9" y="40"/>
                  <a:pt x="20" y="41"/>
                </a:cubicBezTo>
                <a:cubicBezTo>
                  <a:pt x="20" y="41"/>
                  <a:pt x="20" y="41"/>
                  <a:pt x="20" y="41"/>
                </a:cubicBezTo>
                <a:cubicBezTo>
                  <a:pt x="20" y="41"/>
                  <a:pt x="21" y="41"/>
                  <a:pt x="21" y="41"/>
                </a:cubicBezTo>
                <a:cubicBezTo>
                  <a:pt x="32" y="41"/>
                  <a:pt x="41" y="33"/>
                  <a:pt x="42" y="22"/>
                </a:cubicBezTo>
                <a:cubicBezTo>
                  <a:pt x="36" y="22"/>
                  <a:pt x="36" y="22"/>
                  <a:pt x="36" y="22"/>
                </a:cubicBezTo>
              </a:path>
            </a:pathLst>
          </a:custGeom>
          <a:solidFill>
            <a:srgbClr val="7A3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55" name="iṡļîḋè"/>
          <p:cNvSpPr/>
          <p:nvPr/>
        </p:nvSpPr>
        <p:spPr bwMode="auto">
          <a:xfrm>
            <a:off x="3181279" y="2510954"/>
            <a:ext cx="30231" cy="29575"/>
          </a:xfrm>
          <a:custGeom>
            <a:avLst/>
            <a:gdLst>
              <a:gd name="T0" fmla="*/ 31 w 32"/>
              <a:gd name="T1" fmla="*/ 17 h 32"/>
              <a:gd name="T2" fmla="*/ 15 w 32"/>
              <a:gd name="T3" fmla="*/ 31 h 32"/>
              <a:gd name="T4" fmla="*/ 1 w 32"/>
              <a:gd name="T5" fmla="*/ 15 h 32"/>
              <a:gd name="T6" fmla="*/ 17 w 32"/>
              <a:gd name="T7" fmla="*/ 1 h 32"/>
              <a:gd name="T8" fmla="*/ 31 w 32"/>
              <a:gd name="T9" fmla="*/ 17 h 32"/>
            </a:gdLst>
            <a:ahLst/>
            <a:cxnLst>
              <a:cxn ang="0">
                <a:pos x="T0" y="T1"/>
              </a:cxn>
              <a:cxn ang="0">
                <a:pos x="T2" y="T3"/>
              </a:cxn>
              <a:cxn ang="0">
                <a:pos x="T4" y="T5"/>
              </a:cxn>
              <a:cxn ang="0">
                <a:pos x="T6" y="T7"/>
              </a:cxn>
              <a:cxn ang="0">
                <a:pos x="T8" y="T9"/>
              </a:cxn>
            </a:cxnLst>
            <a:rect l="0" t="0" r="r" b="b"/>
            <a:pathLst>
              <a:path w="32" h="32">
                <a:moveTo>
                  <a:pt x="31" y="17"/>
                </a:moveTo>
                <a:cubicBezTo>
                  <a:pt x="30" y="25"/>
                  <a:pt x="23" y="32"/>
                  <a:pt x="15" y="31"/>
                </a:cubicBezTo>
                <a:cubicBezTo>
                  <a:pt x="6" y="30"/>
                  <a:pt x="0" y="23"/>
                  <a:pt x="1" y="15"/>
                </a:cubicBezTo>
                <a:cubicBezTo>
                  <a:pt x="1" y="7"/>
                  <a:pt x="9" y="0"/>
                  <a:pt x="17" y="1"/>
                </a:cubicBezTo>
                <a:cubicBezTo>
                  <a:pt x="25" y="2"/>
                  <a:pt x="32" y="9"/>
                  <a:pt x="31" y="17"/>
                </a:cubicBezTo>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56" name="íṡļîḓê"/>
          <p:cNvSpPr/>
          <p:nvPr/>
        </p:nvSpPr>
        <p:spPr bwMode="auto">
          <a:xfrm>
            <a:off x="3176679" y="2506354"/>
            <a:ext cx="39432" cy="38775"/>
          </a:xfrm>
          <a:custGeom>
            <a:avLst/>
            <a:gdLst>
              <a:gd name="T0" fmla="*/ 36 w 42"/>
              <a:gd name="T1" fmla="*/ 22 h 42"/>
              <a:gd name="T2" fmla="*/ 30 w 42"/>
              <a:gd name="T3" fmla="*/ 22 h 42"/>
              <a:gd name="T4" fmla="*/ 21 w 42"/>
              <a:gd name="T5" fmla="*/ 30 h 42"/>
              <a:gd name="T6" fmla="*/ 20 w 42"/>
              <a:gd name="T7" fmla="*/ 30 h 42"/>
              <a:gd name="T8" fmla="*/ 20 w 42"/>
              <a:gd name="T9" fmla="*/ 30 h 42"/>
              <a:gd name="T10" fmla="*/ 11 w 42"/>
              <a:gd name="T11" fmla="*/ 21 h 42"/>
              <a:gd name="T12" fmla="*/ 11 w 42"/>
              <a:gd name="T13" fmla="*/ 20 h 42"/>
              <a:gd name="T14" fmla="*/ 11 w 42"/>
              <a:gd name="T15" fmla="*/ 20 h 42"/>
              <a:gd name="T16" fmla="*/ 21 w 42"/>
              <a:gd name="T17" fmla="*/ 12 h 42"/>
              <a:gd name="T18" fmla="*/ 22 w 42"/>
              <a:gd name="T19" fmla="*/ 12 h 42"/>
              <a:gd name="T20" fmla="*/ 22 w 42"/>
              <a:gd name="T21" fmla="*/ 12 h 42"/>
              <a:gd name="T22" fmla="*/ 30 w 42"/>
              <a:gd name="T23" fmla="*/ 21 h 42"/>
              <a:gd name="T24" fmla="*/ 30 w 42"/>
              <a:gd name="T25" fmla="*/ 22 h 42"/>
              <a:gd name="T26" fmla="*/ 30 w 42"/>
              <a:gd name="T27" fmla="*/ 22 h 42"/>
              <a:gd name="T28" fmla="*/ 36 w 42"/>
              <a:gd name="T29" fmla="*/ 22 h 42"/>
              <a:gd name="T30" fmla="*/ 42 w 42"/>
              <a:gd name="T31" fmla="*/ 23 h 42"/>
              <a:gd name="T32" fmla="*/ 42 w 42"/>
              <a:gd name="T33" fmla="*/ 21 h 42"/>
              <a:gd name="T34" fmla="*/ 22 w 42"/>
              <a:gd name="T35" fmla="*/ 0 h 42"/>
              <a:gd name="T36" fmla="*/ 22 w 42"/>
              <a:gd name="T37" fmla="*/ 0 h 42"/>
              <a:gd name="T38" fmla="*/ 21 w 42"/>
              <a:gd name="T39" fmla="*/ 0 h 42"/>
              <a:gd name="T40" fmla="*/ 0 w 42"/>
              <a:gd name="T41" fmla="*/ 19 h 42"/>
              <a:gd name="T42" fmla="*/ 0 w 42"/>
              <a:gd name="T43" fmla="*/ 19 h 42"/>
              <a:gd name="T44" fmla="*/ 0 w 42"/>
              <a:gd name="T45" fmla="*/ 21 h 42"/>
              <a:gd name="T46" fmla="*/ 19 w 42"/>
              <a:gd name="T47" fmla="*/ 42 h 42"/>
              <a:gd name="T48" fmla="*/ 19 w 42"/>
              <a:gd name="T49" fmla="*/ 42 h 42"/>
              <a:gd name="T50" fmla="*/ 21 w 42"/>
              <a:gd name="T51" fmla="*/ 42 h 42"/>
              <a:gd name="T52" fmla="*/ 42 w 42"/>
              <a:gd name="T53" fmla="*/ 23 h 42"/>
              <a:gd name="T54" fmla="*/ 42 w 42"/>
              <a:gd name="T55" fmla="*/ 23 h 42"/>
              <a:gd name="T56" fmla="*/ 36 w 42"/>
              <a:gd name="T5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 h="42">
                <a:moveTo>
                  <a:pt x="36" y="22"/>
                </a:moveTo>
                <a:cubicBezTo>
                  <a:pt x="30" y="22"/>
                  <a:pt x="30" y="22"/>
                  <a:pt x="30" y="22"/>
                </a:cubicBezTo>
                <a:cubicBezTo>
                  <a:pt x="30" y="27"/>
                  <a:pt x="26" y="30"/>
                  <a:pt x="21" y="30"/>
                </a:cubicBezTo>
                <a:cubicBezTo>
                  <a:pt x="20" y="30"/>
                  <a:pt x="20" y="30"/>
                  <a:pt x="20" y="30"/>
                </a:cubicBezTo>
                <a:cubicBezTo>
                  <a:pt x="20" y="30"/>
                  <a:pt x="20" y="30"/>
                  <a:pt x="20" y="30"/>
                </a:cubicBezTo>
                <a:cubicBezTo>
                  <a:pt x="15" y="30"/>
                  <a:pt x="11" y="26"/>
                  <a:pt x="11" y="21"/>
                </a:cubicBezTo>
                <a:cubicBezTo>
                  <a:pt x="11" y="20"/>
                  <a:pt x="11" y="20"/>
                  <a:pt x="11" y="20"/>
                </a:cubicBezTo>
                <a:cubicBezTo>
                  <a:pt x="11" y="20"/>
                  <a:pt x="11" y="20"/>
                  <a:pt x="11" y="20"/>
                </a:cubicBezTo>
                <a:cubicBezTo>
                  <a:pt x="12" y="15"/>
                  <a:pt x="16" y="12"/>
                  <a:pt x="21" y="12"/>
                </a:cubicBezTo>
                <a:cubicBezTo>
                  <a:pt x="22" y="12"/>
                  <a:pt x="22" y="12"/>
                  <a:pt x="22" y="12"/>
                </a:cubicBezTo>
                <a:cubicBezTo>
                  <a:pt x="22" y="12"/>
                  <a:pt x="22" y="12"/>
                  <a:pt x="22" y="12"/>
                </a:cubicBezTo>
                <a:cubicBezTo>
                  <a:pt x="26" y="12"/>
                  <a:pt x="30" y="16"/>
                  <a:pt x="30" y="21"/>
                </a:cubicBezTo>
                <a:cubicBezTo>
                  <a:pt x="30" y="22"/>
                  <a:pt x="30" y="22"/>
                  <a:pt x="30" y="22"/>
                </a:cubicBezTo>
                <a:cubicBezTo>
                  <a:pt x="30" y="22"/>
                  <a:pt x="30" y="22"/>
                  <a:pt x="30" y="22"/>
                </a:cubicBezTo>
                <a:cubicBezTo>
                  <a:pt x="36" y="22"/>
                  <a:pt x="36" y="22"/>
                  <a:pt x="36" y="22"/>
                </a:cubicBezTo>
                <a:cubicBezTo>
                  <a:pt x="42" y="23"/>
                  <a:pt x="42" y="23"/>
                  <a:pt x="42" y="23"/>
                </a:cubicBezTo>
                <a:cubicBezTo>
                  <a:pt x="42" y="22"/>
                  <a:pt x="42" y="21"/>
                  <a:pt x="42" y="21"/>
                </a:cubicBezTo>
                <a:cubicBezTo>
                  <a:pt x="42" y="10"/>
                  <a:pt x="33" y="1"/>
                  <a:pt x="22" y="0"/>
                </a:cubicBezTo>
                <a:cubicBezTo>
                  <a:pt x="22" y="0"/>
                  <a:pt x="22" y="0"/>
                  <a:pt x="22" y="0"/>
                </a:cubicBezTo>
                <a:cubicBezTo>
                  <a:pt x="22" y="0"/>
                  <a:pt x="21" y="0"/>
                  <a:pt x="21" y="0"/>
                </a:cubicBezTo>
                <a:cubicBezTo>
                  <a:pt x="10" y="0"/>
                  <a:pt x="1" y="8"/>
                  <a:pt x="0" y="19"/>
                </a:cubicBezTo>
                <a:cubicBezTo>
                  <a:pt x="0" y="19"/>
                  <a:pt x="0" y="19"/>
                  <a:pt x="0" y="19"/>
                </a:cubicBezTo>
                <a:cubicBezTo>
                  <a:pt x="0" y="20"/>
                  <a:pt x="0" y="20"/>
                  <a:pt x="0" y="21"/>
                </a:cubicBezTo>
                <a:cubicBezTo>
                  <a:pt x="0" y="32"/>
                  <a:pt x="8" y="41"/>
                  <a:pt x="19" y="42"/>
                </a:cubicBezTo>
                <a:cubicBezTo>
                  <a:pt x="19" y="42"/>
                  <a:pt x="19" y="42"/>
                  <a:pt x="19" y="42"/>
                </a:cubicBezTo>
                <a:cubicBezTo>
                  <a:pt x="20" y="42"/>
                  <a:pt x="20" y="42"/>
                  <a:pt x="21" y="42"/>
                </a:cubicBezTo>
                <a:cubicBezTo>
                  <a:pt x="32" y="42"/>
                  <a:pt x="41" y="33"/>
                  <a:pt x="42" y="23"/>
                </a:cubicBezTo>
                <a:cubicBezTo>
                  <a:pt x="42" y="23"/>
                  <a:pt x="42" y="23"/>
                  <a:pt x="42" y="23"/>
                </a:cubicBezTo>
                <a:cubicBezTo>
                  <a:pt x="36" y="22"/>
                  <a:pt x="36" y="22"/>
                  <a:pt x="36" y="22"/>
                </a:cubicBezTo>
              </a:path>
            </a:pathLst>
          </a:custGeom>
          <a:solidFill>
            <a:srgbClr val="7A3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57" name="îṣ1íḑe"/>
          <p:cNvSpPr/>
          <p:nvPr/>
        </p:nvSpPr>
        <p:spPr bwMode="auto">
          <a:xfrm>
            <a:off x="3260143" y="2612163"/>
            <a:ext cx="28917" cy="28917"/>
          </a:xfrm>
          <a:custGeom>
            <a:avLst/>
            <a:gdLst>
              <a:gd name="T0" fmla="*/ 30 w 31"/>
              <a:gd name="T1" fmla="*/ 17 h 31"/>
              <a:gd name="T2" fmla="*/ 14 w 31"/>
              <a:gd name="T3" fmla="*/ 30 h 31"/>
              <a:gd name="T4" fmla="*/ 0 w 31"/>
              <a:gd name="T5" fmla="*/ 14 h 31"/>
              <a:gd name="T6" fmla="*/ 17 w 31"/>
              <a:gd name="T7" fmla="*/ 0 h 31"/>
              <a:gd name="T8" fmla="*/ 30 w 31"/>
              <a:gd name="T9" fmla="*/ 17 h 31"/>
            </a:gdLst>
            <a:ahLst/>
            <a:cxnLst>
              <a:cxn ang="0">
                <a:pos x="T0" y="T1"/>
              </a:cxn>
              <a:cxn ang="0">
                <a:pos x="T2" y="T3"/>
              </a:cxn>
              <a:cxn ang="0">
                <a:pos x="T4" y="T5"/>
              </a:cxn>
              <a:cxn ang="0">
                <a:pos x="T6" y="T7"/>
              </a:cxn>
              <a:cxn ang="0">
                <a:pos x="T8" y="T9"/>
              </a:cxn>
            </a:cxnLst>
            <a:rect l="0" t="0" r="r" b="b"/>
            <a:pathLst>
              <a:path w="31" h="31">
                <a:moveTo>
                  <a:pt x="30" y="17"/>
                </a:moveTo>
                <a:cubicBezTo>
                  <a:pt x="30" y="25"/>
                  <a:pt x="23" y="31"/>
                  <a:pt x="14" y="30"/>
                </a:cubicBezTo>
                <a:cubicBezTo>
                  <a:pt x="6" y="30"/>
                  <a:pt x="0" y="23"/>
                  <a:pt x="0" y="14"/>
                </a:cubicBezTo>
                <a:cubicBezTo>
                  <a:pt x="1" y="6"/>
                  <a:pt x="8" y="0"/>
                  <a:pt x="17" y="0"/>
                </a:cubicBezTo>
                <a:cubicBezTo>
                  <a:pt x="25" y="1"/>
                  <a:pt x="31" y="8"/>
                  <a:pt x="30" y="17"/>
                </a:cubicBezTo>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58" name="iŝ1ïďê"/>
          <p:cNvSpPr/>
          <p:nvPr/>
        </p:nvSpPr>
        <p:spPr bwMode="auto">
          <a:xfrm>
            <a:off x="3255543" y="2606906"/>
            <a:ext cx="38118" cy="38775"/>
          </a:xfrm>
          <a:custGeom>
            <a:avLst/>
            <a:gdLst>
              <a:gd name="T0" fmla="*/ 35 w 41"/>
              <a:gd name="T1" fmla="*/ 22 h 41"/>
              <a:gd name="T2" fmla="*/ 30 w 41"/>
              <a:gd name="T3" fmla="*/ 21 h 41"/>
              <a:gd name="T4" fmla="*/ 20 w 41"/>
              <a:gd name="T5" fmla="*/ 30 h 41"/>
              <a:gd name="T6" fmla="*/ 20 w 41"/>
              <a:gd name="T7" fmla="*/ 30 h 41"/>
              <a:gd name="T8" fmla="*/ 20 w 41"/>
              <a:gd name="T9" fmla="*/ 30 h 41"/>
              <a:gd name="T10" fmla="*/ 11 w 41"/>
              <a:gd name="T11" fmla="*/ 20 h 41"/>
              <a:gd name="T12" fmla="*/ 11 w 41"/>
              <a:gd name="T13" fmla="*/ 20 h 41"/>
              <a:gd name="T14" fmla="*/ 11 w 41"/>
              <a:gd name="T15" fmla="*/ 20 h 41"/>
              <a:gd name="T16" fmla="*/ 20 w 41"/>
              <a:gd name="T17" fmla="*/ 11 h 41"/>
              <a:gd name="T18" fmla="*/ 21 w 41"/>
              <a:gd name="T19" fmla="*/ 11 h 41"/>
              <a:gd name="T20" fmla="*/ 21 w 41"/>
              <a:gd name="T21" fmla="*/ 11 h 41"/>
              <a:gd name="T22" fmla="*/ 30 w 41"/>
              <a:gd name="T23" fmla="*/ 20 h 41"/>
              <a:gd name="T24" fmla="*/ 30 w 41"/>
              <a:gd name="T25" fmla="*/ 21 h 41"/>
              <a:gd name="T26" fmla="*/ 30 w 41"/>
              <a:gd name="T27" fmla="*/ 21 h 41"/>
              <a:gd name="T28" fmla="*/ 35 w 41"/>
              <a:gd name="T29" fmla="*/ 22 h 41"/>
              <a:gd name="T30" fmla="*/ 41 w 41"/>
              <a:gd name="T31" fmla="*/ 22 h 41"/>
              <a:gd name="T32" fmla="*/ 41 w 41"/>
              <a:gd name="T33" fmla="*/ 20 h 41"/>
              <a:gd name="T34" fmla="*/ 22 w 41"/>
              <a:gd name="T35" fmla="*/ 0 h 41"/>
              <a:gd name="T36" fmla="*/ 22 w 41"/>
              <a:gd name="T37" fmla="*/ 0 h 41"/>
              <a:gd name="T38" fmla="*/ 20 w 41"/>
              <a:gd name="T39" fmla="*/ 0 h 41"/>
              <a:gd name="T40" fmla="*/ 0 w 41"/>
              <a:gd name="T41" fmla="*/ 19 h 41"/>
              <a:gd name="T42" fmla="*/ 0 w 41"/>
              <a:gd name="T43" fmla="*/ 19 h 41"/>
              <a:gd name="T44" fmla="*/ 0 w 41"/>
              <a:gd name="T45" fmla="*/ 20 h 41"/>
              <a:gd name="T46" fmla="*/ 19 w 41"/>
              <a:gd name="T47" fmla="*/ 41 h 41"/>
              <a:gd name="T48" fmla="*/ 19 w 41"/>
              <a:gd name="T49" fmla="*/ 41 h 41"/>
              <a:gd name="T50" fmla="*/ 20 w 41"/>
              <a:gd name="T51" fmla="*/ 41 h 41"/>
              <a:gd name="T52" fmla="*/ 41 w 41"/>
              <a:gd name="T53" fmla="*/ 22 h 41"/>
              <a:gd name="T54" fmla="*/ 41 w 41"/>
              <a:gd name="T55" fmla="*/ 22 h 41"/>
              <a:gd name="T56" fmla="*/ 35 w 41"/>
              <a:gd name="T57" fmla="*/ 2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41">
                <a:moveTo>
                  <a:pt x="35" y="22"/>
                </a:moveTo>
                <a:cubicBezTo>
                  <a:pt x="30" y="21"/>
                  <a:pt x="30" y="21"/>
                  <a:pt x="30" y="21"/>
                </a:cubicBezTo>
                <a:cubicBezTo>
                  <a:pt x="29" y="26"/>
                  <a:pt x="25" y="30"/>
                  <a:pt x="20" y="30"/>
                </a:cubicBezTo>
                <a:cubicBezTo>
                  <a:pt x="20" y="30"/>
                  <a:pt x="20" y="30"/>
                  <a:pt x="20" y="30"/>
                </a:cubicBezTo>
                <a:cubicBezTo>
                  <a:pt x="20" y="30"/>
                  <a:pt x="20" y="30"/>
                  <a:pt x="20" y="30"/>
                </a:cubicBezTo>
                <a:cubicBezTo>
                  <a:pt x="15" y="29"/>
                  <a:pt x="11" y="25"/>
                  <a:pt x="11" y="20"/>
                </a:cubicBezTo>
                <a:cubicBezTo>
                  <a:pt x="11" y="20"/>
                  <a:pt x="11" y="20"/>
                  <a:pt x="11" y="20"/>
                </a:cubicBezTo>
                <a:cubicBezTo>
                  <a:pt x="11" y="20"/>
                  <a:pt x="11" y="20"/>
                  <a:pt x="11" y="20"/>
                </a:cubicBezTo>
                <a:cubicBezTo>
                  <a:pt x="11" y="15"/>
                  <a:pt x="16" y="11"/>
                  <a:pt x="20" y="11"/>
                </a:cubicBezTo>
                <a:cubicBezTo>
                  <a:pt x="21" y="11"/>
                  <a:pt x="21" y="11"/>
                  <a:pt x="21" y="11"/>
                </a:cubicBezTo>
                <a:cubicBezTo>
                  <a:pt x="21" y="11"/>
                  <a:pt x="21" y="11"/>
                  <a:pt x="21" y="11"/>
                </a:cubicBezTo>
                <a:cubicBezTo>
                  <a:pt x="26" y="11"/>
                  <a:pt x="30" y="16"/>
                  <a:pt x="30" y="20"/>
                </a:cubicBezTo>
                <a:cubicBezTo>
                  <a:pt x="30" y="21"/>
                  <a:pt x="30" y="21"/>
                  <a:pt x="30" y="21"/>
                </a:cubicBezTo>
                <a:cubicBezTo>
                  <a:pt x="30" y="21"/>
                  <a:pt x="30" y="21"/>
                  <a:pt x="30" y="21"/>
                </a:cubicBezTo>
                <a:cubicBezTo>
                  <a:pt x="35" y="22"/>
                  <a:pt x="35" y="22"/>
                  <a:pt x="35" y="22"/>
                </a:cubicBezTo>
                <a:cubicBezTo>
                  <a:pt x="41" y="22"/>
                  <a:pt x="41" y="22"/>
                  <a:pt x="41" y="22"/>
                </a:cubicBezTo>
                <a:cubicBezTo>
                  <a:pt x="41" y="21"/>
                  <a:pt x="41" y="21"/>
                  <a:pt x="41" y="20"/>
                </a:cubicBezTo>
                <a:cubicBezTo>
                  <a:pt x="41" y="10"/>
                  <a:pt x="33" y="1"/>
                  <a:pt x="22" y="0"/>
                </a:cubicBezTo>
                <a:cubicBezTo>
                  <a:pt x="22" y="0"/>
                  <a:pt x="22" y="0"/>
                  <a:pt x="22" y="0"/>
                </a:cubicBezTo>
                <a:cubicBezTo>
                  <a:pt x="21" y="0"/>
                  <a:pt x="21" y="0"/>
                  <a:pt x="20" y="0"/>
                </a:cubicBezTo>
                <a:cubicBezTo>
                  <a:pt x="10" y="0"/>
                  <a:pt x="1" y="8"/>
                  <a:pt x="0" y="19"/>
                </a:cubicBezTo>
                <a:cubicBezTo>
                  <a:pt x="0" y="19"/>
                  <a:pt x="0" y="19"/>
                  <a:pt x="0" y="19"/>
                </a:cubicBezTo>
                <a:cubicBezTo>
                  <a:pt x="0" y="19"/>
                  <a:pt x="0" y="20"/>
                  <a:pt x="0" y="20"/>
                </a:cubicBezTo>
                <a:cubicBezTo>
                  <a:pt x="0" y="31"/>
                  <a:pt x="8" y="40"/>
                  <a:pt x="19" y="41"/>
                </a:cubicBezTo>
                <a:cubicBezTo>
                  <a:pt x="19" y="41"/>
                  <a:pt x="19" y="41"/>
                  <a:pt x="19" y="41"/>
                </a:cubicBezTo>
                <a:cubicBezTo>
                  <a:pt x="19" y="41"/>
                  <a:pt x="20" y="41"/>
                  <a:pt x="20" y="41"/>
                </a:cubicBezTo>
                <a:cubicBezTo>
                  <a:pt x="31" y="41"/>
                  <a:pt x="40" y="33"/>
                  <a:pt x="41" y="22"/>
                </a:cubicBezTo>
                <a:cubicBezTo>
                  <a:pt x="41" y="22"/>
                  <a:pt x="41" y="22"/>
                  <a:pt x="41" y="22"/>
                </a:cubicBezTo>
                <a:cubicBezTo>
                  <a:pt x="35" y="22"/>
                  <a:pt x="35" y="22"/>
                  <a:pt x="35" y="22"/>
                </a:cubicBezTo>
              </a:path>
            </a:pathLst>
          </a:custGeom>
          <a:solidFill>
            <a:srgbClr val="7A3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59" name="iSľïdé"/>
          <p:cNvSpPr/>
          <p:nvPr/>
        </p:nvSpPr>
        <p:spPr bwMode="auto">
          <a:xfrm>
            <a:off x="3379097" y="2472179"/>
            <a:ext cx="28917" cy="29575"/>
          </a:xfrm>
          <a:custGeom>
            <a:avLst/>
            <a:gdLst>
              <a:gd name="T0" fmla="*/ 31 w 31"/>
              <a:gd name="T1" fmla="*/ 17 h 31"/>
              <a:gd name="T2" fmla="*/ 15 w 31"/>
              <a:gd name="T3" fmla="*/ 31 h 31"/>
              <a:gd name="T4" fmla="*/ 1 w 31"/>
              <a:gd name="T5" fmla="*/ 14 h 31"/>
              <a:gd name="T6" fmla="*/ 17 w 31"/>
              <a:gd name="T7" fmla="*/ 1 h 31"/>
              <a:gd name="T8" fmla="*/ 31 w 31"/>
              <a:gd name="T9" fmla="*/ 17 h 31"/>
            </a:gdLst>
            <a:ahLst/>
            <a:cxnLst>
              <a:cxn ang="0">
                <a:pos x="T0" y="T1"/>
              </a:cxn>
              <a:cxn ang="0">
                <a:pos x="T2" y="T3"/>
              </a:cxn>
              <a:cxn ang="0">
                <a:pos x="T4" y="T5"/>
              </a:cxn>
              <a:cxn ang="0">
                <a:pos x="T6" y="T7"/>
              </a:cxn>
              <a:cxn ang="0">
                <a:pos x="T8" y="T9"/>
              </a:cxn>
            </a:cxnLst>
            <a:rect l="0" t="0" r="r" b="b"/>
            <a:pathLst>
              <a:path w="31" h="31">
                <a:moveTo>
                  <a:pt x="31" y="17"/>
                </a:moveTo>
                <a:cubicBezTo>
                  <a:pt x="30" y="25"/>
                  <a:pt x="23" y="31"/>
                  <a:pt x="15" y="31"/>
                </a:cubicBezTo>
                <a:cubicBezTo>
                  <a:pt x="6" y="30"/>
                  <a:pt x="0" y="23"/>
                  <a:pt x="1" y="14"/>
                </a:cubicBezTo>
                <a:cubicBezTo>
                  <a:pt x="1" y="6"/>
                  <a:pt x="9" y="0"/>
                  <a:pt x="17" y="1"/>
                </a:cubicBezTo>
                <a:cubicBezTo>
                  <a:pt x="25" y="1"/>
                  <a:pt x="31" y="9"/>
                  <a:pt x="31" y="17"/>
                </a:cubicBezTo>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60" name="ïŝḻïḓè"/>
          <p:cNvSpPr/>
          <p:nvPr/>
        </p:nvSpPr>
        <p:spPr bwMode="auto">
          <a:xfrm>
            <a:off x="3374497" y="2467579"/>
            <a:ext cx="38118" cy="38775"/>
          </a:xfrm>
          <a:custGeom>
            <a:avLst/>
            <a:gdLst>
              <a:gd name="T0" fmla="*/ 36 w 41"/>
              <a:gd name="T1" fmla="*/ 22 h 41"/>
              <a:gd name="T2" fmla="*/ 30 w 41"/>
              <a:gd name="T3" fmla="*/ 21 h 41"/>
              <a:gd name="T4" fmla="*/ 21 w 41"/>
              <a:gd name="T5" fmla="*/ 30 h 41"/>
              <a:gd name="T6" fmla="*/ 20 w 41"/>
              <a:gd name="T7" fmla="*/ 30 h 41"/>
              <a:gd name="T8" fmla="*/ 20 w 41"/>
              <a:gd name="T9" fmla="*/ 30 h 41"/>
              <a:gd name="T10" fmla="*/ 11 w 41"/>
              <a:gd name="T11" fmla="*/ 21 h 41"/>
              <a:gd name="T12" fmla="*/ 11 w 41"/>
              <a:gd name="T13" fmla="*/ 20 h 41"/>
              <a:gd name="T14" fmla="*/ 11 w 41"/>
              <a:gd name="T15" fmla="*/ 20 h 41"/>
              <a:gd name="T16" fmla="*/ 21 w 41"/>
              <a:gd name="T17" fmla="*/ 11 h 41"/>
              <a:gd name="T18" fmla="*/ 21 w 41"/>
              <a:gd name="T19" fmla="*/ 11 h 41"/>
              <a:gd name="T20" fmla="*/ 21 w 41"/>
              <a:gd name="T21" fmla="*/ 11 h 41"/>
              <a:gd name="T22" fmla="*/ 30 w 41"/>
              <a:gd name="T23" fmla="*/ 21 h 41"/>
              <a:gd name="T24" fmla="*/ 30 w 41"/>
              <a:gd name="T25" fmla="*/ 21 h 41"/>
              <a:gd name="T26" fmla="*/ 36 w 41"/>
              <a:gd name="T27" fmla="*/ 22 h 41"/>
              <a:gd name="T28" fmla="*/ 41 w 41"/>
              <a:gd name="T29" fmla="*/ 22 h 41"/>
              <a:gd name="T30" fmla="*/ 41 w 41"/>
              <a:gd name="T31" fmla="*/ 21 h 41"/>
              <a:gd name="T32" fmla="*/ 22 w 41"/>
              <a:gd name="T33" fmla="*/ 0 h 41"/>
              <a:gd name="T34" fmla="*/ 22 w 41"/>
              <a:gd name="T35" fmla="*/ 0 h 41"/>
              <a:gd name="T36" fmla="*/ 21 w 41"/>
              <a:gd name="T37" fmla="*/ 0 h 41"/>
              <a:gd name="T38" fmla="*/ 0 w 41"/>
              <a:gd name="T39" fmla="*/ 19 h 41"/>
              <a:gd name="T40" fmla="*/ 0 w 41"/>
              <a:gd name="T41" fmla="*/ 19 h 41"/>
              <a:gd name="T42" fmla="*/ 0 w 41"/>
              <a:gd name="T43" fmla="*/ 21 h 41"/>
              <a:gd name="T44" fmla="*/ 19 w 41"/>
              <a:gd name="T45" fmla="*/ 41 h 41"/>
              <a:gd name="T46" fmla="*/ 19 w 41"/>
              <a:gd name="T47" fmla="*/ 41 h 41"/>
              <a:gd name="T48" fmla="*/ 21 w 41"/>
              <a:gd name="T49" fmla="*/ 41 h 41"/>
              <a:gd name="T50" fmla="*/ 41 w 41"/>
              <a:gd name="T51" fmla="*/ 22 h 41"/>
              <a:gd name="T52" fmla="*/ 36 w 41"/>
              <a:gd name="T53" fmla="*/ 2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 h="41">
                <a:moveTo>
                  <a:pt x="36" y="22"/>
                </a:moveTo>
                <a:cubicBezTo>
                  <a:pt x="30" y="21"/>
                  <a:pt x="30" y="21"/>
                  <a:pt x="30" y="21"/>
                </a:cubicBezTo>
                <a:cubicBezTo>
                  <a:pt x="30" y="26"/>
                  <a:pt x="26" y="30"/>
                  <a:pt x="21" y="30"/>
                </a:cubicBezTo>
                <a:cubicBezTo>
                  <a:pt x="20" y="30"/>
                  <a:pt x="20" y="30"/>
                  <a:pt x="20" y="30"/>
                </a:cubicBezTo>
                <a:cubicBezTo>
                  <a:pt x="20" y="30"/>
                  <a:pt x="20" y="30"/>
                  <a:pt x="20" y="30"/>
                </a:cubicBezTo>
                <a:cubicBezTo>
                  <a:pt x="15" y="30"/>
                  <a:pt x="11" y="25"/>
                  <a:pt x="11" y="21"/>
                </a:cubicBezTo>
                <a:cubicBezTo>
                  <a:pt x="11" y="20"/>
                  <a:pt x="11" y="20"/>
                  <a:pt x="11" y="20"/>
                </a:cubicBezTo>
                <a:cubicBezTo>
                  <a:pt x="11" y="20"/>
                  <a:pt x="11" y="20"/>
                  <a:pt x="11" y="20"/>
                </a:cubicBezTo>
                <a:cubicBezTo>
                  <a:pt x="12" y="15"/>
                  <a:pt x="16" y="11"/>
                  <a:pt x="21" y="11"/>
                </a:cubicBezTo>
                <a:cubicBezTo>
                  <a:pt x="21" y="11"/>
                  <a:pt x="21" y="11"/>
                  <a:pt x="21" y="11"/>
                </a:cubicBezTo>
                <a:cubicBezTo>
                  <a:pt x="21" y="11"/>
                  <a:pt x="21" y="11"/>
                  <a:pt x="21" y="11"/>
                </a:cubicBezTo>
                <a:cubicBezTo>
                  <a:pt x="26" y="12"/>
                  <a:pt x="30" y="16"/>
                  <a:pt x="30" y="21"/>
                </a:cubicBezTo>
                <a:cubicBezTo>
                  <a:pt x="30" y="21"/>
                  <a:pt x="30" y="21"/>
                  <a:pt x="30" y="21"/>
                </a:cubicBezTo>
                <a:cubicBezTo>
                  <a:pt x="36" y="22"/>
                  <a:pt x="36" y="22"/>
                  <a:pt x="36" y="22"/>
                </a:cubicBezTo>
                <a:cubicBezTo>
                  <a:pt x="41" y="22"/>
                  <a:pt x="41" y="22"/>
                  <a:pt x="41" y="22"/>
                </a:cubicBezTo>
                <a:cubicBezTo>
                  <a:pt x="41" y="22"/>
                  <a:pt x="41" y="21"/>
                  <a:pt x="41" y="21"/>
                </a:cubicBezTo>
                <a:cubicBezTo>
                  <a:pt x="41" y="10"/>
                  <a:pt x="33" y="1"/>
                  <a:pt x="22" y="0"/>
                </a:cubicBezTo>
                <a:cubicBezTo>
                  <a:pt x="22" y="0"/>
                  <a:pt x="22" y="0"/>
                  <a:pt x="22" y="0"/>
                </a:cubicBezTo>
                <a:cubicBezTo>
                  <a:pt x="22" y="0"/>
                  <a:pt x="21" y="0"/>
                  <a:pt x="21" y="0"/>
                </a:cubicBezTo>
                <a:cubicBezTo>
                  <a:pt x="10" y="0"/>
                  <a:pt x="1" y="8"/>
                  <a:pt x="0" y="19"/>
                </a:cubicBezTo>
                <a:cubicBezTo>
                  <a:pt x="0" y="19"/>
                  <a:pt x="0" y="19"/>
                  <a:pt x="0" y="19"/>
                </a:cubicBezTo>
                <a:cubicBezTo>
                  <a:pt x="0" y="20"/>
                  <a:pt x="0" y="20"/>
                  <a:pt x="0" y="21"/>
                </a:cubicBezTo>
                <a:cubicBezTo>
                  <a:pt x="0" y="31"/>
                  <a:pt x="8" y="40"/>
                  <a:pt x="19" y="41"/>
                </a:cubicBezTo>
                <a:cubicBezTo>
                  <a:pt x="19" y="41"/>
                  <a:pt x="19" y="41"/>
                  <a:pt x="19" y="41"/>
                </a:cubicBezTo>
                <a:cubicBezTo>
                  <a:pt x="20" y="41"/>
                  <a:pt x="20" y="41"/>
                  <a:pt x="21" y="41"/>
                </a:cubicBezTo>
                <a:cubicBezTo>
                  <a:pt x="31" y="41"/>
                  <a:pt x="40" y="33"/>
                  <a:pt x="41" y="22"/>
                </a:cubicBezTo>
                <a:cubicBezTo>
                  <a:pt x="36" y="22"/>
                  <a:pt x="36" y="22"/>
                  <a:pt x="36" y="22"/>
                </a:cubicBezTo>
              </a:path>
            </a:pathLst>
          </a:custGeom>
          <a:solidFill>
            <a:srgbClr val="7A3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61" name="îṧḷiḋe"/>
          <p:cNvSpPr/>
          <p:nvPr/>
        </p:nvSpPr>
        <p:spPr bwMode="auto">
          <a:xfrm>
            <a:off x="3478335" y="2561559"/>
            <a:ext cx="30231" cy="28917"/>
          </a:xfrm>
          <a:custGeom>
            <a:avLst/>
            <a:gdLst>
              <a:gd name="T0" fmla="*/ 31 w 32"/>
              <a:gd name="T1" fmla="*/ 17 h 31"/>
              <a:gd name="T2" fmla="*/ 15 w 32"/>
              <a:gd name="T3" fmla="*/ 30 h 31"/>
              <a:gd name="T4" fmla="*/ 1 w 32"/>
              <a:gd name="T5" fmla="*/ 14 h 31"/>
              <a:gd name="T6" fmla="*/ 17 w 32"/>
              <a:gd name="T7" fmla="*/ 0 h 31"/>
              <a:gd name="T8" fmla="*/ 31 w 32"/>
              <a:gd name="T9" fmla="*/ 17 h 31"/>
            </a:gdLst>
            <a:ahLst/>
            <a:cxnLst>
              <a:cxn ang="0">
                <a:pos x="T0" y="T1"/>
              </a:cxn>
              <a:cxn ang="0">
                <a:pos x="T2" y="T3"/>
              </a:cxn>
              <a:cxn ang="0">
                <a:pos x="T4" y="T5"/>
              </a:cxn>
              <a:cxn ang="0">
                <a:pos x="T6" y="T7"/>
              </a:cxn>
              <a:cxn ang="0">
                <a:pos x="T8" y="T9"/>
              </a:cxn>
            </a:cxnLst>
            <a:rect l="0" t="0" r="r" b="b"/>
            <a:pathLst>
              <a:path w="32" h="31">
                <a:moveTo>
                  <a:pt x="31" y="17"/>
                </a:moveTo>
                <a:cubicBezTo>
                  <a:pt x="30" y="25"/>
                  <a:pt x="23" y="31"/>
                  <a:pt x="15" y="30"/>
                </a:cubicBezTo>
                <a:cubicBezTo>
                  <a:pt x="7" y="30"/>
                  <a:pt x="0" y="23"/>
                  <a:pt x="1" y="14"/>
                </a:cubicBezTo>
                <a:cubicBezTo>
                  <a:pt x="2" y="6"/>
                  <a:pt x="9" y="0"/>
                  <a:pt x="17" y="0"/>
                </a:cubicBezTo>
                <a:cubicBezTo>
                  <a:pt x="25" y="1"/>
                  <a:pt x="32" y="8"/>
                  <a:pt x="31" y="17"/>
                </a:cubicBezTo>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62" name="i$ḷide"/>
          <p:cNvSpPr/>
          <p:nvPr/>
        </p:nvSpPr>
        <p:spPr bwMode="auto">
          <a:xfrm>
            <a:off x="3473734" y="2556958"/>
            <a:ext cx="39432" cy="38118"/>
          </a:xfrm>
          <a:custGeom>
            <a:avLst/>
            <a:gdLst>
              <a:gd name="T0" fmla="*/ 36 w 42"/>
              <a:gd name="T1" fmla="*/ 22 h 41"/>
              <a:gd name="T2" fmla="*/ 30 w 42"/>
              <a:gd name="T3" fmla="*/ 21 h 41"/>
              <a:gd name="T4" fmla="*/ 21 w 42"/>
              <a:gd name="T5" fmla="*/ 30 h 41"/>
              <a:gd name="T6" fmla="*/ 20 w 42"/>
              <a:gd name="T7" fmla="*/ 30 h 41"/>
              <a:gd name="T8" fmla="*/ 20 w 42"/>
              <a:gd name="T9" fmla="*/ 30 h 41"/>
              <a:gd name="T10" fmla="*/ 12 w 42"/>
              <a:gd name="T11" fmla="*/ 20 h 41"/>
              <a:gd name="T12" fmla="*/ 12 w 42"/>
              <a:gd name="T13" fmla="*/ 20 h 41"/>
              <a:gd name="T14" fmla="*/ 12 w 42"/>
              <a:gd name="T15" fmla="*/ 20 h 41"/>
              <a:gd name="T16" fmla="*/ 21 w 42"/>
              <a:gd name="T17" fmla="*/ 11 h 41"/>
              <a:gd name="T18" fmla="*/ 22 w 42"/>
              <a:gd name="T19" fmla="*/ 11 h 41"/>
              <a:gd name="T20" fmla="*/ 22 w 42"/>
              <a:gd name="T21" fmla="*/ 11 h 41"/>
              <a:gd name="T22" fmla="*/ 30 w 42"/>
              <a:gd name="T23" fmla="*/ 20 h 41"/>
              <a:gd name="T24" fmla="*/ 30 w 42"/>
              <a:gd name="T25" fmla="*/ 21 h 41"/>
              <a:gd name="T26" fmla="*/ 30 w 42"/>
              <a:gd name="T27" fmla="*/ 21 h 41"/>
              <a:gd name="T28" fmla="*/ 36 w 42"/>
              <a:gd name="T29" fmla="*/ 22 h 41"/>
              <a:gd name="T30" fmla="*/ 42 w 42"/>
              <a:gd name="T31" fmla="*/ 22 h 41"/>
              <a:gd name="T32" fmla="*/ 42 w 42"/>
              <a:gd name="T33" fmla="*/ 20 h 41"/>
              <a:gd name="T34" fmla="*/ 23 w 42"/>
              <a:gd name="T35" fmla="*/ 0 h 41"/>
              <a:gd name="T36" fmla="*/ 23 w 42"/>
              <a:gd name="T37" fmla="*/ 0 h 41"/>
              <a:gd name="T38" fmla="*/ 21 w 42"/>
              <a:gd name="T39" fmla="*/ 0 h 41"/>
              <a:gd name="T40" fmla="*/ 0 w 42"/>
              <a:gd name="T41" fmla="*/ 19 h 41"/>
              <a:gd name="T42" fmla="*/ 0 w 42"/>
              <a:gd name="T43" fmla="*/ 19 h 41"/>
              <a:gd name="T44" fmla="*/ 0 w 42"/>
              <a:gd name="T45" fmla="*/ 20 h 41"/>
              <a:gd name="T46" fmla="*/ 19 w 42"/>
              <a:gd name="T47" fmla="*/ 41 h 41"/>
              <a:gd name="T48" fmla="*/ 20 w 42"/>
              <a:gd name="T49" fmla="*/ 41 h 41"/>
              <a:gd name="T50" fmla="*/ 21 w 42"/>
              <a:gd name="T51" fmla="*/ 41 h 41"/>
              <a:gd name="T52" fmla="*/ 42 w 42"/>
              <a:gd name="T53" fmla="*/ 22 h 41"/>
              <a:gd name="T54" fmla="*/ 42 w 42"/>
              <a:gd name="T55" fmla="*/ 22 h 41"/>
              <a:gd name="T56" fmla="*/ 36 w 42"/>
              <a:gd name="T57" fmla="*/ 2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 h="41">
                <a:moveTo>
                  <a:pt x="36" y="22"/>
                </a:moveTo>
                <a:cubicBezTo>
                  <a:pt x="30" y="21"/>
                  <a:pt x="30" y="21"/>
                  <a:pt x="30" y="21"/>
                </a:cubicBezTo>
                <a:cubicBezTo>
                  <a:pt x="30" y="26"/>
                  <a:pt x="26" y="30"/>
                  <a:pt x="21" y="30"/>
                </a:cubicBezTo>
                <a:cubicBezTo>
                  <a:pt x="20" y="30"/>
                  <a:pt x="20" y="30"/>
                  <a:pt x="20" y="30"/>
                </a:cubicBezTo>
                <a:cubicBezTo>
                  <a:pt x="20" y="30"/>
                  <a:pt x="20" y="30"/>
                  <a:pt x="20" y="30"/>
                </a:cubicBezTo>
                <a:cubicBezTo>
                  <a:pt x="15" y="29"/>
                  <a:pt x="12" y="25"/>
                  <a:pt x="12" y="20"/>
                </a:cubicBezTo>
                <a:cubicBezTo>
                  <a:pt x="12" y="20"/>
                  <a:pt x="12" y="20"/>
                  <a:pt x="12" y="20"/>
                </a:cubicBezTo>
                <a:cubicBezTo>
                  <a:pt x="12" y="20"/>
                  <a:pt x="12" y="20"/>
                  <a:pt x="12" y="20"/>
                </a:cubicBezTo>
                <a:cubicBezTo>
                  <a:pt x="12" y="15"/>
                  <a:pt x="16" y="11"/>
                  <a:pt x="21" y="11"/>
                </a:cubicBezTo>
                <a:cubicBezTo>
                  <a:pt x="22" y="11"/>
                  <a:pt x="22" y="11"/>
                  <a:pt x="22" y="11"/>
                </a:cubicBezTo>
                <a:cubicBezTo>
                  <a:pt x="22" y="11"/>
                  <a:pt x="22" y="11"/>
                  <a:pt x="22" y="11"/>
                </a:cubicBezTo>
                <a:cubicBezTo>
                  <a:pt x="27" y="11"/>
                  <a:pt x="30" y="16"/>
                  <a:pt x="30" y="20"/>
                </a:cubicBezTo>
                <a:cubicBezTo>
                  <a:pt x="30" y="21"/>
                  <a:pt x="30" y="21"/>
                  <a:pt x="30" y="21"/>
                </a:cubicBezTo>
                <a:cubicBezTo>
                  <a:pt x="30" y="21"/>
                  <a:pt x="30" y="21"/>
                  <a:pt x="30" y="21"/>
                </a:cubicBezTo>
                <a:cubicBezTo>
                  <a:pt x="36" y="22"/>
                  <a:pt x="36" y="22"/>
                  <a:pt x="36" y="22"/>
                </a:cubicBezTo>
                <a:cubicBezTo>
                  <a:pt x="42" y="22"/>
                  <a:pt x="42" y="22"/>
                  <a:pt x="42" y="22"/>
                </a:cubicBezTo>
                <a:cubicBezTo>
                  <a:pt x="42" y="21"/>
                  <a:pt x="42" y="21"/>
                  <a:pt x="42" y="20"/>
                </a:cubicBezTo>
                <a:cubicBezTo>
                  <a:pt x="42" y="10"/>
                  <a:pt x="34" y="1"/>
                  <a:pt x="23" y="0"/>
                </a:cubicBezTo>
                <a:cubicBezTo>
                  <a:pt x="23" y="0"/>
                  <a:pt x="23" y="0"/>
                  <a:pt x="23" y="0"/>
                </a:cubicBezTo>
                <a:cubicBezTo>
                  <a:pt x="22" y="0"/>
                  <a:pt x="22" y="0"/>
                  <a:pt x="21" y="0"/>
                </a:cubicBezTo>
                <a:cubicBezTo>
                  <a:pt x="10" y="0"/>
                  <a:pt x="1" y="8"/>
                  <a:pt x="0" y="19"/>
                </a:cubicBezTo>
                <a:cubicBezTo>
                  <a:pt x="0" y="19"/>
                  <a:pt x="0" y="19"/>
                  <a:pt x="0" y="19"/>
                </a:cubicBezTo>
                <a:cubicBezTo>
                  <a:pt x="0" y="19"/>
                  <a:pt x="0" y="20"/>
                  <a:pt x="0" y="20"/>
                </a:cubicBezTo>
                <a:cubicBezTo>
                  <a:pt x="0" y="31"/>
                  <a:pt x="9" y="40"/>
                  <a:pt x="19" y="41"/>
                </a:cubicBezTo>
                <a:cubicBezTo>
                  <a:pt x="20" y="41"/>
                  <a:pt x="20" y="41"/>
                  <a:pt x="20" y="41"/>
                </a:cubicBezTo>
                <a:cubicBezTo>
                  <a:pt x="20" y="41"/>
                  <a:pt x="21" y="41"/>
                  <a:pt x="21" y="41"/>
                </a:cubicBezTo>
                <a:cubicBezTo>
                  <a:pt x="32" y="41"/>
                  <a:pt x="41" y="33"/>
                  <a:pt x="42" y="22"/>
                </a:cubicBezTo>
                <a:cubicBezTo>
                  <a:pt x="42" y="22"/>
                  <a:pt x="42" y="22"/>
                  <a:pt x="42" y="22"/>
                </a:cubicBezTo>
                <a:cubicBezTo>
                  <a:pt x="36" y="22"/>
                  <a:pt x="36" y="22"/>
                  <a:pt x="36" y="22"/>
                </a:cubicBezTo>
              </a:path>
            </a:pathLst>
          </a:custGeom>
          <a:solidFill>
            <a:srgbClr val="7A3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63" name="îṧ1ídê"/>
          <p:cNvSpPr/>
          <p:nvPr/>
        </p:nvSpPr>
        <p:spPr bwMode="auto">
          <a:xfrm>
            <a:off x="3576915" y="2542500"/>
            <a:ext cx="30231" cy="28917"/>
          </a:xfrm>
          <a:custGeom>
            <a:avLst/>
            <a:gdLst>
              <a:gd name="T0" fmla="*/ 31 w 32"/>
              <a:gd name="T1" fmla="*/ 16 h 31"/>
              <a:gd name="T2" fmla="*/ 15 w 32"/>
              <a:gd name="T3" fmla="*/ 30 h 31"/>
              <a:gd name="T4" fmla="*/ 1 w 32"/>
              <a:gd name="T5" fmla="*/ 14 h 31"/>
              <a:gd name="T6" fmla="*/ 17 w 32"/>
              <a:gd name="T7" fmla="*/ 0 h 31"/>
              <a:gd name="T8" fmla="*/ 31 w 32"/>
              <a:gd name="T9" fmla="*/ 16 h 31"/>
            </a:gdLst>
            <a:ahLst/>
            <a:cxnLst>
              <a:cxn ang="0">
                <a:pos x="T0" y="T1"/>
              </a:cxn>
              <a:cxn ang="0">
                <a:pos x="T2" y="T3"/>
              </a:cxn>
              <a:cxn ang="0">
                <a:pos x="T4" y="T5"/>
              </a:cxn>
              <a:cxn ang="0">
                <a:pos x="T6" y="T7"/>
              </a:cxn>
              <a:cxn ang="0">
                <a:pos x="T8" y="T9"/>
              </a:cxn>
            </a:cxnLst>
            <a:rect l="0" t="0" r="r" b="b"/>
            <a:pathLst>
              <a:path w="32" h="31">
                <a:moveTo>
                  <a:pt x="31" y="16"/>
                </a:moveTo>
                <a:cubicBezTo>
                  <a:pt x="30" y="25"/>
                  <a:pt x="23" y="31"/>
                  <a:pt x="15" y="30"/>
                </a:cubicBezTo>
                <a:cubicBezTo>
                  <a:pt x="7" y="30"/>
                  <a:pt x="0" y="22"/>
                  <a:pt x="1" y="14"/>
                </a:cubicBezTo>
                <a:cubicBezTo>
                  <a:pt x="2" y="6"/>
                  <a:pt x="9" y="0"/>
                  <a:pt x="17" y="0"/>
                </a:cubicBezTo>
                <a:cubicBezTo>
                  <a:pt x="25" y="1"/>
                  <a:pt x="32" y="8"/>
                  <a:pt x="31" y="16"/>
                </a:cubicBezTo>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64" name="íṡľîḑe"/>
          <p:cNvSpPr/>
          <p:nvPr/>
        </p:nvSpPr>
        <p:spPr bwMode="auto">
          <a:xfrm>
            <a:off x="3572315" y="2537900"/>
            <a:ext cx="39432" cy="38118"/>
          </a:xfrm>
          <a:custGeom>
            <a:avLst/>
            <a:gdLst>
              <a:gd name="T0" fmla="*/ 36 w 42"/>
              <a:gd name="T1" fmla="*/ 21 h 41"/>
              <a:gd name="T2" fmla="*/ 30 w 42"/>
              <a:gd name="T3" fmla="*/ 21 h 41"/>
              <a:gd name="T4" fmla="*/ 21 w 42"/>
              <a:gd name="T5" fmla="*/ 30 h 41"/>
              <a:gd name="T6" fmla="*/ 20 w 42"/>
              <a:gd name="T7" fmla="*/ 30 h 41"/>
              <a:gd name="T8" fmla="*/ 20 w 42"/>
              <a:gd name="T9" fmla="*/ 30 h 41"/>
              <a:gd name="T10" fmla="*/ 12 w 42"/>
              <a:gd name="T11" fmla="*/ 20 h 41"/>
              <a:gd name="T12" fmla="*/ 12 w 42"/>
              <a:gd name="T13" fmla="*/ 20 h 41"/>
              <a:gd name="T14" fmla="*/ 12 w 42"/>
              <a:gd name="T15" fmla="*/ 20 h 41"/>
              <a:gd name="T16" fmla="*/ 21 w 42"/>
              <a:gd name="T17" fmla="*/ 11 h 41"/>
              <a:gd name="T18" fmla="*/ 22 w 42"/>
              <a:gd name="T19" fmla="*/ 11 h 41"/>
              <a:gd name="T20" fmla="*/ 22 w 42"/>
              <a:gd name="T21" fmla="*/ 11 h 41"/>
              <a:gd name="T22" fmla="*/ 30 w 42"/>
              <a:gd name="T23" fmla="*/ 20 h 41"/>
              <a:gd name="T24" fmla="*/ 30 w 42"/>
              <a:gd name="T25" fmla="*/ 21 h 41"/>
              <a:gd name="T26" fmla="*/ 36 w 42"/>
              <a:gd name="T27" fmla="*/ 21 h 41"/>
              <a:gd name="T28" fmla="*/ 42 w 42"/>
              <a:gd name="T29" fmla="*/ 22 h 41"/>
              <a:gd name="T30" fmla="*/ 42 w 42"/>
              <a:gd name="T31" fmla="*/ 20 h 41"/>
              <a:gd name="T32" fmla="*/ 23 w 42"/>
              <a:gd name="T33" fmla="*/ 0 h 41"/>
              <a:gd name="T34" fmla="*/ 23 w 42"/>
              <a:gd name="T35" fmla="*/ 0 h 41"/>
              <a:gd name="T36" fmla="*/ 21 w 42"/>
              <a:gd name="T37" fmla="*/ 0 h 41"/>
              <a:gd name="T38" fmla="*/ 0 w 42"/>
              <a:gd name="T39" fmla="*/ 19 h 41"/>
              <a:gd name="T40" fmla="*/ 0 w 42"/>
              <a:gd name="T41" fmla="*/ 19 h 41"/>
              <a:gd name="T42" fmla="*/ 0 w 42"/>
              <a:gd name="T43" fmla="*/ 20 h 41"/>
              <a:gd name="T44" fmla="*/ 19 w 42"/>
              <a:gd name="T45" fmla="*/ 41 h 41"/>
              <a:gd name="T46" fmla="*/ 19 w 42"/>
              <a:gd name="T47" fmla="*/ 41 h 41"/>
              <a:gd name="T48" fmla="*/ 21 w 42"/>
              <a:gd name="T49" fmla="*/ 41 h 41"/>
              <a:gd name="T50" fmla="*/ 42 w 42"/>
              <a:gd name="T51" fmla="*/ 22 h 41"/>
              <a:gd name="T52" fmla="*/ 36 w 42"/>
              <a:gd name="T53"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36" y="21"/>
                </a:moveTo>
                <a:cubicBezTo>
                  <a:pt x="30" y="21"/>
                  <a:pt x="30" y="21"/>
                  <a:pt x="30" y="21"/>
                </a:cubicBezTo>
                <a:cubicBezTo>
                  <a:pt x="30" y="26"/>
                  <a:pt x="26" y="30"/>
                  <a:pt x="21" y="30"/>
                </a:cubicBezTo>
                <a:cubicBezTo>
                  <a:pt x="20" y="30"/>
                  <a:pt x="20" y="30"/>
                  <a:pt x="20" y="30"/>
                </a:cubicBezTo>
                <a:cubicBezTo>
                  <a:pt x="20" y="30"/>
                  <a:pt x="20" y="30"/>
                  <a:pt x="20" y="30"/>
                </a:cubicBezTo>
                <a:cubicBezTo>
                  <a:pt x="15" y="29"/>
                  <a:pt x="12" y="25"/>
                  <a:pt x="12" y="20"/>
                </a:cubicBezTo>
                <a:cubicBezTo>
                  <a:pt x="12" y="20"/>
                  <a:pt x="12" y="20"/>
                  <a:pt x="12" y="20"/>
                </a:cubicBezTo>
                <a:cubicBezTo>
                  <a:pt x="12" y="20"/>
                  <a:pt x="12" y="20"/>
                  <a:pt x="12" y="20"/>
                </a:cubicBezTo>
                <a:cubicBezTo>
                  <a:pt x="12" y="15"/>
                  <a:pt x="16" y="11"/>
                  <a:pt x="21" y="11"/>
                </a:cubicBezTo>
                <a:cubicBezTo>
                  <a:pt x="22" y="11"/>
                  <a:pt x="22" y="11"/>
                  <a:pt x="22" y="11"/>
                </a:cubicBezTo>
                <a:cubicBezTo>
                  <a:pt x="22" y="11"/>
                  <a:pt x="22" y="11"/>
                  <a:pt x="22" y="11"/>
                </a:cubicBezTo>
                <a:cubicBezTo>
                  <a:pt x="27" y="11"/>
                  <a:pt x="30" y="15"/>
                  <a:pt x="30" y="20"/>
                </a:cubicBezTo>
                <a:cubicBezTo>
                  <a:pt x="30" y="21"/>
                  <a:pt x="30" y="21"/>
                  <a:pt x="30" y="21"/>
                </a:cubicBezTo>
                <a:cubicBezTo>
                  <a:pt x="36" y="21"/>
                  <a:pt x="36" y="21"/>
                  <a:pt x="36" y="21"/>
                </a:cubicBezTo>
                <a:cubicBezTo>
                  <a:pt x="42" y="22"/>
                  <a:pt x="42" y="22"/>
                  <a:pt x="42" y="22"/>
                </a:cubicBezTo>
                <a:cubicBezTo>
                  <a:pt x="42" y="21"/>
                  <a:pt x="42" y="21"/>
                  <a:pt x="42" y="20"/>
                </a:cubicBezTo>
                <a:cubicBezTo>
                  <a:pt x="42" y="9"/>
                  <a:pt x="33" y="0"/>
                  <a:pt x="23" y="0"/>
                </a:cubicBezTo>
                <a:cubicBezTo>
                  <a:pt x="23" y="0"/>
                  <a:pt x="23" y="0"/>
                  <a:pt x="23" y="0"/>
                </a:cubicBezTo>
                <a:cubicBezTo>
                  <a:pt x="22" y="0"/>
                  <a:pt x="21" y="0"/>
                  <a:pt x="21" y="0"/>
                </a:cubicBezTo>
                <a:cubicBezTo>
                  <a:pt x="10" y="0"/>
                  <a:pt x="1" y="8"/>
                  <a:pt x="0" y="19"/>
                </a:cubicBezTo>
                <a:cubicBezTo>
                  <a:pt x="0" y="19"/>
                  <a:pt x="0" y="19"/>
                  <a:pt x="0" y="19"/>
                </a:cubicBezTo>
                <a:cubicBezTo>
                  <a:pt x="0" y="19"/>
                  <a:pt x="0" y="20"/>
                  <a:pt x="0" y="20"/>
                </a:cubicBezTo>
                <a:cubicBezTo>
                  <a:pt x="0" y="31"/>
                  <a:pt x="9" y="40"/>
                  <a:pt x="19" y="41"/>
                </a:cubicBezTo>
                <a:cubicBezTo>
                  <a:pt x="19" y="41"/>
                  <a:pt x="19" y="41"/>
                  <a:pt x="19" y="41"/>
                </a:cubicBezTo>
                <a:cubicBezTo>
                  <a:pt x="20" y="41"/>
                  <a:pt x="20" y="41"/>
                  <a:pt x="21" y="41"/>
                </a:cubicBezTo>
                <a:cubicBezTo>
                  <a:pt x="32" y="41"/>
                  <a:pt x="41" y="33"/>
                  <a:pt x="42" y="22"/>
                </a:cubicBezTo>
                <a:cubicBezTo>
                  <a:pt x="36" y="21"/>
                  <a:pt x="36" y="21"/>
                  <a:pt x="36" y="21"/>
                </a:cubicBezTo>
              </a:path>
            </a:pathLst>
          </a:custGeom>
          <a:solidFill>
            <a:srgbClr val="7A3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65" name="ïṡlïďe"/>
          <p:cNvSpPr/>
          <p:nvPr/>
        </p:nvSpPr>
        <p:spPr bwMode="auto">
          <a:xfrm>
            <a:off x="1766319" y="3218763"/>
            <a:ext cx="672320" cy="625658"/>
          </a:xfrm>
          <a:custGeom>
            <a:avLst/>
            <a:gdLst>
              <a:gd name="T0" fmla="*/ 0 w 717"/>
              <a:gd name="T1" fmla="*/ 0 h 669"/>
              <a:gd name="T2" fmla="*/ 86 w 717"/>
              <a:gd name="T3" fmla="*/ 604 h 669"/>
              <a:gd name="T4" fmla="*/ 160 w 717"/>
              <a:gd name="T5" fmla="*/ 669 h 669"/>
              <a:gd name="T6" fmla="*/ 171 w 717"/>
              <a:gd name="T7" fmla="*/ 669 h 669"/>
              <a:gd name="T8" fmla="*/ 714 w 717"/>
              <a:gd name="T9" fmla="*/ 592 h 669"/>
              <a:gd name="T10" fmla="*/ 717 w 717"/>
              <a:gd name="T11" fmla="*/ 577 h 669"/>
              <a:gd name="T12" fmla="*/ 618 w 717"/>
              <a:gd name="T13" fmla="*/ 605 h 669"/>
              <a:gd name="T14" fmla="*/ 611 w 717"/>
              <a:gd name="T15" fmla="*/ 582 h 669"/>
              <a:gd name="T16" fmla="*/ 708 w 717"/>
              <a:gd name="T17" fmla="*/ 556 h 669"/>
              <a:gd name="T18" fmla="*/ 398 w 717"/>
              <a:gd name="T19" fmla="*/ 594 h 669"/>
              <a:gd name="T20" fmla="*/ 399 w 717"/>
              <a:gd name="T21" fmla="*/ 591 h 669"/>
              <a:gd name="T22" fmla="*/ 337 w 717"/>
              <a:gd name="T23" fmla="*/ 599 h 669"/>
              <a:gd name="T24" fmla="*/ 335 w 717"/>
              <a:gd name="T25" fmla="*/ 600 h 669"/>
              <a:gd name="T26" fmla="*/ 335 w 717"/>
              <a:gd name="T27" fmla="*/ 600 h 669"/>
              <a:gd name="T28" fmla="*/ 335 w 717"/>
              <a:gd name="T29" fmla="*/ 600 h 669"/>
              <a:gd name="T30" fmla="*/ 315 w 717"/>
              <a:gd name="T31" fmla="*/ 605 h 669"/>
              <a:gd name="T32" fmla="*/ 314 w 717"/>
              <a:gd name="T33" fmla="*/ 602 h 669"/>
              <a:gd name="T34" fmla="*/ 281 w 717"/>
              <a:gd name="T35" fmla="*/ 607 h 669"/>
              <a:gd name="T36" fmla="*/ 283 w 717"/>
              <a:gd name="T37" fmla="*/ 614 h 669"/>
              <a:gd name="T38" fmla="*/ 263 w 717"/>
              <a:gd name="T39" fmla="*/ 620 h 669"/>
              <a:gd name="T40" fmla="*/ 260 w 717"/>
              <a:gd name="T41" fmla="*/ 610 h 669"/>
              <a:gd name="T42" fmla="*/ 263 w 717"/>
              <a:gd name="T43" fmla="*/ 620 h 669"/>
              <a:gd name="T44" fmla="*/ 243 w 717"/>
              <a:gd name="T45" fmla="*/ 625 h 669"/>
              <a:gd name="T46" fmla="*/ 239 w 717"/>
              <a:gd name="T47" fmla="*/ 612 h 669"/>
              <a:gd name="T48" fmla="*/ 205 w 717"/>
              <a:gd name="T49" fmla="*/ 617 h 669"/>
              <a:gd name="T50" fmla="*/ 193 w 717"/>
              <a:gd name="T51" fmla="*/ 618 h 669"/>
              <a:gd name="T52" fmla="*/ 136 w 717"/>
              <a:gd name="T53" fmla="*/ 596 h 669"/>
              <a:gd name="T54" fmla="*/ 106 w 717"/>
              <a:gd name="T55" fmla="*/ 541 h 669"/>
              <a:gd name="T56" fmla="*/ 35 w 717"/>
              <a:gd name="T57" fmla="*/ 3 h 669"/>
              <a:gd name="T58" fmla="*/ 0 w 717"/>
              <a:gd name="T59"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7" h="669">
                <a:moveTo>
                  <a:pt x="0" y="0"/>
                </a:moveTo>
                <a:cubicBezTo>
                  <a:pt x="86" y="604"/>
                  <a:pt x="86" y="604"/>
                  <a:pt x="86" y="604"/>
                </a:cubicBezTo>
                <a:cubicBezTo>
                  <a:pt x="91" y="642"/>
                  <a:pt x="123" y="669"/>
                  <a:pt x="160" y="669"/>
                </a:cubicBezTo>
                <a:cubicBezTo>
                  <a:pt x="164" y="669"/>
                  <a:pt x="167" y="669"/>
                  <a:pt x="171" y="669"/>
                </a:cubicBezTo>
                <a:cubicBezTo>
                  <a:pt x="714" y="592"/>
                  <a:pt x="714" y="592"/>
                  <a:pt x="714" y="592"/>
                </a:cubicBezTo>
                <a:cubicBezTo>
                  <a:pt x="717" y="577"/>
                  <a:pt x="717" y="577"/>
                  <a:pt x="717" y="577"/>
                </a:cubicBezTo>
                <a:cubicBezTo>
                  <a:pt x="618" y="605"/>
                  <a:pt x="618" y="605"/>
                  <a:pt x="618" y="605"/>
                </a:cubicBezTo>
                <a:cubicBezTo>
                  <a:pt x="611" y="582"/>
                  <a:pt x="611" y="582"/>
                  <a:pt x="611" y="582"/>
                </a:cubicBezTo>
                <a:cubicBezTo>
                  <a:pt x="708" y="556"/>
                  <a:pt x="708" y="556"/>
                  <a:pt x="708" y="556"/>
                </a:cubicBezTo>
                <a:cubicBezTo>
                  <a:pt x="398" y="594"/>
                  <a:pt x="398" y="594"/>
                  <a:pt x="398" y="594"/>
                </a:cubicBezTo>
                <a:cubicBezTo>
                  <a:pt x="399" y="591"/>
                  <a:pt x="399" y="591"/>
                  <a:pt x="399" y="591"/>
                </a:cubicBezTo>
                <a:cubicBezTo>
                  <a:pt x="337" y="599"/>
                  <a:pt x="337" y="599"/>
                  <a:pt x="337" y="599"/>
                </a:cubicBezTo>
                <a:cubicBezTo>
                  <a:pt x="335" y="600"/>
                  <a:pt x="335" y="600"/>
                  <a:pt x="335" y="600"/>
                </a:cubicBezTo>
                <a:cubicBezTo>
                  <a:pt x="335" y="600"/>
                  <a:pt x="335" y="600"/>
                  <a:pt x="335" y="600"/>
                </a:cubicBezTo>
                <a:cubicBezTo>
                  <a:pt x="335" y="600"/>
                  <a:pt x="335" y="600"/>
                  <a:pt x="335" y="600"/>
                </a:cubicBezTo>
                <a:cubicBezTo>
                  <a:pt x="315" y="605"/>
                  <a:pt x="315" y="605"/>
                  <a:pt x="315" y="605"/>
                </a:cubicBezTo>
                <a:cubicBezTo>
                  <a:pt x="314" y="602"/>
                  <a:pt x="314" y="602"/>
                  <a:pt x="314" y="602"/>
                </a:cubicBezTo>
                <a:cubicBezTo>
                  <a:pt x="281" y="607"/>
                  <a:pt x="281" y="607"/>
                  <a:pt x="281" y="607"/>
                </a:cubicBezTo>
                <a:cubicBezTo>
                  <a:pt x="283" y="614"/>
                  <a:pt x="283" y="614"/>
                  <a:pt x="283" y="614"/>
                </a:cubicBezTo>
                <a:cubicBezTo>
                  <a:pt x="263" y="620"/>
                  <a:pt x="263" y="620"/>
                  <a:pt x="263" y="620"/>
                </a:cubicBezTo>
                <a:cubicBezTo>
                  <a:pt x="260" y="610"/>
                  <a:pt x="260" y="610"/>
                  <a:pt x="260" y="610"/>
                </a:cubicBezTo>
                <a:cubicBezTo>
                  <a:pt x="263" y="620"/>
                  <a:pt x="263" y="620"/>
                  <a:pt x="263" y="620"/>
                </a:cubicBezTo>
                <a:cubicBezTo>
                  <a:pt x="243" y="625"/>
                  <a:pt x="243" y="625"/>
                  <a:pt x="243" y="625"/>
                </a:cubicBezTo>
                <a:cubicBezTo>
                  <a:pt x="239" y="612"/>
                  <a:pt x="239" y="612"/>
                  <a:pt x="239" y="612"/>
                </a:cubicBezTo>
                <a:cubicBezTo>
                  <a:pt x="205" y="617"/>
                  <a:pt x="205" y="617"/>
                  <a:pt x="205" y="617"/>
                </a:cubicBezTo>
                <a:cubicBezTo>
                  <a:pt x="201" y="617"/>
                  <a:pt x="197" y="618"/>
                  <a:pt x="193" y="618"/>
                </a:cubicBezTo>
                <a:cubicBezTo>
                  <a:pt x="171" y="618"/>
                  <a:pt x="151" y="610"/>
                  <a:pt x="136" y="596"/>
                </a:cubicBezTo>
                <a:cubicBezTo>
                  <a:pt x="120" y="583"/>
                  <a:pt x="109" y="563"/>
                  <a:pt x="106" y="541"/>
                </a:cubicBezTo>
                <a:cubicBezTo>
                  <a:pt x="35" y="3"/>
                  <a:pt x="35" y="3"/>
                  <a:pt x="35" y="3"/>
                </a:cubicBezTo>
                <a:cubicBezTo>
                  <a:pt x="0" y="0"/>
                  <a:pt x="0" y="0"/>
                  <a:pt x="0" y="0"/>
                </a:cubicBezTo>
              </a:path>
            </a:pathLst>
          </a:custGeom>
          <a:solidFill>
            <a:srgbClr val="9CABCE"/>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66" name="ïšḷïḓê"/>
          <p:cNvSpPr/>
          <p:nvPr/>
        </p:nvSpPr>
        <p:spPr bwMode="auto">
          <a:xfrm>
            <a:off x="2339401" y="3737297"/>
            <a:ext cx="103181" cy="47319"/>
          </a:xfrm>
          <a:custGeom>
            <a:avLst/>
            <a:gdLst>
              <a:gd name="T0" fmla="*/ 157 w 157"/>
              <a:gd name="T1" fmla="*/ 0 h 72"/>
              <a:gd name="T2" fmla="*/ 138 w 157"/>
              <a:gd name="T3" fmla="*/ 2 h 72"/>
              <a:gd name="T4" fmla="*/ 0 w 157"/>
              <a:gd name="T5" fmla="*/ 40 h 72"/>
              <a:gd name="T6" fmla="*/ 10 w 157"/>
              <a:gd name="T7" fmla="*/ 72 h 72"/>
              <a:gd name="T8" fmla="*/ 151 w 157"/>
              <a:gd name="T9" fmla="*/ 32 h 72"/>
              <a:gd name="T10" fmla="*/ 157 w 157"/>
              <a:gd name="T11" fmla="*/ 0 h 72"/>
            </a:gdLst>
            <a:ahLst/>
            <a:cxnLst>
              <a:cxn ang="0">
                <a:pos x="T0" y="T1"/>
              </a:cxn>
              <a:cxn ang="0">
                <a:pos x="T2" y="T3"/>
              </a:cxn>
              <a:cxn ang="0">
                <a:pos x="T4" y="T5"/>
              </a:cxn>
              <a:cxn ang="0">
                <a:pos x="T6" y="T7"/>
              </a:cxn>
              <a:cxn ang="0">
                <a:pos x="T8" y="T9"/>
              </a:cxn>
              <a:cxn ang="0">
                <a:pos x="T10" y="T11"/>
              </a:cxn>
            </a:cxnLst>
            <a:rect l="0" t="0" r="r" b="b"/>
            <a:pathLst>
              <a:path w="157" h="72">
                <a:moveTo>
                  <a:pt x="157" y="0"/>
                </a:moveTo>
                <a:lnTo>
                  <a:pt x="138" y="2"/>
                </a:lnTo>
                <a:lnTo>
                  <a:pt x="0" y="40"/>
                </a:lnTo>
                <a:lnTo>
                  <a:pt x="10" y="72"/>
                </a:lnTo>
                <a:lnTo>
                  <a:pt x="151" y="32"/>
                </a:lnTo>
                <a:lnTo>
                  <a:pt x="157" y="0"/>
                </a:lnTo>
                <a:close/>
              </a:path>
            </a:pathLst>
          </a:custGeom>
          <a:solidFill>
            <a:srgbClr val="393F6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67" name="íšļïďé"/>
          <p:cNvSpPr/>
          <p:nvPr/>
        </p:nvSpPr>
        <p:spPr bwMode="auto">
          <a:xfrm>
            <a:off x="2339401" y="3737297"/>
            <a:ext cx="103181" cy="47319"/>
          </a:xfrm>
          <a:custGeom>
            <a:avLst/>
            <a:gdLst>
              <a:gd name="T0" fmla="*/ 157 w 157"/>
              <a:gd name="T1" fmla="*/ 0 h 72"/>
              <a:gd name="T2" fmla="*/ 138 w 157"/>
              <a:gd name="T3" fmla="*/ 2 h 72"/>
              <a:gd name="T4" fmla="*/ 0 w 157"/>
              <a:gd name="T5" fmla="*/ 40 h 72"/>
              <a:gd name="T6" fmla="*/ 10 w 157"/>
              <a:gd name="T7" fmla="*/ 72 h 72"/>
              <a:gd name="T8" fmla="*/ 151 w 157"/>
              <a:gd name="T9" fmla="*/ 32 h 72"/>
              <a:gd name="T10" fmla="*/ 157 w 157"/>
              <a:gd name="T11" fmla="*/ 0 h 72"/>
            </a:gdLst>
            <a:ahLst/>
            <a:cxnLst>
              <a:cxn ang="0">
                <a:pos x="T0" y="T1"/>
              </a:cxn>
              <a:cxn ang="0">
                <a:pos x="T2" y="T3"/>
              </a:cxn>
              <a:cxn ang="0">
                <a:pos x="T4" y="T5"/>
              </a:cxn>
              <a:cxn ang="0">
                <a:pos x="T6" y="T7"/>
              </a:cxn>
              <a:cxn ang="0">
                <a:pos x="T8" y="T9"/>
              </a:cxn>
              <a:cxn ang="0">
                <a:pos x="T10" y="T11"/>
              </a:cxn>
            </a:cxnLst>
            <a:rect l="0" t="0" r="r" b="b"/>
            <a:pathLst>
              <a:path w="157" h="72">
                <a:moveTo>
                  <a:pt x="157" y="0"/>
                </a:moveTo>
                <a:lnTo>
                  <a:pt x="138" y="2"/>
                </a:lnTo>
                <a:lnTo>
                  <a:pt x="0" y="40"/>
                </a:lnTo>
                <a:lnTo>
                  <a:pt x="10" y="72"/>
                </a:lnTo>
                <a:lnTo>
                  <a:pt x="151" y="32"/>
                </a:lnTo>
                <a:lnTo>
                  <a:pt x="15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68" name="íṧḻíḋè"/>
          <p:cNvSpPr/>
          <p:nvPr/>
        </p:nvSpPr>
        <p:spPr bwMode="auto">
          <a:xfrm>
            <a:off x="1990425" y="3789215"/>
            <a:ext cx="23002" cy="14459"/>
          </a:xfrm>
          <a:custGeom>
            <a:avLst/>
            <a:gdLst>
              <a:gd name="T0" fmla="*/ 30 w 35"/>
              <a:gd name="T1" fmla="*/ 0 h 22"/>
              <a:gd name="T2" fmla="*/ 0 w 35"/>
              <a:gd name="T3" fmla="*/ 3 h 22"/>
              <a:gd name="T4" fmla="*/ 6 w 35"/>
              <a:gd name="T5" fmla="*/ 22 h 22"/>
              <a:gd name="T6" fmla="*/ 35 w 35"/>
              <a:gd name="T7" fmla="*/ 15 h 22"/>
              <a:gd name="T8" fmla="*/ 30 w 35"/>
              <a:gd name="T9" fmla="*/ 0 h 22"/>
            </a:gdLst>
            <a:ahLst/>
            <a:cxnLst>
              <a:cxn ang="0">
                <a:pos x="T0" y="T1"/>
              </a:cxn>
              <a:cxn ang="0">
                <a:pos x="T2" y="T3"/>
              </a:cxn>
              <a:cxn ang="0">
                <a:pos x="T4" y="T5"/>
              </a:cxn>
              <a:cxn ang="0">
                <a:pos x="T6" y="T7"/>
              </a:cxn>
              <a:cxn ang="0">
                <a:pos x="T8" y="T9"/>
              </a:cxn>
            </a:cxnLst>
            <a:rect l="0" t="0" r="r" b="b"/>
            <a:pathLst>
              <a:path w="35" h="22">
                <a:moveTo>
                  <a:pt x="30" y="0"/>
                </a:moveTo>
                <a:lnTo>
                  <a:pt x="0" y="3"/>
                </a:lnTo>
                <a:lnTo>
                  <a:pt x="6" y="22"/>
                </a:lnTo>
                <a:lnTo>
                  <a:pt x="35" y="15"/>
                </a:lnTo>
                <a:lnTo>
                  <a:pt x="30" y="0"/>
                </a:lnTo>
                <a:close/>
              </a:path>
            </a:pathLst>
          </a:custGeom>
          <a:solidFill>
            <a:srgbClr val="3582BE"/>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69" name="îṩļiḍè"/>
          <p:cNvSpPr/>
          <p:nvPr/>
        </p:nvSpPr>
        <p:spPr bwMode="auto">
          <a:xfrm>
            <a:off x="1990425" y="3789215"/>
            <a:ext cx="23002" cy="14459"/>
          </a:xfrm>
          <a:custGeom>
            <a:avLst/>
            <a:gdLst>
              <a:gd name="T0" fmla="*/ 30 w 35"/>
              <a:gd name="T1" fmla="*/ 0 h 22"/>
              <a:gd name="T2" fmla="*/ 0 w 35"/>
              <a:gd name="T3" fmla="*/ 3 h 22"/>
              <a:gd name="T4" fmla="*/ 6 w 35"/>
              <a:gd name="T5" fmla="*/ 22 h 22"/>
              <a:gd name="T6" fmla="*/ 35 w 35"/>
              <a:gd name="T7" fmla="*/ 15 h 22"/>
              <a:gd name="T8" fmla="*/ 30 w 35"/>
              <a:gd name="T9" fmla="*/ 0 h 22"/>
            </a:gdLst>
            <a:ahLst/>
            <a:cxnLst>
              <a:cxn ang="0">
                <a:pos x="T0" y="T1"/>
              </a:cxn>
              <a:cxn ang="0">
                <a:pos x="T2" y="T3"/>
              </a:cxn>
              <a:cxn ang="0">
                <a:pos x="T4" y="T5"/>
              </a:cxn>
              <a:cxn ang="0">
                <a:pos x="T6" y="T7"/>
              </a:cxn>
              <a:cxn ang="0">
                <a:pos x="T8" y="T9"/>
              </a:cxn>
            </a:cxnLst>
            <a:rect l="0" t="0" r="r" b="b"/>
            <a:pathLst>
              <a:path w="35" h="22">
                <a:moveTo>
                  <a:pt x="30" y="0"/>
                </a:moveTo>
                <a:lnTo>
                  <a:pt x="0" y="3"/>
                </a:lnTo>
                <a:lnTo>
                  <a:pt x="6" y="22"/>
                </a:lnTo>
                <a:lnTo>
                  <a:pt x="35" y="1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70" name="ïSlíḋê"/>
          <p:cNvSpPr/>
          <p:nvPr/>
        </p:nvSpPr>
        <p:spPr bwMode="auto">
          <a:xfrm>
            <a:off x="2010141" y="3786587"/>
            <a:ext cx="21688" cy="12487"/>
          </a:xfrm>
          <a:custGeom>
            <a:avLst/>
            <a:gdLst>
              <a:gd name="T0" fmla="*/ 30 w 33"/>
              <a:gd name="T1" fmla="*/ 0 h 19"/>
              <a:gd name="T2" fmla="*/ 0 w 33"/>
              <a:gd name="T3" fmla="*/ 4 h 19"/>
              <a:gd name="T4" fmla="*/ 5 w 33"/>
              <a:gd name="T5" fmla="*/ 19 h 19"/>
              <a:gd name="T6" fmla="*/ 33 w 33"/>
              <a:gd name="T7" fmla="*/ 10 h 19"/>
              <a:gd name="T8" fmla="*/ 30 w 33"/>
              <a:gd name="T9" fmla="*/ 0 h 19"/>
            </a:gdLst>
            <a:ahLst/>
            <a:cxnLst>
              <a:cxn ang="0">
                <a:pos x="T0" y="T1"/>
              </a:cxn>
              <a:cxn ang="0">
                <a:pos x="T2" y="T3"/>
              </a:cxn>
              <a:cxn ang="0">
                <a:pos x="T4" y="T5"/>
              </a:cxn>
              <a:cxn ang="0">
                <a:pos x="T6" y="T7"/>
              </a:cxn>
              <a:cxn ang="0">
                <a:pos x="T8" y="T9"/>
              </a:cxn>
            </a:cxnLst>
            <a:rect l="0" t="0" r="r" b="b"/>
            <a:pathLst>
              <a:path w="33" h="19">
                <a:moveTo>
                  <a:pt x="30" y="0"/>
                </a:moveTo>
                <a:lnTo>
                  <a:pt x="0" y="4"/>
                </a:lnTo>
                <a:lnTo>
                  <a:pt x="5" y="19"/>
                </a:lnTo>
                <a:lnTo>
                  <a:pt x="33" y="10"/>
                </a:lnTo>
                <a:lnTo>
                  <a:pt x="30" y="0"/>
                </a:lnTo>
                <a:close/>
              </a:path>
            </a:pathLst>
          </a:custGeom>
          <a:solidFill>
            <a:srgbClr val="9B363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71" name="ï$lîḋe"/>
          <p:cNvSpPr/>
          <p:nvPr/>
        </p:nvSpPr>
        <p:spPr bwMode="auto">
          <a:xfrm>
            <a:off x="2010141" y="3786587"/>
            <a:ext cx="21688" cy="12487"/>
          </a:xfrm>
          <a:custGeom>
            <a:avLst/>
            <a:gdLst>
              <a:gd name="T0" fmla="*/ 30 w 33"/>
              <a:gd name="T1" fmla="*/ 0 h 19"/>
              <a:gd name="T2" fmla="*/ 0 w 33"/>
              <a:gd name="T3" fmla="*/ 4 h 19"/>
              <a:gd name="T4" fmla="*/ 5 w 33"/>
              <a:gd name="T5" fmla="*/ 19 h 19"/>
              <a:gd name="T6" fmla="*/ 33 w 33"/>
              <a:gd name="T7" fmla="*/ 10 h 19"/>
              <a:gd name="T8" fmla="*/ 30 w 33"/>
              <a:gd name="T9" fmla="*/ 0 h 19"/>
            </a:gdLst>
            <a:ahLst/>
            <a:cxnLst>
              <a:cxn ang="0">
                <a:pos x="T0" y="T1"/>
              </a:cxn>
              <a:cxn ang="0">
                <a:pos x="T2" y="T3"/>
              </a:cxn>
              <a:cxn ang="0">
                <a:pos x="T4" y="T5"/>
              </a:cxn>
              <a:cxn ang="0">
                <a:pos x="T6" y="T7"/>
              </a:cxn>
              <a:cxn ang="0">
                <a:pos x="T8" y="T9"/>
              </a:cxn>
            </a:cxnLst>
            <a:rect l="0" t="0" r="r" b="b"/>
            <a:pathLst>
              <a:path w="33" h="19">
                <a:moveTo>
                  <a:pt x="30" y="0"/>
                </a:moveTo>
                <a:lnTo>
                  <a:pt x="0" y="4"/>
                </a:lnTo>
                <a:lnTo>
                  <a:pt x="5" y="19"/>
                </a:lnTo>
                <a:lnTo>
                  <a:pt x="33" y="1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72" name="íṧ1íďè"/>
          <p:cNvSpPr/>
          <p:nvPr/>
        </p:nvSpPr>
        <p:spPr bwMode="auto">
          <a:xfrm>
            <a:off x="2060746" y="3780015"/>
            <a:ext cx="19716" cy="4601"/>
          </a:xfrm>
          <a:custGeom>
            <a:avLst/>
            <a:gdLst>
              <a:gd name="T0" fmla="*/ 30 w 30"/>
              <a:gd name="T1" fmla="*/ 0 h 7"/>
              <a:gd name="T2" fmla="*/ 0 w 30"/>
              <a:gd name="T3" fmla="*/ 3 h 7"/>
              <a:gd name="T4" fmla="*/ 2 w 30"/>
              <a:gd name="T5" fmla="*/ 7 h 7"/>
              <a:gd name="T6" fmla="*/ 30 w 30"/>
              <a:gd name="T7" fmla="*/ 0 h 7"/>
              <a:gd name="T8" fmla="*/ 30 w 30"/>
              <a:gd name="T9" fmla="*/ 0 h 7"/>
            </a:gdLst>
            <a:ahLst/>
            <a:cxnLst>
              <a:cxn ang="0">
                <a:pos x="T0" y="T1"/>
              </a:cxn>
              <a:cxn ang="0">
                <a:pos x="T2" y="T3"/>
              </a:cxn>
              <a:cxn ang="0">
                <a:pos x="T4" y="T5"/>
              </a:cxn>
              <a:cxn ang="0">
                <a:pos x="T6" y="T7"/>
              </a:cxn>
              <a:cxn ang="0">
                <a:pos x="T8" y="T9"/>
              </a:cxn>
            </a:cxnLst>
            <a:rect l="0" t="0" r="r" b="b"/>
            <a:pathLst>
              <a:path w="30" h="7">
                <a:moveTo>
                  <a:pt x="30" y="0"/>
                </a:moveTo>
                <a:lnTo>
                  <a:pt x="0" y="3"/>
                </a:lnTo>
                <a:lnTo>
                  <a:pt x="2" y="7"/>
                </a:lnTo>
                <a:lnTo>
                  <a:pt x="30" y="0"/>
                </a:lnTo>
                <a:lnTo>
                  <a:pt x="30" y="0"/>
                </a:lnTo>
                <a:close/>
              </a:path>
            </a:pathLst>
          </a:custGeom>
          <a:solidFill>
            <a:srgbClr val="3582BE"/>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73" name="íṩļïḍé"/>
          <p:cNvSpPr/>
          <p:nvPr/>
        </p:nvSpPr>
        <p:spPr bwMode="auto">
          <a:xfrm>
            <a:off x="2060746" y="3780015"/>
            <a:ext cx="19716" cy="4601"/>
          </a:xfrm>
          <a:custGeom>
            <a:avLst/>
            <a:gdLst>
              <a:gd name="T0" fmla="*/ 30 w 30"/>
              <a:gd name="T1" fmla="*/ 0 h 7"/>
              <a:gd name="T2" fmla="*/ 0 w 30"/>
              <a:gd name="T3" fmla="*/ 3 h 7"/>
              <a:gd name="T4" fmla="*/ 2 w 30"/>
              <a:gd name="T5" fmla="*/ 7 h 7"/>
              <a:gd name="T6" fmla="*/ 30 w 30"/>
              <a:gd name="T7" fmla="*/ 0 h 7"/>
              <a:gd name="T8" fmla="*/ 30 w 30"/>
              <a:gd name="T9" fmla="*/ 0 h 7"/>
            </a:gdLst>
            <a:ahLst/>
            <a:cxnLst>
              <a:cxn ang="0">
                <a:pos x="T0" y="T1"/>
              </a:cxn>
              <a:cxn ang="0">
                <a:pos x="T2" y="T3"/>
              </a:cxn>
              <a:cxn ang="0">
                <a:pos x="T4" y="T5"/>
              </a:cxn>
              <a:cxn ang="0">
                <a:pos x="T6" y="T7"/>
              </a:cxn>
              <a:cxn ang="0">
                <a:pos x="T8" y="T9"/>
              </a:cxn>
            </a:cxnLst>
            <a:rect l="0" t="0" r="r" b="b"/>
            <a:pathLst>
              <a:path w="30" h="7">
                <a:moveTo>
                  <a:pt x="30" y="0"/>
                </a:moveTo>
                <a:lnTo>
                  <a:pt x="0" y="3"/>
                </a:lnTo>
                <a:lnTo>
                  <a:pt x="2" y="7"/>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74" name="íṣ1ïḋè"/>
          <p:cNvSpPr/>
          <p:nvPr/>
        </p:nvSpPr>
        <p:spPr bwMode="auto">
          <a:xfrm>
            <a:off x="2080462" y="3779358"/>
            <a:ext cx="1972" cy="658"/>
          </a:xfrm>
          <a:custGeom>
            <a:avLst/>
            <a:gdLst>
              <a:gd name="T0" fmla="*/ 3 w 3"/>
              <a:gd name="T1" fmla="*/ 0 h 1"/>
              <a:gd name="T2" fmla="*/ 0 w 3"/>
              <a:gd name="T3" fmla="*/ 1 h 1"/>
              <a:gd name="T4" fmla="*/ 0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1"/>
                </a:lnTo>
                <a:lnTo>
                  <a:pt x="0" y="1"/>
                </a:lnTo>
                <a:lnTo>
                  <a:pt x="3" y="0"/>
                </a:lnTo>
                <a:close/>
              </a:path>
            </a:pathLst>
          </a:custGeom>
          <a:solidFill>
            <a:srgbClr val="9B363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75" name="îṧľíďé"/>
          <p:cNvSpPr/>
          <p:nvPr/>
        </p:nvSpPr>
        <p:spPr bwMode="auto">
          <a:xfrm>
            <a:off x="2080462" y="3779358"/>
            <a:ext cx="1972" cy="658"/>
          </a:xfrm>
          <a:custGeom>
            <a:avLst/>
            <a:gdLst>
              <a:gd name="T0" fmla="*/ 3 w 3"/>
              <a:gd name="T1" fmla="*/ 0 h 1"/>
              <a:gd name="T2" fmla="*/ 0 w 3"/>
              <a:gd name="T3" fmla="*/ 1 h 1"/>
              <a:gd name="T4" fmla="*/ 0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1"/>
                </a:lnTo>
                <a:lnTo>
                  <a:pt x="0" y="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76" name="îšļîdé"/>
          <p:cNvSpPr/>
          <p:nvPr/>
        </p:nvSpPr>
        <p:spPr bwMode="auto">
          <a:xfrm>
            <a:off x="2436009" y="3729410"/>
            <a:ext cx="67692" cy="43376"/>
          </a:xfrm>
          <a:custGeom>
            <a:avLst/>
            <a:gdLst>
              <a:gd name="T0" fmla="*/ 103 w 103"/>
              <a:gd name="T1" fmla="*/ 0 h 66"/>
              <a:gd name="T2" fmla="*/ 37 w 103"/>
              <a:gd name="T3" fmla="*/ 9 h 66"/>
              <a:gd name="T4" fmla="*/ 44 w 103"/>
              <a:gd name="T5" fmla="*/ 34 h 66"/>
              <a:gd name="T6" fmla="*/ 4 w 103"/>
              <a:gd name="T7" fmla="*/ 44 h 66"/>
              <a:gd name="T8" fmla="*/ 0 w 103"/>
              <a:gd name="T9" fmla="*/ 66 h 66"/>
              <a:gd name="T10" fmla="*/ 94 w 103"/>
              <a:gd name="T11" fmla="*/ 52 h 66"/>
              <a:gd name="T12" fmla="*/ 103 w 103"/>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103" h="66">
                <a:moveTo>
                  <a:pt x="103" y="0"/>
                </a:moveTo>
                <a:lnTo>
                  <a:pt x="37" y="9"/>
                </a:lnTo>
                <a:lnTo>
                  <a:pt x="44" y="34"/>
                </a:lnTo>
                <a:lnTo>
                  <a:pt x="4" y="44"/>
                </a:lnTo>
                <a:lnTo>
                  <a:pt x="0" y="66"/>
                </a:lnTo>
                <a:lnTo>
                  <a:pt x="94" y="52"/>
                </a:lnTo>
                <a:lnTo>
                  <a:pt x="103" y="0"/>
                </a:lnTo>
                <a:close/>
              </a:path>
            </a:pathLst>
          </a:custGeom>
          <a:solidFill>
            <a:srgbClr val="6377A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77" name="íŝļîďé"/>
          <p:cNvSpPr/>
          <p:nvPr/>
        </p:nvSpPr>
        <p:spPr bwMode="auto">
          <a:xfrm>
            <a:off x="2436009" y="3729410"/>
            <a:ext cx="67692" cy="43376"/>
          </a:xfrm>
          <a:custGeom>
            <a:avLst/>
            <a:gdLst>
              <a:gd name="T0" fmla="*/ 103 w 103"/>
              <a:gd name="T1" fmla="*/ 0 h 66"/>
              <a:gd name="T2" fmla="*/ 37 w 103"/>
              <a:gd name="T3" fmla="*/ 9 h 66"/>
              <a:gd name="T4" fmla="*/ 44 w 103"/>
              <a:gd name="T5" fmla="*/ 34 h 66"/>
              <a:gd name="T6" fmla="*/ 4 w 103"/>
              <a:gd name="T7" fmla="*/ 44 h 66"/>
              <a:gd name="T8" fmla="*/ 0 w 103"/>
              <a:gd name="T9" fmla="*/ 66 h 66"/>
              <a:gd name="T10" fmla="*/ 94 w 103"/>
              <a:gd name="T11" fmla="*/ 52 h 66"/>
              <a:gd name="T12" fmla="*/ 103 w 103"/>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103" h="66">
                <a:moveTo>
                  <a:pt x="103" y="0"/>
                </a:moveTo>
                <a:lnTo>
                  <a:pt x="37" y="9"/>
                </a:lnTo>
                <a:lnTo>
                  <a:pt x="44" y="34"/>
                </a:lnTo>
                <a:lnTo>
                  <a:pt x="4" y="44"/>
                </a:lnTo>
                <a:lnTo>
                  <a:pt x="0" y="66"/>
                </a:lnTo>
                <a:lnTo>
                  <a:pt x="94" y="52"/>
                </a:lnTo>
                <a:lnTo>
                  <a:pt x="1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78" name="í$ľíďê"/>
          <p:cNvSpPr/>
          <p:nvPr/>
        </p:nvSpPr>
        <p:spPr bwMode="auto">
          <a:xfrm>
            <a:off x="2438638" y="3735325"/>
            <a:ext cx="26288" cy="23002"/>
          </a:xfrm>
          <a:custGeom>
            <a:avLst/>
            <a:gdLst>
              <a:gd name="T0" fmla="*/ 33 w 40"/>
              <a:gd name="T1" fmla="*/ 0 h 35"/>
              <a:gd name="T2" fmla="*/ 6 w 40"/>
              <a:gd name="T3" fmla="*/ 3 h 35"/>
              <a:gd name="T4" fmla="*/ 0 w 40"/>
              <a:gd name="T5" fmla="*/ 35 h 35"/>
              <a:gd name="T6" fmla="*/ 40 w 40"/>
              <a:gd name="T7" fmla="*/ 25 h 35"/>
              <a:gd name="T8" fmla="*/ 33 w 40"/>
              <a:gd name="T9" fmla="*/ 0 h 35"/>
            </a:gdLst>
            <a:ahLst/>
            <a:cxnLst>
              <a:cxn ang="0">
                <a:pos x="T0" y="T1"/>
              </a:cxn>
              <a:cxn ang="0">
                <a:pos x="T2" y="T3"/>
              </a:cxn>
              <a:cxn ang="0">
                <a:pos x="T4" y="T5"/>
              </a:cxn>
              <a:cxn ang="0">
                <a:pos x="T6" y="T7"/>
              </a:cxn>
              <a:cxn ang="0">
                <a:pos x="T8" y="T9"/>
              </a:cxn>
            </a:cxnLst>
            <a:rect l="0" t="0" r="r" b="b"/>
            <a:pathLst>
              <a:path w="40" h="35">
                <a:moveTo>
                  <a:pt x="33" y="0"/>
                </a:moveTo>
                <a:lnTo>
                  <a:pt x="6" y="3"/>
                </a:lnTo>
                <a:lnTo>
                  <a:pt x="0" y="35"/>
                </a:lnTo>
                <a:lnTo>
                  <a:pt x="40" y="25"/>
                </a:lnTo>
                <a:lnTo>
                  <a:pt x="33" y="0"/>
                </a:lnTo>
                <a:close/>
              </a:path>
            </a:pathLst>
          </a:custGeom>
          <a:solidFill>
            <a:srgbClr val="242C5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79" name="ïSļîḋé"/>
          <p:cNvSpPr/>
          <p:nvPr/>
        </p:nvSpPr>
        <p:spPr bwMode="auto">
          <a:xfrm>
            <a:off x="2438638" y="3735325"/>
            <a:ext cx="26288" cy="23002"/>
          </a:xfrm>
          <a:custGeom>
            <a:avLst/>
            <a:gdLst>
              <a:gd name="T0" fmla="*/ 33 w 40"/>
              <a:gd name="T1" fmla="*/ 0 h 35"/>
              <a:gd name="T2" fmla="*/ 6 w 40"/>
              <a:gd name="T3" fmla="*/ 3 h 35"/>
              <a:gd name="T4" fmla="*/ 0 w 40"/>
              <a:gd name="T5" fmla="*/ 35 h 35"/>
              <a:gd name="T6" fmla="*/ 40 w 40"/>
              <a:gd name="T7" fmla="*/ 25 h 35"/>
              <a:gd name="T8" fmla="*/ 33 w 40"/>
              <a:gd name="T9" fmla="*/ 0 h 35"/>
            </a:gdLst>
            <a:ahLst/>
            <a:cxnLst>
              <a:cxn ang="0">
                <a:pos x="T0" y="T1"/>
              </a:cxn>
              <a:cxn ang="0">
                <a:pos x="T2" y="T3"/>
              </a:cxn>
              <a:cxn ang="0">
                <a:pos x="T4" y="T5"/>
              </a:cxn>
              <a:cxn ang="0">
                <a:pos x="T6" y="T7"/>
              </a:cxn>
              <a:cxn ang="0">
                <a:pos x="T8" y="T9"/>
              </a:cxn>
            </a:cxnLst>
            <a:rect l="0" t="0" r="r" b="b"/>
            <a:pathLst>
              <a:path w="40" h="35">
                <a:moveTo>
                  <a:pt x="33" y="0"/>
                </a:moveTo>
                <a:lnTo>
                  <a:pt x="6" y="3"/>
                </a:lnTo>
                <a:lnTo>
                  <a:pt x="0" y="35"/>
                </a:lnTo>
                <a:lnTo>
                  <a:pt x="40" y="25"/>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80" name="îşḻïdè"/>
          <p:cNvSpPr/>
          <p:nvPr/>
        </p:nvSpPr>
        <p:spPr bwMode="auto">
          <a:xfrm>
            <a:off x="2497787" y="3537507"/>
            <a:ext cx="1431390" cy="226078"/>
          </a:xfrm>
          <a:custGeom>
            <a:avLst/>
            <a:gdLst>
              <a:gd name="T0" fmla="*/ 287 w 1527"/>
              <a:gd name="T1" fmla="*/ 163 h 241"/>
              <a:gd name="T2" fmla="*/ 216 w 1527"/>
              <a:gd name="T3" fmla="*/ 172 h 241"/>
              <a:gd name="T4" fmla="*/ 215 w 1527"/>
              <a:gd name="T5" fmla="*/ 179 h 241"/>
              <a:gd name="T6" fmla="*/ 6 w 1527"/>
              <a:gd name="T7" fmla="*/ 205 h 241"/>
              <a:gd name="T8" fmla="*/ 0 w 1527"/>
              <a:gd name="T9" fmla="*/ 241 h 241"/>
              <a:gd name="T10" fmla="*/ 409 w 1527"/>
              <a:gd name="T11" fmla="*/ 184 h 241"/>
              <a:gd name="T12" fmla="*/ 287 w 1527"/>
              <a:gd name="T13" fmla="*/ 163 h 241"/>
              <a:gd name="T14" fmla="*/ 1129 w 1527"/>
              <a:gd name="T15" fmla="*/ 52 h 241"/>
              <a:gd name="T16" fmla="*/ 389 w 1527"/>
              <a:gd name="T17" fmla="*/ 149 h 241"/>
              <a:gd name="T18" fmla="*/ 509 w 1527"/>
              <a:gd name="T19" fmla="*/ 170 h 241"/>
              <a:gd name="T20" fmla="*/ 1225 w 1527"/>
              <a:gd name="T21" fmla="*/ 68 h 241"/>
              <a:gd name="T22" fmla="*/ 1129 w 1527"/>
              <a:gd name="T23" fmla="*/ 52 h 241"/>
              <a:gd name="T24" fmla="*/ 1325 w 1527"/>
              <a:gd name="T25" fmla="*/ 26 h 241"/>
              <a:gd name="T26" fmla="*/ 1197 w 1527"/>
              <a:gd name="T27" fmla="*/ 43 h 241"/>
              <a:gd name="T28" fmla="*/ 1291 w 1527"/>
              <a:gd name="T29" fmla="*/ 59 h 241"/>
              <a:gd name="T30" fmla="*/ 1415 w 1527"/>
              <a:gd name="T31" fmla="*/ 42 h 241"/>
              <a:gd name="T32" fmla="*/ 1325 w 1527"/>
              <a:gd name="T33" fmla="*/ 26 h 241"/>
              <a:gd name="T34" fmla="*/ 1520 w 1527"/>
              <a:gd name="T35" fmla="*/ 0 h 241"/>
              <a:gd name="T36" fmla="*/ 1393 w 1527"/>
              <a:gd name="T37" fmla="*/ 17 h 241"/>
              <a:gd name="T38" fmla="*/ 1480 w 1527"/>
              <a:gd name="T39" fmla="*/ 32 h 241"/>
              <a:gd name="T40" fmla="*/ 1527 w 1527"/>
              <a:gd name="T41" fmla="*/ 2 h 241"/>
              <a:gd name="T42" fmla="*/ 1520 w 1527"/>
              <a:gd name="T4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27" h="241">
                <a:moveTo>
                  <a:pt x="287" y="163"/>
                </a:moveTo>
                <a:cubicBezTo>
                  <a:pt x="216" y="172"/>
                  <a:pt x="216" y="172"/>
                  <a:pt x="216" y="172"/>
                </a:cubicBezTo>
                <a:cubicBezTo>
                  <a:pt x="215" y="179"/>
                  <a:pt x="215" y="179"/>
                  <a:pt x="215" y="179"/>
                </a:cubicBezTo>
                <a:cubicBezTo>
                  <a:pt x="6" y="205"/>
                  <a:pt x="6" y="205"/>
                  <a:pt x="6" y="205"/>
                </a:cubicBezTo>
                <a:cubicBezTo>
                  <a:pt x="0" y="241"/>
                  <a:pt x="0" y="241"/>
                  <a:pt x="0" y="241"/>
                </a:cubicBezTo>
                <a:cubicBezTo>
                  <a:pt x="409" y="184"/>
                  <a:pt x="409" y="184"/>
                  <a:pt x="409" y="184"/>
                </a:cubicBezTo>
                <a:cubicBezTo>
                  <a:pt x="287" y="163"/>
                  <a:pt x="287" y="163"/>
                  <a:pt x="287" y="163"/>
                </a:cubicBezTo>
                <a:moveTo>
                  <a:pt x="1129" y="52"/>
                </a:moveTo>
                <a:cubicBezTo>
                  <a:pt x="389" y="149"/>
                  <a:pt x="389" y="149"/>
                  <a:pt x="389" y="149"/>
                </a:cubicBezTo>
                <a:cubicBezTo>
                  <a:pt x="509" y="170"/>
                  <a:pt x="509" y="170"/>
                  <a:pt x="509" y="170"/>
                </a:cubicBezTo>
                <a:cubicBezTo>
                  <a:pt x="1225" y="68"/>
                  <a:pt x="1225" y="68"/>
                  <a:pt x="1225" y="68"/>
                </a:cubicBezTo>
                <a:cubicBezTo>
                  <a:pt x="1129" y="52"/>
                  <a:pt x="1129" y="52"/>
                  <a:pt x="1129" y="52"/>
                </a:cubicBezTo>
                <a:moveTo>
                  <a:pt x="1325" y="26"/>
                </a:moveTo>
                <a:cubicBezTo>
                  <a:pt x="1197" y="43"/>
                  <a:pt x="1197" y="43"/>
                  <a:pt x="1197" y="43"/>
                </a:cubicBezTo>
                <a:cubicBezTo>
                  <a:pt x="1291" y="59"/>
                  <a:pt x="1291" y="59"/>
                  <a:pt x="1291" y="59"/>
                </a:cubicBezTo>
                <a:cubicBezTo>
                  <a:pt x="1415" y="42"/>
                  <a:pt x="1415" y="42"/>
                  <a:pt x="1415" y="42"/>
                </a:cubicBezTo>
                <a:cubicBezTo>
                  <a:pt x="1325" y="26"/>
                  <a:pt x="1325" y="26"/>
                  <a:pt x="1325" y="26"/>
                </a:cubicBezTo>
                <a:moveTo>
                  <a:pt x="1520" y="0"/>
                </a:moveTo>
                <a:cubicBezTo>
                  <a:pt x="1393" y="17"/>
                  <a:pt x="1393" y="17"/>
                  <a:pt x="1393" y="17"/>
                </a:cubicBezTo>
                <a:cubicBezTo>
                  <a:pt x="1480" y="32"/>
                  <a:pt x="1480" y="32"/>
                  <a:pt x="1480" y="32"/>
                </a:cubicBezTo>
                <a:cubicBezTo>
                  <a:pt x="1500" y="28"/>
                  <a:pt x="1516" y="17"/>
                  <a:pt x="1527" y="2"/>
                </a:cubicBezTo>
                <a:cubicBezTo>
                  <a:pt x="1520" y="0"/>
                  <a:pt x="1520" y="0"/>
                  <a:pt x="1520" y="0"/>
                </a:cubicBezTo>
              </a:path>
            </a:pathLst>
          </a:custGeom>
          <a:solidFill>
            <a:srgbClr val="99A9C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81" name="ïSḷíḓe"/>
          <p:cNvSpPr/>
          <p:nvPr/>
        </p:nvSpPr>
        <p:spPr bwMode="auto">
          <a:xfrm>
            <a:off x="2766583" y="3676834"/>
            <a:ext cx="208334" cy="32860"/>
          </a:xfrm>
          <a:custGeom>
            <a:avLst/>
            <a:gdLst>
              <a:gd name="T0" fmla="*/ 146 w 317"/>
              <a:gd name="T1" fmla="*/ 0 h 50"/>
              <a:gd name="T2" fmla="*/ 0 w 317"/>
              <a:gd name="T3" fmla="*/ 20 h 50"/>
              <a:gd name="T4" fmla="*/ 174 w 317"/>
              <a:gd name="T5" fmla="*/ 50 h 50"/>
              <a:gd name="T6" fmla="*/ 317 w 317"/>
              <a:gd name="T7" fmla="*/ 30 h 50"/>
              <a:gd name="T8" fmla="*/ 146 w 317"/>
              <a:gd name="T9" fmla="*/ 0 h 50"/>
            </a:gdLst>
            <a:ahLst/>
            <a:cxnLst>
              <a:cxn ang="0">
                <a:pos x="T0" y="T1"/>
              </a:cxn>
              <a:cxn ang="0">
                <a:pos x="T2" y="T3"/>
              </a:cxn>
              <a:cxn ang="0">
                <a:pos x="T4" y="T5"/>
              </a:cxn>
              <a:cxn ang="0">
                <a:pos x="T6" y="T7"/>
              </a:cxn>
              <a:cxn ang="0">
                <a:pos x="T8" y="T9"/>
              </a:cxn>
            </a:cxnLst>
            <a:rect l="0" t="0" r="r" b="b"/>
            <a:pathLst>
              <a:path w="317" h="50">
                <a:moveTo>
                  <a:pt x="146" y="0"/>
                </a:moveTo>
                <a:lnTo>
                  <a:pt x="0" y="20"/>
                </a:lnTo>
                <a:lnTo>
                  <a:pt x="174" y="50"/>
                </a:lnTo>
                <a:lnTo>
                  <a:pt x="317" y="30"/>
                </a:lnTo>
                <a:lnTo>
                  <a:pt x="146" y="0"/>
                </a:lnTo>
                <a:close/>
              </a:path>
            </a:pathLst>
          </a:custGeom>
          <a:solidFill>
            <a:srgbClr val="393F6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82" name="îṥlïḍé"/>
          <p:cNvSpPr/>
          <p:nvPr/>
        </p:nvSpPr>
        <p:spPr bwMode="auto">
          <a:xfrm>
            <a:off x="2766583" y="3676834"/>
            <a:ext cx="208334" cy="32860"/>
          </a:xfrm>
          <a:custGeom>
            <a:avLst/>
            <a:gdLst>
              <a:gd name="T0" fmla="*/ 146 w 317"/>
              <a:gd name="T1" fmla="*/ 0 h 50"/>
              <a:gd name="T2" fmla="*/ 0 w 317"/>
              <a:gd name="T3" fmla="*/ 20 h 50"/>
              <a:gd name="T4" fmla="*/ 174 w 317"/>
              <a:gd name="T5" fmla="*/ 50 h 50"/>
              <a:gd name="T6" fmla="*/ 317 w 317"/>
              <a:gd name="T7" fmla="*/ 30 h 50"/>
              <a:gd name="T8" fmla="*/ 146 w 317"/>
              <a:gd name="T9" fmla="*/ 0 h 50"/>
            </a:gdLst>
            <a:ahLst/>
            <a:cxnLst>
              <a:cxn ang="0">
                <a:pos x="T0" y="T1"/>
              </a:cxn>
              <a:cxn ang="0">
                <a:pos x="T2" y="T3"/>
              </a:cxn>
              <a:cxn ang="0">
                <a:pos x="T4" y="T5"/>
              </a:cxn>
              <a:cxn ang="0">
                <a:pos x="T6" y="T7"/>
              </a:cxn>
              <a:cxn ang="0">
                <a:pos x="T8" y="T9"/>
              </a:cxn>
            </a:cxnLst>
            <a:rect l="0" t="0" r="r" b="b"/>
            <a:pathLst>
              <a:path w="317" h="50">
                <a:moveTo>
                  <a:pt x="146" y="0"/>
                </a:moveTo>
                <a:lnTo>
                  <a:pt x="0" y="20"/>
                </a:lnTo>
                <a:lnTo>
                  <a:pt x="174" y="50"/>
                </a:lnTo>
                <a:lnTo>
                  <a:pt x="317" y="30"/>
                </a:lnTo>
                <a:lnTo>
                  <a:pt x="1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83" name="iṥḷîḑe"/>
          <p:cNvSpPr/>
          <p:nvPr/>
        </p:nvSpPr>
        <p:spPr bwMode="auto">
          <a:xfrm>
            <a:off x="3922605" y="3536849"/>
            <a:ext cx="8544" cy="2629"/>
          </a:xfrm>
          <a:custGeom>
            <a:avLst/>
            <a:gdLst>
              <a:gd name="T0" fmla="*/ 9 w 9"/>
              <a:gd name="T1" fmla="*/ 0 h 3"/>
              <a:gd name="T2" fmla="*/ 0 w 9"/>
              <a:gd name="T3" fmla="*/ 1 h 3"/>
              <a:gd name="T4" fmla="*/ 7 w 9"/>
              <a:gd name="T5" fmla="*/ 3 h 3"/>
              <a:gd name="T6" fmla="*/ 9 w 9"/>
              <a:gd name="T7" fmla="*/ 0 h 3"/>
            </a:gdLst>
            <a:ahLst/>
            <a:cxnLst>
              <a:cxn ang="0">
                <a:pos x="T0" y="T1"/>
              </a:cxn>
              <a:cxn ang="0">
                <a:pos x="T2" y="T3"/>
              </a:cxn>
              <a:cxn ang="0">
                <a:pos x="T4" y="T5"/>
              </a:cxn>
              <a:cxn ang="0">
                <a:pos x="T6" y="T7"/>
              </a:cxn>
            </a:cxnLst>
            <a:rect l="0" t="0" r="r" b="b"/>
            <a:pathLst>
              <a:path w="9" h="3">
                <a:moveTo>
                  <a:pt x="9" y="0"/>
                </a:moveTo>
                <a:cubicBezTo>
                  <a:pt x="0" y="1"/>
                  <a:pt x="0" y="1"/>
                  <a:pt x="0" y="1"/>
                </a:cubicBezTo>
                <a:cubicBezTo>
                  <a:pt x="7" y="3"/>
                  <a:pt x="7" y="3"/>
                  <a:pt x="7" y="3"/>
                </a:cubicBezTo>
                <a:cubicBezTo>
                  <a:pt x="8" y="2"/>
                  <a:pt x="8" y="1"/>
                  <a:pt x="9" y="0"/>
                </a:cubicBezTo>
              </a:path>
            </a:pathLst>
          </a:custGeom>
          <a:solidFill>
            <a:srgbClr val="5E6B8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84" name="ïśḻîḍê"/>
          <p:cNvSpPr/>
          <p:nvPr/>
        </p:nvSpPr>
        <p:spPr bwMode="auto">
          <a:xfrm>
            <a:off x="3739902" y="3553280"/>
            <a:ext cx="145242" cy="23659"/>
          </a:xfrm>
          <a:custGeom>
            <a:avLst/>
            <a:gdLst>
              <a:gd name="T0" fmla="*/ 68 w 155"/>
              <a:gd name="T1" fmla="*/ 0 h 25"/>
              <a:gd name="T2" fmla="*/ 0 w 155"/>
              <a:gd name="T3" fmla="*/ 9 h 25"/>
              <a:gd name="T4" fmla="*/ 90 w 155"/>
              <a:gd name="T5" fmla="*/ 25 h 25"/>
              <a:gd name="T6" fmla="*/ 151 w 155"/>
              <a:gd name="T7" fmla="*/ 16 h 25"/>
              <a:gd name="T8" fmla="*/ 155 w 155"/>
              <a:gd name="T9" fmla="*/ 15 h 25"/>
              <a:gd name="T10" fmla="*/ 68 w 155"/>
              <a:gd name="T11" fmla="*/ 0 h 25"/>
            </a:gdLst>
            <a:ahLst/>
            <a:cxnLst>
              <a:cxn ang="0">
                <a:pos x="T0" y="T1"/>
              </a:cxn>
              <a:cxn ang="0">
                <a:pos x="T2" y="T3"/>
              </a:cxn>
              <a:cxn ang="0">
                <a:pos x="T4" y="T5"/>
              </a:cxn>
              <a:cxn ang="0">
                <a:pos x="T6" y="T7"/>
              </a:cxn>
              <a:cxn ang="0">
                <a:pos x="T8" y="T9"/>
              </a:cxn>
              <a:cxn ang="0">
                <a:pos x="T10" y="T11"/>
              </a:cxn>
            </a:cxnLst>
            <a:rect l="0" t="0" r="r" b="b"/>
            <a:pathLst>
              <a:path w="155" h="25">
                <a:moveTo>
                  <a:pt x="68" y="0"/>
                </a:moveTo>
                <a:cubicBezTo>
                  <a:pt x="0" y="9"/>
                  <a:pt x="0" y="9"/>
                  <a:pt x="0" y="9"/>
                </a:cubicBezTo>
                <a:cubicBezTo>
                  <a:pt x="90" y="25"/>
                  <a:pt x="90" y="25"/>
                  <a:pt x="90" y="25"/>
                </a:cubicBezTo>
                <a:cubicBezTo>
                  <a:pt x="151" y="16"/>
                  <a:pt x="151" y="16"/>
                  <a:pt x="151" y="16"/>
                </a:cubicBezTo>
                <a:cubicBezTo>
                  <a:pt x="152" y="16"/>
                  <a:pt x="154" y="16"/>
                  <a:pt x="155" y="15"/>
                </a:cubicBezTo>
                <a:cubicBezTo>
                  <a:pt x="68" y="0"/>
                  <a:pt x="68" y="0"/>
                  <a:pt x="68" y="0"/>
                </a:cubicBezTo>
              </a:path>
            </a:pathLst>
          </a:custGeom>
          <a:solidFill>
            <a:srgbClr val="5E6B8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85" name="işḷïde"/>
          <p:cNvSpPr/>
          <p:nvPr/>
        </p:nvSpPr>
        <p:spPr bwMode="auto">
          <a:xfrm>
            <a:off x="3556542" y="3578253"/>
            <a:ext cx="151814" cy="23002"/>
          </a:xfrm>
          <a:custGeom>
            <a:avLst/>
            <a:gdLst>
              <a:gd name="T0" fmla="*/ 97 w 231"/>
              <a:gd name="T1" fmla="*/ 0 h 35"/>
              <a:gd name="T2" fmla="*/ 0 w 231"/>
              <a:gd name="T3" fmla="*/ 12 h 35"/>
              <a:gd name="T4" fmla="*/ 136 w 231"/>
              <a:gd name="T5" fmla="*/ 35 h 35"/>
              <a:gd name="T6" fmla="*/ 231 w 231"/>
              <a:gd name="T7" fmla="*/ 22 h 35"/>
              <a:gd name="T8" fmla="*/ 97 w 231"/>
              <a:gd name="T9" fmla="*/ 0 h 35"/>
            </a:gdLst>
            <a:ahLst/>
            <a:cxnLst>
              <a:cxn ang="0">
                <a:pos x="T0" y="T1"/>
              </a:cxn>
              <a:cxn ang="0">
                <a:pos x="T2" y="T3"/>
              </a:cxn>
              <a:cxn ang="0">
                <a:pos x="T4" y="T5"/>
              </a:cxn>
              <a:cxn ang="0">
                <a:pos x="T6" y="T7"/>
              </a:cxn>
              <a:cxn ang="0">
                <a:pos x="T8" y="T9"/>
              </a:cxn>
            </a:cxnLst>
            <a:rect l="0" t="0" r="r" b="b"/>
            <a:pathLst>
              <a:path w="231" h="35">
                <a:moveTo>
                  <a:pt x="97" y="0"/>
                </a:moveTo>
                <a:lnTo>
                  <a:pt x="0" y="12"/>
                </a:lnTo>
                <a:lnTo>
                  <a:pt x="136" y="35"/>
                </a:lnTo>
                <a:lnTo>
                  <a:pt x="231" y="22"/>
                </a:lnTo>
                <a:lnTo>
                  <a:pt x="97" y="0"/>
                </a:lnTo>
                <a:close/>
              </a:path>
            </a:pathLst>
          </a:custGeom>
          <a:solidFill>
            <a:srgbClr val="5E6B8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86" name="îṩḷiďê"/>
          <p:cNvSpPr/>
          <p:nvPr/>
        </p:nvSpPr>
        <p:spPr bwMode="auto">
          <a:xfrm>
            <a:off x="3556542" y="3578253"/>
            <a:ext cx="151814" cy="23002"/>
          </a:xfrm>
          <a:custGeom>
            <a:avLst/>
            <a:gdLst>
              <a:gd name="T0" fmla="*/ 97 w 231"/>
              <a:gd name="T1" fmla="*/ 0 h 35"/>
              <a:gd name="T2" fmla="*/ 0 w 231"/>
              <a:gd name="T3" fmla="*/ 12 h 35"/>
              <a:gd name="T4" fmla="*/ 136 w 231"/>
              <a:gd name="T5" fmla="*/ 35 h 35"/>
              <a:gd name="T6" fmla="*/ 231 w 231"/>
              <a:gd name="T7" fmla="*/ 22 h 35"/>
              <a:gd name="T8" fmla="*/ 97 w 231"/>
              <a:gd name="T9" fmla="*/ 0 h 35"/>
            </a:gdLst>
            <a:ahLst/>
            <a:cxnLst>
              <a:cxn ang="0">
                <a:pos x="T0" y="T1"/>
              </a:cxn>
              <a:cxn ang="0">
                <a:pos x="T2" y="T3"/>
              </a:cxn>
              <a:cxn ang="0">
                <a:pos x="T4" y="T5"/>
              </a:cxn>
              <a:cxn ang="0">
                <a:pos x="T6" y="T7"/>
              </a:cxn>
              <a:cxn ang="0">
                <a:pos x="T8" y="T9"/>
              </a:cxn>
            </a:cxnLst>
            <a:rect l="0" t="0" r="r" b="b"/>
            <a:pathLst>
              <a:path w="231" h="35">
                <a:moveTo>
                  <a:pt x="97" y="0"/>
                </a:moveTo>
                <a:lnTo>
                  <a:pt x="0" y="12"/>
                </a:lnTo>
                <a:lnTo>
                  <a:pt x="136" y="35"/>
                </a:lnTo>
                <a:lnTo>
                  <a:pt x="231" y="22"/>
                </a:lnTo>
                <a:lnTo>
                  <a:pt x="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87" name="îşľíḑè"/>
          <p:cNvSpPr/>
          <p:nvPr/>
        </p:nvSpPr>
        <p:spPr bwMode="auto">
          <a:xfrm>
            <a:off x="1761061" y="3176044"/>
            <a:ext cx="38118" cy="45347"/>
          </a:xfrm>
          <a:custGeom>
            <a:avLst/>
            <a:gdLst>
              <a:gd name="T0" fmla="*/ 0 w 58"/>
              <a:gd name="T1" fmla="*/ 0 h 69"/>
              <a:gd name="T2" fmla="*/ 8 w 58"/>
              <a:gd name="T3" fmla="*/ 65 h 69"/>
              <a:gd name="T4" fmla="*/ 58 w 58"/>
              <a:gd name="T5" fmla="*/ 69 h 69"/>
              <a:gd name="T6" fmla="*/ 51 w 58"/>
              <a:gd name="T7" fmla="*/ 5 h 69"/>
              <a:gd name="T8" fmla="*/ 0 w 58"/>
              <a:gd name="T9" fmla="*/ 0 h 69"/>
            </a:gdLst>
            <a:ahLst/>
            <a:cxnLst>
              <a:cxn ang="0">
                <a:pos x="T0" y="T1"/>
              </a:cxn>
              <a:cxn ang="0">
                <a:pos x="T2" y="T3"/>
              </a:cxn>
              <a:cxn ang="0">
                <a:pos x="T4" y="T5"/>
              </a:cxn>
              <a:cxn ang="0">
                <a:pos x="T6" y="T7"/>
              </a:cxn>
              <a:cxn ang="0">
                <a:pos x="T8" y="T9"/>
              </a:cxn>
            </a:cxnLst>
            <a:rect l="0" t="0" r="r" b="b"/>
            <a:pathLst>
              <a:path w="58" h="69">
                <a:moveTo>
                  <a:pt x="0" y="0"/>
                </a:moveTo>
                <a:lnTo>
                  <a:pt x="8" y="65"/>
                </a:lnTo>
                <a:lnTo>
                  <a:pt x="58" y="69"/>
                </a:lnTo>
                <a:lnTo>
                  <a:pt x="51" y="5"/>
                </a:lnTo>
                <a:lnTo>
                  <a:pt x="0" y="0"/>
                </a:lnTo>
                <a:close/>
              </a:path>
            </a:pathLst>
          </a:custGeom>
          <a:solidFill>
            <a:srgbClr val="6377A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88" name="îSḷïḍé"/>
          <p:cNvSpPr/>
          <p:nvPr/>
        </p:nvSpPr>
        <p:spPr bwMode="auto">
          <a:xfrm>
            <a:off x="1761061" y="3176044"/>
            <a:ext cx="38118" cy="45347"/>
          </a:xfrm>
          <a:custGeom>
            <a:avLst/>
            <a:gdLst>
              <a:gd name="T0" fmla="*/ 0 w 58"/>
              <a:gd name="T1" fmla="*/ 0 h 69"/>
              <a:gd name="T2" fmla="*/ 8 w 58"/>
              <a:gd name="T3" fmla="*/ 65 h 69"/>
              <a:gd name="T4" fmla="*/ 58 w 58"/>
              <a:gd name="T5" fmla="*/ 69 h 69"/>
              <a:gd name="T6" fmla="*/ 51 w 58"/>
              <a:gd name="T7" fmla="*/ 5 h 69"/>
              <a:gd name="T8" fmla="*/ 0 w 58"/>
              <a:gd name="T9" fmla="*/ 0 h 69"/>
            </a:gdLst>
            <a:ahLst/>
            <a:cxnLst>
              <a:cxn ang="0">
                <a:pos x="T0" y="T1"/>
              </a:cxn>
              <a:cxn ang="0">
                <a:pos x="T2" y="T3"/>
              </a:cxn>
              <a:cxn ang="0">
                <a:pos x="T4" y="T5"/>
              </a:cxn>
              <a:cxn ang="0">
                <a:pos x="T6" y="T7"/>
              </a:cxn>
              <a:cxn ang="0">
                <a:pos x="T8" y="T9"/>
              </a:cxn>
            </a:cxnLst>
            <a:rect l="0" t="0" r="r" b="b"/>
            <a:pathLst>
              <a:path w="58" h="69">
                <a:moveTo>
                  <a:pt x="0" y="0"/>
                </a:moveTo>
                <a:lnTo>
                  <a:pt x="8" y="65"/>
                </a:lnTo>
                <a:lnTo>
                  <a:pt x="58" y="69"/>
                </a:lnTo>
                <a:lnTo>
                  <a:pt x="51"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89" name="ïSľïďé"/>
          <p:cNvSpPr/>
          <p:nvPr/>
        </p:nvSpPr>
        <p:spPr bwMode="auto">
          <a:xfrm>
            <a:off x="1663138" y="2449177"/>
            <a:ext cx="131441" cy="730154"/>
          </a:xfrm>
          <a:custGeom>
            <a:avLst/>
            <a:gdLst>
              <a:gd name="T0" fmla="*/ 37 w 140"/>
              <a:gd name="T1" fmla="*/ 0 h 780"/>
              <a:gd name="T2" fmla="*/ 5 w 140"/>
              <a:gd name="T3" fmla="*/ 73 h 780"/>
              <a:gd name="T4" fmla="*/ 104 w 140"/>
              <a:gd name="T5" fmla="*/ 777 h 780"/>
              <a:gd name="T6" fmla="*/ 140 w 140"/>
              <a:gd name="T7" fmla="*/ 780 h 780"/>
              <a:gd name="T8" fmla="*/ 37 w 140"/>
              <a:gd name="T9" fmla="*/ 0 h 780"/>
            </a:gdLst>
            <a:ahLst/>
            <a:cxnLst>
              <a:cxn ang="0">
                <a:pos x="T0" y="T1"/>
              </a:cxn>
              <a:cxn ang="0">
                <a:pos x="T2" y="T3"/>
              </a:cxn>
              <a:cxn ang="0">
                <a:pos x="T4" y="T5"/>
              </a:cxn>
              <a:cxn ang="0">
                <a:pos x="T6" y="T7"/>
              </a:cxn>
              <a:cxn ang="0">
                <a:pos x="T8" y="T9"/>
              </a:cxn>
            </a:cxnLst>
            <a:rect l="0" t="0" r="r" b="b"/>
            <a:pathLst>
              <a:path w="140" h="780">
                <a:moveTo>
                  <a:pt x="37" y="0"/>
                </a:moveTo>
                <a:cubicBezTo>
                  <a:pt x="14" y="16"/>
                  <a:pt x="0" y="44"/>
                  <a:pt x="5" y="73"/>
                </a:cubicBezTo>
                <a:cubicBezTo>
                  <a:pt x="104" y="777"/>
                  <a:pt x="104" y="777"/>
                  <a:pt x="104" y="777"/>
                </a:cubicBezTo>
                <a:cubicBezTo>
                  <a:pt x="140" y="780"/>
                  <a:pt x="140" y="780"/>
                  <a:pt x="140" y="780"/>
                </a:cubicBezTo>
                <a:cubicBezTo>
                  <a:pt x="37" y="0"/>
                  <a:pt x="37" y="0"/>
                  <a:pt x="37" y="0"/>
                </a:cubicBezTo>
              </a:path>
            </a:pathLst>
          </a:custGeom>
          <a:solidFill>
            <a:srgbClr val="9DACC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90" name="î$ļïḍê"/>
          <p:cNvSpPr/>
          <p:nvPr/>
        </p:nvSpPr>
        <p:spPr bwMode="auto">
          <a:xfrm>
            <a:off x="1702570" y="2096259"/>
            <a:ext cx="2300213" cy="1694271"/>
          </a:xfrm>
          <a:custGeom>
            <a:avLst/>
            <a:gdLst>
              <a:gd name="T0" fmla="*/ 2448 w 2453"/>
              <a:gd name="T1" fmla="*/ 1442 h 1810"/>
              <a:gd name="T2" fmla="*/ 2382 w 2453"/>
              <a:gd name="T3" fmla="*/ 1527 h 1810"/>
              <a:gd name="T4" fmla="*/ 271 w 2453"/>
              <a:gd name="T5" fmla="*/ 1805 h 1810"/>
              <a:gd name="T6" fmla="*/ 185 w 2453"/>
              <a:gd name="T7" fmla="*/ 1739 h 1810"/>
              <a:gd name="T8" fmla="*/ 5 w 2453"/>
              <a:gd name="T9" fmla="*/ 369 h 1810"/>
              <a:gd name="T10" fmla="*/ 71 w 2453"/>
              <a:gd name="T11" fmla="*/ 283 h 1810"/>
              <a:gd name="T12" fmla="*/ 2182 w 2453"/>
              <a:gd name="T13" fmla="*/ 5 h 1810"/>
              <a:gd name="T14" fmla="*/ 2268 w 2453"/>
              <a:gd name="T15" fmla="*/ 71 h 1810"/>
              <a:gd name="T16" fmla="*/ 2448 w 2453"/>
              <a:gd name="T17" fmla="*/ 1442 h 1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53" h="1810">
                <a:moveTo>
                  <a:pt x="2448" y="1442"/>
                </a:moveTo>
                <a:cubicBezTo>
                  <a:pt x="2453" y="1483"/>
                  <a:pt x="2424" y="1522"/>
                  <a:pt x="2382" y="1527"/>
                </a:cubicBezTo>
                <a:cubicBezTo>
                  <a:pt x="271" y="1805"/>
                  <a:pt x="271" y="1805"/>
                  <a:pt x="271" y="1805"/>
                </a:cubicBezTo>
                <a:cubicBezTo>
                  <a:pt x="229" y="1810"/>
                  <a:pt x="191" y="1781"/>
                  <a:pt x="185" y="1739"/>
                </a:cubicBezTo>
                <a:cubicBezTo>
                  <a:pt x="5" y="369"/>
                  <a:pt x="5" y="369"/>
                  <a:pt x="5" y="369"/>
                </a:cubicBezTo>
                <a:cubicBezTo>
                  <a:pt x="0" y="327"/>
                  <a:pt x="29" y="288"/>
                  <a:pt x="71" y="283"/>
                </a:cubicBezTo>
                <a:cubicBezTo>
                  <a:pt x="2182" y="5"/>
                  <a:pt x="2182" y="5"/>
                  <a:pt x="2182" y="5"/>
                </a:cubicBezTo>
                <a:cubicBezTo>
                  <a:pt x="2224" y="0"/>
                  <a:pt x="2262" y="29"/>
                  <a:pt x="2268" y="71"/>
                </a:cubicBezTo>
                <a:cubicBezTo>
                  <a:pt x="2448" y="1442"/>
                  <a:pt x="2448" y="1442"/>
                  <a:pt x="2448" y="1442"/>
                </a:cubicBezTo>
              </a:path>
            </a:pathLst>
          </a:custGeom>
          <a:solidFill>
            <a:srgbClr val="3F4751"/>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91" name="íṧľidê"/>
          <p:cNvSpPr/>
          <p:nvPr/>
        </p:nvSpPr>
        <p:spPr bwMode="auto">
          <a:xfrm>
            <a:off x="1717686" y="2111374"/>
            <a:ext cx="2272611" cy="1664040"/>
          </a:xfrm>
          <a:custGeom>
            <a:avLst/>
            <a:gdLst>
              <a:gd name="T0" fmla="*/ 2290 w 2424"/>
              <a:gd name="T1" fmla="*/ 551 h 1778"/>
              <a:gd name="T2" fmla="*/ 2406 w 2424"/>
              <a:gd name="T3" fmla="*/ 1429 h 1778"/>
              <a:gd name="T4" fmla="*/ 2396 w 2424"/>
              <a:gd name="T5" fmla="*/ 1466 h 1778"/>
              <a:gd name="T6" fmla="*/ 2363 w 2424"/>
              <a:gd name="T7" fmla="*/ 1485 h 1778"/>
              <a:gd name="T8" fmla="*/ 1057 w 2424"/>
              <a:gd name="T9" fmla="*/ 1657 h 1778"/>
              <a:gd name="T10" fmla="*/ 1053 w 2424"/>
              <a:gd name="T11" fmla="*/ 1672 h 1778"/>
              <a:gd name="T12" fmla="*/ 2365 w 2424"/>
              <a:gd name="T13" fmla="*/ 1500 h 1778"/>
              <a:gd name="T14" fmla="*/ 2405 w 2424"/>
              <a:gd name="T15" fmla="*/ 1478 h 1778"/>
              <a:gd name="T16" fmla="*/ 2421 w 2424"/>
              <a:gd name="T17" fmla="*/ 1436 h 1778"/>
              <a:gd name="T18" fmla="*/ 2421 w 2424"/>
              <a:gd name="T19" fmla="*/ 1427 h 1778"/>
              <a:gd name="T20" fmla="*/ 2424 w 2424"/>
              <a:gd name="T21" fmla="*/ 1426 h 1778"/>
              <a:gd name="T22" fmla="*/ 2424 w 2424"/>
              <a:gd name="T23" fmla="*/ 1426 h 1778"/>
              <a:gd name="T24" fmla="*/ 2421 w 2424"/>
              <a:gd name="T25" fmla="*/ 1427 h 1778"/>
              <a:gd name="T26" fmla="*/ 2306 w 2424"/>
              <a:gd name="T27" fmla="*/ 557 h 1778"/>
              <a:gd name="T28" fmla="*/ 2290 w 2424"/>
              <a:gd name="T29" fmla="*/ 551 h 1778"/>
              <a:gd name="T30" fmla="*/ 789 w 2424"/>
              <a:gd name="T31" fmla="*/ 182 h 1778"/>
              <a:gd name="T32" fmla="*/ 57 w 2424"/>
              <a:gd name="T33" fmla="*/ 278 h 1778"/>
              <a:gd name="T34" fmla="*/ 16 w 2424"/>
              <a:gd name="T35" fmla="*/ 300 h 1778"/>
              <a:gd name="T36" fmla="*/ 0 w 2424"/>
              <a:gd name="T37" fmla="*/ 343 h 1778"/>
              <a:gd name="T38" fmla="*/ 1 w 2424"/>
              <a:gd name="T39" fmla="*/ 351 h 1778"/>
              <a:gd name="T40" fmla="*/ 181 w 2424"/>
              <a:gd name="T41" fmla="*/ 1721 h 1778"/>
              <a:gd name="T42" fmla="*/ 202 w 2424"/>
              <a:gd name="T43" fmla="*/ 1762 h 1778"/>
              <a:gd name="T44" fmla="*/ 245 w 2424"/>
              <a:gd name="T45" fmla="*/ 1778 h 1778"/>
              <a:gd name="T46" fmla="*/ 254 w 2424"/>
              <a:gd name="T47" fmla="*/ 1777 h 1778"/>
              <a:gd name="T48" fmla="*/ 456 w 2424"/>
              <a:gd name="T49" fmla="*/ 1751 h 1778"/>
              <a:gd name="T50" fmla="*/ 459 w 2424"/>
              <a:gd name="T51" fmla="*/ 1735 h 1778"/>
              <a:gd name="T52" fmla="*/ 252 w 2424"/>
              <a:gd name="T53" fmla="*/ 1762 h 1778"/>
              <a:gd name="T54" fmla="*/ 245 w 2424"/>
              <a:gd name="T55" fmla="*/ 1763 h 1778"/>
              <a:gd name="T56" fmla="*/ 196 w 2424"/>
              <a:gd name="T57" fmla="*/ 1719 h 1778"/>
              <a:gd name="T58" fmla="*/ 15 w 2424"/>
              <a:gd name="T59" fmla="*/ 349 h 1778"/>
              <a:gd name="T60" fmla="*/ 58 w 2424"/>
              <a:gd name="T61" fmla="*/ 293 h 1778"/>
              <a:gd name="T62" fmla="*/ 786 w 2424"/>
              <a:gd name="T63" fmla="*/ 198 h 1778"/>
              <a:gd name="T64" fmla="*/ 789 w 2424"/>
              <a:gd name="T65" fmla="*/ 182 h 1778"/>
              <a:gd name="T66" fmla="*/ 2176 w 2424"/>
              <a:gd name="T67" fmla="*/ 0 h 1778"/>
              <a:gd name="T68" fmla="*/ 2168 w 2424"/>
              <a:gd name="T69" fmla="*/ 1 h 1778"/>
              <a:gd name="T70" fmla="*/ 1387 w 2424"/>
              <a:gd name="T71" fmla="*/ 103 h 1778"/>
              <a:gd name="T72" fmla="*/ 1384 w 2424"/>
              <a:gd name="T73" fmla="*/ 119 h 1778"/>
              <a:gd name="T74" fmla="*/ 2170 w 2424"/>
              <a:gd name="T75" fmla="*/ 16 h 1778"/>
              <a:gd name="T76" fmla="*/ 2176 w 2424"/>
              <a:gd name="T77" fmla="*/ 15 h 1778"/>
              <a:gd name="T78" fmla="*/ 2226 w 2424"/>
              <a:gd name="T79" fmla="*/ 59 h 1778"/>
              <a:gd name="T80" fmla="*/ 2284 w 2424"/>
              <a:gd name="T81" fmla="*/ 505 h 1778"/>
              <a:gd name="T82" fmla="*/ 2300 w 2424"/>
              <a:gd name="T83" fmla="*/ 512 h 1778"/>
              <a:gd name="T84" fmla="*/ 2241 w 2424"/>
              <a:gd name="T85" fmla="*/ 57 h 1778"/>
              <a:gd name="T86" fmla="*/ 2219 w 2424"/>
              <a:gd name="T87" fmla="*/ 16 h 1778"/>
              <a:gd name="T88" fmla="*/ 2176 w 2424"/>
              <a:gd name="T89" fmla="*/ 0 h 1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24" h="1778">
                <a:moveTo>
                  <a:pt x="2290" y="551"/>
                </a:moveTo>
                <a:cubicBezTo>
                  <a:pt x="2406" y="1429"/>
                  <a:pt x="2406" y="1429"/>
                  <a:pt x="2406" y="1429"/>
                </a:cubicBezTo>
                <a:cubicBezTo>
                  <a:pt x="2407" y="1442"/>
                  <a:pt x="2404" y="1455"/>
                  <a:pt x="2396" y="1466"/>
                </a:cubicBezTo>
                <a:cubicBezTo>
                  <a:pt x="2388" y="1476"/>
                  <a:pt x="2376" y="1483"/>
                  <a:pt x="2363" y="1485"/>
                </a:cubicBezTo>
                <a:cubicBezTo>
                  <a:pt x="1057" y="1657"/>
                  <a:pt x="1057" y="1657"/>
                  <a:pt x="1057" y="1657"/>
                </a:cubicBezTo>
                <a:cubicBezTo>
                  <a:pt x="1053" y="1672"/>
                  <a:pt x="1053" y="1672"/>
                  <a:pt x="1053" y="1672"/>
                </a:cubicBezTo>
                <a:cubicBezTo>
                  <a:pt x="2365" y="1500"/>
                  <a:pt x="2365" y="1500"/>
                  <a:pt x="2365" y="1500"/>
                </a:cubicBezTo>
                <a:cubicBezTo>
                  <a:pt x="2381" y="1498"/>
                  <a:pt x="2395" y="1490"/>
                  <a:pt x="2405" y="1478"/>
                </a:cubicBezTo>
                <a:cubicBezTo>
                  <a:pt x="2415" y="1467"/>
                  <a:pt x="2421" y="1452"/>
                  <a:pt x="2421" y="1436"/>
                </a:cubicBezTo>
                <a:cubicBezTo>
                  <a:pt x="2421" y="1433"/>
                  <a:pt x="2421" y="1430"/>
                  <a:pt x="2421" y="1427"/>
                </a:cubicBezTo>
                <a:cubicBezTo>
                  <a:pt x="2424" y="1426"/>
                  <a:pt x="2424" y="1426"/>
                  <a:pt x="2424" y="1426"/>
                </a:cubicBezTo>
                <a:cubicBezTo>
                  <a:pt x="2424" y="1426"/>
                  <a:pt x="2424" y="1426"/>
                  <a:pt x="2424" y="1426"/>
                </a:cubicBezTo>
                <a:cubicBezTo>
                  <a:pt x="2421" y="1427"/>
                  <a:pt x="2421" y="1427"/>
                  <a:pt x="2421" y="1427"/>
                </a:cubicBezTo>
                <a:cubicBezTo>
                  <a:pt x="2306" y="557"/>
                  <a:pt x="2306" y="557"/>
                  <a:pt x="2306" y="557"/>
                </a:cubicBezTo>
                <a:cubicBezTo>
                  <a:pt x="2290" y="551"/>
                  <a:pt x="2290" y="551"/>
                  <a:pt x="2290" y="551"/>
                </a:cubicBezTo>
                <a:moveTo>
                  <a:pt x="789" y="182"/>
                </a:moveTo>
                <a:cubicBezTo>
                  <a:pt x="57" y="278"/>
                  <a:pt x="57" y="278"/>
                  <a:pt x="57" y="278"/>
                </a:cubicBezTo>
                <a:cubicBezTo>
                  <a:pt x="40" y="280"/>
                  <a:pt x="26" y="288"/>
                  <a:pt x="16" y="300"/>
                </a:cubicBezTo>
                <a:cubicBezTo>
                  <a:pt x="6" y="312"/>
                  <a:pt x="0" y="327"/>
                  <a:pt x="0" y="343"/>
                </a:cubicBezTo>
                <a:cubicBezTo>
                  <a:pt x="0" y="345"/>
                  <a:pt x="0" y="348"/>
                  <a:pt x="1" y="351"/>
                </a:cubicBezTo>
                <a:cubicBezTo>
                  <a:pt x="181" y="1721"/>
                  <a:pt x="181" y="1721"/>
                  <a:pt x="181" y="1721"/>
                </a:cubicBezTo>
                <a:cubicBezTo>
                  <a:pt x="183" y="1738"/>
                  <a:pt x="191" y="1752"/>
                  <a:pt x="202" y="1762"/>
                </a:cubicBezTo>
                <a:cubicBezTo>
                  <a:pt x="214" y="1772"/>
                  <a:pt x="229" y="1778"/>
                  <a:pt x="245" y="1778"/>
                </a:cubicBezTo>
                <a:cubicBezTo>
                  <a:pt x="248" y="1778"/>
                  <a:pt x="251" y="1778"/>
                  <a:pt x="254" y="1777"/>
                </a:cubicBezTo>
                <a:cubicBezTo>
                  <a:pt x="456" y="1751"/>
                  <a:pt x="456" y="1751"/>
                  <a:pt x="456" y="1751"/>
                </a:cubicBezTo>
                <a:cubicBezTo>
                  <a:pt x="459" y="1735"/>
                  <a:pt x="459" y="1735"/>
                  <a:pt x="459" y="1735"/>
                </a:cubicBezTo>
                <a:cubicBezTo>
                  <a:pt x="252" y="1762"/>
                  <a:pt x="252" y="1762"/>
                  <a:pt x="252" y="1762"/>
                </a:cubicBezTo>
                <a:cubicBezTo>
                  <a:pt x="249" y="1763"/>
                  <a:pt x="247" y="1763"/>
                  <a:pt x="245" y="1763"/>
                </a:cubicBezTo>
                <a:cubicBezTo>
                  <a:pt x="220" y="1763"/>
                  <a:pt x="199" y="1744"/>
                  <a:pt x="196" y="1719"/>
                </a:cubicBezTo>
                <a:cubicBezTo>
                  <a:pt x="15" y="349"/>
                  <a:pt x="15" y="349"/>
                  <a:pt x="15" y="349"/>
                </a:cubicBezTo>
                <a:cubicBezTo>
                  <a:pt x="12" y="322"/>
                  <a:pt x="31" y="297"/>
                  <a:pt x="58" y="293"/>
                </a:cubicBezTo>
                <a:cubicBezTo>
                  <a:pt x="786" y="198"/>
                  <a:pt x="786" y="198"/>
                  <a:pt x="786" y="198"/>
                </a:cubicBezTo>
                <a:cubicBezTo>
                  <a:pt x="789" y="182"/>
                  <a:pt x="789" y="182"/>
                  <a:pt x="789" y="182"/>
                </a:cubicBezTo>
                <a:moveTo>
                  <a:pt x="2176" y="0"/>
                </a:moveTo>
                <a:cubicBezTo>
                  <a:pt x="2173" y="0"/>
                  <a:pt x="2170" y="0"/>
                  <a:pt x="2168" y="1"/>
                </a:cubicBezTo>
                <a:cubicBezTo>
                  <a:pt x="1387" y="103"/>
                  <a:pt x="1387" y="103"/>
                  <a:pt x="1387" y="103"/>
                </a:cubicBezTo>
                <a:cubicBezTo>
                  <a:pt x="1384" y="119"/>
                  <a:pt x="1384" y="119"/>
                  <a:pt x="1384" y="119"/>
                </a:cubicBezTo>
                <a:cubicBezTo>
                  <a:pt x="2170" y="16"/>
                  <a:pt x="2170" y="16"/>
                  <a:pt x="2170" y="16"/>
                </a:cubicBezTo>
                <a:cubicBezTo>
                  <a:pt x="2172" y="15"/>
                  <a:pt x="2174" y="15"/>
                  <a:pt x="2176" y="15"/>
                </a:cubicBezTo>
                <a:cubicBezTo>
                  <a:pt x="2201" y="15"/>
                  <a:pt x="2222" y="34"/>
                  <a:pt x="2226" y="59"/>
                </a:cubicBezTo>
                <a:cubicBezTo>
                  <a:pt x="2284" y="505"/>
                  <a:pt x="2284" y="505"/>
                  <a:pt x="2284" y="505"/>
                </a:cubicBezTo>
                <a:cubicBezTo>
                  <a:pt x="2300" y="512"/>
                  <a:pt x="2300" y="512"/>
                  <a:pt x="2300" y="512"/>
                </a:cubicBezTo>
                <a:cubicBezTo>
                  <a:pt x="2241" y="57"/>
                  <a:pt x="2241" y="57"/>
                  <a:pt x="2241" y="57"/>
                </a:cubicBezTo>
                <a:cubicBezTo>
                  <a:pt x="2238" y="40"/>
                  <a:pt x="2230" y="26"/>
                  <a:pt x="2219" y="16"/>
                </a:cubicBezTo>
                <a:cubicBezTo>
                  <a:pt x="2207" y="6"/>
                  <a:pt x="2192" y="0"/>
                  <a:pt x="2176" y="0"/>
                </a:cubicBezTo>
              </a:path>
            </a:pathLst>
          </a:custGeom>
          <a:solidFill>
            <a:srgbClr val="373B4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92" name="ïSļïďé"/>
          <p:cNvSpPr/>
          <p:nvPr/>
        </p:nvSpPr>
        <p:spPr bwMode="auto">
          <a:xfrm>
            <a:off x="1695998" y="2089686"/>
            <a:ext cx="2313357" cy="1707415"/>
          </a:xfrm>
          <a:custGeom>
            <a:avLst/>
            <a:gdLst>
              <a:gd name="T0" fmla="*/ 2455 w 2467"/>
              <a:gd name="T1" fmla="*/ 1449 h 1824"/>
              <a:gd name="T2" fmla="*/ 2444 w 2467"/>
              <a:gd name="T3" fmla="*/ 1450 h 1824"/>
              <a:gd name="T4" fmla="*/ 2444 w 2467"/>
              <a:gd name="T5" fmla="*/ 1459 h 1824"/>
              <a:gd name="T6" fmla="*/ 2428 w 2467"/>
              <a:gd name="T7" fmla="*/ 1501 h 1824"/>
              <a:gd name="T8" fmla="*/ 2388 w 2467"/>
              <a:gd name="T9" fmla="*/ 1523 h 1824"/>
              <a:gd name="T10" fmla="*/ 277 w 2467"/>
              <a:gd name="T11" fmla="*/ 1800 h 1824"/>
              <a:gd name="T12" fmla="*/ 268 w 2467"/>
              <a:gd name="T13" fmla="*/ 1801 h 1824"/>
              <a:gd name="T14" fmla="*/ 225 w 2467"/>
              <a:gd name="T15" fmla="*/ 1785 h 1824"/>
              <a:gd name="T16" fmla="*/ 204 w 2467"/>
              <a:gd name="T17" fmla="*/ 1744 h 1824"/>
              <a:gd name="T18" fmla="*/ 24 w 2467"/>
              <a:gd name="T19" fmla="*/ 374 h 1824"/>
              <a:gd name="T20" fmla="*/ 23 w 2467"/>
              <a:gd name="T21" fmla="*/ 366 h 1824"/>
              <a:gd name="T22" fmla="*/ 39 w 2467"/>
              <a:gd name="T23" fmla="*/ 323 h 1824"/>
              <a:gd name="T24" fmla="*/ 80 w 2467"/>
              <a:gd name="T25" fmla="*/ 301 h 1824"/>
              <a:gd name="T26" fmla="*/ 2191 w 2467"/>
              <a:gd name="T27" fmla="*/ 24 h 1824"/>
              <a:gd name="T28" fmla="*/ 2199 w 2467"/>
              <a:gd name="T29" fmla="*/ 23 h 1824"/>
              <a:gd name="T30" fmla="*/ 2242 w 2467"/>
              <a:gd name="T31" fmla="*/ 39 h 1824"/>
              <a:gd name="T32" fmla="*/ 2264 w 2467"/>
              <a:gd name="T33" fmla="*/ 80 h 1824"/>
              <a:gd name="T34" fmla="*/ 2444 w 2467"/>
              <a:gd name="T35" fmla="*/ 1450 h 1824"/>
              <a:gd name="T36" fmla="*/ 2455 w 2467"/>
              <a:gd name="T37" fmla="*/ 1449 h 1824"/>
              <a:gd name="T38" fmla="*/ 2466 w 2467"/>
              <a:gd name="T39" fmla="*/ 1447 h 1824"/>
              <a:gd name="T40" fmla="*/ 2286 w 2467"/>
              <a:gd name="T41" fmla="*/ 77 h 1824"/>
              <a:gd name="T42" fmla="*/ 2257 w 2467"/>
              <a:gd name="T43" fmla="*/ 22 h 1824"/>
              <a:gd name="T44" fmla="*/ 2199 w 2467"/>
              <a:gd name="T45" fmla="*/ 0 h 1824"/>
              <a:gd name="T46" fmla="*/ 2188 w 2467"/>
              <a:gd name="T47" fmla="*/ 1 h 1824"/>
              <a:gd name="T48" fmla="*/ 77 w 2467"/>
              <a:gd name="T49" fmla="*/ 279 h 1824"/>
              <a:gd name="T50" fmla="*/ 22 w 2467"/>
              <a:gd name="T51" fmla="*/ 308 h 1824"/>
              <a:gd name="T52" fmla="*/ 0 w 2467"/>
              <a:gd name="T53" fmla="*/ 366 h 1824"/>
              <a:gd name="T54" fmla="*/ 1 w 2467"/>
              <a:gd name="T55" fmla="*/ 377 h 1824"/>
              <a:gd name="T56" fmla="*/ 181 w 2467"/>
              <a:gd name="T57" fmla="*/ 1747 h 1824"/>
              <a:gd name="T58" fmla="*/ 211 w 2467"/>
              <a:gd name="T59" fmla="*/ 1802 h 1824"/>
              <a:gd name="T60" fmla="*/ 268 w 2467"/>
              <a:gd name="T61" fmla="*/ 1824 h 1824"/>
              <a:gd name="T62" fmla="*/ 280 w 2467"/>
              <a:gd name="T63" fmla="*/ 1823 h 1824"/>
              <a:gd name="T64" fmla="*/ 2391 w 2467"/>
              <a:gd name="T65" fmla="*/ 1545 h 1824"/>
              <a:gd name="T66" fmla="*/ 2445 w 2467"/>
              <a:gd name="T67" fmla="*/ 1516 h 1824"/>
              <a:gd name="T68" fmla="*/ 2467 w 2467"/>
              <a:gd name="T69" fmla="*/ 1459 h 1824"/>
              <a:gd name="T70" fmla="*/ 2466 w 2467"/>
              <a:gd name="T71" fmla="*/ 1447 h 1824"/>
              <a:gd name="T72" fmla="*/ 2455 w 2467"/>
              <a:gd name="T73" fmla="*/ 1449 h 1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67" h="1824">
                <a:moveTo>
                  <a:pt x="2455" y="1449"/>
                </a:moveTo>
                <a:cubicBezTo>
                  <a:pt x="2444" y="1450"/>
                  <a:pt x="2444" y="1450"/>
                  <a:pt x="2444" y="1450"/>
                </a:cubicBezTo>
                <a:cubicBezTo>
                  <a:pt x="2444" y="1453"/>
                  <a:pt x="2444" y="1456"/>
                  <a:pt x="2444" y="1459"/>
                </a:cubicBezTo>
                <a:cubicBezTo>
                  <a:pt x="2444" y="1475"/>
                  <a:pt x="2438" y="1490"/>
                  <a:pt x="2428" y="1501"/>
                </a:cubicBezTo>
                <a:cubicBezTo>
                  <a:pt x="2418" y="1513"/>
                  <a:pt x="2404" y="1521"/>
                  <a:pt x="2388" y="1523"/>
                </a:cubicBezTo>
                <a:cubicBezTo>
                  <a:pt x="277" y="1800"/>
                  <a:pt x="277" y="1800"/>
                  <a:pt x="277" y="1800"/>
                </a:cubicBezTo>
                <a:cubicBezTo>
                  <a:pt x="274" y="1801"/>
                  <a:pt x="271" y="1801"/>
                  <a:pt x="268" y="1801"/>
                </a:cubicBezTo>
                <a:cubicBezTo>
                  <a:pt x="252" y="1801"/>
                  <a:pt x="237" y="1795"/>
                  <a:pt x="225" y="1785"/>
                </a:cubicBezTo>
                <a:cubicBezTo>
                  <a:pt x="214" y="1775"/>
                  <a:pt x="206" y="1761"/>
                  <a:pt x="204" y="1744"/>
                </a:cubicBezTo>
                <a:cubicBezTo>
                  <a:pt x="24" y="374"/>
                  <a:pt x="24" y="374"/>
                  <a:pt x="24" y="374"/>
                </a:cubicBezTo>
                <a:cubicBezTo>
                  <a:pt x="23" y="371"/>
                  <a:pt x="23" y="368"/>
                  <a:pt x="23" y="366"/>
                </a:cubicBezTo>
                <a:cubicBezTo>
                  <a:pt x="23" y="350"/>
                  <a:pt x="29" y="335"/>
                  <a:pt x="39" y="323"/>
                </a:cubicBezTo>
                <a:cubicBezTo>
                  <a:pt x="49" y="311"/>
                  <a:pt x="63" y="303"/>
                  <a:pt x="80" y="301"/>
                </a:cubicBezTo>
                <a:cubicBezTo>
                  <a:pt x="2191" y="24"/>
                  <a:pt x="2191" y="24"/>
                  <a:pt x="2191" y="24"/>
                </a:cubicBezTo>
                <a:cubicBezTo>
                  <a:pt x="2193" y="23"/>
                  <a:pt x="2196" y="23"/>
                  <a:pt x="2199" y="23"/>
                </a:cubicBezTo>
                <a:cubicBezTo>
                  <a:pt x="2215" y="23"/>
                  <a:pt x="2230" y="29"/>
                  <a:pt x="2242" y="39"/>
                </a:cubicBezTo>
                <a:cubicBezTo>
                  <a:pt x="2253" y="49"/>
                  <a:pt x="2261" y="63"/>
                  <a:pt x="2264" y="80"/>
                </a:cubicBezTo>
                <a:cubicBezTo>
                  <a:pt x="2444" y="1450"/>
                  <a:pt x="2444" y="1450"/>
                  <a:pt x="2444" y="1450"/>
                </a:cubicBezTo>
                <a:cubicBezTo>
                  <a:pt x="2455" y="1449"/>
                  <a:pt x="2455" y="1449"/>
                  <a:pt x="2455" y="1449"/>
                </a:cubicBezTo>
                <a:cubicBezTo>
                  <a:pt x="2466" y="1447"/>
                  <a:pt x="2466" y="1447"/>
                  <a:pt x="2466" y="1447"/>
                </a:cubicBezTo>
                <a:cubicBezTo>
                  <a:pt x="2286" y="77"/>
                  <a:pt x="2286" y="77"/>
                  <a:pt x="2286" y="77"/>
                </a:cubicBezTo>
                <a:cubicBezTo>
                  <a:pt x="2283" y="55"/>
                  <a:pt x="2272" y="36"/>
                  <a:pt x="2257" y="22"/>
                </a:cubicBezTo>
                <a:cubicBezTo>
                  <a:pt x="2241" y="9"/>
                  <a:pt x="2221" y="0"/>
                  <a:pt x="2199" y="0"/>
                </a:cubicBezTo>
                <a:cubicBezTo>
                  <a:pt x="2195" y="0"/>
                  <a:pt x="2192" y="1"/>
                  <a:pt x="2188" y="1"/>
                </a:cubicBezTo>
                <a:cubicBezTo>
                  <a:pt x="77" y="279"/>
                  <a:pt x="77" y="279"/>
                  <a:pt x="77" y="279"/>
                </a:cubicBezTo>
                <a:cubicBezTo>
                  <a:pt x="55" y="282"/>
                  <a:pt x="35" y="293"/>
                  <a:pt x="22" y="308"/>
                </a:cubicBezTo>
                <a:cubicBezTo>
                  <a:pt x="8" y="324"/>
                  <a:pt x="0" y="344"/>
                  <a:pt x="0" y="366"/>
                </a:cubicBezTo>
                <a:cubicBezTo>
                  <a:pt x="0" y="369"/>
                  <a:pt x="1" y="373"/>
                  <a:pt x="1" y="377"/>
                </a:cubicBezTo>
                <a:cubicBezTo>
                  <a:pt x="181" y="1747"/>
                  <a:pt x="181" y="1747"/>
                  <a:pt x="181" y="1747"/>
                </a:cubicBezTo>
                <a:cubicBezTo>
                  <a:pt x="184" y="1769"/>
                  <a:pt x="195" y="1789"/>
                  <a:pt x="211" y="1802"/>
                </a:cubicBezTo>
                <a:cubicBezTo>
                  <a:pt x="226" y="1816"/>
                  <a:pt x="246" y="1824"/>
                  <a:pt x="268" y="1824"/>
                </a:cubicBezTo>
                <a:cubicBezTo>
                  <a:pt x="272" y="1824"/>
                  <a:pt x="276" y="1823"/>
                  <a:pt x="280" y="1823"/>
                </a:cubicBezTo>
                <a:cubicBezTo>
                  <a:pt x="2391" y="1545"/>
                  <a:pt x="2391" y="1545"/>
                  <a:pt x="2391" y="1545"/>
                </a:cubicBezTo>
                <a:cubicBezTo>
                  <a:pt x="2413" y="1542"/>
                  <a:pt x="2432" y="1532"/>
                  <a:pt x="2445" y="1516"/>
                </a:cubicBezTo>
                <a:cubicBezTo>
                  <a:pt x="2459" y="1500"/>
                  <a:pt x="2467" y="1480"/>
                  <a:pt x="2467" y="1459"/>
                </a:cubicBezTo>
                <a:cubicBezTo>
                  <a:pt x="2467" y="1455"/>
                  <a:pt x="2467" y="1451"/>
                  <a:pt x="2466" y="1447"/>
                </a:cubicBezTo>
                <a:cubicBezTo>
                  <a:pt x="2455" y="1449"/>
                  <a:pt x="2455" y="1449"/>
                  <a:pt x="2455" y="1449"/>
                </a:cubicBezTo>
              </a:path>
            </a:pathLst>
          </a:custGeom>
          <a:solidFill>
            <a:srgbClr val="BFC9D8"/>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93" name="îṥḷîďè"/>
          <p:cNvSpPr/>
          <p:nvPr/>
        </p:nvSpPr>
        <p:spPr bwMode="auto">
          <a:xfrm>
            <a:off x="2462297" y="2248073"/>
            <a:ext cx="88066" cy="11173"/>
          </a:xfrm>
          <a:custGeom>
            <a:avLst/>
            <a:gdLst>
              <a:gd name="T0" fmla="*/ 134 w 134"/>
              <a:gd name="T1" fmla="*/ 0 h 17"/>
              <a:gd name="T2" fmla="*/ 1 w 134"/>
              <a:gd name="T3" fmla="*/ 17 h 17"/>
              <a:gd name="T4" fmla="*/ 0 w 134"/>
              <a:gd name="T5" fmla="*/ 17 h 17"/>
              <a:gd name="T6" fmla="*/ 134 w 134"/>
              <a:gd name="T7" fmla="*/ 0 h 17"/>
            </a:gdLst>
            <a:ahLst/>
            <a:cxnLst>
              <a:cxn ang="0">
                <a:pos x="T0" y="T1"/>
              </a:cxn>
              <a:cxn ang="0">
                <a:pos x="T2" y="T3"/>
              </a:cxn>
              <a:cxn ang="0">
                <a:pos x="T4" y="T5"/>
              </a:cxn>
              <a:cxn ang="0">
                <a:pos x="T6" y="T7"/>
              </a:cxn>
            </a:cxnLst>
            <a:rect l="0" t="0" r="r" b="b"/>
            <a:pathLst>
              <a:path w="134" h="17">
                <a:moveTo>
                  <a:pt x="134" y="0"/>
                </a:moveTo>
                <a:lnTo>
                  <a:pt x="1" y="17"/>
                </a:lnTo>
                <a:lnTo>
                  <a:pt x="0" y="17"/>
                </a:lnTo>
                <a:lnTo>
                  <a:pt x="134" y="0"/>
                </a:lnTo>
                <a:close/>
              </a:path>
            </a:pathLst>
          </a:custGeom>
          <a:solidFill>
            <a:srgbClr val="F9F9F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94" name="iSļiďe"/>
          <p:cNvSpPr/>
          <p:nvPr/>
        </p:nvSpPr>
        <p:spPr bwMode="auto">
          <a:xfrm>
            <a:off x="2462297" y="2248073"/>
            <a:ext cx="88066" cy="11173"/>
          </a:xfrm>
          <a:custGeom>
            <a:avLst/>
            <a:gdLst>
              <a:gd name="T0" fmla="*/ 134 w 134"/>
              <a:gd name="T1" fmla="*/ 0 h 17"/>
              <a:gd name="T2" fmla="*/ 1 w 134"/>
              <a:gd name="T3" fmla="*/ 17 h 17"/>
              <a:gd name="T4" fmla="*/ 0 w 134"/>
              <a:gd name="T5" fmla="*/ 17 h 17"/>
              <a:gd name="T6" fmla="*/ 134 w 134"/>
              <a:gd name="T7" fmla="*/ 0 h 17"/>
            </a:gdLst>
            <a:ahLst/>
            <a:cxnLst>
              <a:cxn ang="0">
                <a:pos x="T0" y="T1"/>
              </a:cxn>
              <a:cxn ang="0">
                <a:pos x="T2" y="T3"/>
              </a:cxn>
              <a:cxn ang="0">
                <a:pos x="T4" y="T5"/>
              </a:cxn>
              <a:cxn ang="0">
                <a:pos x="T6" y="T7"/>
              </a:cxn>
            </a:cxnLst>
            <a:rect l="0" t="0" r="r" b="b"/>
            <a:pathLst>
              <a:path w="134" h="17">
                <a:moveTo>
                  <a:pt x="134" y="0"/>
                </a:moveTo>
                <a:lnTo>
                  <a:pt x="1" y="17"/>
                </a:lnTo>
                <a:lnTo>
                  <a:pt x="0" y="17"/>
                </a:lnTo>
                <a:lnTo>
                  <a:pt x="1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95" name="îšļïḍê"/>
          <p:cNvSpPr/>
          <p:nvPr/>
        </p:nvSpPr>
        <p:spPr bwMode="auto">
          <a:xfrm>
            <a:off x="2424837" y="2222441"/>
            <a:ext cx="590169" cy="214248"/>
          </a:xfrm>
          <a:custGeom>
            <a:avLst/>
            <a:gdLst>
              <a:gd name="T0" fmla="*/ 674 w 898"/>
              <a:gd name="T1" fmla="*/ 30 h 326"/>
              <a:gd name="T2" fmla="*/ 45 w 898"/>
              <a:gd name="T3" fmla="*/ 113 h 326"/>
              <a:gd name="T4" fmla="*/ 0 w 898"/>
              <a:gd name="T5" fmla="*/ 326 h 326"/>
              <a:gd name="T6" fmla="*/ 853 w 898"/>
              <a:gd name="T7" fmla="*/ 215 h 326"/>
              <a:gd name="T8" fmla="*/ 876 w 898"/>
              <a:gd name="T9" fmla="*/ 107 h 326"/>
              <a:gd name="T10" fmla="*/ 674 w 898"/>
              <a:gd name="T11" fmla="*/ 30 h 326"/>
              <a:gd name="T12" fmla="*/ 898 w 898"/>
              <a:gd name="T13" fmla="*/ 0 h 326"/>
              <a:gd name="T14" fmla="*/ 810 w 898"/>
              <a:gd name="T15" fmla="*/ 11 h 326"/>
              <a:gd name="T16" fmla="*/ 888 w 898"/>
              <a:gd name="T17" fmla="*/ 43 h 326"/>
              <a:gd name="T18" fmla="*/ 898 w 898"/>
              <a:gd name="T19"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8" h="326">
                <a:moveTo>
                  <a:pt x="674" y="30"/>
                </a:moveTo>
                <a:lnTo>
                  <a:pt x="45" y="113"/>
                </a:lnTo>
                <a:lnTo>
                  <a:pt x="0" y="326"/>
                </a:lnTo>
                <a:lnTo>
                  <a:pt x="853" y="215"/>
                </a:lnTo>
                <a:lnTo>
                  <a:pt x="876" y="107"/>
                </a:lnTo>
                <a:lnTo>
                  <a:pt x="674" y="30"/>
                </a:lnTo>
                <a:close/>
                <a:moveTo>
                  <a:pt x="898" y="0"/>
                </a:moveTo>
                <a:lnTo>
                  <a:pt x="810" y="11"/>
                </a:lnTo>
                <a:lnTo>
                  <a:pt x="888" y="43"/>
                </a:lnTo>
                <a:lnTo>
                  <a:pt x="898" y="0"/>
                </a:lnTo>
                <a:close/>
              </a:path>
            </a:pathLst>
          </a:custGeom>
          <a:solidFill>
            <a:srgbClr val="797F8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96" name="išļîdé"/>
          <p:cNvSpPr/>
          <p:nvPr/>
        </p:nvSpPr>
        <p:spPr bwMode="auto">
          <a:xfrm>
            <a:off x="2424837" y="2222441"/>
            <a:ext cx="590169" cy="214248"/>
          </a:xfrm>
          <a:custGeom>
            <a:avLst/>
            <a:gdLst>
              <a:gd name="T0" fmla="*/ 674 w 898"/>
              <a:gd name="T1" fmla="*/ 30 h 326"/>
              <a:gd name="T2" fmla="*/ 45 w 898"/>
              <a:gd name="T3" fmla="*/ 113 h 326"/>
              <a:gd name="T4" fmla="*/ 0 w 898"/>
              <a:gd name="T5" fmla="*/ 326 h 326"/>
              <a:gd name="T6" fmla="*/ 853 w 898"/>
              <a:gd name="T7" fmla="*/ 215 h 326"/>
              <a:gd name="T8" fmla="*/ 876 w 898"/>
              <a:gd name="T9" fmla="*/ 107 h 326"/>
              <a:gd name="T10" fmla="*/ 674 w 898"/>
              <a:gd name="T11" fmla="*/ 30 h 326"/>
              <a:gd name="T12" fmla="*/ 898 w 898"/>
              <a:gd name="T13" fmla="*/ 0 h 326"/>
              <a:gd name="T14" fmla="*/ 810 w 898"/>
              <a:gd name="T15" fmla="*/ 11 h 326"/>
              <a:gd name="T16" fmla="*/ 888 w 898"/>
              <a:gd name="T17" fmla="*/ 43 h 326"/>
              <a:gd name="T18" fmla="*/ 898 w 898"/>
              <a:gd name="T19"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8" h="326">
                <a:moveTo>
                  <a:pt x="674" y="30"/>
                </a:moveTo>
                <a:lnTo>
                  <a:pt x="45" y="113"/>
                </a:lnTo>
                <a:lnTo>
                  <a:pt x="0" y="326"/>
                </a:lnTo>
                <a:lnTo>
                  <a:pt x="853" y="215"/>
                </a:lnTo>
                <a:lnTo>
                  <a:pt x="876" y="107"/>
                </a:lnTo>
                <a:lnTo>
                  <a:pt x="674" y="30"/>
                </a:lnTo>
                <a:moveTo>
                  <a:pt x="898" y="0"/>
                </a:moveTo>
                <a:lnTo>
                  <a:pt x="810" y="11"/>
                </a:lnTo>
                <a:lnTo>
                  <a:pt x="888" y="43"/>
                </a:lnTo>
                <a:lnTo>
                  <a:pt x="8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97" name="ïṩḻïďè"/>
          <p:cNvSpPr/>
          <p:nvPr/>
        </p:nvSpPr>
        <p:spPr bwMode="auto">
          <a:xfrm>
            <a:off x="2454411" y="2207326"/>
            <a:ext cx="563881" cy="89380"/>
          </a:xfrm>
          <a:custGeom>
            <a:avLst/>
            <a:gdLst>
              <a:gd name="T0" fmla="*/ 588 w 858"/>
              <a:gd name="T1" fmla="*/ 36 h 136"/>
              <a:gd name="T2" fmla="*/ 5 w 858"/>
              <a:gd name="T3" fmla="*/ 113 h 136"/>
              <a:gd name="T4" fmla="*/ 0 w 858"/>
              <a:gd name="T5" fmla="*/ 136 h 136"/>
              <a:gd name="T6" fmla="*/ 629 w 858"/>
              <a:gd name="T7" fmla="*/ 53 h 136"/>
              <a:gd name="T8" fmla="*/ 588 w 858"/>
              <a:gd name="T9" fmla="*/ 36 h 136"/>
              <a:gd name="T10" fmla="*/ 858 w 858"/>
              <a:gd name="T11" fmla="*/ 0 h 136"/>
              <a:gd name="T12" fmla="*/ 724 w 858"/>
              <a:gd name="T13" fmla="*/ 19 h 136"/>
              <a:gd name="T14" fmla="*/ 765 w 858"/>
              <a:gd name="T15" fmla="*/ 34 h 136"/>
              <a:gd name="T16" fmla="*/ 853 w 858"/>
              <a:gd name="T17" fmla="*/ 23 h 136"/>
              <a:gd name="T18" fmla="*/ 858 w 858"/>
              <a:gd name="T19"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8" h="136">
                <a:moveTo>
                  <a:pt x="588" y="36"/>
                </a:moveTo>
                <a:lnTo>
                  <a:pt x="5" y="113"/>
                </a:lnTo>
                <a:lnTo>
                  <a:pt x="0" y="136"/>
                </a:lnTo>
                <a:lnTo>
                  <a:pt x="629" y="53"/>
                </a:lnTo>
                <a:lnTo>
                  <a:pt x="588" y="36"/>
                </a:lnTo>
                <a:close/>
                <a:moveTo>
                  <a:pt x="858" y="0"/>
                </a:moveTo>
                <a:lnTo>
                  <a:pt x="724" y="19"/>
                </a:lnTo>
                <a:lnTo>
                  <a:pt x="765" y="34"/>
                </a:lnTo>
                <a:lnTo>
                  <a:pt x="853" y="23"/>
                </a:lnTo>
                <a:lnTo>
                  <a:pt x="858" y="0"/>
                </a:lnTo>
                <a:close/>
              </a:path>
            </a:pathLst>
          </a:custGeom>
          <a:solidFill>
            <a:srgbClr val="7376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98" name="iS1ïḋè"/>
          <p:cNvSpPr/>
          <p:nvPr/>
        </p:nvSpPr>
        <p:spPr bwMode="auto">
          <a:xfrm>
            <a:off x="2454411" y="2207326"/>
            <a:ext cx="563881" cy="89380"/>
          </a:xfrm>
          <a:custGeom>
            <a:avLst/>
            <a:gdLst>
              <a:gd name="T0" fmla="*/ 588 w 858"/>
              <a:gd name="T1" fmla="*/ 36 h 136"/>
              <a:gd name="T2" fmla="*/ 5 w 858"/>
              <a:gd name="T3" fmla="*/ 113 h 136"/>
              <a:gd name="T4" fmla="*/ 0 w 858"/>
              <a:gd name="T5" fmla="*/ 136 h 136"/>
              <a:gd name="T6" fmla="*/ 629 w 858"/>
              <a:gd name="T7" fmla="*/ 53 h 136"/>
              <a:gd name="T8" fmla="*/ 588 w 858"/>
              <a:gd name="T9" fmla="*/ 36 h 136"/>
              <a:gd name="T10" fmla="*/ 858 w 858"/>
              <a:gd name="T11" fmla="*/ 0 h 136"/>
              <a:gd name="T12" fmla="*/ 724 w 858"/>
              <a:gd name="T13" fmla="*/ 19 h 136"/>
              <a:gd name="T14" fmla="*/ 765 w 858"/>
              <a:gd name="T15" fmla="*/ 34 h 136"/>
              <a:gd name="T16" fmla="*/ 853 w 858"/>
              <a:gd name="T17" fmla="*/ 23 h 136"/>
              <a:gd name="T18" fmla="*/ 858 w 858"/>
              <a:gd name="T19"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8" h="136">
                <a:moveTo>
                  <a:pt x="588" y="36"/>
                </a:moveTo>
                <a:lnTo>
                  <a:pt x="5" y="113"/>
                </a:lnTo>
                <a:lnTo>
                  <a:pt x="0" y="136"/>
                </a:lnTo>
                <a:lnTo>
                  <a:pt x="629" y="53"/>
                </a:lnTo>
                <a:lnTo>
                  <a:pt x="588" y="36"/>
                </a:lnTo>
                <a:moveTo>
                  <a:pt x="858" y="0"/>
                </a:moveTo>
                <a:lnTo>
                  <a:pt x="724" y="19"/>
                </a:lnTo>
                <a:lnTo>
                  <a:pt x="765" y="34"/>
                </a:lnTo>
                <a:lnTo>
                  <a:pt x="853" y="23"/>
                </a:lnTo>
                <a:lnTo>
                  <a:pt x="8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399" name="ïSlíḑè"/>
          <p:cNvSpPr/>
          <p:nvPr/>
        </p:nvSpPr>
        <p:spPr bwMode="auto">
          <a:xfrm>
            <a:off x="2457697" y="2189582"/>
            <a:ext cx="563881" cy="92009"/>
          </a:xfrm>
          <a:custGeom>
            <a:avLst/>
            <a:gdLst>
              <a:gd name="T0" fmla="*/ 527 w 858"/>
              <a:gd name="T1" fmla="*/ 42 h 140"/>
              <a:gd name="T2" fmla="*/ 141 w 858"/>
              <a:gd name="T3" fmla="*/ 89 h 140"/>
              <a:gd name="T4" fmla="*/ 7 w 858"/>
              <a:gd name="T5" fmla="*/ 106 h 140"/>
              <a:gd name="T6" fmla="*/ 0 w 858"/>
              <a:gd name="T7" fmla="*/ 140 h 140"/>
              <a:gd name="T8" fmla="*/ 583 w 858"/>
              <a:gd name="T9" fmla="*/ 63 h 140"/>
              <a:gd name="T10" fmla="*/ 527 w 858"/>
              <a:gd name="T11" fmla="*/ 42 h 140"/>
              <a:gd name="T12" fmla="*/ 858 w 858"/>
              <a:gd name="T13" fmla="*/ 0 h 140"/>
              <a:gd name="T14" fmla="*/ 666 w 858"/>
              <a:gd name="T15" fmla="*/ 24 h 140"/>
              <a:gd name="T16" fmla="*/ 719 w 858"/>
              <a:gd name="T17" fmla="*/ 46 h 140"/>
              <a:gd name="T18" fmla="*/ 853 w 858"/>
              <a:gd name="T19" fmla="*/ 27 h 140"/>
              <a:gd name="T20" fmla="*/ 858 w 858"/>
              <a:gd name="T2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8" h="140">
                <a:moveTo>
                  <a:pt x="527" y="42"/>
                </a:moveTo>
                <a:lnTo>
                  <a:pt x="141" y="89"/>
                </a:lnTo>
                <a:lnTo>
                  <a:pt x="7" y="106"/>
                </a:lnTo>
                <a:lnTo>
                  <a:pt x="0" y="140"/>
                </a:lnTo>
                <a:lnTo>
                  <a:pt x="583" y="63"/>
                </a:lnTo>
                <a:lnTo>
                  <a:pt x="527" y="42"/>
                </a:lnTo>
                <a:close/>
                <a:moveTo>
                  <a:pt x="858" y="0"/>
                </a:moveTo>
                <a:lnTo>
                  <a:pt x="666" y="24"/>
                </a:lnTo>
                <a:lnTo>
                  <a:pt x="719" y="46"/>
                </a:lnTo>
                <a:lnTo>
                  <a:pt x="853" y="27"/>
                </a:lnTo>
                <a:lnTo>
                  <a:pt x="858" y="0"/>
                </a:lnTo>
                <a:close/>
              </a:path>
            </a:pathLst>
          </a:custGeom>
          <a:solidFill>
            <a:srgbClr val="D2D9E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00" name="íṡḻíḍè"/>
          <p:cNvSpPr/>
          <p:nvPr/>
        </p:nvSpPr>
        <p:spPr bwMode="auto">
          <a:xfrm>
            <a:off x="2457697" y="2189582"/>
            <a:ext cx="563881" cy="92009"/>
          </a:xfrm>
          <a:custGeom>
            <a:avLst/>
            <a:gdLst>
              <a:gd name="T0" fmla="*/ 527 w 858"/>
              <a:gd name="T1" fmla="*/ 42 h 140"/>
              <a:gd name="T2" fmla="*/ 141 w 858"/>
              <a:gd name="T3" fmla="*/ 89 h 140"/>
              <a:gd name="T4" fmla="*/ 7 w 858"/>
              <a:gd name="T5" fmla="*/ 106 h 140"/>
              <a:gd name="T6" fmla="*/ 0 w 858"/>
              <a:gd name="T7" fmla="*/ 140 h 140"/>
              <a:gd name="T8" fmla="*/ 583 w 858"/>
              <a:gd name="T9" fmla="*/ 63 h 140"/>
              <a:gd name="T10" fmla="*/ 527 w 858"/>
              <a:gd name="T11" fmla="*/ 42 h 140"/>
              <a:gd name="T12" fmla="*/ 858 w 858"/>
              <a:gd name="T13" fmla="*/ 0 h 140"/>
              <a:gd name="T14" fmla="*/ 666 w 858"/>
              <a:gd name="T15" fmla="*/ 24 h 140"/>
              <a:gd name="T16" fmla="*/ 719 w 858"/>
              <a:gd name="T17" fmla="*/ 46 h 140"/>
              <a:gd name="T18" fmla="*/ 853 w 858"/>
              <a:gd name="T19" fmla="*/ 27 h 140"/>
              <a:gd name="T20" fmla="*/ 858 w 858"/>
              <a:gd name="T2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8" h="140">
                <a:moveTo>
                  <a:pt x="527" y="42"/>
                </a:moveTo>
                <a:lnTo>
                  <a:pt x="141" y="89"/>
                </a:lnTo>
                <a:lnTo>
                  <a:pt x="7" y="106"/>
                </a:lnTo>
                <a:lnTo>
                  <a:pt x="0" y="140"/>
                </a:lnTo>
                <a:lnTo>
                  <a:pt x="583" y="63"/>
                </a:lnTo>
                <a:lnTo>
                  <a:pt x="527" y="42"/>
                </a:lnTo>
                <a:moveTo>
                  <a:pt x="858" y="0"/>
                </a:moveTo>
                <a:lnTo>
                  <a:pt x="666" y="24"/>
                </a:lnTo>
                <a:lnTo>
                  <a:pt x="719" y="46"/>
                </a:lnTo>
                <a:lnTo>
                  <a:pt x="853" y="27"/>
                </a:lnTo>
                <a:lnTo>
                  <a:pt x="8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01" name="íSļîḑe"/>
          <p:cNvSpPr/>
          <p:nvPr/>
        </p:nvSpPr>
        <p:spPr bwMode="auto">
          <a:xfrm>
            <a:off x="2139611" y="3732696"/>
            <a:ext cx="303628" cy="42061"/>
          </a:xfrm>
          <a:custGeom>
            <a:avLst/>
            <a:gdLst>
              <a:gd name="T0" fmla="*/ 462 w 462"/>
              <a:gd name="T1" fmla="*/ 0 h 64"/>
              <a:gd name="T2" fmla="*/ 2 w 462"/>
              <a:gd name="T3" fmla="*/ 59 h 64"/>
              <a:gd name="T4" fmla="*/ 0 w 462"/>
              <a:gd name="T5" fmla="*/ 64 h 64"/>
              <a:gd name="T6" fmla="*/ 442 w 462"/>
              <a:gd name="T7" fmla="*/ 9 h 64"/>
              <a:gd name="T8" fmla="*/ 461 w 462"/>
              <a:gd name="T9" fmla="*/ 4 h 64"/>
              <a:gd name="T10" fmla="*/ 462 w 462"/>
              <a:gd name="T11" fmla="*/ 0 h 64"/>
            </a:gdLst>
            <a:ahLst/>
            <a:cxnLst>
              <a:cxn ang="0">
                <a:pos x="T0" y="T1"/>
              </a:cxn>
              <a:cxn ang="0">
                <a:pos x="T2" y="T3"/>
              </a:cxn>
              <a:cxn ang="0">
                <a:pos x="T4" y="T5"/>
              </a:cxn>
              <a:cxn ang="0">
                <a:pos x="T6" y="T7"/>
              </a:cxn>
              <a:cxn ang="0">
                <a:pos x="T8" y="T9"/>
              </a:cxn>
              <a:cxn ang="0">
                <a:pos x="T10" y="T11"/>
              </a:cxn>
            </a:cxnLst>
            <a:rect l="0" t="0" r="r" b="b"/>
            <a:pathLst>
              <a:path w="462" h="64">
                <a:moveTo>
                  <a:pt x="462" y="0"/>
                </a:moveTo>
                <a:lnTo>
                  <a:pt x="2" y="59"/>
                </a:lnTo>
                <a:lnTo>
                  <a:pt x="0" y="64"/>
                </a:lnTo>
                <a:lnTo>
                  <a:pt x="442" y="9"/>
                </a:lnTo>
                <a:lnTo>
                  <a:pt x="461" y="4"/>
                </a:lnTo>
                <a:lnTo>
                  <a:pt x="462" y="0"/>
                </a:lnTo>
                <a:close/>
              </a:path>
            </a:pathLst>
          </a:custGeom>
          <a:solidFill>
            <a:srgbClr val="BAC4D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02" name="işļiḓé"/>
          <p:cNvSpPr/>
          <p:nvPr/>
        </p:nvSpPr>
        <p:spPr bwMode="auto">
          <a:xfrm>
            <a:off x="2139611" y="3732696"/>
            <a:ext cx="303628" cy="42061"/>
          </a:xfrm>
          <a:custGeom>
            <a:avLst/>
            <a:gdLst>
              <a:gd name="T0" fmla="*/ 462 w 462"/>
              <a:gd name="T1" fmla="*/ 0 h 64"/>
              <a:gd name="T2" fmla="*/ 2 w 462"/>
              <a:gd name="T3" fmla="*/ 59 h 64"/>
              <a:gd name="T4" fmla="*/ 0 w 462"/>
              <a:gd name="T5" fmla="*/ 64 h 64"/>
              <a:gd name="T6" fmla="*/ 442 w 462"/>
              <a:gd name="T7" fmla="*/ 9 h 64"/>
              <a:gd name="T8" fmla="*/ 461 w 462"/>
              <a:gd name="T9" fmla="*/ 4 h 64"/>
              <a:gd name="T10" fmla="*/ 462 w 462"/>
              <a:gd name="T11" fmla="*/ 0 h 64"/>
            </a:gdLst>
            <a:ahLst/>
            <a:cxnLst>
              <a:cxn ang="0">
                <a:pos x="T0" y="T1"/>
              </a:cxn>
              <a:cxn ang="0">
                <a:pos x="T2" y="T3"/>
              </a:cxn>
              <a:cxn ang="0">
                <a:pos x="T4" y="T5"/>
              </a:cxn>
              <a:cxn ang="0">
                <a:pos x="T6" y="T7"/>
              </a:cxn>
              <a:cxn ang="0">
                <a:pos x="T8" y="T9"/>
              </a:cxn>
              <a:cxn ang="0">
                <a:pos x="T10" y="T11"/>
              </a:cxn>
            </a:cxnLst>
            <a:rect l="0" t="0" r="r" b="b"/>
            <a:pathLst>
              <a:path w="462" h="64">
                <a:moveTo>
                  <a:pt x="462" y="0"/>
                </a:moveTo>
                <a:lnTo>
                  <a:pt x="2" y="59"/>
                </a:lnTo>
                <a:lnTo>
                  <a:pt x="0" y="64"/>
                </a:lnTo>
                <a:lnTo>
                  <a:pt x="442" y="9"/>
                </a:lnTo>
                <a:lnTo>
                  <a:pt x="461" y="4"/>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03" name="íṡ1iďê"/>
          <p:cNvSpPr/>
          <p:nvPr/>
        </p:nvSpPr>
        <p:spPr bwMode="auto">
          <a:xfrm>
            <a:off x="2430095" y="3735325"/>
            <a:ext cx="12487" cy="3286"/>
          </a:xfrm>
          <a:custGeom>
            <a:avLst/>
            <a:gdLst>
              <a:gd name="T0" fmla="*/ 19 w 19"/>
              <a:gd name="T1" fmla="*/ 0 h 5"/>
              <a:gd name="T2" fmla="*/ 0 w 19"/>
              <a:gd name="T3" fmla="*/ 5 h 5"/>
              <a:gd name="T4" fmla="*/ 19 w 19"/>
              <a:gd name="T5" fmla="*/ 3 h 5"/>
              <a:gd name="T6" fmla="*/ 19 w 19"/>
              <a:gd name="T7" fmla="*/ 0 h 5"/>
            </a:gdLst>
            <a:ahLst/>
            <a:cxnLst>
              <a:cxn ang="0">
                <a:pos x="T0" y="T1"/>
              </a:cxn>
              <a:cxn ang="0">
                <a:pos x="T2" y="T3"/>
              </a:cxn>
              <a:cxn ang="0">
                <a:pos x="T4" y="T5"/>
              </a:cxn>
              <a:cxn ang="0">
                <a:pos x="T6" y="T7"/>
              </a:cxn>
            </a:cxnLst>
            <a:rect l="0" t="0" r="r" b="b"/>
            <a:pathLst>
              <a:path w="19" h="5">
                <a:moveTo>
                  <a:pt x="19" y="0"/>
                </a:moveTo>
                <a:lnTo>
                  <a:pt x="0" y="5"/>
                </a:lnTo>
                <a:lnTo>
                  <a:pt x="19" y="3"/>
                </a:lnTo>
                <a:lnTo>
                  <a:pt x="19" y="0"/>
                </a:lnTo>
                <a:close/>
              </a:path>
            </a:pathLst>
          </a:custGeom>
          <a:solidFill>
            <a:srgbClr val="75799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04" name="işļiďè"/>
          <p:cNvSpPr/>
          <p:nvPr/>
        </p:nvSpPr>
        <p:spPr bwMode="auto">
          <a:xfrm>
            <a:off x="2430095" y="3735325"/>
            <a:ext cx="12487" cy="3286"/>
          </a:xfrm>
          <a:custGeom>
            <a:avLst/>
            <a:gdLst>
              <a:gd name="T0" fmla="*/ 19 w 19"/>
              <a:gd name="T1" fmla="*/ 0 h 5"/>
              <a:gd name="T2" fmla="*/ 0 w 19"/>
              <a:gd name="T3" fmla="*/ 5 h 5"/>
              <a:gd name="T4" fmla="*/ 19 w 19"/>
              <a:gd name="T5" fmla="*/ 3 h 5"/>
              <a:gd name="T6" fmla="*/ 19 w 19"/>
              <a:gd name="T7" fmla="*/ 0 h 5"/>
            </a:gdLst>
            <a:ahLst/>
            <a:cxnLst>
              <a:cxn ang="0">
                <a:pos x="T0" y="T1"/>
              </a:cxn>
              <a:cxn ang="0">
                <a:pos x="T2" y="T3"/>
              </a:cxn>
              <a:cxn ang="0">
                <a:pos x="T4" y="T5"/>
              </a:cxn>
              <a:cxn ang="0">
                <a:pos x="T6" y="T7"/>
              </a:cxn>
            </a:cxnLst>
            <a:rect l="0" t="0" r="r" b="b"/>
            <a:pathLst>
              <a:path w="19" h="5">
                <a:moveTo>
                  <a:pt x="19" y="0"/>
                </a:moveTo>
                <a:lnTo>
                  <a:pt x="0" y="5"/>
                </a:lnTo>
                <a:lnTo>
                  <a:pt x="19" y="3"/>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05" name="îšlíḋé"/>
          <p:cNvSpPr/>
          <p:nvPr/>
        </p:nvSpPr>
        <p:spPr bwMode="auto">
          <a:xfrm>
            <a:off x="2442581" y="3724152"/>
            <a:ext cx="61777" cy="11173"/>
          </a:xfrm>
          <a:custGeom>
            <a:avLst/>
            <a:gdLst>
              <a:gd name="T0" fmla="*/ 94 w 94"/>
              <a:gd name="T1" fmla="*/ 0 h 17"/>
              <a:gd name="T2" fmla="*/ 1 w 94"/>
              <a:gd name="T3" fmla="*/ 13 h 17"/>
              <a:gd name="T4" fmla="*/ 0 w 94"/>
              <a:gd name="T5" fmla="*/ 17 h 17"/>
              <a:gd name="T6" fmla="*/ 26 w 94"/>
              <a:gd name="T7" fmla="*/ 10 h 17"/>
              <a:gd name="T8" fmla="*/ 27 w 94"/>
              <a:gd name="T9" fmla="*/ 17 h 17"/>
              <a:gd name="T10" fmla="*/ 93 w 94"/>
              <a:gd name="T11" fmla="*/ 8 h 17"/>
              <a:gd name="T12" fmla="*/ 94 w 9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94" h="17">
                <a:moveTo>
                  <a:pt x="94" y="0"/>
                </a:moveTo>
                <a:lnTo>
                  <a:pt x="1" y="13"/>
                </a:lnTo>
                <a:lnTo>
                  <a:pt x="0" y="17"/>
                </a:lnTo>
                <a:lnTo>
                  <a:pt x="26" y="10"/>
                </a:lnTo>
                <a:lnTo>
                  <a:pt x="27" y="17"/>
                </a:lnTo>
                <a:lnTo>
                  <a:pt x="93" y="8"/>
                </a:lnTo>
                <a:lnTo>
                  <a:pt x="94" y="0"/>
                </a:lnTo>
                <a:close/>
              </a:path>
            </a:pathLst>
          </a:custGeom>
          <a:solidFill>
            <a:srgbClr val="92A0C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06" name="ïṩ1îḍê"/>
          <p:cNvSpPr/>
          <p:nvPr/>
        </p:nvSpPr>
        <p:spPr bwMode="auto">
          <a:xfrm>
            <a:off x="2442581" y="3724152"/>
            <a:ext cx="61777" cy="11173"/>
          </a:xfrm>
          <a:custGeom>
            <a:avLst/>
            <a:gdLst>
              <a:gd name="T0" fmla="*/ 94 w 94"/>
              <a:gd name="T1" fmla="*/ 0 h 17"/>
              <a:gd name="T2" fmla="*/ 1 w 94"/>
              <a:gd name="T3" fmla="*/ 13 h 17"/>
              <a:gd name="T4" fmla="*/ 0 w 94"/>
              <a:gd name="T5" fmla="*/ 17 h 17"/>
              <a:gd name="T6" fmla="*/ 26 w 94"/>
              <a:gd name="T7" fmla="*/ 10 h 17"/>
              <a:gd name="T8" fmla="*/ 27 w 94"/>
              <a:gd name="T9" fmla="*/ 17 h 17"/>
              <a:gd name="T10" fmla="*/ 93 w 94"/>
              <a:gd name="T11" fmla="*/ 8 h 17"/>
              <a:gd name="T12" fmla="*/ 94 w 9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94" h="17">
                <a:moveTo>
                  <a:pt x="94" y="0"/>
                </a:moveTo>
                <a:lnTo>
                  <a:pt x="1" y="13"/>
                </a:lnTo>
                <a:lnTo>
                  <a:pt x="0" y="17"/>
                </a:lnTo>
                <a:lnTo>
                  <a:pt x="26" y="10"/>
                </a:lnTo>
                <a:lnTo>
                  <a:pt x="27" y="17"/>
                </a:lnTo>
                <a:lnTo>
                  <a:pt x="93" y="8"/>
                </a:lnTo>
                <a:lnTo>
                  <a:pt x="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07" name="ïṩľiḓè"/>
          <p:cNvSpPr/>
          <p:nvPr/>
        </p:nvSpPr>
        <p:spPr bwMode="auto">
          <a:xfrm>
            <a:off x="2442581" y="3730724"/>
            <a:ext cx="17745" cy="6572"/>
          </a:xfrm>
          <a:custGeom>
            <a:avLst/>
            <a:gdLst>
              <a:gd name="T0" fmla="*/ 26 w 27"/>
              <a:gd name="T1" fmla="*/ 0 h 10"/>
              <a:gd name="T2" fmla="*/ 0 w 27"/>
              <a:gd name="T3" fmla="*/ 7 h 10"/>
              <a:gd name="T4" fmla="*/ 0 w 27"/>
              <a:gd name="T5" fmla="*/ 10 h 10"/>
              <a:gd name="T6" fmla="*/ 27 w 27"/>
              <a:gd name="T7" fmla="*/ 7 h 10"/>
              <a:gd name="T8" fmla="*/ 26 w 27"/>
              <a:gd name="T9" fmla="*/ 0 h 10"/>
            </a:gdLst>
            <a:ahLst/>
            <a:cxnLst>
              <a:cxn ang="0">
                <a:pos x="T0" y="T1"/>
              </a:cxn>
              <a:cxn ang="0">
                <a:pos x="T2" y="T3"/>
              </a:cxn>
              <a:cxn ang="0">
                <a:pos x="T4" y="T5"/>
              </a:cxn>
              <a:cxn ang="0">
                <a:pos x="T6" y="T7"/>
              </a:cxn>
              <a:cxn ang="0">
                <a:pos x="T8" y="T9"/>
              </a:cxn>
            </a:cxnLst>
            <a:rect l="0" t="0" r="r" b="b"/>
            <a:pathLst>
              <a:path w="27" h="10">
                <a:moveTo>
                  <a:pt x="26" y="0"/>
                </a:moveTo>
                <a:lnTo>
                  <a:pt x="0" y="7"/>
                </a:lnTo>
                <a:lnTo>
                  <a:pt x="0" y="10"/>
                </a:lnTo>
                <a:lnTo>
                  <a:pt x="27" y="7"/>
                </a:lnTo>
                <a:lnTo>
                  <a:pt x="26" y="0"/>
                </a:lnTo>
                <a:close/>
              </a:path>
            </a:pathLst>
          </a:custGeom>
          <a:solidFill>
            <a:srgbClr val="666C8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08" name="ïşlîďè"/>
          <p:cNvSpPr/>
          <p:nvPr/>
        </p:nvSpPr>
        <p:spPr bwMode="auto">
          <a:xfrm>
            <a:off x="2442581" y="3730724"/>
            <a:ext cx="17745" cy="6572"/>
          </a:xfrm>
          <a:custGeom>
            <a:avLst/>
            <a:gdLst>
              <a:gd name="T0" fmla="*/ 26 w 27"/>
              <a:gd name="T1" fmla="*/ 0 h 10"/>
              <a:gd name="T2" fmla="*/ 0 w 27"/>
              <a:gd name="T3" fmla="*/ 7 h 10"/>
              <a:gd name="T4" fmla="*/ 0 w 27"/>
              <a:gd name="T5" fmla="*/ 10 h 10"/>
              <a:gd name="T6" fmla="*/ 27 w 27"/>
              <a:gd name="T7" fmla="*/ 7 h 10"/>
              <a:gd name="T8" fmla="*/ 26 w 27"/>
              <a:gd name="T9" fmla="*/ 0 h 10"/>
            </a:gdLst>
            <a:ahLst/>
            <a:cxnLst>
              <a:cxn ang="0">
                <a:pos x="T0" y="T1"/>
              </a:cxn>
              <a:cxn ang="0">
                <a:pos x="T2" y="T3"/>
              </a:cxn>
              <a:cxn ang="0">
                <a:pos x="T4" y="T5"/>
              </a:cxn>
              <a:cxn ang="0">
                <a:pos x="T6" y="T7"/>
              </a:cxn>
              <a:cxn ang="0">
                <a:pos x="T8" y="T9"/>
              </a:cxn>
            </a:cxnLst>
            <a:rect l="0" t="0" r="r" b="b"/>
            <a:pathLst>
              <a:path w="27" h="10">
                <a:moveTo>
                  <a:pt x="26" y="0"/>
                </a:moveTo>
                <a:lnTo>
                  <a:pt x="0" y="7"/>
                </a:lnTo>
                <a:lnTo>
                  <a:pt x="0" y="10"/>
                </a:lnTo>
                <a:lnTo>
                  <a:pt x="27" y="7"/>
                </a:lnTo>
                <a:lnTo>
                  <a:pt x="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09" name="iśļïḍè"/>
          <p:cNvSpPr/>
          <p:nvPr/>
        </p:nvSpPr>
        <p:spPr bwMode="auto">
          <a:xfrm>
            <a:off x="2503702" y="3698522"/>
            <a:ext cx="196504" cy="30889"/>
          </a:xfrm>
          <a:custGeom>
            <a:avLst/>
            <a:gdLst>
              <a:gd name="T0" fmla="*/ 299 w 299"/>
              <a:gd name="T1" fmla="*/ 0 h 47"/>
              <a:gd name="T2" fmla="*/ 1 w 299"/>
              <a:gd name="T3" fmla="*/ 39 h 47"/>
              <a:gd name="T4" fmla="*/ 0 w 299"/>
              <a:gd name="T5" fmla="*/ 47 h 47"/>
              <a:gd name="T6" fmla="*/ 298 w 299"/>
              <a:gd name="T7" fmla="*/ 10 h 47"/>
              <a:gd name="T8" fmla="*/ 299 w 299"/>
              <a:gd name="T9" fmla="*/ 0 h 47"/>
            </a:gdLst>
            <a:ahLst/>
            <a:cxnLst>
              <a:cxn ang="0">
                <a:pos x="T0" y="T1"/>
              </a:cxn>
              <a:cxn ang="0">
                <a:pos x="T2" y="T3"/>
              </a:cxn>
              <a:cxn ang="0">
                <a:pos x="T4" y="T5"/>
              </a:cxn>
              <a:cxn ang="0">
                <a:pos x="T6" y="T7"/>
              </a:cxn>
              <a:cxn ang="0">
                <a:pos x="T8" y="T9"/>
              </a:cxn>
            </a:cxnLst>
            <a:rect l="0" t="0" r="r" b="b"/>
            <a:pathLst>
              <a:path w="299" h="47">
                <a:moveTo>
                  <a:pt x="299" y="0"/>
                </a:moveTo>
                <a:lnTo>
                  <a:pt x="1" y="39"/>
                </a:lnTo>
                <a:lnTo>
                  <a:pt x="0" y="47"/>
                </a:lnTo>
                <a:lnTo>
                  <a:pt x="298" y="10"/>
                </a:lnTo>
                <a:lnTo>
                  <a:pt x="299" y="0"/>
                </a:lnTo>
                <a:close/>
              </a:path>
            </a:pathLst>
          </a:custGeom>
          <a:solidFill>
            <a:srgbClr val="B8C3D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10" name="îś1idê"/>
          <p:cNvSpPr/>
          <p:nvPr/>
        </p:nvSpPr>
        <p:spPr bwMode="auto">
          <a:xfrm>
            <a:off x="2503702" y="3698522"/>
            <a:ext cx="196504" cy="30889"/>
          </a:xfrm>
          <a:custGeom>
            <a:avLst/>
            <a:gdLst>
              <a:gd name="T0" fmla="*/ 299 w 299"/>
              <a:gd name="T1" fmla="*/ 0 h 47"/>
              <a:gd name="T2" fmla="*/ 1 w 299"/>
              <a:gd name="T3" fmla="*/ 39 h 47"/>
              <a:gd name="T4" fmla="*/ 0 w 299"/>
              <a:gd name="T5" fmla="*/ 47 h 47"/>
              <a:gd name="T6" fmla="*/ 298 w 299"/>
              <a:gd name="T7" fmla="*/ 10 h 47"/>
              <a:gd name="T8" fmla="*/ 299 w 299"/>
              <a:gd name="T9" fmla="*/ 0 h 47"/>
            </a:gdLst>
            <a:ahLst/>
            <a:cxnLst>
              <a:cxn ang="0">
                <a:pos x="T0" y="T1"/>
              </a:cxn>
              <a:cxn ang="0">
                <a:pos x="T2" y="T3"/>
              </a:cxn>
              <a:cxn ang="0">
                <a:pos x="T4" y="T5"/>
              </a:cxn>
              <a:cxn ang="0">
                <a:pos x="T6" y="T7"/>
              </a:cxn>
              <a:cxn ang="0">
                <a:pos x="T8" y="T9"/>
              </a:cxn>
            </a:cxnLst>
            <a:rect l="0" t="0" r="r" b="b"/>
            <a:pathLst>
              <a:path w="299" h="47">
                <a:moveTo>
                  <a:pt x="299" y="0"/>
                </a:moveTo>
                <a:lnTo>
                  <a:pt x="1" y="39"/>
                </a:lnTo>
                <a:lnTo>
                  <a:pt x="0" y="47"/>
                </a:lnTo>
                <a:lnTo>
                  <a:pt x="298" y="10"/>
                </a:lnTo>
                <a:lnTo>
                  <a:pt x="2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11" name="ïṧḷïdè"/>
          <p:cNvSpPr/>
          <p:nvPr/>
        </p:nvSpPr>
        <p:spPr bwMode="auto">
          <a:xfrm>
            <a:off x="2148154" y="3517134"/>
            <a:ext cx="591483" cy="218192"/>
          </a:xfrm>
          <a:custGeom>
            <a:avLst/>
            <a:gdLst>
              <a:gd name="T0" fmla="*/ 900 w 900"/>
              <a:gd name="T1" fmla="*/ 0 h 332"/>
              <a:gd name="T2" fmla="*/ 47 w 900"/>
              <a:gd name="T3" fmla="*/ 112 h 332"/>
              <a:gd name="T4" fmla="*/ 0 w 900"/>
              <a:gd name="T5" fmla="*/ 332 h 332"/>
              <a:gd name="T6" fmla="*/ 853 w 900"/>
              <a:gd name="T7" fmla="*/ 221 h 332"/>
              <a:gd name="T8" fmla="*/ 900 w 900"/>
              <a:gd name="T9" fmla="*/ 0 h 332"/>
            </a:gdLst>
            <a:ahLst/>
            <a:cxnLst>
              <a:cxn ang="0">
                <a:pos x="T0" y="T1"/>
              </a:cxn>
              <a:cxn ang="0">
                <a:pos x="T2" y="T3"/>
              </a:cxn>
              <a:cxn ang="0">
                <a:pos x="T4" y="T5"/>
              </a:cxn>
              <a:cxn ang="0">
                <a:pos x="T6" y="T7"/>
              </a:cxn>
              <a:cxn ang="0">
                <a:pos x="T8" y="T9"/>
              </a:cxn>
            </a:cxnLst>
            <a:rect l="0" t="0" r="r" b="b"/>
            <a:pathLst>
              <a:path w="900" h="332">
                <a:moveTo>
                  <a:pt x="900" y="0"/>
                </a:moveTo>
                <a:lnTo>
                  <a:pt x="47" y="112"/>
                </a:lnTo>
                <a:lnTo>
                  <a:pt x="0" y="332"/>
                </a:lnTo>
                <a:lnTo>
                  <a:pt x="853" y="221"/>
                </a:lnTo>
                <a:lnTo>
                  <a:pt x="900" y="0"/>
                </a:lnTo>
                <a:close/>
              </a:path>
            </a:pathLst>
          </a:custGeom>
          <a:solidFill>
            <a:srgbClr val="797F8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12" name="îṧḻidè"/>
          <p:cNvSpPr/>
          <p:nvPr/>
        </p:nvSpPr>
        <p:spPr bwMode="auto">
          <a:xfrm>
            <a:off x="2148154" y="3517134"/>
            <a:ext cx="591483" cy="218192"/>
          </a:xfrm>
          <a:custGeom>
            <a:avLst/>
            <a:gdLst>
              <a:gd name="T0" fmla="*/ 900 w 900"/>
              <a:gd name="T1" fmla="*/ 0 h 332"/>
              <a:gd name="T2" fmla="*/ 47 w 900"/>
              <a:gd name="T3" fmla="*/ 112 h 332"/>
              <a:gd name="T4" fmla="*/ 0 w 900"/>
              <a:gd name="T5" fmla="*/ 332 h 332"/>
              <a:gd name="T6" fmla="*/ 853 w 900"/>
              <a:gd name="T7" fmla="*/ 221 h 332"/>
              <a:gd name="T8" fmla="*/ 900 w 900"/>
              <a:gd name="T9" fmla="*/ 0 h 332"/>
            </a:gdLst>
            <a:ahLst/>
            <a:cxnLst>
              <a:cxn ang="0">
                <a:pos x="T0" y="T1"/>
              </a:cxn>
              <a:cxn ang="0">
                <a:pos x="T2" y="T3"/>
              </a:cxn>
              <a:cxn ang="0">
                <a:pos x="T4" y="T5"/>
              </a:cxn>
              <a:cxn ang="0">
                <a:pos x="T6" y="T7"/>
              </a:cxn>
              <a:cxn ang="0">
                <a:pos x="T8" y="T9"/>
              </a:cxn>
            </a:cxnLst>
            <a:rect l="0" t="0" r="r" b="b"/>
            <a:pathLst>
              <a:path w="900" h="332">
                <a:moveTo>
                  <a:pt x="900" y="0"/>
                </a:moveTo>
                <a:lnTo>
                  <a:pt x="47" y="112"/>
                </a:lnTo>
                <a:lnTo>
                  <a:pt x="0" y="332"/>
                </a:lnTo>
                <a:lnTo>
                  <a:pt x="853" y="221"/>
                </a:lnTo>
                <a:lnTo>
                  <a:pt x="9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13" name="íşlídê"/>
          <p:cNvSpPr/>
          <p:nvPr/>
        </p:nvSpPr>
        <p:spPr bwMode="auto">
          <a:xfrm>
            <a:off x="2145526" y="3662375"/>
            <a:ext cx="563224" cy="88066"/>
          </a:xfrm>
          <a:custGeom>
            <a:avLst/>
            <a:gdLst>
              <a:gd name="T0" fmla="*/ 857 w 857"/>
              <a:gd name="T1" fmla="*/ 0 h 134"/>
              <a:gd name="T2" fmla="*/ 4 w 857"/>
              <a:gd name="T3" fmla="*/ 111 h 134"/>
              <a:gd name="T4" fmla="*/ 0 w 857"/>
              <a:gd name="T5" fmla="*/ 134 h 134"/>
              <a:gd name="T6" fmla="*/ 851 w 857"/>
              <a:gd name="T7" fmla="*/ 21 h 134"/>
              <a:gd name="T8" fmla="*/ 857 w 857"/>
              <a:gd name="T9" fmla="*/ 0 h 134"/>
            </a:gdLst>
            <a:ahLst/>
            <a:cxnLst>
              <a:cxn ang="0">
                <a:pos x="T0" y="T1"/>
              </a:cxn>
              <a:cxn ang="0">
                <a:pos x="T2" y="T3"/>
              </a:cxn>
              <a:cxn ang="0">
                <a:pos x="T4" y="T5"/>
              </a:cxn>
              <a:cxn ang="0">
                <a:pos x="T6" y="T7"/>
              </a:cxn>
              <a:cxn ang="0">
                <a:pos x="T8" y="T9"/>
              </a:cxn>
            </a:cxnLst>
            <a:rect l="0" t="0" r="r" b="b"/>
            <a:pathLst>
              <a:path w="857" h="134">
                <a:moveTo>
                  <a:pt x="857" y="0"/>
                </a:moveTo>
                <a:lnTo>
                  <a:pt x="4" y="111"/>
                </a:lnTo>
                <a:lnTo>
                  <a:pt x="0" y="134"/>
                </a:lnTo>
                <a:lnTo>
                  <a:pt x="851" y="21"/>
                </a:lnTo>
                <a:lnTo>
                  <a:pt x="857" y="0"/>
                </a:lnTo>
                <a:close/>
              </a:path>
            </a:pathLst>
          </a:custGeom>
          <a:solidFill>
            <a:srgbClr val="7376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14" name="íšḻïdê"/>
          <p:cNvSpPr/>
          <p:nvPr/>
        </p:nvSpPr>
        <p:spPr bwMode="auto">
          <a:xfrm>
            <a:off x="2145526" y="3662375"/>
            <a:ext cx="563224" cy="88066"/>
          </a:xfrm>
          <a:custGeom>
            <a:avLst/>
            <a:gdLst>
              <a:gd name="T0" fmla="*/ 857 w 857"/>
              <a:gd name="T1" fmla="*/ 0 h 134"/>
              <a:gd name="T2" fmla="*/ 4 w 857"/>
              <a:gd name="T3" fmla="*/ 111 h 134"/>
              <a:gd name="T4" fmla="*/ 0 w 857"/>
              <a:gd name="T5" fmla="*/ 134 h 134"/>
              <a:gd name="T6" fmla="*/ 851 w 857"/>
              <a:gd name="T7" fmla="*/ 21 h 134"/>
              <a:gd name="T8" fmla="*/ 857 w 857"/>
              <a:gd name="T9" fmla="*/ 0 h 134"/>
            </a:gdLst>
            <a:ahLst/>
            <a:cxnLst>
              <a:cxn ang="0">
                <a:pos x="T0" y="T1"/>
              </a:cxn>
              <a:cxn ang="0">
                <a:pos x="T2" y="T3"/>
              </a:cxn>
              <a:cxn ang="0">
                <a:pos x="T4" y="T5"/>
              </a:cxn>
              <a:cxn ang="0">
                <a:pos x="T6" y="T7"/>
              </a:cxn>
              <a:cxn ang="0">
                <a:pos x="T8" y="T9"/>
              </a:cxn>
            </a:cxnLst>
            <a:rect l="0" t="0" r="r" b="b"/>
            <a:pathLst>
              <a:path w="857" h="134">
                <a:moveTo>
                  <a:pt x="857" y="0"/>
                </a:moveTo>
                <a:lnTo>
                  <a:pt x="4" y="111"/>
                </a:lnTo>
                <a:lnTo>
                  <a:pt x="0" y="134"/>
                </a:lnTo>
                <a:lnTo>
                  <a:pt x="851" y="21"/>
                </a:lnTo>
                <a:lnTo>
                  <a:pt x="85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15" name="iš1îďe"/>
          <p:cNvSpPr/>
          <p:nvPr/>
        </p:nvSpPr>
        <p:spPr bwMode="auto">
          <a:xfrm>
            <a:off x="2140925" y="3676177"/>
            <a:ext cx="563881" cy="95295"/>
          </a:xfrm>
          <a:custGeom>
            <a:avLst/>
            <a:gdLst>
              <a:gd name="T0" fmla="*/ 858 w 858"/>
              <a:gd name="T1" fmla="*/ 0 h 145"/>
              <a:gd name="T2" fmla="*/ 7 w 858"/>
              <a:gd name="T3" fmla="*/ 113 h 145"/>
              <a:gd name="T4" fmla="*/ 0 w 858"/>
              <a:gd name="T5" fmla="*/ 145 h 145"/>
              <a:gd name="T6" fmla="*/ 460 w 858"/>
              <a:gd name="T7" fmla="*/ 86 h 145"/>
              <a:gd name="T8" fmla="*/ 553 w 858"/>
              <a:gd name="T9" fmla="*/ 73 h 145"/>
              <a:gd name="T10" fmla="*/ 851 w 858"/>
              <a:gd name="T11" fmla="*/ 34 h 145"/>
              <a:gd name="T12" fmla="*/ 858 w 858"/>
              <a:gd name="T13" fmla="*/ 0 h 145"/>
            </a:gdLst>
            <a:ahLst/>
            <a:cxnLst>
              <a:cxn ang="0">
                <a:pos x="T0" y="T1"/>
              </a:cxn>
              <a:cxn ang="0">
                <a:pos x="T2" y="T3"/>
              </a:cxn>
              <a:cxn ang="0">
                <a:pos x="T4" y="T5"/>
              </a:cxn>
              <a:cxn ang="0">
                <a:pos x="T6" y="T7"/>
              </a:cxn>
              <a:cxn ang="0">
                <a:pos x="T8" y="T9"/>
              </a:cxn>
              <a:cxn ang="0">
                <a:pos x="T10" y="T11"/>
              </a:cxn>
              <a:cxn ang="0">
                <a:pos x="T12" y="T13"/>
              </a:cxn>
            </a:cxnLst>
            <a:rect l="0" t="0" r="r" b="b"/>
            <a:pathLst>
              <a:path w="858" h="145">
                <a:moveTo>
                  <a:pt x="858" y="0"/>
                </a:moveTo>
                <a:lnTo>
                  <a:pt x="7" y="113"/>
                </a:lnTo>
                <a:lnTo>
                  <a:pt x="0" y="145"/>
                </a:lnTo>
                <a:lnTo>
                  <a:pt x="460" y="86"/>
                </a:lnTo>
                <a:lnTo>
                  <a:pt x="553" y="73"/>
                </a:lnTo>
                <a:lnTo>
                  <a:pt x="851" y="34"/>
                </a:lnTo>
                <a:lnTo>
                  <a:pt x="858" y="0"/>
                </a:lnTo>
                <a:close/>
              </a:path>
            </a:pathLst>
          </a:custGeom>
          <a:solidFill>
            <a:srgbClr val="D2D9E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16" name="ïšlîdê"/>
          <p:cNvSpPr/>
          <p:nvPr/>
        </p:nvSpPr>
        <p:spPr bwMode="auto">
          <a:xfrm>
            <a:off x="2140925" y="3676177"/>
            <a:ext cx="563881" cy="95295"/>
          </a:xfrm>
          <a:custGeom>
            <a:avLst/>
            <a:gdLst>
              <a:gd name="T0" fmla="*/ 858 w 858"/>
              <a:gd name="T1" fmla="*/ 0 h 145"/>
              <a:gd name="T2" fmla="*/ 7 w 858"/>
              <a:gd name="T3" fmla="*/ 113 h 145"/>
              <a:gd name="T4" fmla="*/ 0 w 858"/>
              <a:gd name="T5" fmla="*/ 145 h 145"/>
              <a:gd name="T6" fmla="*/ 460 w 858"/>
              <a:gd name="T7" fmla="*/ 86 h 145"/>
              <a:gd name="T8" fmla="*/ 553 w 858"/>
              <a:gd name="T9" fmla="*/ 73 h 145"/>
              <a:gd name="T10" fmla="*/ 851 w 858"/>
              <a:gd name="T11" fmla="*/ 34 h 145"/>
              <a:gd name="T12" fmla="*/ 858 w 858"/>
              <a:gd name="T13" fmla="*/ 0 h 145"/>
            </a:gdLst>
            <a:ahLst/>
            <a:cxnLst>
              <a:cxn ang="0">
                <a:pos x="T0" y="T1"/>
              </a:cxn>
              <a:cxn ang="0">
                <a:pos x="T2" y="T3"/>
              </a:cxn>
              <a:cxn ang="0">
                <a:pos x="T4" y="T5"/>
              </a:cxn>
              <a:cxn ang="0">
                <a:pos x="T6" y="T7"/>
              </a:cxn>
              <a:cxn ang="0">
                <a:pos x="T8" y="T9"/>
              </a:cxn>
              <a:cxn ang="0">
                <a:pos x="T10" y="T11"/>
              </a:cxn>
              <a:cxn ang="0">
                <a:pos x="T12" y="T13"/>
              </a:cxn>
            </a:cxnLst>
            <a:rect l="0" t="0" r="r" b="b"/>
            <a:pathLst>
              <a:path w="858" h="145">
                <a:moveTo>
                  <a:pt x="858" y="0"/>
                </a:moveTo>
                <a:lnTo>
                  <a:pt x="7" y="113"/>
                </a:lnTo>
                <a:lnTo>
                  <a:pt x="0" y="145"/>
                </a:lnTo>
                <a:lnTo>
                  <a:pt x="460" y="86"/>
                </a:lnTo>
                <a:lnTo>
                  <a:pt x="553" y="73"/>
                </a:lnTo>
                <a:lnTo>
                  <a:pt x="851" y="34"/>
                </a:lnTo>
                <a:lnTo>
                  <a:pt x="8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17" name="îSḷïde"/>
          <p:cNvSpPr/>
          <p:nvPr/>
        </p:nvSpPr>
        <p:spPr bwMode="auto">
          <a:xfrm>
            <a:off x="2752125" y="2295391"/>
            <a:ext cx="36147" cy="36804"/>
          </a:xfrm>
          <a:custGeom>
            <a:avLst/>
            <a:gdLst>
              <a:gd name="T0" fmla="*/ 38 w 39"/>
              <a:gd name="T1" fmla="*/ 17 h 39"/>
              <a:gd name="T2" fmla="*/ 22 w 39"/>
              <a:gd name="T3" fmla="*/ 38 h 39"/>
              <a:gd name="T4" fmla="*/ 1 w 39"/>
              <a:gd name="T5" fmla="*/ 22 h 39"/>
              <a:gd name="T6" fmla="*/ 17 w 39"/>
              <a:gd name="T7" fmla="*/ 1 h 39"/>
              <a:gd name="T8" fmla="*/ 38 w 39"/>
              <a:gd name="T9" fmla="*/ 17 h 39"/>
            </a:gdLst>
            <a:ahLst/>
            <a:cxnLst>
              <a:cxn ang="0">
                <a:pos x="T0" y="T1"/>
              </a:cxn>
              <a:cxn ang="0">
                <a:pos x="T2" y="T3"/>
              </a:cxn>
              <a:cxn ang="0">
                <a:pos x="T4" y="T5"/>
              </a:cxn>
              <a:cxn ang="0">
                <a:pos x="T6" y="T7"/>
              </a:cxn>
              <a:cxn ang="0">
                <a:pos x="T8" y="T9"/>
              </a:cxn>
            </a:cxnLst>
            <a:rect l="0" t="0" r="r" b="b"/>
            <a:pathLst>
              <a:path w="39" h="39">
                <a:moveTo>
                  <a:pt x="38" y="17"/>
                </a:moveTo>
                <a:cubicBezTo>
                  <a:pt x="39" y="27"/>
                  <a:pt x="32" y="37"/>
                  <a:pt x="22" y="38"/>
                </a:cubicBezTo>
                <a:cubicBezTo>
                  <a:pt x="11" y="39"/>
                  <a:pt x="2" y="32"/>
                  <a:pt x="1" y="22"/>
                </a:cubicBezTo>
                <a:cubicBezTo>
                  <a:pt x="0" y="12"/>
                  <a:pt x="7" y="3"/>
                  <a:pt x="17" y="1"/>
                </a:cubicBezTo>
                <a:cubicBezTo>
                  <a:pt x="27" y="0"/>
                  <a:pt x="36" y="7"/>
                  <a:pt x="38" y="17"/>
                </a:cubicBezTo>
                <a:close/>
              </a:path>
            </a:pathLst>
          </a:custGeom>
          <a:solidFill>
            <a:srgbClr val="3F4751"/>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18" name="ís1iḑè"/>
          <p:cNvSpPr/>
          <p:nvPr/>
        </p:nvSpPr>
        <p:spPr bwMode="auto">
          <a:xfrm>
            <a:off x="1899731" y="2275018"/>
            <a:ext cx="1905891" cy="1334124"/>
          </a:xfrm>
          <a:custGeom>
            <a:avLst/>
            <a:gdLst>
              <a:gd name="T0" fmla="*/ 2900 w 2900"/>
              <a:gd name="T1" fmla="*/ 1678 h 2030"/>
              <a:gd name="T2" fmla="*/ 220 w 2900"/>
              <a:gd name="T3" fmla="*/ 2030 h 2030"/>
              <a:gd name="T4" fmla="*/ 0 w 2900"/>
              <a:gd name="T5" fmla="*/ 352 h 2030"/>
              <a:gd name="T6" fmla="*/ 2679 w 2900"/>
              <a:gd name="T7" fmla="*/ 0 h 2030"/>
              <a:gd name="T8" fmla="*/ 2900 w 2900"/>
              <a:gd name="T9" fmla="*/ 1678 h 2030"/>
            </a:gdLst>
            <a:ahLst/>
            <a:cxnLst>
              <a:cxn ang="0">
                <a:pos x="T0" y="T1"/>
              </a:cxn>
              <a:cxn ang="0">
                <a:pos x="T2" y="T3"/>
              </a:cxn>
              <a:cxn ang="0">
                <a:pos x="T4" y="T5"/>
              </a:cxn>
              <a:cxn ang="0">
                <a:pos x="T6" y="T7"/>
              </a:cxn>
              <a:cxn ang="0">
                <a:pos x="T8" y="T9"/>
              </a:cxn>
            </a:cxnLst>
            <a:rect l="0" t="0" r="r" b="b"/>
            <a:pathLst>
              <a:path w="2900" h="2030">
                <a:moveTo>
                  <a:pt x="2900" y="1678"/>
                </a:moveTo>
                <a:lnTo>
                  <a:pt x="220" y="2030"/>
                </a:lnTo>
                <a:lnTo>
                  <a:pt x="0" y="352"/>
                </a:lnTo>
                <a:lnTo>
                  <a:pt x="2679" y="0"/>
                </a:lnTo>
                <a:lnTo>
                  <a:pt x="2900" y="167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19" name="íṡliḓe"/>
          <p:cNvSpPr/>
          <p:nvPr/>
        </p:nvSpPr>
        <p:spPr bwMode="auto">
          <a:xfrm>
            <a:off x="1899731" y="2275018"/>
            <a:ext cx="1905891" cy="1334124"/>
          </a:xfrm>
          <a:custGeom>
            <a:avLst/>
            <a:gdLst>
              <a:gd name="T0" fmla="*/ 2900 w 2900"/>
              <a:gd name="T1" fmla="*/ 1678 h 2030"/>
              <a:gd name="T2" fmla="*/ 220 w 2900"/>
              <a:gd name="T3" fmla="*/ 2030 h 2030"/>
              <a:gd name="T4" fmla="*/ 0 w 2900"/>
              <a:gd name="T5" fmla="*/ 352 h 2030"/>
              <a:gd name="T6" fmla="*/ 2679 w 2900"/>
              <a:gd name="T7" fmla="*/ 0 h 2030"/>
              <a:gd name="T8" fmla="*/ 2900 w 2900"/>
              <a:gd name="T9" fmla="*/ 1678 h 2030"/>
            </a:gdLst>
            <a:ahLst/>
            <a:cxnLst>
              <a:cxn ang="0">
                <a:pos x="T0" y="T1"/>
              </a:cxn>
              <a:cxn ang="0">
                <a:pos x="T2" y="T3"/>
              </a:cxn>
              <a:cxn ang="0">
                <a:pos x="T4" y="T5"/>
              </a:cxn>
              <a:cxn ang="0">
                <a:pos x="T6" y="T7"/>
              </a:cxn>
              <a:cxn ang="0">
                <a:pos x="T8" y="T9"/>
              </a:cxn>
            </a:cxnLst>
            <a:rect l="0" t="0" r="r" b="b"/>
            <a:pathLst>
              <a:path w="2900" h="2030">
                <a:moveTo>
                  <a:pt x="2900" y="1678"/>
                </a:moveTo>
                <a:lnTo>
                  <a:pt x="220" y="2030"/>
                </a:lnTo>
                <a:lnTo>
                  <a:pt x="0" y="352"/>
                </a:lnTo>
                <a:lnTo>
                  <a:pt x="2679" y="0"/>
                </a:lnTo>
                <a:lnTo>
                  <a:pt x="2900" y="16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20" name="ïşḷïďe"/>
          <p:cNvSpPr/>
          <p:nvPr/>
        </p:nvSpPr>
        <p:spPr bwMode="auto">
          <a:xfrm>
            <a:off x="3434959" y="2689713"/>
            <a:ext cx="127497" cy="157072"/>
          </a:xfrm>
          <a:custGeom>
            <a:avLst/>
            <a:gdLst>
              <a:gd name="T0" fmla="*/ 57 w 136"/>
              <a:gd name="T1" fmla="*/ 168 h 168"/>
              <a:gd name="T2" fmla="*/ 55 w 136"/>
              <a:gd name="T3" fmla="*/ 168 h 168"/>
              <a:gd name="T4" fmla="*/ 52 w 136"/>
              <a:gd name="T5" fmla="*/ 164 h 168"/>
              <a:gd name="T6" fmla="*/ 0 w 136"/>
              <a:gd name="T7" fmla="*/ 8 h 168"/>
              <a:gd name="T8" fmla="*/ 3 w 136"/>
              <a:gd name="T9" fmla="*/ 1 h 168"/>
              <a:gd name="T10" fmla="*/ 6 w 136"/>
              <a:gd name="T11" fmla="*/ 0 h 168"/>
              <a:gd name="T12" fmla="*/ 10 w 136"/>
              <a:gd name="T13" fmla="*/ 2 h 168"/>
              <a:gd name="T14" fmla="*/ 134 w 136"/>
              <a:gd name="T15" fmla="*/ 110 h 168"/>
              <a:gd name="T16" fmla="*/ 136 w 136"/>
              <a:gd name="T17" fmla="*/ 114 h 168"/>
              <a:gd name="T18" fmla="*/ 134 w 136"/>
              <a:gd name="T19" fmla="*/ 118 h 168"/>
              <a:gd name="T20" fmla="*/ 59 w 136"/>
              <a:gd name="T21" fmla="*/ 168 h 168"/>
              <a:gd name="T22" fmla="*/ 57 w 136"/>
              <a:gd name="T23"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6" h="168">
                <a:moveTo>
                  <a:pt x="57" y="168"/>
                </a:moveTo>
                <a:cubicBezTo>
                  <a:pt x="56" y="168"/>
                  <a:pt x="55" y="168"/>
                  <a:pt x="55" y="168"/>
                </a:cubicBezTo>
                <a:cubicBezTo>
                  <a:pt x="53" y="167"/>
                  <a:pt x="52" y="166"/>
                  <a:pt x="52" y="164"/>
                </a:cubicBezTo>
                <a:cubicBezTo>
                  <a:pt x="0" y="8"/>
                  <a:pt x="0" y="8"/>
                  <a:pt x="0" y="8"/>
                </a:cubicBezTo>
                <a:cubicBezTo>
                  <a:pt x="0" y="5"/>
                  <a:pt x="1" y="3"/>
                  <a:pt x="3" y="1"/>
                </a:cubicBezTo>
                <a:cubicBezTo>
                  <a:pt x="4" y="1"/>
                  <a:pt x="5" y="0"/>
                  <a:pt x="6" y="0"/>
                </a:cubicBezTo>
                <a:cubicBezTo>
                  <a:pt x="7" y="0"/>
                  <a:pt x="8" y="1"/>
                  <a:pt x="10" y="2"/>
                </a:cubicBezTo>
                <a:cubicBezTo>
                  <a:pt x="134" y="110"/>
                  <a:pt x="134" y="110"/>
                  <a:pt x="134" y="110"/>
                </a:cubicBezTo>
                <a:cubicBezTo>
                  <a:pt x="135" y="111"/>
                  <a:pt x="136" y="112"/>
                  <a:pt x="136" y="114"/>
                </a:cubicBezTo>
                <a:cubicBezTo>
                  <a:pt x="136" y="115"/>
                  <a:pt x="136" y="117"/>
                  <a:pt x="134" y="118"/>
                </a:cubicBezTo>
                <a:cubicBezTo>
                  <a:pt x="114" y="140"/>
                  <a:pt x="88" y="157"/>
                  <a:pt x="59" y="168"/>
                </a:cubicBezTo>
                <a:cubicBezTo>
                  <a:pt x="58" y="168"/>
                  <a:pt x="58" y="168"/>
                  <a:pt x="57" y="168"/>
                </a:cubicBezTo>
                <a:close/>
              </a:path>
            </a:pathLst>
          </a:custGeom>
          <a:solidFill>
            <a:srgbClr val="72BDB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21" name="íşḻïḋè"/>
          <p:cNvSpPr/>
          <p:nvPr/>
        </p:nvSpPr>
        <p:spPr bwMode="auto">
          <a:xfrm>
            <a:off x="3429045" y="2685113"/>
            <a:ext cx="139327" cy="167587"/>
          </a:xfrm>
          <a:custGeom>
            <a:avLst/>
            <a:gdLst>
              <a:gd name="T0" fmla="*/ 13 w 149"/>
              <a:gd name="T1" fmla="*/ 11 h 179"/>
              <a:gd name="T2" fmla="*/ 137 w 149"/>
              <a:gd name="T3" fmla="*/ 119 h 179"/>
              <a:gd name="T4" fmla="*/ 64 w 149"/>
              <a:gd name="T5" fmla="*/ 168 h 179"/>
              <a:gd name="T6" fmla="*/ 13 w 149"/>
              <a:gd name="T7" fmla="*/ 11 h 179"/>
              <a:gd name="T8" fmla="*/ 13 w 149"/>
              <a:gd name="T9" fmla="*/ 0 h 179"/>
              <a:gd name="T10" fmla="*/ 7 w 149"/>
              <a:gd name="T11" fmla="*/ 2 h 179"/>
              <a:gd name="T12" fmla="*/ 2 w 149"/>
              <a:gd name="T13" fmla="*/ 15 h 179"/>
              <a:gd name="T14" fmla="*/ 53 w 149"/>
              <a:gd name="T15" fmla="*/ 171 h 179"/>
              <a:gd name="T16" fmla="*/ 59 w 149"/>
              <a:gd name="T17" fmla="*/ 178 h 179"/>
              <a:gd name="T18" fmla="*/ 64 w 149"/>
              <a:gd name="T19" fmla="*/ 179 h 179"/>
              <a:gd name="T20" fmla="*/ 68 w 149"/>
              <a:gd name="T21" fmla="*/ 178 h 179"/>
              <a:gd name="T22" fmla="*/ 146 w 149"/>
              <a:gd name="T23" fmla="*/ 127 h 179"/>
              <a:gd name="T24" fmla="*/ 149 w 149"/>
              <a:gd name="T25" fmla="*/ 118 h 179"/>
              <a:gd name="T26" fmla="*/ 145 w 149"/>
              <a:gd name="T27" fmla="*/ 110 h 179"/>
              <a:gd name="T28" fmla="*/ 20 w 149"/>
              <a:gd name="T29" fmla="*/ 3 h 179"/>
              <a:gd name="T30" fmla="*/ 13 w 149"/>
              <a:gd name="T31"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9" h="179">
                <a:moveTo>
                  <a:pt x="13" y="11"/>
                </a:moveTo>
                <a:cubicBezTo>
                  <a:pt x="137" y="119"/>
                  <a:pt x="137" y="119"/>
                  <a:pt x="137" y="119"/>
                </a:cubicBezTo>
                <a:cubicBezTo>
                  <a:pt x="117" y="140"/>
                  <a:pt x="92" y="157"/>
                  <a:pt x="64" y="168"/>
                </a:cubicBezTo>
                <a:cubicBezTo>
                  <a:pt x="13" y="11"/>
                  <a:pt x="13" y="11"/>
                  <a:pt x="13" y="11"/>
                </a:cubicBezTo>
                <a:moveTo>
                  <a:pt x="13" y="0"/>
                </a:moveTo>
                <a:cubicBezTo>
                  <a:pt x="11" y="0"/>
                  <a:pt x="8" y="0"/>
                  <a:pt x="7" y="2"/>
                </a:cubicBezTo>
                <a:cubicBezTo>
                  <a:pt x="2" y="5"/>
                  <a:pt x="0" y="10"/>
                  <a:pt x="2" y="15"/>
                </a:cubicBezTo>
                <a:cubicBezTo>
                  <a:pt x="53" y="171"/>
                  <a:pt x="53" y="171"/>
                  <a:pt x="53" y="171"/>
                </a:cubicBezTo>
                <a:cubicBezTo>
                  <a:pt x="54" y="174"/>
                  <a:pt x="56" y="177"/>
                  <a:pt x="59" y="178"/>
                </a:cubicBezTo>
                <a:cubicBezTo>
                  <a:pt x="61" y="179"/>
                  <a:pt x="62" y="179"/>
                  <a:pt x="64" y="179"/>
                </a:cubicBezTo>
                <a:cubicBezTo>
                  <a:pt x="65" y="179"/>
                  <a:pt x="67" y="179"/>
                  <a:pt x="68" y="178"/>
                </a:cubicBezTo>
                <a:cubicBezTo>
                  <a:pt x="97" y="167"/>
                  <a:pt x="124" y="150"/>
                  <a:pt x="146" y="127"/>
                </a:cubicBezTo>
                <a:cubicBezTo>
                  <a:pt x="148" y="124"/>
                  <a:pt x="149" y="121"/>
                  <a:pt x="149" y="118"/>
                </a:cubicBezTo>
                <a:cubicBezTo>
                  <a:pt x="148" y="115"/>
                  <a:pt x="147" y="112"/>
                  <a:pt x="145" y="110"/>
                </a:cubicBezTo>
                <a:cubicBezTo>
                  <a:pt x="20" y="3"/>
                  <a:pt x="20" y="3"/>
                  <a:pt x="20" y="3"/>
                </a:cubicBezTo>
                <a:cubicBezTo>
                  <a:pt x="18" y="1"/>
                  <a:pt x="15" y="0"/>
                  <a:pt x="1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22" name="iṧḻiḓe"/>
          <p:cNvSpPr/>
          <p:nvPr/>
        </p:nvSpPr>
        <p:spPr bwMode="auto">
          <a:xfrm>
            <a:off x="3436931" y="2654225"/>
            <a:ext cx="177445" cy="137356"/>
          </a:xfrm>
          <a:custGeom>
            <a:avLst/>
            <a:gdLst>
              <a:gd name="T0" fmla="*/ 137 w 189"/>
              <a:gd name="T1" fmla="*/ 147 h 147"/>
              <a:gd name="T2" fmla="*/ 134 w 189"/>
              <a:gd name="T3" fmla="*/ 146 h 147"/>
              <a:gd name="T4" fmla="*/ 2 w 189"/>
              <a:gd name="T5" fmla="*/ 32 h 147"/>
              <a:gd name="T6" fmla="*/ 0 w 189"/>
              <a:gd name="T7" fmla="*/ 26 h 147"/>
              <a:gd name="T8" fmla="*/ 5 w 189"/>
              <a:gd name="T9" fmla="*/ 22 h 147"/>
              <a:gd name="T10" fmla="*/ 178 w 189"/>
              <a:gd name="T11" fmla="*/ 0 h 147"/>
              <a:gd name="T12" fmla="*/ 178 w 189"/>
              <a:gd name="T13" fmla="*/ 0 h 147"/>
              <a:gd name="T14" fmla="*/ 182 w 189"/>
              <a:gd name="T15" fmla="*/ 1 h 147"/>
              <a:gd name="T16" fmla="*/ 184 w 189"/>
              <a:gd name="T17" fmla="*/ 5 h 147"/>
              <a:gd name="T18" fmla="*/ 142 w 189"/>
              <a:gd name="T19" fmla="*/ 145 h 147"/>
              <a:gd name="T20" fmla="*/ 138 w 189"/>
              <a:gd name="T21" fmla="*/ 147 h 147"/>
              <a:gd name="T22" fmla="*/ 137 w 189"/>
              <a:gd name="T23"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47">
                <a:moveTo>
                  <a:pt x="137" y="147"/>
                </a:moveTo>
                <a:cubicBezTo>
                  <a:pt x="136" y="147"/>
                  <a:pt x="135" y="147"/>
                  <a:pt x="134" y="146"/>
                </a:cubicBezTo>
                <a:cubicBezTo>
                  <a:pt x="2" y="32"/>
                  <a:pt x="2" y="32"/>
                  <a:pt x="2" y="32"/>
                </a:cubicBezTo>
                <a:cubicBezTo>
                  <a:pt x="0" y="30"/>
                  <a:pt x="0" y="28"/>
                  <a:pt x="0" y="26"/>
                </a:cubicBezTo>
                <a:cubicBezTo>
                  <a:pt x="1" y="24"/>
                  <a:pt x="3" y="22"/>
                  <a:pt x="5" y="22"/>
                </a:cubicBezTo>
                <a:cubicBezTo>
                  <a:pt x="178" y="0"/>
                  <a:pt x="178" y="0"/>
                  <a:pt x="178" y="0"/>
                </a:cubicBezTo>
                <a:cubicBezTo>
                  <a:pt x="178" y="0"/>
                  <a:pt x="178" y="0"/>
                  <a:pt x="178" y="0"/>
                </a:cubicBezTo>
                <a:cubicBezTo>
                  <a:pt x="180" y="0"/>
                  <a:pt x="181" y="1"/>
                  <a:pt x="182" y="1"/>
                </a:cubicBezTo>
                <a:cubicBezTo>
                  <a:pt x="183" y="2"/>
                  <a:pt x="184" y="4"/>
                  <a:pt x="184" y="5"/>
                </a:cubicBezTo>
                <a:cubicBezTo>
                  <a:pt x="189" y="56"/>
                  <a:pt x="174" y="105"/>
                  <a:pt x="142" y="145"/>
                </a:cubicBezTo>
                <a:cubicBezTo>
                  <a:pt x="141" y="146"/>
                  <a:pt x="139" y="147"/>
                  <a:pt x="138" y="147"/>
                </a:cubicBezTo>
                <a:lnTo>
                  <a:pt x="137" y="147"/>
                </a:lnTo>
                <a:close/>
              </a:path>
            </a:pathLst>
          </a:custGeom>
          <a:solidFill>
            <a:srgbClr val="FFD121"/>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23" name="iṡḷïḓê"/>
          <p:cNvSpPr/>
          <p:nvPr/>
        </p:nvSpPr>
        <p:spPr bwMode="auto">
          <a:xfrm>
            <a:off x="3431674" y="2649624"/>
            <a:ext cx="187303" cy="147871"/>
          </a:xfrm>
          <a:custGeom>
            <a:avLst/>
            <a:gdLst>
              <a:gd name="T0" fmla="*/ 184 w 200"/>
              <a:gd name="T1" fmla="*/ 11 h 158"/>
              <a:gd name="T2" fmla="*/ 143 w 200"/>
              <a:gd name="T3" fmla="*/ 146 h 158"/>
              <a:gd name="T4" fmla="*/ 12 w 200"/>
              <a:gd name="T5" fmla="*/ 33 h 158"/>
              <a:gd name="T6" fmla="*/ 184 w 200"/>
              <a:gd name="T7" fmla="*/ 11 h 158"/>
              <a:gd name="T8" fmla="*/ 184 w 200"/>
              <a:gd name="T9" fmla="*/ 0 h 158"/>
              <a:gd name="T10" fmla="*/ 183 w 200"/>
              <a:gd name="T11" fmla="*/ 0 h 158"/>
              <a:gd name="T12" fmla="*/ 10 w 200"/>
              <a:gd name="T13" fmla="*/ 21 h 158"/>
              <a:gd name="T14" fmla="*/ 1 w 200"/>
              <a:gd name="T15" fmla="*/ 29 h 158"/>
              <a:gd name="T16" fmla="*/ 4 w 200"/>
              <a:gd name="T17" fmla="*/ 41 h 158"/>
              <a:gd name="T18" fmla="*/ 136 w 200"/>
              <a:gd name="T19" fmla="*/ 155 h 158"/>
              <a:gd name="T20" fmla="*/ 143 w 200"/>
              <a:gd name="T21" fmla="*/ 158 h 158"/>
              <a:gd name="T22" fmla="*/ 144 w 200"/>
              <a:gd name="T23" fmla="*/ 158 h 158"/>
              <a:gd name="T24" fmla="*/ 152 w 200"/>
              <a:gd name="T25" fmla="*/ 153 h 158"/>
              <a:gd name="T26" fmla="*/ 196 w 200"/>
              <a:gd name="T27" fmla="*/ 10 h 158"/>
              <a:gd name="T28" fmla="*/ 192 w 200"/>
              <a:gd name="T29" fmla="*/ 2 h 158"/>
              <a:gd name="T30" fmla="*/ 184 w 200"/>
              <a:gd name="T3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0" h="158">
                <a:moveTo>
                  <a:pt x="184" y="11"/>
                </a:moveTo>
                <a:cubicBezTo>
                  <a:pt x="189" y="61"/>
                  <a:pt x="173" y="109"/>
                  <a:pt x="143" y="146"/>
                </a:cubicBezTo>
                <a:cubicBezTo>
                  <a:pt x="12" y="33"/>
                  <a:pt x="12" y="33"/>
                  <a:pt x="12" y="33"/>
                </a:cubicBezTo>
                <a:cubicBezTo>
                  <a:pt x="184" y="11"/>
                  <a:pt x="184" y="11"/>
                  <a:pt x="184" y="11"/>
                </a:cubicBezTo>
                <a:moveTo>
                  <a:pt x="184" y="0"/>
                </a:moveTo>
                <a:cubicBezTo>
                  <a:pt x="184" y="0"/>
                  <a:pt x="183" y="0"/>
                  <a:pt x="183" y="0"/>
                </a:cubicBezTo>
                <a:cubicBezTo>
                  <a:pt x="10" y="21"/>
                  <a:pt x="10" y="21"/>
                  <a:pt x="10" y="21"/>
                </a:cubicBezTo>
                <a:cubicBezTo>
                  <a:pt x="6" y="22"/>
                  <a:pt x="2" y="25"/>
                  <a:pt x="1" y="29"/>
                </a:cubicBezTo>
                <a:cubicBezTo>
                  <a:pt x="0" y="34"/>
                  <a:pt x="1" y="38"/>
                  <a:pt x="4" y="41"/>
                </a:cubicBezTo>
                <a:cubicBezTo>
                  <a:pt x="136" y="155"/>
                  <a:pt x="136" y="155"/>
                  <a:pt x="136" y="155"/>
                </a:cubicBezTo>
                <a:cubicBezTo>
                  <a:pt x="138" y="157"/>
                  <a:pt x="141" y="158"/>
                  <a:pt x="143" y="158"/>
                </a:cubicBezTo>
                <a:cubicBezTo>
                  <a:pt x="144" y="158"/>
                  <a:pt x="144" y="158"/>
                  <a:pt x="144" y="158"/>
                </a:cubicBezTo>
                <a:cubicBezTo>
                  <a:pt x="147" y="157"/>
                  <a:pt x="150" y="156"/>
                  <a:pt x="152" y="153"/>
                </a:cubicBezTo>
                <a:cubicBezTo>
                  <a:pt x="185" y="113"/>
                  <a:pt x="200" y="62"/>
                  <a:pt x="196" y="10"/>
                </a:cubicBezTo>
                <a:cubicBezTo>
                  <a:pt x="195" y="7"/>
                  <a:pt x="194" y="4"/>
                  <a:pt x="192" y="2"/>
                </a:cubicBezTo>
                <a:cubicBezTo>
                  <a:pt x="190" y="0"/>
                  <a:pt x="187" y="0"/>
                  <a:pt x="18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24" name="ïšľîḋé"/>
          <p:cNvSpPr/>
          <p:nvPr/>
        </p:nvSpPr>
        <p:spPr bwMode="auto">
          <a:xfrm>
            <a:off x="3406042" y="2491895"/>
            <a:ext cx="202419" cy="182046"/>
          </a:xfrm>
          <a:custGeom>
            <a:avLst/>
            <a:gdLst>
              <a:gd name="T0" fmla="*/ 28 w 216"/>
              <a:gd name="T1" fmla="*/ 194 h 194"/>
              <a:gd name="T2" fmla="*/ 25 w 216"/>
              <a:gd name="T3" fmla="*/ 192 h 194"/>
              <a:gd name="T4" fmla="*/ 23 w 216"/>
              <a:gd name="T5" fmla="*/ 189 h 194"/>
              <a:gd name="T6" fmla="*/ 0 w 216"/>
              <a:gd name="T7" fmla="*/ 7 h 194"/>
              <a:gd name="T8" fmla="*/ 1 w 216"/>
              <a:gd name="T9" fmla="*/ 3 h 194"/>
              <a:gd name="T10" fmla="*/ 5 w 216"/>
              <a:gd name="T11" fmla="*/ 1 h 194"/>
              <a:gd name="T12" fmla="*/ 23 w 216"/>
              <a:gd name="T13" fmla="*/ 0 h 194"/>
              <a:gd name="T14" fmla="*/ 215 w 216"/>
              <a:gd name="T15" fmla="*/ 164 h 194"/>
              <a:gd name="T16" fmla="*/ 214 w 216"/>
              <a:gd name="T17" fmla="*/ 169 h 194"/>
              <a:gd name="T18" fmla="*/ 210 w 216"/>
              <a:gd name="T19" fmla="*/ 171 h 194"/>
              <a:gd name="T20" fmla="*/ 29 w 216"/>
              <a:gd name="T21" fmla="*/ 193 h 194"/>
              <a:gd name="T22" fmla="*/ 28 w 216"/>
              <a:gd name="T23"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6" h="194">
                <a:moveTo>
                  <a:pt x="28" y="194"/>
                </a:moveTo>
                <a:cubicBezTo>
                  <a:pt x="27" y="194"/>
                  <a:pt x="26" y="193"/>
                  <a:pt x="25" y="192"/>
                </a:cubicBezTo>
                <a:cubicBezTo>
                  <a:pt x="24" y="191"/>
                  <a:pt x="23" y="190"/>
                  <a:pt x="23" y="189"/>
                </a:cubicBezTo>
                <a:cubicBezTo>
                  <a:pt x="0" y="7"/>
                  <a:pt x="0" y="7"/>
                  <a:pt x="0" y="7"/>
                </a:cubicBezTo>
                <a:cubicBezTo>
                  <a:pt x="0" y="6"/>
                  <a:pt x="0" y="4"/>
                  <a:pt x="1" y="3"/>
                </a:cubicBezTo>
                <a:cubicBezTo>
                  <a:pt x="2" y="2"/>
                  <a:pt x="4" y="1"/>
                  <a:pt x="5" y="1"/>
                </a:cubicBezTo>
                <a:cubicBezTo>
                  <a:pt x="11" y="0"/>
                  <a:pt x="17" y="0"/>
                  <a:pt x="23" y="0"/>
                </a:cubicBezTo>
                <a:cubicBezTo>
                  <a:pt x="119" y="0"/>
                  <a:pt x="200" y="69"/>
                  <a:pt x="215" y="164"/>
                </a:cubicBezTo>
                <a:cubicBezTo>
                  <a:pt x="216" y="166"/>
                  <a:pt x="215" y="167"/>
                  <a:pt x="214" y="169"/>
                </a:cubicBezTo>
                <a:cubicBezTo>
                  <a:pt x="213" y="170"/>
                  <a:pt x="212" y="171"/>
                  <a:pt x="210" y="171"/>
                </a:cubicBezTo>
                <a:cubicBezTo>
                  <a:pt x="29" y="193"/>
                  <a:pt x="29" y="193"/>
                  <a:pt x="29" y="193"/>
                </a:cubicBezTo>
                <a:lnTo>
                  <a:pt x="28" y="194"/>
                </a:lnTo>
                <a:close/>
              </a:path>
            </a:pathLst>
          </a:custGeom>
          <a:solidFill>
            <a:srgbClr val="FF646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25" name="ïŝ1iďe"/>
          <p:cNvSpPr/>
          <p:nvPr/>
        </p:nvSpPr>
        <p:spPr bwMode="auto">
          <a:xfrm>
            <a:off x="3400785" y="2487294"/>
            <a:ext cx="212934" cy="191247"/>
          </a:xfrm>
          <a:custGeom>
            <a:avLst/>
            <a:gdLst>
              <a:gd name="T0" fmla="*/ 29 w 227"/>
              <a:gd name="T1" fmla="*/ 11 h 204"/>
              <a:gd name="T2" fmla="*/ 216 w 227"/>
              <a:gd name="T3" fmla="*/ 170 h 204"/>
              <a:gd name="T4" fmla="*/ 34 w 227"/>
              <a:gd name="T5" fmla="*/ 193 h 204"/>
              <a:gd name="T6" fmla="*/ 12 w 227"/>
              <a:gd name="T7" fmla="*/ 12 h 204"/>
              <a:gd name="T8" fmla="*/ 29 w 227"/>
              <a:gd name="T9" fmla="*/ 11 h 204"/>
              <a:gd name="T10" fmla="*/ 29 w 227"/>
              <a:gd name="T11" fmla="*/ 0 h 204"/>
              <a:gd name="T12" fmla="*/ 11 w 227"/>
              <a:gd name="T13" fmla="*/ 0 h 204"/>
              <a:gd name="T14" fmla="*/ 3 w 227"/>
              <a:gd name="T15" fmla="*/ 5 h 204"/>
              <a:gd name="T16" fmla="*/ 1 w 227"/>
              <a:gd name="T17" fmla="*/ 13 h 204"/>
              <a:gd name="T18" fmla="*/ 23 w 227"/>
              <a:gd name="T19" fmla="*/ 194 h 204"/>
              <a:gd name="T20" fmla="*/ 28 w 227"/>
              <a:gd name="T21" fmla="*/ 202 h 204"/>
              <a:gd name="T22" fmla="*/ 34 w 227"/>
              <a:gd name="T23" fmla="*/ 204 h 204"/>
              <a:gd name="T24" fmla="*/ 36 w 227"/>
              <a:gd name="T25" fmla="*/ 204 h 204"/>
              <a:gd name="T26" fmla="*/ 217 w 227"/>
              <a:gd name="T27" fmla="*/ 181 h 204"/>
              <a:gd name="T28" fmla="*/ 225 w 227"/>
              <a:gd name="T29" fmla="*/ 177 h 204"/>
              <a:gd name="T30" fmla="*/ 227 w 227"/>
              <a:gd name="T31" fmla="*/ 168 h 204"/>
              <a:gd name="T32" fmla="*/ 158 w 227"/>
              <a:gd name="T33" fmla="*/ 47 h 204"/>
              <a:gd name="T34" fmla="*/ 29 w 227"/>
              <a:gd name="T3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204">
                <a:moveTo>
                  <a:pt x="29" y="11"/>
                </a:moveTo>
                <a:cubicBezTo>
                  <a:pt x="121" y="11"/>
                  <a:pt x="201" y="78"/>
                  <a:pt x="216" y="170"/>
                </a:cubicBezTo>
                <a:cubicBezTo>
                  <a:pt x="34" y="193"/>
                  <a:pt x="34" y="193"/>
                  <a:pt x="34" y="193"/>
                </a:cubicBezTo>
                <a:cubicBezTo>
                  <a:pt x="12" y="12"/>
                  <a:pt x="12" y="12"/>
                  <a:pt x="12" y="12"/>
                </a:cubicBezTo>
                <a:cubicBezTo>
                  <a:pt x="17" y="11"/>
                  <a:pt x="23" y="11"/>
                  <a:pt x="29" y="11"/>
                </a:cubicBezTo>
                <a:moveTo>
                  <a:pt x="29" y="0"/>
                </a:moveTo>
                <a:cubicBezTo>
                  <a:pt x="23" y="0"/>
                  <a:pt x="17" y="0"/>
                  <a:pt x="11" y="0"/>
                </a:cubicBezTo>
                <a:cubicBezTo>
                  <a:pt x="8" y="1"/>
                  <a:pt x="5" y="2"/>
                  <a:pt x="3" y="5"/>
                </a:cubicBezTo>
                <a:cubicBezTo>
                  <a:pt x="1" y="7"/>
                  <a:pt x="0" y="10"/>
                  <a:pt x="1" y="13"/>
                </a:cubicBezTo>
                <a:cubicBezTo>
                  <a:pt x="23" y="194"/>
                  <a:pt x="23" y="194"/>
                  <a:pt x="23" y="194"/>
                </a:cubicBezTo>
                <a:cubicBezTo>
                  <a:pt x="24" y="197"/>
                  <a:pt x="25" y="200"/>
                  <a:pt x="28" y="202"/>
                </a:cubicBezTo>
                <a:cubicBezTo>
                  <a:pt x="30" y="203"/>
                  <a:pt x="32" y="204"/>
                  <a:pt x="34" y="204"/>
                </a:cubicBezTo>
                <a:cubicBezTo>
                  <a:pt x="35" y="204"/>
                  <a:pt x="35" y="204"/>
                  <a:pt x="36" y="204"/>
                </a:cubicBezTo>
                <a:cubicBezTo>
                  <a:pt x="217" y="181"/>
                  <a:pt x="217" y="181"/>
                  <a:pt x="217" y="181"/>
                </a:cubicBezTo>
                <a:cubicBezTo>
                  <a:pt x="220" y="181"/>
                  <a:pt x="223" y="179"/>
                  <a:pt x="225" y="177"/>
                </a:cubicBezTo>
                <a:cubicBezTo>
                  <a:pt x="227" y="174"/>
                  <a:pt x="227" y="171"/>
                  <a:pt x="227" y="168"/>
                </a:cubicBezTo>
                <a:cubicBezTo>
                  <a:pt x="219" y="121"/>
                  <a:pt x="195" y="78"/>
                  <a:pt x="158" y="47"/>
                </a:cubicBezTo>
                <a:cubicBezTo>
                  <a:pt x="122" y="16"/>
                  <a:pt x="76" y="0"/>
                  <a:pt x="29"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26" name="iṧlîḑe"/>
          <p:cNvSpPr/>
          <p:nvPr/>
        </p:nvSpPr>
        <p:spPr bwMode="auto">
          <a:xfrm>
            <a:off x="3323892" y="2683799"/>
            <a:ext cx="158386" cy="174159"/>
          </a:xfrm>
          <a:custGeom>
            <a:avLst/>
            <a:gdLst>
              <a:gd name="T0" fmla="*/ 110 w 169"/>
              <a:gd name="T1" fmla="*/ 186 h 186"/>
              <a:gd name="T2" fmla="*/ 3 w 169"/>
              <a:gd name="T3" fmla="*/ 154 h 186"/>
              <a:gd name="T4" fmla="*/ 0 w 169"/>
              <a:gd name="T5" fmla="*/ 150 h 186"/>
              <a:gd name="T6" fmla="*/ 1 w 169"/>
              <a:gd name="T7" fmla="*/ 146 h 186"/>
              <a:gd name="T8" fmla="*/ 104 w 169"/>
              <a:gd name="T9" fmla="*/ 2 h 186"/>
              <a:gd name="T10" fmla="*/ 108 w 169"/>
              <a:gd name="T11" fmla="*/ 0 h 186"/>
              <a:gd name="T12" fmla="*/ 109 w 169"/>
              <a:gd name="T13" fmla="*/ 0 h 186"/>
              <a:gd name="T14" fmla="*/ 114 w 169"/>
              <a:gd name="T15" fmla="*/ 4 h 186"/>
              <a:gd name="T16" fmla="*/ 168 w 169"/>
              <a:gd name="T17" fmla="*/ 171 h 186"/>
              <a:gd name="T18" fmla="*/ 168 w 169"/>
              <a:gd name="T19" fmla="*/ 176 h 186"/>
              <a:gd name="T20" fmla="*/ 164 w 169"/>
              <a:gd name="T21" fmla="*/ 178 h 186"/>
              <a:gd name="T22" fmla="*/ 135 w 169"/>
              <a:gd name="T23" fmla="*/ 184 h 186"/>
              <a:gd name="T24" fmla="*/ 110 w 169"/>
              <a:gd name="T25"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186">
                <a:moveTo>
                  <a:pt x="110" y="186"/>
                </a:moveTo>
                <a:cubicBezTo>
                  <a:pt x="72" y="186"/>
                  <a:pt x="35" y="175"/>
                  <a:pt x="3" y="154"/>
                </a:cubicBezTo>
                <a:cubicBezTo>
                  <a:pt x="2" y="153"/>
                  <a:pt x="1" y="151"/>
                  <a:pt x="0" y="150"/>
                </a:cubicBezTo>
                <a:cubicBezTo>
                  <a:pt x="0" y="148"/>
                  <a:pt x="0" y="147"/>
                  <a:pt x="1" y="146"/>
                </a:cubicBezTo>
                <a:cubicBezTo>
                  <a:pt x="104" y="2"/>
                  <a:pt x="104" y="2"/>
                  <a:pt x="104" y="2"/>
                </a:cubicBezTo>
                <a:cubicBezTo>
                  <a:pt x="105" y="1"/>
                  <a:pt x="106" y="0"/>
                  <a:pt x="108" y="0"/>
                </a:cubicBezTo>
                <a:cubicBezTo>
                  <a:pt x="109" y="0"/>
                  <a:pt x="109" y="0"/>
                  <a:pt x="109" y="0"/>
                </a:cubicBezTo>
                <a:cubicBezTo>
                  <a:pt x="111" y="0"/>
                  <a:pt x="113" y="2"/>
                  <a:pt x="114" y="4"/>
                </a:cubicBezTo>
                <a:cubicBezTo>
                  <a:pt x="168" y="171"/>
                  <a:pt x="168" y="171"/>
                  <a:pt x="168" y="171"/>
                </a:cubicBezTo>
                <a:cubicBezTo>
                  <a:pt x="169" y="173"/>
                  <a:pt x="169" y="174"/>
                  <a:pt x="168" y="176"/>
                </a:cubicBezTo>
                <a:cubicBezTo>
                  <a:pt x="167" y="177"/>
                  <a:pt x="166" y="178"/>
                  <a:pt x="164" y="178"/>
                </a:cubicBezTo>
                <a:cubicBezTo>
                  <a:pt x="155" y="181"/>
                  <a:pt x="145" y="183"/>
                  <a:pt x="135" y="184"/>
                </a:cubicBezTo>
                <a:cubicBezTo>
                  <a:pt x="127" y="185"/>
                  <a:pt x="118" y="186"/>
                  <a:pt x="110" y="186"/>
                </a:cubicBezTo>
                <a:close/>
              </a:path>
            </a:pathLst>
          </a:custGeom>
          <a:solidFill>
            <a:srgbClr val="A2B2D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27" name="íṡḷïdé"/>
          <p:cNvSpPr/>
          <p:nvPr/>
        </p:nvSpPr>
        <p:spPr bwMode="auto">
          <a:xfrm>
            <a:off x="3317977" y="2678541"/>
            <a:ext cx="169558" cy="185331"/>
          </a:xfrm>
          <a:custGeom>
            <a:avLst/>
            <a:gdLst>
              <a:gd name="T0" fmla="*/ 114 w 181"/>
              <a:gd name="T1" fmla="*/ 12 h 198"/>
              <a:gd name="T2" fmla="*/ 169 w 181"/>
              <a:gd name="T3" fmla="*/ 179 h 198"/>
              <a:gd name="T4" fmla="*/ 140 w 181"/>
              <a:gd name="T5" fmla="*/ 185 h 198"/>
              <a:gd name="T6" fmla="*/ 116 w 181"/>
              <a:gd name="T7" fmla="*/ 186 h 198"/>
              <a:gd name="T8" fmla="*/ 12 w 181"/>
              <a:gd name="T9" fmla="*/ 155 h 198"/>
              <a:gd name="T10" fmla="*/ 114 w 181"/>
              <a:gd name="T11" fmla="*/ 12 h 198"/>
              <a:gd name="T12" fmla="*/ 114 w 181"/>
              <a:gd name="T13" fmla="*/ 0 h 198"/>
              <a:gd name="T14" fmla="*/ 105 w 181"/>
              <a:gd name="T15" fmla="*/ 5 h 198"/>
              <a:gd name="T16" fmla="*/ 3 w 181"/>
              <a:gd name="T17" fmla="*/ 148 h 198"/>
              <a:gd name="T18" fmla="*/ 1 w 181"/>
              <a:gd name="T19" fmla="*/ 157 h 198"/>
              <a:gd name="T20" fmla="*/ 6 w 181"/>
              <a:gd name="T21" fmla="*/ 164 h 198"/>
              <a:gd name="T22" fmla="*/ 116 w 181"/>
              <a:gd name="T23" fmla="*/ 198 h 198"/>
              <a:gd name="T24" fmla="*/ 141 w 181"/>
              <a:gd name="T25" fmla="*/ 196 h 198"/>
              <a:gd name="T26" fmla="*/ 172 w 181"/>
              <a:gd name="T27" fmla="*/ 190 h 198"/>
              <a:gd name="T28" fmla="*/ 179 w 181"/>
              <a:gd name="T29" fmla="*/ 184 h 198"/>
              <a:gd name="T30" fmla="*/ 180 w 181"/>
              <a:gd name="T31" fmla="*/ 175 h 198"/>
              <a:gd name="T32" fmla="*/ 125 w 181"/>
              <a:gd name="T33" fmla="*/ 8 h 198"/>
              <a:gd name="T34" fmla="*/ 116 w 181"/>
              <a:gd name="T35" fmla="*/ 1 h 198"/>
              <a:gd name="T36" fmla="*/ 114 w 181"/>
              <a:gd name="T37"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1" h="198">
                <a:moveTo>
                  <a:pt x="114" y="12"/>
                </a:moveTo>
                <a:cubicBezTo>
                  <a:pt x="169" y="179"/>
                  <a:pt x="169" y="179"/>
                  <a:pt x="169" y="179"/>
                </a:cubicBezTo>
                <a:cubicBezTo>
                  <a:pt x="160" y="182"/>
                  <a:pt x="150" y="184"/>
                  <a:pt x="140" y="185"/>
                </a:cubicBezTo>
                <a:cubicBezTo>
                  <a:pt x="132" y="186"/>
                  <a:pt x="124" y="186"/>
                  <a:pt x="116" y="186"/>
                </a:cubicBezTo>
                <a:cubicBezTo>
                  <a:pt x="78" y="186"/>
                  <a:pt x="42" y="175"/>
                  <a:pt x="12" y="155"/>
                </a:cubicBezTo>
                <a:cubicBezTo>
                  <a:pt x="114" y="12"/>
                  <a:pt x="114" y="12"/>
                  <a:pt x="114" y="12"/>
                </a:cubicBezTo>
                <a:moveTo>
                  <a:pt x="114" y="0"/>
                </a:moveTo>
                <a:cubicBezTo>
                  <a:pt x="111" y="0"/>
                  <a:pt x="107" y="2"/>
                  <a:pt x="105" y="5"/>
                </a:cubicBezTo>
                <a:cubicBezTo>
                  <a:pt x="3" y="148"/>
                  <a:pt x="3" y="148"/>
                  <a:pt x="3" y="148"/>
                </a:cubicBezTo>
                <a:cubicBezTo>
                  <a:pt x="1" y="151"/>
                  <a:pt x="0" y="154"/>
                  <a:pt x="1" y="157"/>
                </a:cubicBezTo>
                <a:cubicBezTo>
                  <a:pt x="1" y="160"/>
                  <a:pt x="3" y="163"/>
                  <a:pt x="6" y="164"/>
                </a:cubicBezTo>
                <a:cubicBezTo>
                  <a:pt x="39" y="186"/>
                  <a:pt x="77" y="198"/>
                  <a:pt x="116" y="198"/>
                </a:cubicBezTo>
                <a:cubicBezTo>
                  <a:pt x="125" y="198"/>
                  <a:pt x="133" y="197"/>
                  <a:pt x="141" y="196"/>
                </a:cubicBezTo>
                <a:cubicBezTo>
                  <a:pt x="152" y="195"/>
                  <a:pt x="162" y="193"/>
                  <a:pt x="172" y="190"/>
                </a:cubicBezTo>
                <a:cubicBezTo>
                  <a:pt x="175" y="189"/>
                  <a:pt x="177" y="187"/>
                  <a:pt x="179" y="184"/>
                </a:cubicBezTo>
                <a:cubicBezTo>
                  <a:pt x="180" y="182"/>
                  <a:pt x="181" y="178"/>
                  <a:pt x="180" y="175"/>
                </a:cubicBezTo>
                <a:cubicBezTo>
                  <a:pt x="125" y="8"/>
                  <a:pt x="125" y="8"/>
                  <a:pt x="125" y="8"/>
                </a:cubicBezTo>
                <a:cubicBezTo>
                  <a:pt x="124" y="4"/>
                  <a:pt x="120" y="1"/>
                  <a:pt x="116" y="1"/>
                </a:cubicBezTo>
                <a:cubicBezTo>
                  <a:pt x="115" y="0"/>
                  <a:pt x="115" y="0"/>
                  <a:pt x="11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28" name="ísļiďè"/>
          <p:cNvSpPr/>
          <p:nvPr/>
        </p:nvSpPr>
        <p:spPr bwMode="auto">
          <a:xfrm>
            <a:off x="3232541" y="2495181"/>
            <a:ext cx="193218" cy="326630"/>
          </a:xfrm>
          <a:custGeom>
            <a:avLst/>
            <a:gdLst>
              <a:gd name="T0" fmla="*/ 92 w 206"/>
              <a:gd name="T1" fmla="*/ 349 h 349"/>
              <a:gd name="T2" fmla="*/ 88 w 206"/>
              <a:gd name="T3" fmla="*/ 347 h 349"/>
              <a:gd name="T4" fmla="*/ 66 w 206"/>
              <a:gd name="T5" fmla="*/ 328 h 349"/>
              <a:gd name="T6" fmla="*/ 57 w 206"/>
              <a:gd name="T7" fmla="*/ 317 h 349"/>
              <a:gd name="T8" fmla="*/ 14 w 206"/>
              <a:gd name="T9" fmla="*/ 217 h 349"/>
              <a:gd name="T10" fmla="*/ 176 w 206"/>
              <a:gd name="T11" fmla="*/ 0 h 349"/>
              <a:gd name="T12" fmla="*/ 177 w 206"/>
              <a:gd name="T13" fmla="*/ 0 h 349"/>
              <a:gd name="T14" fmla="*/ 180 w 206"/>
              <a:gd name="T15" fmla="*/ 1 h 349"/>
              <a:gd name="T16" fmla="*/ 183 w 206"/>
              <a:gd name="T17" fmla="*/ 5 h 349"/>
              <a:gd name="T18" fmla="*/ 206 w 206"/>
              <a:gd name="T19" fmla="*/ 193 h 349"/>
              <a:gd name="T20" fmla="*/ 205 w 206"/>
              <a:gd name="T21" fmla="*/ 197 h 349"/>
              <a:gd name="T22" fmla="*/ 96 w 206"/>
              <a:gd name="T23" fmla="*/ 346 h 349"/>
              <a:gd name="T24" fmla="*/ 92 w 206"/>
              <a:gd name="T25" fmla="*/ 348 h 349"/>
              <a:gd name="T26" fmla="*/ 92 w 206"/>
              <a:gd name="T27" fmla="*/ 34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349">
                <a:moveTo>
                  <a:pt x="92" y="349"/>
                </a:moveTo>
                <a:cubicBezTo>
                  <a:pt x="90" y="349"/>
                  <a:pt x="89" y="348"/>
                  <a:pt x="88" y="347"/>
                </a:cubicBezTo>
                <a:cubicBezTo>
                  <a:pt x="80" y="341"/>
                  <a:pt x="73" y="335"/>
                  <a:pt x="66" y="328"/>
                </a:cubicBezTo>
                <a:cubicBezTo>
                  <a:pt x="57" y="317"/>
                  <a:pt x="57" y="317"/>
                  <a:pt x="57" y="317"/>
                </a:cubicBezTo>
                <a:cubicBezTo>
                  <a:pt x="33" y="289"/>
                  <a:pt x="18" y="254"/>
                  <a:pt x="14" y="217"/>
                </a:cubicBezTo>
                <a:cubicBezTo>
                  <a:pt x="0" y="112"/>
                  <a:pt x="72" y="17"/>
                  <a:pt x="176" y="0"/>
                </a:cubicBezTo>
                <a:cubicBezTo>
                  <a:pt x="177" y="0"/>
                  <a:pt x="177" y="0"/>
                  <a:pt x="177" y="0"/>
                </a:cubicBezTo>
                <a:cubicBezTo>
                  <a:pt x="178" y="0"/>
                  <a:pt x="179" y="0"/>
                  <a:pt x="180" y="1"/>
                </a:cubicBezTo>
                <a:cubicBezTo>
                  <a:pt x="182" y="2"/>
                  <a:pt x="182" y="3"/>
                  <a:pt x="183" y="5"/>
                </a:cubicBezTo>
                <a:cubicBezTo>
                  <a:pt x="206" y="193"/>
                  <a:pt x="206" y="193"/>
                  <a:pt x="206" y="193"/>
                </a:cubicBezTo>
                <a:cubicBezTo>
                  <a:pt x="206" y="194"/>
                  <a:pt x="206" y="195"/>
                  <a:pt x="205" y="197"/>
                </a:cubicBezTo>
                <a:cubicBezTo>
                  <a:pt x="96" y="346"/>
                  <a:pt x="96" y="346"/>
                  <a:pt x="96" y="346"/>
                </a:cubicBezTo>
                <a:cubicBezTo>
                  <a:pt x="95" y="347"/>
                  <a:pt x="94" y="348"/>
                  <a:pt x="92" y="348"/>
                </a:cubicBezTo>
                <a:lnTo>
                  <a:pt x="92" y="349"/>
                </a:lnTo>
                <a:close/>
              </a:path>
            </a:pathLst>
          </a:custGeom>
          <a:solidFill>
            <a:srgbClr val="B74FB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29" name="íşlïďê"/>
          <p:cNvSpPr/>
          <p:nvPr/>
        </p:nvSpPr>
        <p:spPr bwMode="auto">
          <a:xfrm>
            <a:off x="3233855" y="2489266"/>
            <a:ext cx="197819" cy="337146"/>
          </a:xfrm>
          <a:custGeom>
            <a:avLst/>
            <a:gdLst>
              <a:gd name="T0" fmla="*/ 176 w 211"/>
              <a:gd name="T1" fmla="*/ 11 h 360"/>
              <a:gd name="T2" fmla="*/ 190 w 211"/>
              <a:gd name="T3" fmla="*/ 122 h 360"/>
              <a:gd name="T4" fmla="*/ 199 w 211"/>
              <a:gd name="T5" fmla="*/ 196 h 360"/>
              <a:gd name="T6" fmla="*/ 200 w 211"/>
              <a:gd name="T7" fmla="*/ 199 h 360"/>
              <a:gd name="T8" fmla="*/ 91 w 211"/>
              <a:gd name="T9" fmla="*/ 349 h 360"/>
              <a:gd name="T10" fmla="*/ 69 w 211"/>
              <a:gd name="T11" fmla="*/ 330 h 360"/>
              <a:gd name="T12" fmla="*/ 60 w 211"/>
              <a:gd name="T13" fmla="*/ 320 h 360"/>
              <a:gd name="T14" fmla="*/ 18 w 211"/>
              <a:gd name="T15" fmla="*/ 222 h 360"/>
              <a:gd name="T16" fmla="*/ 176 w 211"/>
              <a:gd name="T17" fmla="*/ 11 h 360"/>
              <a:gd name="T18" fmla="*/ 176 w 211"/>
              <a:gd name="T19" fmla="*/ 0 h 360"/>
              <a:gd name="T20" fmla="*/ 174 w 211"/>
              <a:gd name="T21" fmla="*/ 0 h 360"/>
              <a:gd name="T22" fmla="*/ 46 w 211"/>
              <a:gd name="T23" fmla="*/ 78 h 360"/>
              <a:gd name="T24" fmla="*/ 7 w 211"/>
              <a:gd name="T25" fmla="*/ 224 h 360"/>
              <a:gd name="T26" fmla="*/ 52 w 211"/>
              <a:gd name="T27" fmla="*/ 327 h 360"/>
              <a:gd name="T28" fmla="*/ 52 w 211"/>
              <a:gd name="T29" fmla="*/ 327 h 360"/>
              <a:gd name="T30" fmla="*/ 61 w 211"/>
              <a:gd name="T31" fmla="*/ 337 h 360"/>
              <a:gd name="T32" fmla="*/ 61 w 211"/>
              <a:gd name="T33" fmla="*/ 338 h 360"/>
              <a:gd name="T34" fmla="*/ 84 w 211"/>
              <a:gd name="T35" fmla="*/ 358 h 360"/>
              <a:gd name="T36" fmla="*/ 91 w 211"/>
              <a:gd name="T37" fmla="*/ 360 h 360"/>
              <a:gd name="T38" fmla="*/ 92 w 211"/>
              <a:gd name="T39" fmla="*/ 360 h 360"/>
              <a:gd name="T40" fmla="*/ 100 w 211"/>
              <a:gd name="T41" fmla="*/ 356 h 360"/>
              <a:gd name="T42" fmla="*/ 209 w 211"/>
              <a:gd name="T43" fmla="*/ 206 h 360"/>
              <a:gd name="T44" fmla="*/ 211 w 211"/>
              <a:gd name="T45" fmla="*/ 198 h 360"/>
              <a:gd name="T46" fmla="*/ 210 w 211"/>
              <a:gd name="T47" fmla="*/ 194 h 360"/>
              <a:gd name="T48" fmla="*/ 201 w 211"/>
              <a:gd name="T49" fmla="*/ 120 h 360"/>
              <a:gd name="T50" fmla="*/ 187 w 211"/>
              <a:gd name="T51" fmla="*/ 10 h 360"/>
              <a:gd name="T52" fmla="*/ 183 w 211"/>
              <a:gd name="T53" fmla="*/ 2 h 360"/>
              <a:gd name="T54" fmla="*/ 176 w 211"/>
              <a:gd name="T55"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360">
                <a:moveTo>
                  <a:pt x="176" y="11"/>
                </a:moveTo>
                <a:cubicBezTo>
                  <a:pt x="190" y="122"/>
                  <a:pt x="190" y="122"/>
                  <a:pt x="190" y="122"/>
                </a:cubicBezTo>
                <a:cubicBezTo>
                  <a:pt x="199" y="196"/>
                  <a:pt x="199" y="196"/>
                  <a:pt x="199" y="196"/>
                </a:cubicBezTo>
                <a:cubicBezTo>
                  <a:pt x="200" y="199"/>
                  <a:pt x="200" y="199"/>
                  <a:pt x="200" y="199"/>
                </a:cubicBezTo>
                <a:cubicBezTo>
                  <a:pt x="91" y="349"/>
                  <a:pt x="91" y="349"/>
                  <a:pt x="91" y="349"/>
                </a:cubicBezTo>
                <a:cubicBezTo>
                  <a:pt x="83" y="343"/>
                  <a:pt x="76" y="337"/>
                  <a:pt x="69" y="330"/>
                </a:cubicBezTo>
                <a:cubicBezTo>
                  <a:pt x="60" y="320"/>
                  <a:pt x="60" y="320"/>
                  <a:pt x="60" y="320"/>
                </a:cubicBezTo>
                <a:cubicBezTo>
                  <a:pt x="38" y="293"/>
                  <a:pt x="23" y="259"/>
                  <a:pt x="18" y="222"/>
                </a:cubicBezTo>
                <a:cubicBezTo>
                  <a:pt x="5" y="121"/>
                  <a:pt x="76" y="28"/>
                  <a:pt x="176" y="11"/>
                </a:cubicBezTo>
                <a:moveTo>
                  <a:pt x="176" y="0"/>
                </a:moveTo>
                <a:cubicBezTo>
                  <a:pt x="175" y="0"/>
                  <a:pt x="175" y="0"/>
                  <a:pt x="174" y="0"/>
                </a:cubicBezTo>
                <a:cubicBezTo>
                  <a:pt x="123" y="9"/>
                  <a:pt x="77" y="36"/>
                  <a:pt x="46" y="78"/>
                </a:cubicBezTo>
                <a:cubicBezTo>
                  <a:pt x="14" y="120"/>
                  <a:pt x="0" y="172"/>
                  <a:pt x="7" y="224"/>
                </a:cubicBezTo>
                <a:cubicBezTo>
                  <a:pt x="12" y="262"/>
                  <a:pt x="27" y="297"/>
                  <a:pt x="52" y="327"/>
                </a:cubicBezTo>
                <a:cubicBezTo>
                  <a:pt x="52" y="327"/>
                  <a:pt x="52" y="327"/>
                  <a:pt x="52" y="327"/>
                </a:cubicBezTo>
                <a:cubicBezTo>
                  <a:pt x="61" y="337"/>
                  <a:pt x="61" y="337"/>
                  <a:pt x="61" y="337"/>
                </a:cubicBezTo>
                <a:cubicBezTo>
                  <a:pt x="61" y="338"/>
                  <a:pt x="61" y="338"/>
                  <a:pt x="61" y="338"/>
                </a:cubicBezTo>
                <a:cubicBezTo>
                  <a:pt x="68" y="345"/>
                  <a:pt x="76" y="352"/>
                  <a:pt x="84" y="358"/>
                </a:cubicBezTo>
                <a:cubicBezTo>
                  <a:pt x="86" y="359"/>
                  <a:pt x="88" y="360"/>
                  <a:pt x="91" y="360"/>
                </a:cubicBezTo>
                <a:cubicBezTo>
                  <a:pt x="91" y="360"/>
                  <a:pt x="92" y="360"/>
                  <a:pt x="92" y="360"/>
                </a:cubicBezTo>
                <a:cubicBezTo>
                  <a:pt x="95" y="360"/>
                  <a:pt x="98" y="358"/>
                  <a:pt x="100" y="356"/>
                </a:cubicBezTo>
                <a:cubicBezTo>
                  <a:pt x="209" y="206"/>
                  <a:pt x="209" y="206"/>
                  <a:pt x="209" y="206"/>
                </a:cubicBezTo>
                <a:cubicBezTo>
                  <a:pt x="210" y="204"/>
                  <a:pt x="211" y="201"/>
                  <a:pt x="211" y="198"/>
                </a:cubicBezTo>
                <a:cubicBezTo>
                  <a:pt x="210" y="194"/>
                  <a:pt x="210" y="194"/>
                  <a:pt x="210" y="194"/>
                </a:cubicBezTo>
                <a:cubicBezTo>
                  <a:pt x="201" y="120"/>
                  <a:pt x="201" y="120"/>
                  <a:pt x="201" y="120"/>
                </a:cubicBezTo>
                <a:cubicBezTo>
                  <a:pt x="187" y="10"/>
                  <a:pt x="187" y="10"/>
                  <a:pt x="187" y="10"/>
                </a:cubicBezTo>
                <a:cubicBezTo>
                  <a:pt x="187" y="7"/>
                  <a:pt x="185" y="4"/>
                  <a:pt x="183" y="2"/>
                </a:cubicBezTo>
                <a:cubicBezTo>
                  <a:pt x="181" y="1"/>
                  <a:pt x="178" y="0"/>
                  <a:pt x="17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30" name="ïṥḷídé"/>
          <p:cNvSpPr/>
          <p:nvPr/>
        </p:nvSpPr>
        <p:spPr bwMode="auto">
          <a:xfrm>
            <a:off x="3302204" y="2978226"/>
            <a:ext cx="59806" cy="59806"/>
          </a:xfrm>
          <a:custGeom>
            <a:avLst/>
            <a:gdLst>
              <a:gd name="T0" fmla="*/ 0 w 91"/>
              <a:gd name="T1" fmla="*/ 9 h 91"/>
              <a:gd name="T2" fmla="*/ 81 w 91"/>
              <a:gd name="T3" fmla="*/ 0 h 91"/>
              <a:gd name="T4" fmla="*/ 91 w 91"/>
              <a:gd name="T5" fmla="*/ 79 h 91"/>
              <a:gd name="T6" fmla="*/ 11 w 91"/>
              <a:gd name="T7" fmla="*/ 91 h 91"/>
              <a:gd name="T8" fmla="*/ 0 w 91"/>
              <a:gd name="T9" fmla="*/ 9 h 91"/>
            </a:gdLst>
            <a:ahLst/>
            <a:cxnLst>
              <a:cxn ang="0">
                <a:pos x="T0" y="T1"/>
              </a:cxn>
              <a:cxn ang="0">
                <a:pos x="T2" y="T3"/>
              </a:cxn>
              <a:cxn ang="0">
                <a:pos x="T4" y="T5"/>
              </a:cxn>
              <a:cxn ang="0">
                <a:pos x="T6" y="T7"/>
              </a:cxn>
              <a:cxn ang="0">
                <a:pos x="T8" y="T9"/>
              </a:cxn>
            </a:cxnLst>
            <a:rect l="0" t="0" r="r" b="b"/>
            <a:pathLst>
              <a:path w="91" h="91">
                <a:moveTo>
                  <a:pt x="0" y="9"/>
                </a:moveTo>
                <a:lnTo>
                  <a:pt x="81" y="0"/>
                </a:lnTo>
                <a:lnTo>
                  <a:pt x="91" y="79"/>
                </a:lnTo>
                <a:lnTo>
                  <a:pt x="11" y="91"/>
                </a:lnTo>
                <a:lnTo>
                  <a:pt x="0" y="9"/>
                </a:lnTo>
                <a:close/>
              </a:path>
            </a:pathLst>
          </a:custGeom>
          <a:solidFill>
            <a:srgbClr val="72BDB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31" name="isḻïde"/>
          <p:cNvSpPr/>
          <p:nvPr/>
        </p:nvSpPr>
        <p:spPr bwMode="auto">
          <a:xfrm>
            <a:off x="3294975" y="2969682"/>
            <a:ext cx="74921" cy="75579"/>
          </a:xfrm>
          <a:custGeom>
            <a:avLst/>
            <a:gdLst>
              <a:gd name="T0" fmla="*/ 82 w 114"/>
              <a:gd name="T1" fmla="*/ 24 h 115"/>
              <a:gd name="T2" fmla="*/ 91 w 114"/>
              <a:gd name="T3" fmla="*/ 84 h 115"/>
              <a:gd name="T4" fmla="*/ 31 w 114"/>
              <a:gd name="T5" fmla="*/ 91 h 115"/>
              <a:gd name="T6" fmla="*/ 24 w 114"/>
              <a:gd name="T7" fmla="*/ 32 h 115"/>
              <a:gd name="T8" fmla="*/ 82 w 114"/>
              <a:gd name="T9" fmla="*/ 24 h 115"/>
              <a:gd name="T10" fmla="*/ 101 w 114"/>
              <a:gd name="T11" fmla="*/ 0 h 115"/>
              <a:gd name="T12" fmla="*/ 79 w 114"/>
              <a:gd name="T13" fmla="*/ 3 h 115"/>
              <a:gd name="T14" fmla="*/ 21 w 114"/>
              <a:gd name="T15" fmla="*/ 11 h 115"/>
              <a:gd name="T16" fmla="*/ 0 w 114"/>
              <a:gd name="T17" fmla="*/ 14 h 115"/>
              <a:gd name="T18" fmla="*/ 2 w 114"/>
              <a:gd name="T19" fmla="*/ 35 h 115"/>
              <a:gd name="T20" fmla="*/ 10 w 114"/>
              <a:gd name="T21" fmla="*/ 94 h 115"/>
              <a:gd name="T22" fmla="*/ 12 w 114"/>
              <a:gd name="T23" fmla="*/ 115 h 115"/>
              <a:gd name="T24" fmla="*/ 34 w 114"/>
              <a:gd name="T25" fmla="*/ 112 h 115"/>
              <a:gd name="T26" fmla="*/ 94 w 114"/>
              <a:gd name="T27" fmla="*/ 105 h 115"/>
              <a:gd name="T28" fmla="*/ 114 w 114"/>
              <a:gd name="T29" fmla="*/ 102 h 115"/>
              <a:gd name="T30" fmla="*/ 111 w 114"/>
              <a:gd name="T31" fmla="*/ 81 h 115"/>
              <a:gd name="T32" fmla="*/ 104 w 114"/>
              <a:gd name="T33" fmla="*/ 21 h 115"/>
              <a:gd name="T34" fmla="*/ 101 w 114"/>
              <a:gd name="T3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115">
                <a:moveTo>
                  <a:pt x="82" y="24"/>
                </a:moveTo>
                <a:lnTo>
                  <a:pt x="91" y="84"/>
                </a:lnTo>
                <a:lnTo>
                  <a:pt x="31" y="91"/>
                </a:lnTo>
                <a:lnTo>
                  <a:pt x="24" y="32"/>
                </a:lnTo>
                <a:lnTo>
                  <a:pt x="82" y="24"/>
                </a:lnTo>
                <a:close/>
                <a:moveTo>
                  <a:pt x="101" y="0"/>
                </a:moveTo>
                <a:lnTo>
                  <a:pt x="79" y="3"/>
                </a:lnTo>
                <a:lnTo>
                  <a:pt x="21" y="11"/>
                </a:lnTo>
                <a:lnTo>
                  <a:pt x="0" y="14"/>
                </a:lnTo>
                <a:lnTo>
                  <a:pt x="2" y="35"/>
                </a:lnTo>
                <a:lnTo>
                  <a:pt x="10" y="94"/>
                </a:lnTo>
                <a:lnTo>
                  <a:pt x="12" y="115"/>
                </a:lnTo>
                <a:lnTo>
                  <a:pt x="34" y="112"/>
                </a:lnTo>
                <a:lnTo>
                  <a:pt x="94" y="105"/>
                </a:lnTo>
                <a:lnTo>
                  <a:pt x="114" y="102"/>
                </a:lnTo>
                <a:lnTo>
                  <a:pt x="111" y="81"/>
                </a:lnTo>
                <a:lnTo>
                  <a:pt x="104" y="21"/>
                </a:lnTo>
                <a:lnTo>
                  <a:pt x="10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32" name="ïṥḷîḑè"/>
          <p:cNvSpPr/>
          <p:nvPr/>
        </p:nvSpPr>
        <p:spPr bwMode="auto">
          <a:xfrm>
            <a:off x="3294975" y="2969682"/>
            <a:ext cx="74921" cy="75579"/>
          </a:xfrm>
          <a:custGeom>
            <a:avLst/>
            <a:gdLst>
              <a:gd name="T0" fmla="*/ 82 w 114"/>
              <a:gd name="T1" fmla="*/ 24 h 115"/>
              <a:gd name="T2" fmla="*/ 91 w 114"/>
              <a:gd name="T3" fmla="*/ 84 h 115"/>
              <a:gd name="T4" fmla="*/ 31 w 114"/>
              <a:gd name="T5" fmla="*/ 91 h 115"/>
              <a:gd name="T6" fmla="*/ 24 w 114"/>
              <a:gd name="T7" fmla="*/ 32 h 115"/>
              <a:gd name="T8" fmla="*/ 82 w 114"/>
              <a:gd name="T9" fmla="*/ 24 h 115"/>
              <a:gd name="T10" fmla="*/ 101 w 114"/>
              <a:gd name="T11" fmla="*/ 0 h 115"/>
              <a:gd name="T12" fmla="*/ 79 w 114"/>
              <a:gd name="T13" fmla="*/ 3 h 115"/>
              <a:gd name="T14" fmla="*/ 21 w 114"/>
              <a:gd name="T15" fmla="*/ 11 h 115"/>
              <a:gd name="T16" fmla="*/ 0 w 114"/>
              <a:gd name="T17" fmla="*/ 14 h 115"/>
              <a:gd name="T18" fmla="*/ 2 w 114"/>
              <a:gd name="T19" fmla="*/ 35 h 115"/>
              <a:gd name="T20" fmla="*/ 10 w 114"/>
              <a:gd name="T21" fmla="*/ 94 h 115"/>
              <a:gd name="T22" fmla="*/ 12 w 114"/>
              <a:gd name="T23" fmla="*/ 115 h 115"/>
              <a:gd name="T24" fmla="*/ 34 w 114"/>
              <a:gd name="T25" fmla="*/ 112 h 115"/>
              <a:gd name="T26" fmla="*/ 94 w 114"/>
              <a:gd name="T27" fmla="*/ 105 h 115"/>
              <a:gd name="T28" fmla="*/ 114 w 114"/>
              <a:gd name="T29" fmla="*/ 102 h 115"/>
              <a:gd name="T30" fmla="*/ 111 w 114"/>
              <a:gd name="T31" fmla="*/ 81 h 115"/>
              <a:gd name="T32" fmla="*/ 104 w 114"/>
              <a:gd name="T33" fmla="*/ 21 h 115"/>
              <a:gd name="T34" fmla="*/ 101 w 114"/>
              <a:gd name="T3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115">
                <a:moveTo>
                  <a:pt x="82" y="24"/>
                </a:moveTo>
                <a:lnTo>
                  <a:pt x="91" y="84"/>
                </a:lnTo>
                <a:lnTo>
                  <a:pt x="31" y="91"/>
                </a:lnTo>
                <a:lnTo>
                  <a:pt x="24" y="32"/>
                </a:lnTo>
                <a:lnTo>
                  <a:pt x="82" y="24"/>
                </a:lnTo>
                <a:moveTo>
                  <a:pt x="101" y="0"/>
                </a:moveTo>
                <a:lnTo>
                  <a:pt x="79" y="3"/>
                </a:lnTo>
                <a:lnTo>
                  <a:pt x="21" y="11"/>
                </a:lnTo>
                <a:lnTo>
                  <a:pt x="0" y="14"/>
                </a:lnTo>
                <a:lnTo>
                  <a:pt x="2" y="35"/>
                </a:lnTo>
                <a:lnTo>
                  <a:pt x="10" y="94"/>
                </a:lnTo>
                <a:lnTo>
                  <a:pt x="12" y="115"/>
                </a:lnTo>
                <a:lnTo>
                  <a:pt x="34" y="112"/>
                </a:lnTo>
                <a:lnTo>
                  <a:pt x="94" y="105"/>
                </a:lnTo>
                <a:lnTo>
                  <a:pt x="114" y="102"/>
                </a:lnTo>
                <a:lnTo>
                  <a:pt x="111" y="81"/>
                </a:lnTo>
                <a:lnTo>
                  <a:pt x="104" y="21"/>
                </a:lnTo>
                <a:lnTo>
                  <a:pt x="1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33" name="işḻîḋe"/>
          <p:cNvSpPr/>
          <p:nvPr/>
        </p:nvSpPr>
        <p:spPr bwMode="auto">
          <a:xfrm>
            <a:off x="3384355" y="2959824"/>
            <a:ext cx="251709" cy="47976"/>
          </a:xfrm>
          <a:custGeom>
            <a:avLst/>
            <a:gdLst>
              <a:gd name="T0" fmla="*/ 383 w 383"/>
              <a:gd name="T1" fmla="*/ 23 h 73"/>
              <a:gd name="T2" fmla="*/ 3 w 383"/>
              <a:gd name="T3" fmla="*/ 73 h 73"/>
              <a:gd name="T4" fmla="*/ 0 w 383"/>
              <a:gd name="T5" fmla="*/ 50 h 73"/>
              <a:gd name="T6" fmla="*/ 380 w 383"/>
              <a:gd name="T7" fmla="*/ 0 h 73"/>
              <a:gd name="T8" fmla="*/ 383 w 383"/>
              <a:gd name="T9" fmla="*/ 23 h 73"/>
            </a:gdLst>
            <a:ahLst/>
            <a:cxnLst>
              <a:cxn ang="0">
                <a:pos x="T0" y="T1"/>
              </a:cxn>
              <a:cxn ang="0">
                <a:pos x="T2" y="T3"/>
              </a:cxn>
              <a:cxn ang="0">
                <a:pos x="T4" y="T5"/>
              </a:cxn>
              <a:cxn ang="0">
                <a:pos x="T6" y="T7"/>
              </a:cxn>
              <a:cxn ang="0">
                <a:pos x="T8" y="T9"/>
              </a:cxn>
            </a:cxnLst>
            <a:rect l="0" t="0" r="r" b="b"/>
            <a:pathLst>
              <a:path w="383" h="73">
                <a:moveTo>
                  <a:pt x="383" y="23"/>
                </a:moveTo>
                <a:lnTo>
                  <a:pt x="3" y="73"/>
                </a:lnTo>
                <a:lnTo>
                  <a:pt x="0" y="50"/>
                </a:lnTo>
                <a:lnTo>
                  <a:pt x="380" y="0"/>
                </a:lnTo>
                <a:lnTo>
                  <a:pt x="383" y="23"/>
                </a:lnTo>
                <a:close/>
              </a:path>
            </a:pathLst>
          </a:custGeom>
          <a:solidFill>
            <a:srgbClr val="5A5A7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34" name="ïṧḷïḑê"/>
          <p:cNvSpPr/>
          <p:nvPr/>
        </p:nvSpPr>
        <p:spPr bwMode="auto">
          <a:xfrm>
            <a:off x="3310748" y="3040660"/>
            <a:ext cx="59806" cy="59149"/>
          </a:xfrm>
          <a:custGeom>
            <a:avLst/>
            <a:gdLst>
              <a:gd name="T0" fmla="*/ 0 w 91"/>
              <a:gd name="T1" fmla="*/ 10 h 90"/>
              <a:gd name="T2" fmla="*/ 80 w 91"/>
              <a:gd name="T3" fmla="*/ 0 h 90"/>
              <a:gd name="T4" fmla="*/ 91 w 91"/>
              <a:gd name="T5" fmla="*/ 80 h 90"/>
              <a:gd name="T6" fmla="*/ 11 w 91"/>
              <a:gd name="T7" fmla="*/ 90 h 90"/>
              <a:gd name="T8" fmla="*/ 0 w 91"/>
              <a:gd name="T9" fmla="*/ 10 h 90"/>
            </a:gdLst>
            <a:ahLst/>
            <a:cxnLst>
              <a:cxn ang="0">
                <a:pos x="T0" y="T1"/>
              </a:cxn>
              <a:cxn ang="0">
                <a:pos x="T2" y="T3"/>
              </a:cxn>
              <a:cxn ang="0">
                <a:pos x="T4" y="T5"/>
              </a:cxn>
              <a:cxn ang="0">
                <a:pos x="T6" y="T7"/>
              </a:cxn>
              <a:cxn ang="0">
                <a:pos x="T8" y="T9"/>
              </a:cxn>
            </a:cxnLst>
            <a:rect l="0" t="0" r="r" b="b"/>
            <a:pathLst>
              <a:path w="91" h="90">
                <a:moveTo>
                  <a:pt x="0" y="10"/>
                </a:moveTo>
                <a:lnTo>
                  <a:pt x="80" y="0"/>
                </a:lnTo>
                <a:lnTo>
                  <a:pt x="91" y="80"/>
                </a:lnTo>
                <a:lnTo>
                  <a:pt x="11" y="90"/>
                </a:lnTo>
                <a:lnTo>
                  <a:pt x="0" y="10"/>
                </a:lnTo>
                <a:close/>
              </a:path>
            </a:pathLst>
          </a:custGeom>
          <a:solidFill>
            <a:srgbClr val="FF646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35" name="ïśḻiḓe"/>
          <p:cNvSpPr/>
          <p:nvPr/>
        </p:nvSpPr>
        <p:spPr bwMode="auto">
          <a:xfrm>
            <a:off x="3302861" y="3032117"/>
            <a:ext cx="74921" cy="75579"/>
          </a:xfrm>
          <a:custGeom>
            <a:avLst/>
            <a:gdLst>
              <a:gd name="T0" fmla="*/ 83 w 114"/>
              <a:gd name="T1" fmla="*/ 24 h 115"/>
              <a:gd name="T2" fmla="*/ 90 w 114"/>
              <a:gd name="T3" fmla="*/ 83 h 115"/>
              <a:gd name="T4" fmla="*/ 32 w 114"/>
              <a:gd name="T5" fmla="*/ 91 h 115"/>
              <a:gd name="T6" fmla="*/ 25 w 114"/>
              <a:gd name="T7" fmla="*/ 33 h 115"/>
              <a:gd name="T8" fmla="*/ 83 w 114"/>
              <a:gd name="T9" fmla="*/ 24 h 115"/>
              <a:gd name="T10" fmla="*/ 102 w 114"/>
              <a:gd name="T11" fmla="*/ 0 h 115"/>
              <a:gd name="T12" fmla="*/ 80 w 114"/>
              <a:gd name="T13" fmla="*/ 3 h 115"/>
              <a:gd name="T14" fmla="*/ 22 w 114"/>
              <a:gd name="T15" fmla="*/ 12 h 115"/>
              <a:gd name="T16" fmla="*/ 0 w 114"/>
              <a:gd name="T17" fmla="*/ 14 h 115"/>
              <a:gd name="T18" fmla="*/ 3 w 114"/>
              <a:gd name="T19" fmla="*/ 36 h 115"/>
              <a:gd name="T20" fmla="*/ 10 w 114"/>
              <a:gd name="T21" fmla="*/ 94 h 115"/>
              <a:gd name="T22" fmla="*/ 13 w 114"/>
              <a:gd name="T23" fmla="*/ 115 h 115"/>
              <a:gd name="T24" fmla="*/ 35 w 114"/>
              <a:gd name="T25" fmla="*/ 113 h 115"/>
              <a:gd name="T26" fmla="*/ 93 w 114"/>
              <a:gd name="T27" fmla="*/ 104 h 115"/>
              <a:gd name="T28" fmla="*/ 114 w 114"/>
              <a:gd name="T29" fmla="*/ 101 h 115"/>
              <a:gd name="T30" fmla="*/ 112 w 114"/>
              <a:gd name="T31" fmla="*/ 80 h 115"/>
              <a:gd name="T32" fmla="*/ 104 w 114"/>
              <a:gd name="T33" fmla="*/ 21 h 115"/>
              <a:gd name="T34" fmla="*/ 102 w 114"/>
              <a:gd name="T3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115">
                <a:moveTo>
                  <a:pt x="83" y="24"/>
                </a:moveTo>
                <a:lnTo>
                  <a:pt x="90" y="83"/>
                </a:lnTo>
                <a:lnTo>
                  <a:pt x="32" y="91"/>
                </a:lnTo>
                <a:lnTo>
                  <a:pt x="25" y="33"/>
                </a:lnTo>
                <a:lnTo>
                  <a:pt x="83" y="24"/>
                </a:lnTo>
                <a:close/>
                <a:moveTo>
                  <a:pt x="102" y="0"/>
                </a:moveTo>
                <a:lnTo>
                  <a:pt x="80" y="3"/>
                </a:lnTo>
                <a:lnTo>
                  <a:pt x="22" y="12"/>
                </a:lnTo>
                <a:lnTo>
                  <a:pt x="0" y="14"/>
                </a:lnTo>
                <a:lnTo>
                  <a:pt x="3" y="36"/>
                </a:lnTo>
                <a:lnTo>
                  <a:pt x="10" y="94"/>
                </a:lnTo>
                <a:lnTo>
                  <a:pt x="13" y="115"/>
                </a:lnTo>
                <a:lnTo>
                  <a:pt x="35" y="113"/>
                </a:lnTo>
                <a:lnTo>
                  <a:pt x="93" y="104"/>
                </a:lnTo>
                <a:lnTo>
                  <a:pt x="114" y="101"/>
                </a:lnTo>
                <a:lnTo>
                  <a:pt x="112" y="80"/>
                </a:lnTo>
                <a:lnTo>
                  <a:pt x="104" y="21"/>
                </a:lnTo>
                <a:lnTo>
                  <a:pt x="10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36" name="íSľiḓê"/>
          <p:cNvSpPr/>
          <p:nvPr/>
        </p:nvSpPr>
        <p:spPr bwMode="auto">
          <a:xfrm>
            <a:off x="3302861" y="3032117"/>
            <a:ext cx="74921" cy="75579"/>
          </a:xfrm>
          <a:custGeom>
            <a:avLst/>
            <a:gdLst>
              <a:gd name="T0" fmla="*/ 83 w 114"/>
              <a:gd name="T1" fmla="*/ 24 h 115"/>
              <a:gd name="T2" fmla="*/ 90 w 114"/>
              <a:gd name="T3" fmla="*/ 83 h 115"/>
              <a:gd name="T4" fmla="*/ 32 w 114"/>
              <a:gd name="T5" fmla="*/ 91 h 115"/>
              <a:gd name="T6" fmla="*/ 25 w 114"/>
              <a:gd name="T7" fmla="*/ 33 h 115"/>
              <a:gd name="T8" fmla="*/ 83 w 114"/>
              <a:gd name="T9" fmla="*/ 24 h 115"/>
              <a:gd name="T10" fmla="*/ 102 w 114"/>
              <a:gd name="T11" fmla="*/ 0 h 115"/>
              <a:gd name="T12" fmla="*/ 80 w 114"/>
              <a:gd name="T13" fmla="*/ 3 h 115"/>
              <a:gd name="T14" fmla="*/ 22 w 114"/>
              <a:gd name="T15" fmla="*/ 12 h 115"/>
              <a:gd name="T16" fmla="*/ 0 w 114"/>
              <a:gd name="T17" fmla="*/ 14 h 115"/>
              <a:gd name="T18" fmla="*/ 3 w 114"/>
              <a:gd name="T19" fmla="*/ 36 h 115"/>
              <a:gd name="T20" fmla="*/ 10 w 114"/>
              <a:gd name="T21" fmla="*/ 94 h 115"/>
              <a:gd name="T22" fmla="*/ 13 w 114"/>
              <a:gd name="T23" fmla="*/ 115 h 115"/>
              <a:gd name="T24" fmla="*/ 35 w 114"/>
              <a:gd name="T25" fmla="*/ 113 h 115"/>
              <a:gd name="T26" fmla="*/ 93 w 114"/>
              <a:gd name="T27" fmla="*/ 104 h 115"/>
              <a:gd name="T28" fmla="*/ 114 w 114"/>
              <a:gd name="T29" fmla="*/ 101 h 115"/>
              <a:gd name="T30" fmla="*/ 112 w 114"/>
              <a:gd name="T31" fmla="*/ 80 h 115"/>
              <a:gd name="T32" fmla="*/ 104 w 114"/>
              <a:gd name="T33" fmla="*/ 21 h 115"/>
              <a:gd name="T34" fmla="*/ 102 w 114"/>
              <a:gd name="T3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115">
                <a:moveTo>
                  <a:pt x="83" y="24"/>
                </a:moveTo>
                <a:lnTo>
                  <a:pt x="90" y="83"/>
                </a:lnTo>
                <a:lnTo>
                  <a:pt x="32" y="91"/>
                </a:lnTo>
                <a:lnTo>
                  <a:pt x="25" y="33"/>
                </a:lnTo>
                <a:lnTo>
                  <a:pt x="83" y="24"/>
                </a:lnTo>
                <a:moveTo>
                  <a:pt x="102" y="0"/>
                </a:moveTo>
                <a:lnTo>
                  <a:pt x="80" y="3"/>
                </a:lnTo>
                <a:lnTo>
                  <a:pt x="22" y="12"/>
                </a:lnTo>
                <a:lnTo>
                  <a:pt x="0" y="14"/>
                </a:lnTo>
                <a:lnTo>
                  <a:pt x="3" y="36"/>
                </a:lnTo>
                <a:lnTo>
                  <a:pt x="10" y="94"/>
                </a:lnTo>
                <a:lnTo>
                  <a:pt x="13" y="115"/>
                </a:lnTo>
                <a:lnTo>
                  <a:pt x="35" y="113"/>
                </a:lnTo>
                <a:lnTo>
                  <a:pt x="93" y="104"/>
                </a:lnTo>
                <a:lnTo>
                  <a:pt x="114" y="101"/>
                </a:lnTo>
                <a:lnTo>
                  <a:pt x="112" y="80"/>
                </a:lnTo>
                <a:lnTo>
                  <a:pt x="104" y="21"/>
                </a:lnTo>
                <a:lnTo>
                  <a:pt x="1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37" name="ïŝ1îdè"/>
          <p:cNvSpPr/>
          <p:nvPr/>
        </p:nvSpPr>
        <p:spPr bwMode="auto">
          <a:xfrm>
            <a:off x="3392898" y="3044604"/>
            <a:ext cx="90037" cy="26288"/>
          </a:xfrm>
          <a:custGeom>
            <a:avLst/>
            <a:gdLst>
              <a:gd name="T0" fmla="*/ 137 w 137"/>
              <a:gd name="T1" fmla="*/ 21 h 40"/>
              <a:gd name="T2" fmla="*/ 3 w 137"/>
              <a:gd name="T3" fmla="*/ 40 h 40"/>
              <a:gd name="T4" fmla="*/ 0 w 137"/>
              <a:gd name="T5" fmla="*/ 17 h 40"/>
              <a:gd name="T6" fmla="*/ 134 w 137"/>
              <a:gd name="T7" fmla="*/ 0 h 40"/>
              <a:gd name="T8" fmla="*/ 137 w 137"/>
              <a:gd name="T9" fmla="*/ 21 h 40"/>
            </a:gdLst>
            <a:ahLst/>
            <a:cxnLst>
              <a:cxn ang="0">
                <a:pos x="T0" y="T1"/>
              </a:cxn>
              <a:cxn ang="0">
                <a:pos x="T2" y="T3"/>
              </a:cxn>
              <a:cxn ang="0">
                <a:pos x="T4" y="T5"/>
              </a:cxn>
              <a:cxn ang="0">
                <a:pos x="T6" y="T7"/>
              </a:cxn>
              <a:cxn ang="0">
                <a:pos x="T8" y="T9"/>
              </a:cxn>
            </a:cxnLst>
            <a:rect l="0" t="0" r="r" b="b"/>
            <a:pathLst>
              <a:path w="137" h="40">
                <a:moveTo>
                  <a:pt x="137" y="21"/>
                </a:moveTo>
                <a:lnTo>
                  <a:pt x="3" y="40"/>
                </a:lnTo>
                <a:lnTo>
                  <a:pt x="0" y="17"/>
                </a:lnTo>
                <a:lnTo>
                  <a:pt x="134" y="0"/>
                </a:lnTo>
                <a:lnTo>
                  <a:pt x="137" y="21"/>
                </a:lnTo>
                <a:close/>
              </a:path>
            </a:pathLst>
          </a:custGeom>
          <a:solidFill>
            <a:srgbClr val="5A5A7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38" name="îšlïḓê"/>
          <p:cNvSpPr/>
          <p:nvPr/>
        </p:nvSpPr>
        <p:spPr bwMode="auto">
          <a:xfrm>
            <a:off x="3319291" y="3103095"/>
            <a:ext cx="59806" cy="59149"/>
          </a:xfrm>
          <a:custGeom>
            <a:avLst/>
            <a:gdLst>
              <a:gd name="T0" fmla="*/ 0 w 91"/>
              <a:gd name="T1" fmla="*/ 10 h 90"/>
              <a:gd name="T2" fmla="*/ 79 w 91"/>
              <a:gd name="T3" fmla="*/ 0 h 90"/>
              <a:gd name="T4" fmla="*/ 91 w 91"/>
              <a:gd name="T5" fmla="*/ 80 h 90"/>
              <a:gd name="T6" fmla="*/ 10 w 91"/>
              <a:gd name="T7" fmla="*/ 90 h 90"/>
              <a:gd name="T8" fmla="*/ 0 w 91"/>
              <a:gd name="T9" fmla="*/ 10 h 90"/>
            </a:gdLst>
            <a:ahLst/>
            <a:cxnLst>
              <a:cxn ang="0">
                <a:pos x="T0" y="T1"/>
              </a:cxn>
              <a:cxn ang="0">
                <a:pos x="T2" y="T3"/>
              </a:cxn>
              <a:cxn ang="0">
                <a:pos x="T4" y="T5"/>
              </a:cxn>
              <a:cxn ang="0">
                <a:pos x="T6" y="T7"/>
              </a:cxn>
              <a:cxn ang="0">
                <a:pos x="T8" y="T9"/>
              </a:cxn>
            </a:cxnLst>
            <a:rect l="0" t="0" r="r" b="b"/>
            <a:pathLst>
              <a:path w="91" h="90">
                <a:moveTo>
                  <a:pt x="0" y="10"/>
                </a:moveTo>
                <a:lnTo>
                  <a:pt x="79" y="0"/>
                </a:lnTo>
                <a:lnTo>
                  <a:pt x="91" y="80"/>
                </a:lnTo>
                <a:lnTo>
                  <a:pt x="10" y="90"/>
                </a:lnTo>
                <a:lnTo>
                  <a:pt x="0" y="10"/>
                </a:lnTo>
                <a:close/>
              </a:path>
            </a:pathLst>
          </a:custGeom>
          <a:solidFill>
            <a:srgbClr val="FFD121"/>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39" name="i$ľîḋe"/>
          <p:cNvSpPr/>
          <p:nvPr/>
        </p:nvSpPr>
        <p:spPr bwMode="auto">
          <a:xfrm>
            <a:off x="3311405" y="3095208"/>
            <a:ext cx="74921" cy="75579"/>
          </a:xfrm>
          <a:custGeom>
            <a:avLst/>
            <a:gdLst>
              <a:gd name="T0" fmla="*/ 83 w 114"/>
              <a:gd name="T1" fmla="*/ 24 h 115"/>
              <a:gd name="T2" fmla="*/ 90 w 114"/>
              <a:gd name="T3" fmla="*/ 82 h 115"/>
              <a:gd name="T4" fmla="*/ 32 w 114"/>
              <a:gd name="T5" fmla="*/ 91 h 115"/>
              <a:gd name="T6" fmla="*/ 24 w 114"/>
              <a:gd name="T7" fmla="*/ 31 h 115"/>
              <a:gd name="T8" fmla="*/ 83 w 114"/>
              <a:gd name="T9" fmla="*/ 24 h 115"/>
              <a:gd name="T10" fmla="*/ 101 w 114"/>
              <a:gd name="T11" fmla="*/ 0 h 115"/>
              <a:gd name="T12" fmla="*/ 80 w 114"/>
              <a:gd name="T13" fmla="*/ 2 h 115"/>
              <a:gd name="T14" fmla="*/ 22 w 114"/>
              <a:gd name="T15" fmla="*/ 10 h 115"/>
              <a:gd name="T16" fmla="*/ 0 w 114"/>
              <a:gd name="T17" fmla="*/ 12 h 115"/>
              <a:gd name="T18" fmla="*/ 3 w 114"/>
              <a:gd name="T19" fmla="*/ 34 h 115"/>
              <a:gd name="T20" fmla="*/ 10 w 114"/>
              <a:gd name="T21" fmla="*/ 94 h 115"/>
              <a:gd name="T22" fmla="*/ 13 w 114"/>
              <a:gd name="T23" fmla="*/ 115 h 115"/>
              <a:gd name="T24" fmla="*/ 34 w 114"/>
              <a:gd name="T25" fmla="*/ 112 h 115"/>
              <a:gd name="T26" fmla="*/ 93 w 114"/>
              <a:gd name="T27" fmla="*/ 104 h 115"/>
              <a:gd name="T28" fmla="*/ 114 w 114"/>
              <a:gd name="T29" fmla="*/ 101 h 115"/>
              <a:gd name="T30" fmla="*/ 111 w 114"/>
              <a:gd name="T31" fmla="*/ 79 h 115"/>
              <a:gd name="T32" fmla="*/ 104 w 114"/>
              <a:gd name="T33" fmla="*/ 21 h 115"/>
              <a:gd name="T34" fmla="*/ 101 w 114"/>
              <a:gd name="T3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115">
                <a:moveTo>
                  <a:pt x="83" y="24"/>
                </a:moveTo>
                <a:lnTo>
                  <a:pt x="90" y="82"/>
                </a:lnTo>
                <a:lnTo>
                  <a:pt x="32" y="91"/>
                </a:lnTo>
                <a:lnTo>
                  <a:pt x="24" y="31"/>
                </a:lnTo>
                <a:lnTo>
                  <a:pt x="83" y="24"/>
                </a:lnTo>
                <a:close/>
                <a:moveTo>
                  <a:pt x="101" y="0"/>
                </a:moveTo>
                <a:lnTo>
                  <a:pt x="80" y="2"/>
                </a:lnTo>
                <a:lnTo>
                  <a:pt x="22" y="10"/>
                </a:lnTo>
                <a:lnTo>
                  <a:pt x="0" y="12"/>
                </a:lnTo>
                <a:lnTo>
                  <a:pt x="3" y="34"/>
                </a:lnTo>
                <a:lnTo>
                  <a:pt x="10" y="94"/>
                </a:lnTo>
                <a:lnTo>
                  <a:pt x="13" y="115"/>
                </a:lnTo>
                <a:lnTo>
                  <a:pt x="34" y="112"/>
                </a:lnTo>
                <a:lnTo>
                  <a:pt x="93" y="104"/>
                </a:lnTo>
                <a:lnTo>
                  <a:pt x="114" y="101"/>
                </a:lnTo>
                <a:lnTo>
                  <a:pt x="111" y="79"/>
                </a:lnTo>
                <a:lnTo>
                  <a:pt x="104" y="21"/>
                </a:lnTo>
                <a:lnTo>
                  <a:pt x="10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40" name="ïśļïďê"/>
          <p:cNvSpPr/>
          <p:nvPr/>
        </p:nvSpPr>
        <p:spPr bwMode="auto">
          <a:xfrm>
            <a:off x="3311405" y="3095208"/>
            <a:ext cx="74921" cy="75579"/>
          </a:xfrm>
          <a:custGeom>
            <a:avLst/>
            <a:gdLst>
              <a:gd name="T0" fmla="*/ 83 w 114"/>
              <a:gd name="T1" fmla="*/ 24 h 115"/>
              <a:gd name="T2" fmla="*/ 90 w 114"/>
              <a:gd name="T3" fmla="*/ 82 h 115"/>
              <a:gd name="T4" fmla="*/ 32 w 114"/>
              <a:gd name="T5" fmla="*/ 91 h 115"/>
              <a:gd name="T6" fmla="*/ 24 w 114"/>
              <a:gd name="T7" fmla="*/ 31 h 115"/>
              <a:gd name="T8" fmla="*/ 83 w 114"/>
              <a:gd name="T9" fmla="*/ 24 h 115"/>
              <a:gd name="T10" fmla="*/ 101 w 114"/>
              <a:gd name="T11" fmla="*/ 0 h 115"/>
              <a:gd name="T12" fmla="*/ 80 w 114"/>
              <a:gd name="T13" fmla="*/ 2 h 115"/>
              <a:gd name="T14" fmla="*/ 22 w 114"/>
              <a:gd name="T15" fmla="*/ 10 h 115"/>
              <a:gd name="T16" fmla="*/ 0 w 114"/>
              <a:gd name="T17" fmla="*/ 12 h 115"/>
              <a:gd name="T18" fmla="*/ 3 w 114"/>
              <a:gd name="T19" fmla="*/ 34 h 115"/>
              <a:gd name="T20" fmla="*/ 10 w 114"/>
              <a:gd name="T21" fmla="*/ 94 h 115"/>
              <a:gd name="T22" fmla="*/ 13 w 114"/>
              <a:gd name="T23" fmla="*/ 115 h 115"/>
              <a:gd name="T24" fmla="*/ 34 w 114"/>
              <a:gd name="T25" fmla="*/ 112 h 115"/>
              <a:gd name="T26" fmla="*/ 93 w 114"/>
              <a:gd name="T27" fmla="*/ 104 h 115"/>
              <a:gd name="T28" fmla="*/ 114 w 114"/>
              <a:gd name="T29" fmla="*/ 101 h 115"/>
              <a:gd name="T30" fmla="*/ 111 w 114"/>
              <a:gd name="T31" fmla="*/ 79 h 115"/>
              <a:gd name="T32" fmla="*/ 104 w 114"/>
              <a:gd name="T33" fmla="*/ 21 h 115"/>
              <a:gd name="T34" fmla="*/ 101 w 114"/>
              <a:gd name="T3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115">
                <a:moveTo>
                  <a:pt x="83" y="24"/>
                </a:moveTo>
                <a:lnTo>
                  <a:pt x="90" y="82"/>
                </a:lnTo>
                <a:lnTo>
                  <a:pt x="32" y="91"/>
                </a:lnTo>
                <a:lnTo>
                  <a:pt x="24" y="31"/>
                </a:lnTo>
                <a:lnTo>
                  <a:pt x="83" y="24"/>
                </a:lnTo>
                <a:moveTo>
                  <a:pt x="101" y="0"/>
                </a:moveTo>
                <a:lnTo>
                  <a:pt x="80" y="2"/>
                </a:lnTo>
                <a:lnTo>
                  <a:pt x="22" y="10"/>
                </a:lnTo>
                <a:lnTo>
                  <a:pt x="0" y="12"/>
                </a:lnTo>
                <a:lnTo>
                  <a:pt x="3" y="34"/>
                </a:lnTo>
                <a:lnTo>
                  <a:pt x="10" y="94"/>
                </a:lnTo>
                <a:lnTo>
                  <a:pt x="13" y="115"/>
                </a:lnTo>
                <a:lnTo>
                  <a:pt x="34" y="112"/>
                </a:lnTo>
                <a:lnTo>
                  <a:pt x="93" y="104"/>
                </a:lnTo>
                <a:lnTo>
                  <a:pt x="114" y="101"/>
                </a:lnTo>
                <a:lnTo>
                  <a:pt x="111" y="79"/>
                </a:lnTo>
                <a:lnTo>
                  <a:pt x="104" y="21"/>
                </a:lnTo>
                <a:lnTo>
                  <a:pt x="1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41" name="iŝḷïdé"/>
          <p:cNvSpPr/>
          <p:nvPr/>
        </p:nvSpPr>
        <p:spPr bwMode="auto">
          <a:xfrm>
            <a:off x="3401442" y="3091922"/>
            <a:ext cx="201762" cy="41404"/>
          </a:xfrm>
          <a:custGeom>
            <a:avLst/>
            <a:gdLst>
              <a:gd name="T0" fmla="*/ 307 w 307"/>
              <a:gd name="T1" fmla="*/ 22 h 63"/>
              <a:gd name="T2" fmla="*/ 3 w 307"/>
              <a:gd name="T3" fmla="*/ 63 h 63"/>
              <a:gd name="T4" fmla="*/ 0 w 307"/>
              <a:gd name="T5" fmla="*/ 40 h 63"/>
              <a:gd name="T6" fmla="*/ 304 w 307"/>
              <a:gd name="T7" fmla="*/ 0 h 63"/>
              <a:gd name="T8" fmla="*/ 307 w 307"/>
              <a:gd name="T9" fmla="*/ 22 h 63"/>
            </a:gdLst>
            <a:ahLst/>
            <a:cxnLst>
              <a:cxn ang="0">
                <a:pos x="T0" y="T1"/>
              </a:cxn>
              <a:cxn ang="0">
                <a:pos x="T2" y="T3"/>
              </a:cxn>
              <a:cxn ang="0">
                <a:pos x="T4" y="T5"/>
              </a:cxn>
              <a:cxn ang="0">
                <a:pos x="T6" y="T7"/>
              </a:cxn>
              <a:cxn ang="0">
                <a:pos x="T8" y="T9"/>
              </a:cxn>
            </a:cxnLst>
            <a:rect l="0" t="0" r="r" b="b"/>
            <a:pathLst>
              <a:path w="307" h="63">
                <a:moveTo>
                  <a:pt x="307" y="22"/>
                </a:moveTo>
                <a:lnTo>
                  <a:pt x="3" y="63"/>
                </a:lnTo>
                <a:lnTo>
                  <a:pt x="0" y="40"/>
                </a:lnTo>
                <a:lnTo>
                  <a:pt x="304" y="0"/>
                </a:lnTo>
                <a:lnTo>
                  <a:pt x="307" y="22"/>
                </a:lnTo>
                <a:close/>
              </a:path>
            </a:pathLst>
          </a:custGeom>
          <a:solidFill>
            <a:srgbClr val="5A5A7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42" name="ïşlïďè"/>
          <p:cNvSpPr/>
          <p:nvPr/>
        </p:nvSpPr>
        <p:spPr bwMode="auto">
          <a:xfrm>
            <a:off x="3326521" y="3166843"/>
            <a:ext cx="59806" cy="59806"/>
          </a:xfrm>
          <a:custGeom>
            <a:avLst/>
            <a:gdLst>
              <a:gd name="T0" fmla="*/ 0 w 91"/>
              <a:gd name="T1" fmla="*/ 12 h 91"/>
              <a:gd name="T2" fmla="*/ 80 w 91"/>
              <a:gd name="T3" fmla="*/ 0 h 91"/>
              <a:gd name="T4" fmla="*/ 91 w 91"/>
              <a:gd name="T5" fmla="*/ 81 h 91"/>
              <a:gd name="T6" fmla="*/ 11 w 91"/>
              <a:gd name="T7" fmla="*/ 91 h 91"/>
              <a:gd name="T8" fmla="*/ 0 w 91"/>
              <a:gd name="T9" fmla="*/ 12 h 91"/>
            </a:gdLst>
            <a:ahLst/>
            <a:cxnLst>
              <a:cxn ang="0">
                <a:pos x="T0" y="T1"/>
              </a:cxn>
              <a:cxn ang="0">
                <a:pos x="T2" y="T3"/>
              </a:cxn>
              <a:cxn ang="0">
                <a:pos x="T4" y="T5"/>
              </a:cxn>
              <a:cxn ang="0">
                <a:pos x="T6" y="T7"/>
              </a:cxn>
              <a:cxn ang="0">
                <a:pos x="T8" y="T9"/>
              </a:cxn>
            </a:cxnLst>
            <a:rect l="0" t="0" r="r" b="b"/>
            <a:pathLst>
              <a:path w="91" h="91">
                <a:moveTo>
                  <a:pt x="0" y="12"/>
                </a:moveTo>
                <a:lnTo>
                  <a:pt x="80" y="0"/>
                </a:lnTo>
                <a:lnTo>
                  <a:pt x="91" y="81"/>
                </a:lnTo>
                <a:lnTo>
                  <a:pt x="11" y="91"/>
                </a:lnTo>
                <a:lnTo>
                  <a:pt x="0" y="12"/>
                </a:lnTo>
                <a:close/>
              </a:path>
            </a:pathLst>
          </a:custGeom>
          <a:solidFill>
            <a:srgbClr val="B74FB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43" name="iṩļíḋé"/>
          <p:cNvSpPr/>
          <p:nvPr/>
        </p:nvSpPr>
        <p:spPr bwMode="auto">
          <a:xfrm>
            <a:off x="3319291" y="3159614"/>
            <a:ext cx="74921" cy="75579"/>
          </a:xfrm>
          <a:custGeom>
            <a:avLst/>
            <a:gdLst>
              <a:gd name="T0" fmla="*/ 82 w 114"/>
              <a:gd name="T1" fmla="*/ 24 h 115"/>
              <a:gd name="T2" fmla="*/ 89 w 114"/>
              <a:gd name="T3" fmla="*/ 82 h 115"/>
              <a:gd name="T4" fmla="*/ 31 w 114"/>
              <a:gd name="T5" fmla="*/ 91 h 115"/>
              <a:gd name="T6" fmla="*/ 24 w 114"/>
              <a:gd name="T7" fmla="*/ 31 h 115"/>
              <a:gd name="T8" fmla="*/ 82 w 114"/>
              <a:gd name="T9" fmla="*/ 24 h 115"/>
              <a:gd name="T10" fmla="*/ 101 w 114"/>
              <a:gd name="T11" fmla="*/ 0 h 115"/>
              <a:gd name="T12" fmla="*/ 79 w 114"/>
              <a:gd name="T13" fmla="*/ 3 h 115"/>
              <a:gd name="T14" fmla="*/ 21 w 114"/>
              <a:gd name="T15" fmla="*/ 10 h 115"/>
              <a:gd name="T16" fmla="*/ 0 w 114"/>
              <a:gd name="T17" fmla="*/ 13 h 115"/>
              <a:gd name="T18" fmla="*/ 2 w 114"/>
              <a:gd name="T19" fmla="*/ 34 h 115"/>
              <a:gd name="T20" fmla="*/ 10 w 114"/>
              <a:gd name="T21" fmla="*/ 94 h 115"/>
              <a:gd name="T22" fmla="*/ 12 w 114"/>
              <a:gd name="T23" fmla="*/ 115 h 115"/>
              <a:gd name="T24" fmla="*/ 34 w 114"/>
              <a:gd name="T25" fmla="*/ 112 h 115"/>
              <a:gd name="T26" fmla="*/ 92 w 114"/>
              <a:gd name="T27" fmla="*/ 104 h 115"/>
              <a:gd name="T28" fmla="*/ 114 w 114"/>
              <a:gd name="T29" fmla="*/ 101 h 115"/>
              <a:gd name="T30" fmla="*/ 111 w 114"/>
              <a:gd name="T31" fmla="*/ 80 h 115"/>
              <a:gd name="T32" fmla="*/ 104 w 114"/>
              <a:gd name="T33" fmla="*/ 21 h 115"/>
              <a:gd name="T34" fmla="*/ 101 w 114"/>
              <a:gd name="T3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115">
                <a:moveTo>
                  <a:pt x="82" y="24"/>
                </a:moveTo>
                <a:lnTo>
                  <a:pt x="89" y="82"/>
                </a:lnTo>
                <a:lnTo>
                  <a:pt x="31" y="91"/>
                </a:lnTo>
                <a:lnTo>
                  <a:pt x="24" y="31"/>
                </a:lnTo>
                <a:lnTo>
                  <a:pt x="82" y="24"/>
                </a:lnTo>
                <a:close/>
                <a:moveTo>
                  <a:pt x="101" y="0"/>
                </a:moveTo>
                <a:lnTo>
                  <a:pt x="79" y="3"/>
                </a:lnTo>
                <a:lnTo>
                  <a:pt x="21" y="10"/>
                </a:lnTo>
                <a:lnTo>
                  <a:pt x="0" y="13"/>
                </a:lnTo>
                <a:lnTo>
                  <a:pt x="2" y="34"/>
                </a:lnTo>
                <a:lnTo>
                  <a:pt x="10" y="94"/>
                </a:lnTo>
                <a:lnTo>
                  <a:pt x="12" y="115"/>
                </a:lnTo>
                <a:lnTo>
                  <a:pt x="34" y="112"/>
                </a:lnTo>
                <a:lnTo>
                  <a:pt x="92" y="104"/>
                </a:lnTo>
                <a:lnTo>
                  <a:pt x="114" y="101"/>
                </a:lnTo>
                <a:lnTo>
                  <a:pt x="111" y="80"/>
                </a:lnTo>
                <a:lnTo>
                  <a:pt x="104" y="21"/>
                </a:lnTo>
                <a:lnTo>
                  <a:pt x="10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44" name="îšľïdé"/>
          <p:cNvSpPr/>
          <p:nvPr/>
        </p:nvSpPr>
        <p:spPr bwMode="auto">
          <a:xfrm>
            <a:off x="3319291" y="3159614"/>
            <a:ext cx="74921" cy="75579"/>
          </a:xfrm>
          <a:custGeom>
            <a:avLst/>
            <a:gdLst>
              <a:gd name="T0" fmla="*/ 82 w 114"/>
              <a:gd name="T1" fmla="*/ 24 h 115"/>
              <a:gd name="T2" fmla="*/ 89 w 114"/>
              <a:gd name="T3" fmla="*/ 82 h 115"/>
              <a:gd name="T4" fmla="*/ 31 w 114"/>
              <a:gd name="T5" fmla="*/ 91 h 115"/>
              <a:gd name="T6" fmla="*/ 24 w 114"/>
              <a:gd name="T7" fmla="*/ 31 h 115"/>
              <a:gd name="T8" fmla="*/ 82 w 114"/>
              <a:gd name="T9" fmla="*/ 24 h 115"/>
              <a:gd name="T10" fmla="*/ 101 w 114"/>
              <a:gd name="T11" fmla="*/ 0 h 115"/>
              <a:gd name="T12" fmla="*/ 79 w 114"/>
              <a:gd name="T13" fmla="*/ 3 h 115"/>
              <a:gd name="T14" fmla="*/ 21 w 114"/>
              <a:gd name="T15" fmla="*/ 10 h 115"/>
              <a:gd name="T16" fmla="*/ 0 w 114"/>
              <a:gd name="T17" fmla="*/ 13 h 115"/>
              <a:gd name="T18" fmla="*/ 2 w 114"/>
              <a:gd name="T19" fmla="*/ 34 h 115"/>
              <a:gd name="T20" fmla="*/ 10 w 114"/>
              <a:gd name="T21" fmla="*/ 94 h 115"/>
              <a:gd name="T22" fmla="*/ 12 w 114"/>
              <a:gd name="T23" fmla="*/ 115 h 115"/>
              <a:gd name="T24" fmla="*/ 34 w 114"/>
              <a:gd name="T25" fmla="*/ 112 h 115"/>
              <a:gd name="T26" fmla="*/ 92 w 114"/>
              <a:gd name="T27" fmla="*/ 104 h 115"/>
              <a:gd name="T28" fmla="*/ 114 w 114"/>
              <a:gd name="T29" fmla="*/ 101 h 115"/>
              <a:gd name="T30" fmla="*/ 111 w 114"/>
              <a:gd name="T31" fmla="*/ 80 h 115"/>
              <a:gd name="T32" fmla="*/ 104 w 114"/>
              <a:gd name="T33" fmla="*/ 21 h 115"/>
              <a:gd name="T34" fmla="*/ 101 w 114"/>
              <a:gd name="T3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115">
                <a:moveTo>
                  <a:pt x="82" y="24"/>
                </a:moveTo>
                <a:lnTo>
                  <a:pt x="89" y="82"/>
                </a:lnTo>
                <a:lnTo>
                  <a:pt x="31" y="91"/>
                </a:lnTo>
                <a:lnTo>
                  <a:pt x="24" y="31"/>
                </a:lnTo>
                <a:lnTo>
                  <a:pt x="82" y="24"/>
                </a:lnTo>
                <a:moveTo>
                  <a:pt x="101" y="0"/>
                </a:moveTo>
                <a:lnTo>
                  <a:pt x="79" y="3"/>
                </a:lnTo>
                <a:lnTo>
                  <a:pt x="21" y="10"/>
                </a:lnTo>
                <a:lnTo>
                  <a:pt x="0" y="13"/>
                </a:lnTo>
                <a:lnTo>
                  <a:pt x="2" y="34"/>
                </a:lnTo>
                <a:lnTo>
                  <a:pt x="10" y="94"/>
                </a:lnTo>
                <a:lnTo>
                  <a:pt x="12" y="115"/>
                </a:lnTo>
                <a:lnTo>
                  <a:pt x="34" y="112"/>
                </a:lnTo>
                <a:lnTo>
                  <a:pt x="92" y="104"/>
                </a:lnTo>
                <a:lnTo>
                  <a:pt x="114" y="101"/>
                </a:lnTo>
                <a:lnTo>
                  <a:pt x="111" y="80"/>
                </a:lnTo>
                <a:lnTo>
                  <a:pt x="104" y="21"/>
                </a:lnTo>
                <a:lnTo>
                  <a:pt x="1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45" name="îṧḷiḋè"/>
          <p:cNvSpPr/>
          <p:nvPr/>
        </p:nvSpPr>
        <p:spPr bwMode="auto">
          <a:xfrm>
            <a:off x="3409329" y="3156985"/>
            <a:ext cx="201104" cy="40747"/>
          </a:xfrm>
          <a:custGeom>
            <a:avLst/>
            <a:gdLst>
              <a:gd name="T0" fmla="*/ 306 w 306"/>
              <a:gd name="T1" fmla="*/ 21 h 62"/>
              <a:gd name="T2" fmla="*/ 2 w 306"/>
              <a:gd name="T3" fmla="*/ 62 h 62"/>
              <a:gd name="T4" fmla="*/ 0 w 306"/>
              <a:gd name="T5" fmla="*/ 39 h 62"/>
              <a:gd name="T6" fmla="*/ 303 w 306"/>
              <a:gd name="T7" fmla="*/ 0 h 62"/>
              <a:gd name="T8" fmla="*/ 306 w 306"/>
              <a:gd name="T9" fmla="*/ 21 h 62"/>
            </a:gdLst>
            <a:ahLst/>
            <a:cxnLst>
              <a:cxn ang="0">
                <a:pos x="T0" y="T1"/>
              </a:cxn>
              <a:cxn ang="0">
                <a:pos x="T2" y="T3"/>
              </a:cxn>
              <a:cxn ang="0">
                <a:pos x="T4" y="T5"/>
              </a:cxn>
              <a:cxn ang="0">
                <a:pos x="T6" y="T7"/>
              </a:cxn>
              <a:cxn ang="0">
                <a:pos x="T8" y="T9"/>
              </a:cxn>
            </a:cxnLst>
            <a:rect l="0" t="0" r="r" b="b"/>
            <a:pathLst>
              <a:path w="306" h="62">
                <a:moveTo>
                  <a:pt x="306" y="21"/>
                </a:moveTo>
                <a:lnTo>
                  <a:pt x="2" y="62"/>
                </a:lnTo>
                <a:lnTo>
                  <a:pt x="0" y="39"/>
                </a:lnTo>
                <a:lnTo>
                  <a:pt x="303" y="0"/>
                </a:lnTo>
                <a:lnTo>
                  <a:pt x="306" y="21"/>
                </a:lnTo>
                <a:close/>
              </a:path>
            </a:pathLst>
          </a:custGeom>
          <a:solidFill>
            <a:srgbClr val="5A5A7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46" name="íṧḷiḍè"/>
          <p:cNvSpPr/>
          <p:nvPr/>
        </p:nvSpPr>
        <p:spPr bwMode="auto">
          <a:xfrm>
            <a:off x="2161298" y="2747547"/>
            <a:ext cx="1020638" cy="636831"/>
          </a:xfrm>
          <a:custGeom>
            <a:avLst/>
            <a:gdLst>
              <a:gd name="T0" fmla="*/ 1081 w 1089"/>
              <a:gd name="T1" fmla="*/ 468 h 680"/>
              <a:gd name="T2" fmla="*/ 1078 w 1089"/>
              <a:gd name="T3" fmla="*/ 469 h 680"/>
              <a:gd name="T4" fmla="*/ 1084 w 1089"/>
              <a:gd name="T5" fmla="*/ 529 h 680"/>
              <a:gd name="T6" fmla="*/ 1083 w 1089"/>
              <a:gd name="T7" fmla="*/ 529 h 680"/>
              <a:gd name="T8" fmla="*/ 1083 w 1089"/>
              <a:gd name="T9" fmla="*/ 530 h 680"/>
              <a:gd name="T10" fmla="*/ 0 w 1089"/>
              <a:gd name="T11" fmla="*/ 672 h 680"/>
              <a:gd name="T12" fmla="*/ 1 w 1089"/>
              <a:gd name="T13" fmla="*/ 680 h 680"/>
              <a:gd name="T14" fmla="*/ 1089 w 1089"/>
              <a:gd name="T15" fmla="*/ 535 h 680"/>
              <a:gd name="T16" fmla="*/ 1081 w 1089"/>
              <a:gd name="T17" fmla="*/ 468 h 680"/>
              <a:gd name="T18" fmla="*/ 322 w 1089"/>
              <a:gd name="T19" fmla="*/ 0 h 680"/>
              <a:gd name="T20" fmla="*/ 306 w 1089"/>
              <a:gd name="T21" fmla="*/ 0 h 680"/>
              <a:gd name="T22" fmla="*/ 83 w 1089"/>
              <a:gd name="T23" fmla="*/ 326 h 680"/>
              <a:gd name="T24" fmla="*/ 197 w 1089"/>
              <a:gd name="T25" fmla="*/ 411 h 680"/>
              <a:gd name="T26" fmla="*/ 197 w 1089"/>
              <a:gd name="T27" fmla="*/ 411 h 680"/>
              <a:gd name="T28" fmla="*/ 198 w 1089"/>
              <a:gd name="T29" fmla="*/ 411 h 680"/>
              <a:gd name="T30" fmla="*/ 336 w 1089"/>
              <a:gd name="T31" fmla="*/ 468 h 680"/>
              <a:gd name="T32" fmla="*/ 336 w 1089"/>
              <a:gd name="T33" fmla="*/ 468 h 680"/>
              <a:gd name="T34" fmla="*/ 336 w 1089"/>
              <a:gd name="T35" fmla="*/ 468 h 680"/>
              <a:gd name="T36" fmla="*/ 490 w 1089"/>
              <a:gd name="T37" fmla="*/ 377 h 680"/>
              <a:gd name="T38" fmla="*/ 491 w 1089"/>
              <a:gd name="T39" fmla="*/ 376 h 680"/>
              <a:gd name="T40" fmla="*/ 491 w 1089"/>
              <a:gd name="T41" fmla="*/ 376 h 680"/>
              <a:gd name="T42" fmla="*/ 491 w 1089"/>
              <a:gd name="T43" fmla="*/ 376 h 680"/>
              <a:gd name="T44" fmla="*/ 491 w 1089"/>
              <a:gd name="T45" fmla="*/ 375 h 680"/>
              <a:gd name="T46" fmla="*/ 492 w 1089"/>
              <a:gd name="T47" fmla="*/ 375 h 680"/>
              <a:gd name="T48" fmla="*/ 492 w 1089"/>
              <a:gd name="T49" fmla="*/ 375 h 680"/>
              <a:gd name="T50" fmla="*/ 492 w 1089"/>
              <a:gd name="T51" fmla="*/ 374 h 680"/>
              <a:gd name="T52" fmla="*/ 492 w 1089"/>
              <a:gd name="T53" fmla="*/ 374 h 680"/>
              <a:gd name="T54" fmla="*/ 492 w 1089"/>
              <a:gd name="T55" fmla="*/ 374 h 680"/>
              <a:gd name="T56" fmla="*/ 493 w 1089"/>
              <a:gd name="T57" fmla="*/ 373 h 680"/>
              <a:gd name="T58" fmla="*/ 493 w 1089"/>
              <a:gd name="T59" fmla="*/ 373 h 680"/>
              <a:gd name="T60" fmla="*/ 587 w 1089"/>
              <a:gd name="T61" fmla="*/ 263 h 680"/>
              <a:gd name="T62" fmla="*/ 575 w 1089"/>
              <a:gd name="T63" fmla="*/ 243 h 680"/>
              <a:gd name="T64" fmla="*/ 322 w 1089"/>
              <a:gd name="T65" fmla="*/ 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9" h="680">
                <a:moveTo>
                  <a:pt x="1081" y="468"/>
                </a:moveTo>
                <a:cubicBezTo>
                  <a:pt x="1080" y="468"/>
                  <a:pt x="1079" y="468"/>
                  <a:pt x="1078" y="469"/>
                </a:cubicBezTo>
                <a:cubicBezTo>
                  <a:pt x="1084" y="529"/>
                  <a:pt x="1084" y="529"/>
                  <a:pt x="1084" y="529"/>
                </a:cubicBezTo>
                <a:cubicBezTo>
                  <a:pt x="1083" y="529"/>
                  <a:pt x="1083" y="529"/>
                  <a:pt x="1083" y="529"/>
                </a:cubicBezTo>
                <a:cubicBezTo>
                  <a:pt x="1083" y="530"/>
                  <a:pt x="1083" y="530"/>
                  <a:pt x="1083" y="530"/>
                </a:cubicBezTo>
                <a:cubicBezTo>
                  <a:pt x="0" y="672"/>
                  <a:pt x="0" y="672"/>
                  <a:pt x="0" y="672"/>
                </a:cubicBezTo>
                <a:cubicBezTo>
                  <a:pt x="1" y="680"/>
                  <a:pt x="1" y="680"/>
                  <a:pt x="1" y="680"/>
                </a:cubicBezTo>
                <a:cubicBezTo>
                  <a:pt x="1089" y="535"/>
                  <a:pt x="1089" y="535"/>
                  <a:pt x="1089" y="535"/>
                </a:cubicBezTo>
                <a:cubicBezTo>
                  <a:pt x="1081" y="468"/>
                  <a:pt x="1081" y="468"/>
                  <a:pt x="1081" y="468"/>
                </a:cubicBezTo>
                <a:moveTo>
                  <a:pt x="322" y="0"/>
                </a:moveTo>
                <a:cubicBezTo>
                  <a:pt x="317" y="0"/>
                  <a:pt x="311" y="0"/>
                  <a:pt x="306" y="0"/>
                </a:cubicBezTo>
                <a:cubicBezTo>
                  <a:pt x="139" y="14"/>
                  <a:pt x="122" y="193"/>
                  <a:pt x="83" y="326"/>
                </a:cubicBezTo>
                <a:cubicBezTo>
                  <a:pt x="132" y="349"/>
                  <a:pt x="169" y="384"/>
                  <a:pt x="197" y="411"/>
                </a:cubicBezTo>
                <a:cubicBezTo>
                  <a:pt x="197" y="411"/>
                  <a:pt x="197" y="411"/>
                  <a:pt x="197" y="411"/>
                </a:cubicBezTo>
                <a:cubicBezTo>
                  <a:pt x="197" y="411"/>
                  <a:pt x="197" y="411"/>
                  <a:pt x="198" y="411"/>
                </a:cubicBezTo>
                <a:cubicBezTo>
                  <a:pt x="234" y="446"/>
                  <a:pt x="284" y="468"/>
                  <a:pt x="336" y="468"/>
                </a:cubicBezTo>
                <a:cubicBezTo>
                  <a:pt x="336" y="468"/>
                  <a:pt x="336" y="468"/>
                  <a:pt x="336" y="468"/>
                </a:cubicBezTo>
                <a:cubicBezTo>
                  <a:pt x="336" y="468"/>
                  <a:pt x="336" y="468"/>
                  <a:pt x="336" y="468"/>
                </a:cubicBezTo>
                <a:cubicBezTo>
                  <a:pt x="392" y="468"/>
                  <a:pt x="450" y="441"/>
                  <a:pt x="490" y="377"/>
                </a:cubicBezTo>
                <a:cubicBezTo>
                  <a:pt x="491" y="377"/>
                  <a:pt x="491" y="376"/>
                  <a:pt x="491" y="376"/>
                </a:cubicBezTo>
                <a:cubicBezTo>
                  <a:pt x="491" y="376"/>
                  <a:pt x="491" y="376"/>
                  <a:pt x="491" y="376"/>
                </a:cubicBezTo>
                <a:cubicBezTo>
                  <a:pt x="491" y="376"/>
                  <a:pt x="491" y="376"/>
                  <a:pt x="491" y="376"/>
                </a:cubicBezTo>
                <a:cubicBezTo>
                  <a:pt x="491" y="375"/>
                  <a:pt x="491" y="375"/>
                  <a:pt x="491" y="375"/>
                </a:cubicBezTo>
                <a:cubicBezTo>
                  <a:pt x="491" y="375"/>
                  <a:pt x="491" y="375"/>
                  <a:pt x="492" y="375"/>
                </a:cubicBezTo>
                <a:cubicBezTo>
                  <a:pt x="492" y="375"/>
                  <a:pt x="492" y="375"/>
                  <a:pt x="492" y="375"/>
                </a:cubicBezTo>
                <a:cubicBezTo>
                  <a:pt x="492" y="375"/>
                  <a:pt x="492" y="374"/>
                  <a:pt x="492" y="374"/>
                </a:cubicBezTo>
                <a:cubicBezTo>
                  <a:pt x="492" y="374"/>
                  <a:pt x="492" y="374"/>
                  <a:pt x="492" y="374"/>
                </a:cubicBezTo>
                <a:cubicBezTo>
                  <a:pt x="492" y="374"/>
                  <a:pt x="492" y="374"/>
                  <a:pt x="492" y="374"/>
                </a:cubicBezTo>
                <a:cubicBezTo>
                  <a:pt x="492" y="374"/>
                  <a:pt x="492" y="373"/>
                  <a:pt x="493" y="373"/>
                </a:cubicBezTo>
                <a:cubicBezTo>
                  <a:pt x="493" y="373"/>
                  <a:pt x="493" y="373"/>
                  <a:pt x="493" y="373"/>
                </a:cubicBezTo>
                <a:cubicBezTo>
                  <a:pt x="523" y="325"/>
                  <a:pt x="555" y="289"/>
                  <a:pt x="587" y="263"/>
                </a:cubicBezTo>
                <a:cubicBezTo>
                  <a:pt x="583" y="256"/>
                  <a:pt x="579" y="249"/>
                  <a:pt x="575" y="243"/>
                </a:cubicBezTo>
                <a:cubicBezTo>
                  <a:pt x="503" y="121"/>
                  <a:pt x="447" y="0"/>
                  <a:pt x="322" y="0"/>
                </a:cubicBezTo>
              </a:path>
            </a:pathLst>
          </a:custGeom>
          <a:solidFill>
            <a:srgbClr val="D6D4F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47" name="îṧḷïďê"/>
          <p:cNvSpPr/>
          <p:nvPr/>
        </p:nvSpPr>
        <p:spPr bwMode="auto">
          <a:xfrm>
            <a:off x="2111351" y="2946023"/>
            <a:ext cx="1060727" cy="249738"/>
          </a:xfrm>
          <a:custGeom>
            <a:avLst/>
            <a:gdLst>
              <a:gd name="T0" fmla="*/ 33 w 1131"/>
              <a:gd name="T1" fmla="*/ 91 h 267"/>
              <a:gd name="T2" fmla="*/ 0 w 1131"/>
              <a:gd name="T3" fmla="*/ 93 h 267"/>
              <a:gd name="T4" fmla="*/ 21 w 1131"/>
              <a:gd name="T5" fmla="*/ 246 h 267"/>
              <a:gd name="T6" fmla="*/ 130 w 1131"/>
              <a:gd name="T7" fmla="*/ 111 h 267"/>
              <a:gd name="T8" fmla="*/ 136 w 1131"/>
              <a:gd name="T9" fmla="*/ 114 h 267"/>
              <a:gd name="T10" fmla="*/ 136 w 1131"/>
              <a:gd name="T11" fmla="*/ 114 h 267"/>
              <a:gd name="T12" fmla="*/ 33 w 1131"/>
              <a:gd name="T13" fmla="*/ 91 h 267"/>
              <a:gd name="T14" fmla="*/ 773 w 1131"/>
              <a:gd name="T15" fmla="*/ 0 h 267"/>
              <a:gd name="T16" fmla="*/ 640 w 1131"/>
              <a:gd name="T17" fmla="*/ 51 h 267"/>
              <a:gd name="T18" fmla="*/ 658 w 1131"/>
              <a:gd name="T19" fmla="*/ 78 h 267"/>
              <a:gd name="T20" fmla="*/ 979 w 1131"/>
              <a:gd name="T21" fmla="*/ 267 h 267"/>
              <a:gd name="T22" fmla="*/ 1046 w 1131"/>
              <a:gd name="T23" fmla="*/ 262 h 267"/>
              <a:gd name="T24" fmla="*/ 1129 w 1131"/>
              <a:gd name="T25" fmla="*/ 248 h 267"/>
              <a:gd name="T26" fmla="*/ 1130 w 1131"/>
              <a:gd name="T27" fmla="*/ 257 h 267"/>
              <a:gd name="T28" fmla="*/ 1131 w 1131"/>
              <a:gd name="T29" fmla="*/ 257 h 267"/>
              <a:gd name="T30" fmla="*/ 1118 w 1131"/>
              <a:gd name="T31" fmla="*/ 138 h 267"/>
              <a:gd name="T32" fmla="*/ 1098 w 1131"/>
              <a:gd name="T33" fmla="*/ 139 h 267"/>
              <a:gd name="T34" fmla="*/ 950 w 1131"/>
              <a:gd name="T35" fmla="*/ 78 h 267"/>
              <a:gd name="T36" fmla="*/ 773 w 1131"/>
              <a:gd name="T37"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1" h="267">
                <a:moveTo>
                  <a:pt x="33" y="91"/>
                </a:moveTo>
                <a:cubicBezTo>
                  <a:pt x="22" y="91"/>
                  <a:pt x="12" y="91"/>
                  <a:pt x="0" y="93"/>
                </a:cubicBezTo>
                <a:cubicBezTo>
                  <a:pt x="21" y="246"/>
                  <a:pt x="21" y="246"/>
                  <a:pt x="21" y="246"/>
                </a:cubicBezTo>
                <a:cubicBezTo>
                  <a:pt x="81" y="236"/>
                  <a:pt x="109" y="181"/>
                  <a:pt x="130" y="111"/>
                </a:cubicBezTo>
                <a:cubicBezTo>
                  <a:pt x="132" y="112"/>
                  <a:pt x="134" y="113"/>
                  <a:pt x="136" y="114"/>
                </a:cubicBezTo>
                <a:cubicBezTo>
                  <a:pt x="136" y="114"/>
                  <a:pt x="136" y="114"/>
                  <a:pt x="136" y="114"/>
                </a:cubicBezTo>
                <a:cubicBezTo>
                  <a:pt x="106" y="100"/>
                  <a:pt x="72" y="91"/>
                  <a:pt x="33" y="91"/>
                </a:cubicBezTo>
                <a:moveTo>
                  <a:pt x="773" y="0"/>
                </a:moveTo>
                <a:cubicBezTo>
                  <a:pt x="728" y="0"/>
                  <a:pt x="684" y="16"/>
                  <a:pt x="640" y="51"/>
                </a:cubicBezTo>
                <a:cubicBezTo>
                  <a:pt x="646" y="60"/>
                  <a:pt x="652" y="69"/>
                  <a:pt x="658" y="78"/>
                </a:cubicBezTo>
                <a:cubicBezTo>
                  <a:pt x="726" y="179"/>
                  <a:pt x="815" y="267"/>
                  <a:pt x="979" y="267"/>
                </a:cubicBezTo>
                <a:cubicBezTo>
                  <a:pt x="1000" y="267"/>
                  <a:pt x="1022" y="265"/>
                  <a:pt x="1046" y="262"/>
                </a:cubicBezTo>
                <a:cubicBezTo>
                  <a:pt x="1076" y="258"/>
                  <a:pt x="1103" y="254"/>
                  <a:pt x="1129" y="248"/>
                </a:cubicBezTo>
                <a:cubicBezTo>
                  <a:pt x="1130" y="257"/>
                  <a:pt x="1130" y="257"/>
                  <a:pt x="1130" y="257"/>
                </a:cubicBezTo>
                <a:cubicBezTo>
                  <a:pt x="1131" y="257"/>
                  <a:pt x="1131" y="257"/>
                  <a:pt x="1131" y="257"/>
                </a:cubicBezTo>
                <a:cubicBezTo>
                  <a:pt x="1118" y="138"/>
                  <a:pt x="1118" y="138"/>
                  <a:pt x="1118" y="138"/>
                </a:cubicBezTo>
                <a:cubicBezTo>
                  <a:pt x="1112" y="138"/>
                  <a:pt x="1105" y="139"/>
                  <a:pt x="1098" y="139"/>
                </a:cubicBezTo>
                <a:cubicBezTo>
                  <a:pt x="1049" y="139"/>
                  <a:pt x="997" y="118"/>
                  <a:pt x="950" y="78"/>
                </a:cubicBezTo>
                <a:cubicBezTo>
                  <a:pt x="893" y="28"/>
                  <a:pt x="833" y="0"/>
                  <a:pt x="773" y="0"/>
                </a:cubicBezTo>
              </a:path>
            </a:pathLst>
          </a:custGeom>
          <a:solidFill>
            <a:srgbClr val="FFBEA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48" name="îslïḍê"/>
          <p:cNvSpPr/>
          <p:nvPr/>
        </p:nvSpPr>
        <p:spPr bwMode="auto">
          <a:xfrm>
            <a:off x="2238848" y="2993999"/>
            <a:ext cx="938487" cy="249081"/>
          </a:xfrm>
          <a:custGeom>
            <a:avLst/>
            <a:gdLst>
              <a:gd name="T0" fmla="*/ 995 w 1001"/>
              <a:gd name="T1" fmla="*/ 206 h 266"/>
              <a:gd name="T2" fmla="*/ 994 w 1001"/>
              <a:gd name="T3" fmla="*/ 206 h 266"/>
              <a:gd name="T4" fmla="*/ 1000 w 1001"/>
              <a:gd name="T5" fmla="*/ 266 h 266"/>
              <a:gd name="T6" fmla="*/ 1001 w 1001"/>
              <a:gd name="T7" fmla="*/ 266 h 266"/>
              <a:gd name="T8" fmla="*/ 995 w 1001"/>
              <a:gd name="T9" fmla="*/ 206 h 266"/>
              <a:gd name="T10" fmla="*/ 253 w 1001"/>
              <a:gd name="T11" fmla="*/ 205 h 266"/>
              <a:gd name="T12" fmla="*/ 253 w 1001"/>
              <a:gd name="T13" fmla="*/ 205 h 266"/>
              <a:gd name="T14" fmla="*/ 253 w 1001"/>
              <a:gd name="T15" fmla="*/ 205 h 266"/>
              <a:gd name="T16" fmla="*/ 253 w 1001"/>
              <a:gd name="T17" fmla="*/ 205 h 266"/>
              <a:gd name="T18" fmla="*/ 115 w 1001"/>
              <a:gd name="T19" fmla="*/ 148 h 266"/>
              <a:gd name="T20" fmla="*/ 253 w 1001"/>
              <a:gd name="T21" fmla="*/ 205 h 266"/>
              <a:gd name="T22" fmla="*/ 115 w 1001"/>
              <a:gd name="T23" fmla="*/ 148 h 266"/>
              <a:gd name="T24" fmla="*/ 408 w 1001"/>
              <a:gd name="T25" fmla="*/ 113 h 266"/>
              <a:gd name="T26" fmla="*/ 407 w 1001"/>
              <a:gd name="T27" fmla="*/ 114 h 266"/>
              <a:gd name="T28" fmla="*/ 408 w 1001"/>
              <a:gd name="T29" fmla="*/ 113 h 266"/>
              <a:gd name="T30" fmla="*/ 408 w 1001"/>
              <a:gd name="T31" fmla="*/ 112 h 266"/>
              <a:gd name="T32" fmla="*/ 408 w 1001"/>
              <a:gd name="T33" fmla="*/ 113 h 266"/>
              <a:gd name="T34" fmla="*/ 408 w 1001"/>
              <a:gd name="T35" fmla="*/ 112 h 266"/>
              <a:gd name="T36" fmla="*/ 409 w 1001"/>
              <a:gd name="T37" fmla="*/ 112 h 266"/>
              <a:gd name="T38" fmla="*/ 409 w 1001"/>
              <a:gd name="T39" fmla="*/ 112 h 266"/>
              <a:gd name="T40" fmla="*/ 409 w 1001"/>
              <a:gd name="T41" fmla="*/ 112 h 266"/>
              <a:gd name="T42" fmla="*/ 409 w 1001"/>
              <a:gd name="T43" fmla="*/ 111 h 266"/>
              <a:gd name="T44" fmla="*/ 409 w 1001"/>
              <a:gd name="T45" fmla="*/ 111 h 266"/>
              <a:gd name="T46" fmla="*/ 409 w 1001"/>
              <a:gd name="T47" fmla="*/ 111 h 266"/>
              <a:gd name="T48" fmla="*/ 410 w 1001"/>
              <a:gd name="T49" fmla="*/ 110 h 266"/>
              <a:gd name="T50" fmla="*/ 409 w 1001"/>
              <a:gd name="T51" fmla="*/ 111 h 266"/>
              <a:gd name="T52" fmla="*/ 410 w 1001"/>
              <a:gd name="T53" fmla="*/ 110 h 266"/>
              <a:gd name="T54" fmla="*/ 0 w 1001"/>
              <a:gd name="T55" fmla="*/ 63 h 266"/>
              <a:gd name="T56" fmla="*/ 0 w 1001"/>
              <a:gd name="T57" fmla="*/ 63 h 266"/>
              <a:gd name="T58" fmla="*/ 114 w 1001"/>
              <a:gd name="T59" fmla="*/ 148 h 266"/>
              <a:gd name="T60" fmla="*/ 0 w 1001"/>
              <a:gd name="T61" fmla="*/ 63 h 266"/>
              <a:gd name="T62" fmla="*/ 504 w 1001"/>
              <a:gd name="T63" fmla="*/ 0 h 266"/>
              <a:gd name="T64" fmla="*/ 410 w 1001"/>
              <a:gd name="T65" fmla="*/ 110 h 266"/>
              <a:gd name="T66" fmla="*/ 504 w 1001"/>
              <a:gd name="T67" fmla="*/ 0 h 266"/>
              <a:gd name="T68" fmla="*/ 522 w 1001"/>
              <a:gd name="T69" fmla="*/ 27 h 266"/>
              <a:gd name="T70" fmla="*/ 504 w 1001"/>
              <a:gd name="T7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1" h="266">
                <a:moveTo>
                  <a:pt x="995" y="206"/>
                </a:moveTo>
                <a:cubicBezTo>
                  <a:pt x="995" y="206"/>
                  <a:pt x="995" y="206"/>
                  <a:pt x="994" y="206"/>
                </a:cubicBezTo>
                <a:cubicBezTo>
                  <a:pt x="1000" y="266"/>
                  <a:pt x="1000" y="266"/>
                  <a:pt x="1000" y="266"/>
                </a:cubicBezTo>
                <a:cubicBezTo>
                  <a:pt x="1001" y="266"/>
                  <a:pt x="1001" y="266"/>
                  <a:pt x="1001" y="266"/>
                </a:cubicBezTo>
                <a:cubicBezTo>
                  <a:pt x="995" y="206"/>
                  <a:pt x="995" y="206"/>
                  <a:pt x="995" y="206"/>
                </a:cubicBezTo>
                <a:moveTo>
                  <a:pt x="253" y="205"/>
                </a:moveTo>
                <a:cubicBezTo>
                  <a:pt x="253" y="205"/>
                  <a:pt x="253" y="205"/>
                  <a:pt x="253" y="205"/>
                </a:cubicBezTo>
                <a:cubicBezTo>
                  <a:pt x="253" y="205"/>
                  <a:pt x="253" y="205"/>
                  <a:pt x="253" y="205"/>
                </a:cubicBezTo>
                <a:cubicBezTo>
                  <a:pt x="253" y="205"/>
                  <a:pt x="253" y="205"/>
                  <a:pt x="253" y="205"/>
                </a:cubicBezTo>
                <a:moveTo>
                  <a:pt x="115" y="148"/>
                </a:moveTo>
                <a:cubicBezTo>
                  <a:pt x="151" y="183"/>
                  <a:pt x="201" y="205"/>
                  <a:pt x="253" y="205"/>
                </a:cubicBezTo>
                <a:cubicBezTo>
                  <a:pt x="201" y="205"/>
                  <a:pt x="151" y="183"/>
                  <a:pt x="115" y="148"/>
                </a:cubicBezTo>
                <a:moveTo>
                  <a:pt x="408" y="113"/>
                </a:moveTo>
                <a:cubicBezTo>
                  <a:pt x="408" y="113"/>
                  <a:pt x="408" y="114"/>
                  <a:pt x="407" y="114"/>
                </a:cubicBezTo>
                <a:cubicBezTo>
                  <a:pt x="408" y="114"/>
                  <a:pt x="408" y="113"/>
                  <a:pt x="408" y="113"/>
                </a:cubicBezTo>
                <a:moveTo>
                  <a:pt x="408" y="112"/>
                </a:moveTo>
                <a:cubicBezTo>
                  <a:pt x="408" y="112"/>
                  <a:pt x="408" y="112"/>
                  <a:pt x="408" y="113"/>
                </a:cubicBezTo>
                <a:cubicBezTo>
                  <a:pt x="408" y="112"/>
                  <a:pt x="408" y="112"/>
                  <a:pt x="408" y="112"/>
                </a:cubicBezTo>
                <a:moveTo>
                  <a:pt x="409" y="112"/>
                </a:moveTo>
                <a:cubicBezTo>
                  <a:pt x="409" y="112"/>
                  <a:pt x="409" y="112"/>
                  <a:pt x="409" y="112"/>
                </a:cubicBezTo>
                <a:cubicBezTo>
                  <a:pt x="409" y="112"/>
                  <a:pt x="409" y="112"/>
                  <a:pt x="409" y="112"/>
                </a:cubicBezTo>
                <a:moveTo>
                  <a:pt x="409" y="111"/>
                </a:moveTo>
                <a:cubicBezTo>
                  <a:pt x="409" y="111"/>
                  <a:pt x="409" y="111"/>
                  <a:pt x="409" y="111"/>
                </a:cubicBezTo>
                <a:cubicBezTo>
                  <a:pt x="409" y="111"/>
                  <a:pt x="409" y="111"/>
                  <a:pt x="409" y="111"/>
                </a:cubicBezTo>
                <a:moveTo>
                  <a:pt x="410" y="110"/>
                </a:moveTo>
                <a:cubicBezTo>
                  <a:pt x="409" y="110"/>
                  <a:pt x="409" y="111"/>
                  <a:pt x="409" y="111"/>
                </a:cubicBezTo>
                <a:cubicBezTo>
                  <a:pt x="409" y="111"/>
                  <a:pt x="409" y="110"/>
                  <a:pt x="410" y="110"/>
                </a:cubicBezTo>
                <a:moveTo>
                  <a:pt x="0" y="63"/>
                </a:moveTo>
                <a:cubicBezTo>
                  <a:pt x="0" y="63"/>
                  <a:pt x="0" y="63"/>
                  <a:pt x="0" y="63"/>
                </a:cubicBezTo>
                <a:cubicBezTo>
                  <a:pt x="49" y="86"/>
                  <a:pt x="86" y="121"/>
                  <a:pt x="114" y="148"/>
                </a:cubicBezTo>
                <a:cubicBezTo>
                  <a:pt x="86" y="121"/>
                  <a:pt x="49" y="86"/>
                  <a:pt x="0" y="63"/>
                </a:cubicBezTo>
                <a:moveTo>
                  <a:pt x="504" y="0"/>
                </a:moveTo>
                <a:cubicBezTo>
                  <a:pt x="472" y="26"/>
                  <a:pt x="440" y="62"/>
                  <a:pt x="410" y="110"/>
                </a:cubicBezTo>
                <a:cubicBezTo>
                  <a:pt x="440" y="62"/>
                  <a:pt x="472" y="26"/>
                  <a:pt x="504" y="0"/>
                </a:cubicBezTo>
                <a:cubicBezTo>
                  <a:pt x="510" y="9"/>
                  <a:pt x="516" y="18"/>
                  <a:pt x="522" y="27"/>
                </a:cubicBezTo>
                <a:cubicBezTo>
                  <a:pt x="516" y="18"/>
                  <a:pt x="510" y="9"/>
                  <a:pt x="504" y="0"/>
                </a:cubicBezTo>
              </a:path>
            </a:pathLst>
          </a:custGeom>
          <a:solidFill>
            <a:srgbClr val="EBA8A7"/>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49" name="îṣ1ïḍe"/>
          <p:cNvSpPr/>
          <p:nvPr/>
        </p:nvSpPr>
        <p:spPr bwMode="auto">
          <a:xfrm>
            <a:off x="2131067" y="3176044"/>
            <a:ext cx="30231" cy="200447"/>
          </a:xfrm>
          <a:custGeom>
            <a:avLst/>
            <a:gdLst>
              <a:gd name="T0" fmla="*/ 0 w 46"/>
              <a:gd name="T1" fmla="*/ 0 h 305"/>
              <a:gd name="T2" fmla="*/ 0 w 46"/>
              <a:gd name="T3" fmla="*/ 0 h 305"/>
              <a:gd name="T4" fmla="*/ 40 w 46"/>
              <a:gd name="T5" fmla="*/ 305 h 305"/>
              <a:gd name="T6" fmla="*/ 46 w 46"/>
              <a:gd name="T7" fmla="*/ 305 h 305"/>
              <a:gd name="T8" fmla="*/ 46 w 46"/>
              <a:gd name="T9" fmla="*/ 305 h 305"/>
              <a:gd name="T10" fmla="*/ 40 w 46"/>
              <a:gd name="T11" fmla="*/ 305 h 305"/>
              <a:gd name="T12" fmla="*/ 0 w 46"/>
              <a:gd name="T13" fmla="*/ 0 h 305"/>
            </a:gdLst>
            <a:ahLst/>
            <a:cxnLst>
              <a:cxn ang="0">
                <a:pos x="T0" y="T1"/>
              </a:cxn>
              <a:cxn ang="0">
                <a:pos x="T2" y="T3"/>
              </a:cxn>
              <a:cxn ang="0">
                <a:pos x="T4" y="T5"/>
              </a:cxn>
              <a:cxn ang="0">
                <a:pos x="T6" y="T7"/>
              </a:cxn>
              <a:cxn ang="0">
                <a:pos x="T8" y="T9"/>
              </a:cxn>
              <a:cxn ang="0">
                <a:pos x="T10" y="T11"/>
              </a:cxn>
              <a:cxn ang="0">
                <a:pos x="T12" y="T13"/>
              </a:cxn>
            </a:cxnLst>
            <a:rect l="0" t="0" r="r" b="b"/>
            <a:pathLst>
              <a:path w="46" h="305">
                <a:moveTo>
                  <a:pt x="0" y="0"/>
                </a:moveTo>
                <a:lnTo>
                  <a:pt x="0" y="0"/>
                </a:lnTo>
                <a:lnTo>
                  <a:pt x="40" y="305"/>
                </a:lnTo>
                <a:lnTo>
                  <a:pt x="46" y="305"/>
                </a:lnTo>
                <a:lnTo>
                  <a:pt x="46" y="305"/>
                </a:lnTo>
                <a:lnTo>
                  <a:pt x="40" y="305"/>
                </a:lnTo>
                <a:lnTo>
                  <a:pt x="0" y="0"/>
                </a:lnTo>
                <a:close/>
              </a:path>
            </a:pathLst>
          </a:custGeom>
          <a:solidFill>
            <a:srgbClr val="EBD2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50" name="í$ļídè"/>
          <p:cNvSpPr/>
          <p:nvPr/>
        </p:nvSpPr>
        <p:spPr bwMode="auto">
          <a:xfrm>
            <a:off x="2131067" y="3176044"/>
            <a:ext cx="30231" cy="200447"/>
          </a:xfrm>
          <a:custGeom>
            <a:avLst/>
            <a:gdLst>
              <a:gd name="T0" fmla="*/ 0 w 46"/>
              <a:gd name="T1" fmla="*/ 0 h 305"/>
              <a:gd name="T2" fmla="*/ 0 w 46"/>
              <a:gd name="T3" fmla="*/ 0 h 305"/>
              <a:gd name="T4" fmla="*/ 40 w 46"/>
              <a:gd name="T5" fmla="*/ 305 h 305"/>
              <a:gd name="T6" fmla="*/ 46 w 46"/>
              <a:gd name="T7" fmla="*/ 305 h 305"/>
              <a:gd name="T8" fmla="*/ 46 w 46"/>
              <a:gd name="T9" fmla="*/ 305 h 305"/>
              <a:gd name="T10" fmla="*/ 40 w 46"/>
              <a:gd name="T11" fmla="*/ 305 h 305"/>
              <a:gd name="T12" fmla="*/ 0 w 46"/>
              <a:gd name="T13" fmla="*/ 0 h 305"/>
            </a:gdLst>
            <a:ahLst/>
            <a:cxnLst>
              <a:cxn ang="0">
                <a:pos x="T0" y="T1"/>
              </a:cxn>
              <a:cxn ang="0">
                <a:pos x="T2" y="T3"/>
              </a:cxn>
              <a:cxn ang="0">
                <a:pos x="T4" y="T5"/>
              </a:cxn>
              <a:cxn ang="0">
                <a:pos x="T6" y="T7"/>
              </a:cxn>
              <a:cxn ang="0">
                <a:pos x="T8" y="T9"/>
              </a:cxn>
              <a:cxn ang="0">
                <a:pos x="T10" y="T11"/>
              </a:cxn>
              <a:cxn ang="0">
                <a:pos x="T12" y="T13"/>
              </a:cxn>
            </a:cxnLst>
            <a:rect l="0" t="0" r="r" b="b"/>
            <a:pathLst>
              <a:path w="46" h="305">
                <a:moveTo>
                  <a:pt x="0" y="0"/>
                </a:moveTo>
                <a:lnTo>
                  <a:pt x="0" y="0"/>
                </a:lnTo>
                <a:lnTo>
                  <a:pt x="40" y="305"/>
                </a:lnTo>
                <a:lnTo>
                  <a:pt x="46" y="305"/>
                </a:lnTo>
                <a:lnTo>
                  <a:pt x="46" y="305"/>
                </a:lnTo>
                <a:lnTo>
                  <a:pt x="40" y="30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51" name="ïšḷïḑe"/>
          <p:cNvSpPr/>
          <p:nvPr/>
        </p:nvSpPr>
        <p:spPr bwMode="auto">
          <a:xfrm>
            <a:off x="2161298" y="3096523"/>
            <a:ext cx="1015380" cy="279969"/>
          </a:xfrm>
          <a:custGeom>
            <a:avLst/>
            <a:gdLst>
              <a:gd name="T0" fmla="*/ 1083 w 1083"/>
              <a:gd name="T1" fmla="*/ 156 h 299"/>
              <a:gd name="T2" fmla="*/ 0 w 1083"/>
              <a:gd name="T3" fmla="*/ 299 h 299"/>
              <a:gd name="T4" fmla="*/ 0 w 1083"/>
              <a:gd name="T5" fmla="*/ 299 h 299"/>
              <a:gd name="T6" fmla="*/ 1083 w 1083"/>
              <a:gd name="T7" fmla="*/ 157 h 299"/>
              <a:gd name="T8" fmla="*/ 1083 w 1083"/>
              <a:gd name="T9" fmla="*/ 156 h 299"/>
              <a:gd name="T10" fmla="*/ 336 w 1083"/>
              <a:gd name="T11" fmla="*/ 95 h 299"/>
              <a:gd name="T12" fmla="*/ 336 w 1083"/>
              <a:gd name="T13" fmla="*/ 95 h 299"/>
              <a:gd name="T14" fmla="*/ 336 w 1083"/>
              <a:gd name="T15" fmla="*/ 95 h 299"/>
              <a:gd name="T16" fmla="*/ 336 w 1083"/>
              <a:gd name="T17" fmla="*/ 95 h 299"/>
              <a:gd name="T18" fmla="*/ 197 w 1083"/>
              <a:gd name="T19" fmla="*/ 38 h 299"/>
              <a:gd name="T20" fmla="*/ 197 w 1083"/>
              <a:gd name="T21" fmla="*/ 38 h 299"/>
              <a:gd name="T22" fmla="*/ 198 w 1083"/>
              <a:gd name="T23" fmla="*/ 38 h 299"/>
              <a:gd name="T24" fmla="*/ 197 w 1083"/>
              <a:gd name="T25" fmla="*/ 38 h 299"/>
              <a:gd name="T26" fmla="*/ 197 w 1083"/>
              <a:gd name="T27" fmla="*/ 38 h 299"/>
              <a:gd name="T28" fmla="*/ 490 w 1083"/>
              <a:gd name="T29" fmla="*/ 4 h 299"/>
              <a:gd name="T30" fmla="*/ 336 w 1083"/>
              <a:gd name="T31" fmla="*/ 95 h 299"/>
              <a:gd name="T32" fmla="*/ 490 w 1083"/>
              <a:gd name="T33" fmla="*/ 4 h 299"/>
              <a:gd name="T34" fmla="*/ 491 w 1083"/>
              <a:gd name="T35" fmla="*/ 3 h 299"/>
              <a:gd name="T36" fmla="*/ 491 w 1083"/>
              <a:gd name="T37" fmla="*/ 3 h 299"/>
              <a:gd name="T38" fmla="*/ 491 w 1083"/>
              <a:gd name="T39" fmla="*/ 3 h 299"/>
              <a:gd name="T40" fmla="*/ 491 w 1083"/>
              <a:gd name="T41" fmla="*/ 3 h 299"/>
              <a:gd name="T42" fmla="*/ 491 w 1083"/>
              <a:gd name="T43" fmla="*/ 3 h 299"/>
              <a:gd name="T44" fmla="*/ 492 w 1083"/>
              <a:gd name="T45" fmla="*/ 2 h 299"/>
              <a:gd name="T46" fmla="*/ 491 w 1083"/>
              <a:gd name="T47" fmla="*/ 2 h 299"/>
              <a:gd name="T48" fmla="*/ 492 w 1083"/>
              <a:gd name="T49" fmla="*/ 2 h 299"/>
              <a:gd name="T50" fmla="*/ 492 w 1083"/>
              <a:gd name="T51" fmla="*/ 1 h 299"/>
              <a:gd name="T52" fmla="*/ 492 w 1083"/>
              <a:gd name="T53" fmla="*/ 2 h 299"/>
              <a:gd name="T54" fmla="*/ 492 w 1083"/>
              <a:gd name="T55" fmla="*/ 1 h 299"/>
              <a:gd name="T56" fmla="*/ 492 w 1083"/>
              <a:gd name="T57" fmla="*/ 1 h 299"/>
              <a:gd name="T58" fmla="*/ 492 w 1083"/>
              <a:gd name="T59" fmla="*/ 1 h 299"/>
              <a:gd name="T60" fmla="*/ 492 w 1083"/>
              <a:gd name="T61" fmla="*/ 1 h 299"/>
              <a:gd name="T62" fmla="*/ 493 w 1083"/>
              <a:gd name="T63" fmla="*/ 0 h 299"/>
              <a:gd name="T64" fmla="*/ 493 w 1083"/>
              <a:gd name="T65" fmla="*/ 0 h 299"/>
              <a:gd name="T66" fmla="*/ 493 w 1083"/>
              <a:gd name="T6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83" h="299">
                <a:moveTo>
                  <a:pt x="1083" y="156"/>
                </a:moveTo>
                <a:cubicBezTo>
                  <a:pt x="0" y="299"/>
                  <a:pt x="0" y="299"/>
                  <a:pt x="0" y="299"/>
                </a:cubicBezTo>
                <a:cubicBezTo>
                  <a:pt x="0" y="299"/>
                  <a:pt x="0" y="299"/>
                  <a:pt x="0" y="299"/>
                </a:cubicBezTo>
                <a:cubicBezTo>
                  <a:pt x="1083" y="157"/>
                  <a:pt x="1083" y="157"/>
                  <a:pt x="1083" y="157"/>
                </a:cubicBezTo>
                <a:cubicBezTo>
                  <a:pt x="1083" y="156"/>
                  <a:pt x="1083" y="156"/>
                  <a:pt x="1083" y="156"/>
                </a:cubicBezTo>
                <a:moveTo>
                  <a:pt x="336" y="95"/>
                </a:moveTo>
                <a:cubicBezTo>
                  <a:pt x="336" y="95"/>
                  <a:pt x="336" y="95"/>
                  <a:pt x="336" y="95"/>
                </a:cubicBezTo>
                <a:cubicBezTo>
                  <a:pt x="336" y="95"/>
                  <a:pt x="336" y="95"/>
                  <a:pt x="336" y="95"/>
                </a:cubicBezTo>
                <a:cubicBezTo>
                  <a:pt x="336" y="95"/>
                  <a:pt x="336" y="95"/>
                  <a:pt x="336" y="95"/>
                </a:cubicBezTo>
                <a:moveTo>
                  <a:pt x="197" y="38"/>
                </a:moveTo>
                <a:cubicBezTo>
                  <a:pt x="197" y="38"/>
                  <a:pt x="197" y="38"/>
                  <a:pt x="197" y="38"/>
                </a:cubicBezTo>
                <a:cubicBezTo>
                  <a:pt x="197" y="38"/>
                  <a:pt x="197" y="38"/>
                  <a:pt x="198" y="38"/>
                </a:cubicBezTo>
                <a:cubicBezTo>
                  <a:pt x="197" y="38"/>
                  <a:pt x="197" y="38"/>
                  <a:pt x="197" y="38"/>
                </a:cubicBezTo>
                <a:cubicBezTo>
                  <a:pt x="197" y="38"/>
                  <a:pt x="197" y="38"/>
                  <a:pt x="197" y="38"/>
                </a:cubicBezTo>
                <a:moveTo>
                  <a:pt x="490" y="4"/>
                </a:moveTo>
                <a:cubicBezTo>
                  <a:pt x="450" y="68"/>
                  <a:pt x="392" y="95"/>
                  <a:pt x="336" y="95"/>
                </a:cubicBezTo>
                <a:cubicBezTo>
                  <a:pt x="392" y="95"/>
                  <a:pt x="450" y="68"/>
                  <a:pt x="490" y="4"/>
                </a:cubicBezTo>
                <a:moveTo>
                  <a:pt x="491" y="3"/>
                </a:moveTo>
                <a:cubicBezTo>
                  <a:pt x="491" y="3"/>
                  <a:pt x="491" y="3"/>
                  <a:pt x="491" y="3"/>
                </a:cubicBezTo>
                <a:cubicBezTo>
                  <a:pt x="491" y="3"/>
                  <a:pt x="491" y="3"/>
                  <a:pt x="491" y="3"/>
                </a:cubicBezTo>
                <a:cubicBezTo>
                  <a:pt x="491" y="3"/>
                  <a:pt x="491" y="3"/>
                  <a:pt x="491" y="3"/>
                </a:cubicBezTo>
                <a:cubicBezTo>
                  <a:pt x="491" y="3"/>
                  <a:pt x="491" y="3"/>
                  <a:pt x="491" y="3"/>
                </a:cubicBezTo>
                <a:moveTo>
                  <a:pt x="492" y="2"/>
                </a:moveTo>
                <a:cubicBezTo>
                  <a:pt x="491" y="2"/>
                  <a:pt x="491" y="2"/>
                  <a:pt x="491" y="2"/>
                </a:cubicBezTo>
                <a:cubicBezTo>
                  <a:pt x="491" y="2"/>
                  <a:pt x="491" y="2"/>
                  <a:pt x="492" y="2"/>
                </a:cubicBezTo>
                <a:moveTo>
                  <a:pt x="492" y="1"/>
                </a:moveTo>
                <a:cubicBezTo>
                  <a:pt x="492" y="1"/>
                  <a:pt x="492" y="2"/>
                  <a:pt x="492" y="2"/>
                </a:cubicBezTo>
                <a:cubicBezTo>
                  <a:pt x="492" y="2"/>
                  <a:pt x="492" y="1"/>
                  <a:pt x="492" y="1"/>
                </a:cubicBezTo>
                <a:moveTo>
                  <a:pt x="492" y="1"/>
                </a:moveTo>
                <a:cubicBezTo>
                  <a:pt x="492" y="1"/>
                  <a:pt x="492" y="1"/>
                  <a:pt x="492" y="1"/>
                </a:cubicBezTo>
                <a:cubicBezTo>
                  <a:pt x="492" y="1"/>
                  <a:pt x="492" y="1"/>
                  <a:pt x="492" y="1"/>
                </a:cubicBezTo>
                <a:moveTo>
                  <a:pt x="493" y="0"/>
                </a:moveTo>
                <a:cubicBezTo>
                  <a:pt x="493" y="0"/>
                  <a:pt x="493" y="0"/>
                  <a:pt x="493" y="0"/>
                </a:cubicBezTo>
                <a:cubicBezTo>
                  <a:pt x="493" y="0"/>
                  <a:pt x="493" y="0"/>
                  <a:pt x="493" y="0"/>
                </a:cubicBezTo>
              </a:path>
            </a:pathLst>
          </a:custGeom>
          <a:solidFill>
            <a:srgbClr val="D3B8F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52" name="îş1iḑè"/>
          <p:cNvSpPr/>
          <p:nvPr/>
        </p:nvSpPr>
        <p:spPr bwMode="auto">
          <a:xfrm>
            <a:off x="2131067" y="3018973"/>
            <a:ext cx="1039696" cy="357519"/>
          </a:xfrm>
          <a:custGeom>
            <a:avLst/>
            <a:gdLst>
              <a:gd name="T0" fmla="*/ 109 w 1109"/>
              <a:gd name="T1" fmla="*/ 33 h 382"/>
              <a:gd name="T2" fmla="*/ 0 w 1109"/>
              <a:gd name="T3" fmla="*/ 168 h 382"/>
              <a:gd name="T4" fmla="*/ 28 w 1109"/>
              <a:gd name="T5" fmla="*/ 382 h 382"/>
              <a:gd name="T6" fmla="*/ 32 w 1109"/>
              <a:gd name="T7" fmla="*/ 382 h 382"/>
              <a:gd name="T8" fmla="*/ 1 w 1109"/>
              <a:gd name="T9" fmla="*/ 176 h 382"/>
              <a:gd name="T10" fmla="*/ 115 w 1109"/>
              <a:gd name="T11" fmla="*/ 36 h 382"/>
              <a:gd name="T12" fmla="*/ 109 w 1109"/>
              <a:gd name="T13" fmla="*/ 33 h 382"/>
              <a:gd name="T14" fmla="*/ 637 w 1109"/>
              <a:gd name="T15" fmla="*/ 0 h 382"/>
              <a:gd name="T16" fmla="*/ 963 w 1109"/>
              <a:gd name="T17" fmla="*/ 196 h 382"/>
              <a:gd name="T18" fmla="*/ 1030 w 1109"/>
              <a:gd name="T19" fmla="*/ 192 h 382"/>
              <a:gd name="T20" fmla="*/ 1109 w 1109"/>
              <a:gd name="T21" fmla="*/ 179 h 382"/>
              <a:gd name="T22" fmla="*/ 1108 w 1109"/>
              <a:gd name="T23" fmla="*/ 170 h 382"/>
              <a:gd name="T24" fmla="*/ 1025 w 1109"/>
              <a:gd name="T25" fmla="*/ 184 h 382"/>
              <a:gd name="T26" fmla="*/ 958 w 1109"/>
              <a:gd name="T27" fmla="*/ 189 h 382"/>
              <a:gd name="T28" fmla="*/ 637 w 1109"/>
              <a:gd name="T29" fmla="*/ 0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9" h="382">
                <a:moveTo>
                  <a:pt x="109" y="33"/>
                </a:moveTo>
                <a:cubicBezTo>
                  <a:pt x="88" y="103"/>
                  <a:pt x="60" y="158"/>
                  <a:pt x="0" y="168"/>
                </a:cubicBezTo>
                <a:cubicBezTo>
                  <a:pt x="28" y="382"/>
                  <a:pt x="28" y="382"/>
                  <a:pt x="28" y="382"/>
                </a:cubicBezTo>
                <a:cubicBezTo>
                  <a:pt x="32" y="382"/>
                  <a:pt x="32" y="382"/>
                  <a:pt x="32" y="382"/>
                </a:cubicBezTo>
                <a:cubicBezTo>
                  <a:pt x="1" y="176"/>
                  <a:pt x="1" y="176"/>
                  <a:pt x="1" y="176"/>
                </a:cubicBezTo>
                <a:cubicBezTo>
                  <a:pt x="65" y="168"/>
                  <a:pt x="93" y="109"/>
                  <a:pt x="115" y="36"/>
                </a:cubicBezTo>
                <a:cubicBezTo>
                  <a:pt x="113" y="35"/>
                  <a:pt x="111" y="34"/>
                  <a:pt x="109" y="33"/>
                </a:cubicBezTo>
                <a:moveTo>
                  <a:pt x="637" y="0"/>
                </a:moveTo>
                <a:cubicBezTo>
                  <a:pt x="705" y="104"/>
                  <a:pt x="795" y="196"/>
                  <a:pt x="963" y="196"/>
                </a:cubicBezTo>
                <a:cubicBezTo>
                  <a:pt x="984" y="196"/>
                  <a:pt x="1006" y="195"/>
                  <a:pt x="1030" y="192"/>
                </a:cubicBezTo>
                <a:cubicBezTo>
                  <a:pt x="1058" y="188"/>
                  <a:pt x="1084" y="184"/>
                  <a:pt x="1109" y="179"/>
                </a:cubicBezTo>
                <a:cubicBezTo>
                  <a:pt x="1108" y="170"/>
                  <a:pt x="1108" y="170"/>
                  <a:pt x="1108" y="170"/>
                </a:cubicBezTo>
                <a:cubicBezTo>
                  <a:pt x="1082" y="176"/>
                  <a:pt x="1055" y="180"/>
                  <a:pt x="1025" y="184"/>
                </a:cubicBezTo>
                <a:cubicBezTo>
                  <a:pt x="1001" y="187"/>
                  <a:pt x="979" y="189"/>
                  <a:pt x="958" y="189"/>
                </a:cubicBezTo>
                <a:cubicBezTo>
                  <a:pt x="794" y="189"/>
                  <a:pt x="705" y="101"/>
                  <a:pt x="637" y="0"/>
                </a:cubicBezTo>
              </a:path>
            </a:pathLst>
          </a:custGeom>
          <a:solidFill>
            <a:srgbClr val="EBABC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53" name="ïšḻîḋe"/>
          <p:cNvSpPr/>
          <p:nvPr/>
        </p:nvSpPr>
        <p:spPr bwMode="auto">
          <a:xfrm>
            <a:off x="2132381" y="2993999"/>
            <a:ext cx="1044297" cy="382492"/>
          </a:xfrm>
          <a:custGeom>
            <a:avLst/>
            <a:gdLst>
              <a:gd name="T0" fmla="*/ 618 w 1114"/>
              <a:gd name="T1" fmla="*/ 0 h 409"/>
              <a:gd name="T2" fmla="*/ 524 w 1114"/>
              <a:gd name="T3" fmla="*/ 110 h 409"/>
              <a:gd name="T4" fmla="*/ 524 w 1114"/>
              <a:gd name="T5" fmla="*/ 110 h 409"/>
              <a:gd name="T6" fmla="*/ 523 w 1114"/>
              <a:gd name="T7" fmla="*/ 111 h 409"/>
              <a:gd name="T8" fmla="*/ 523 w 1114"/>
              <a:gd name="T9" fmla="*/ 111 h 409"/>
              <a:gd name="T10" fmla="*/ 523 w 1114"/>
              <a:gd name="T11" fmla="*/ 111 h 409"/>
              <a:gd name="T12" fmla="*/ 523 w 1114"/>
              <a:gd name="T13" fmla="*/ 112 h 409"/>
              <a:gd name="T14" fmla="*/ 523 w 1114"/>
              <a:gd name="T15" fmla="*/ 112 h 409"/>
              <a:gd name="T16" fmla="*/ 522 w 1114"/>
              <a:gd name="T17" fmla="*/ 112 h 409"/>
              <a:gd name="T18" fmla="*/ 522 w 1114"/>
              <a:gd name="T19" fmla="*/ 113 h 409"/>
              <a:gd name="T20" fmla="*/ 522 w 1114"/>
              <a:gd name="T21" fmla="*/ 113 h 409"/>
              <a:gd name="T22" fmla="*/ 522 w 1114"/>
              <a:gd name="T23" fmla="*/ 113 h 409"/>
              <a:gd name="T24" fmla="*/ 521 w 1114"/>
              <a:gd name="T25" fmla="*/ 114 h 409"/>
              <a:gd name="T26" fmla="*/ 367 w 1114"/>
              <a:gd name="T27" fmla="*/ 205 h 409"/>
              <a:gd name="T28" fmla="*/ 367 w 1114"/>
              <a:gd name="T29" fmla="*/ 205 h 409"/>
              <a:gd name="T30" fmla="*/ 367 w 1114"/>
              <a:gd name="T31" fmla="*/ 205 h 409"/>
              <a:gd name="T32" fmla="*/ 367 w 1114"/>
              <a:gd name="T33" fmla="*/ 205 h 409"/>
              <a:gd name="T34" fmla="*/ 367 w 1114"/>
              <a:gd name="T35" fmla="*/ 205 h 409"/>
              <a:gd name="T36" fmla="*/ 229 w 1114"/>
              <a:gd name="T37" fmla="*/ 148 h 409"/>
              <a:gd name="T38" fmla="*/ 228 w 1114"/>
              <a:gd name="T39" fmla="*/ 148 h 409"/>
              <a:gd name="T40" fmla="*/ 228 w 1114"/>
              <a:gd name="T41" fmla="*/ 148 h 409"/>
              <a:gd name="T42" fmla="*/ 114 w 1114"/>
              <a:gd name="T43" fmla="*/ 63 h 409"/>
              <a:gd name="T44" fmla="*/ 0 w 1114"/>
              <a:gd name="T45" fmla="*/ 203 h 409"/>
              <a:gd name="T46" fmla="*/ 31 w 1114"/>
              <a:gd name="T47" fmla="*/ 409 h 409"/>
              <a:gd name="T48" fmla="*/ 1114 w 1114"/>
              <a:gd name="T49" fmla="*/ 266 h 409"/>
              <a:gd name="T50" fmla="*/ 1108 w 1114"/>
              <a:gd name="T51" fmla="*/ 206 h 409"/>
              <a:gd name="T52" fmla="*/ 1029 w 1114"/>
              <a:gd name="T53" fmla="*/ 219 h 409"/>
              <a:gd name="T54" fmla="*/ 962 w 1114"/>
              <a:gd name="T55" fmla="*/ 223 h 409"/>
              <a:gd name="T56" fmla="*/ 636 w 1114"/>
              <a:gd name="T57" fmla="*/ 27 h 409"/>
              <a:gd name="T58" fmla="*/ 618 w 1114"/>
              <a:gd name="T59"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14" h="409">
                <a:moveTo>
                  <a:pt x="618" y="0"/>
                </a:moveTo>
                <a:cubicBezTo>
                  <a:pt x="586" y="26"/>
                  <a:pt x="554" y="62"/>
                  <a:pt x="524" y="110"/>
                </a:cubicBezTo>
                <a:cubicBezTo>
                  <a:pt x="524" y="110"/>
                  <a:pt x="524" y="110"/>
                  <a:pt x="524" y="110"/>
                </a:cubicBezTo>
                <a:cubicBezTo>
                  <a:pt x="523" y="110"/>
                  <a:pt x="523" y="111"/>
                  <a:pt x="523" y="111"/>
                </a:cubicBezTo>
                <a:cubicBezTo>
                  <a:pt x="523" y="111"/>
                  <a:pt x="523" y="111"/>
                  <a:pt x="523" y="111"/>
                </a:cubicBezTo>
                <a:cubicBezTo>
                  <a:pt x="523" y="111"/>
                  <a:pt x="523" y="111"/>
                  <a:pt x="523" y="111"/>
                </a:cubicBezTo>
                <a:cubicBezTo>
                  <a:pt x="523" y="111"/>
                  <a:pt x="523" y="112"/>
                  <a:pt x="523" y="112"/>
                </a:cubicBezTo>
                <a:cubicBezTo>
                  <a:pt x="523" y="112"/>
                  <a:pt x="523" y="112"/>
                  <a:pt x="523" y="112"/>
                </a:cubicBezTo>
                <a:cubicBezTo>
                  <a:pt x="522" y="112"/>
                  <a:pt x="522" y="112"/>
                  <a:pt x="522" y="112"/>
                </a:cubicBezTo>
                <a:cubicBezTo>
                  <a:pt x="522" y="112"/>
                  <a:pt x="522" y="112"/>
                  <a:pt x="522" y="113"/>
                </a:cubicBezTo>
                <a:cubicBezTo>
                  <a:pt x="522" y="113"/>
                  <a:pt x="522" y="113"/>
                  <a:pt x="522" y="113"/>
                </a:cubicBezTo>
                <a:cubicBezTo>
                  <a:pt x="522" y="113"/>
                  <a:pt x="522" y="113"/>
                  <a:pt x="522" y="113"/>
                </a:cubicBezTo>
                <a:cubicBezTo>
                  <a:pt x="522" y="113"/>
                  <a:pt x="522" y="114"/>
                  <a:pt x="521" y="114"/>
                </a:cubicBezTo>
                <a:cubicBezTo>
                  <a:pt x="481" y="178"/>
                  <a:pt x="423" y="205"/>
                  <a:pt x="367" y="205"/>
                </a:cubicBezTo>
                <a:cubicBezTo>
                  <a:pt x="367" y="205"/>
                  <a:pt x="367" y="205"/>
                  <a:pt x="367" y="205"/>
                </a:cubicBezTo>
                <a:cubicBezTo>
                  <a:pt x="367" y="205"/>
                  <a:pt x="367" y="205"/>
                  <a:pt x="367" y="205"/>
                </a:cubicBezTo>
                <a:cubicBezTo>
                  <a:pt x="367" y="205"/>
                  <a:pt x="367" y="205"/>
                  <a:pt x="367" y="205"/>
                </a:cubicBezTo>
                <a:cubicBezTo>
                  <a:pt x="367" y="205"/>
                  <a:pt x="367" y="205"/>
                  <a:pt x="367" y="205"/>
                </a:cubicBezTo>
                <a:cubicBezTo>
                  <a:pt x="315" y="205"/>
                  <a:pt x="265" y="183"/>
                  <a:pt x="229" y="148"/>
                </a:cubicBezTo>
                <a:cubicBezTo>
                  <a:pt x="228" y="148"/>
                  <a:pt x="228" y="148"/>
                  <a:pt x="228" y="148"/>
                </a:cubicBezTo>
                <a:cubicBezTo>
                  <a:pt x="228" y="148"/>
                  <a:pt x="228" y="148"/>
                  <a:pt x="228" y="148"/>
                </a:cubicBezTo>
                <a:cubicBezTo>
                  <a:pt x="200" y="121"/>
                  <a:pt x="163" y="86"/>
                  <a:pt x="114" y="63"/>
                </a:cubicBezTo>
                <a:cubicBezTo>
                  <a:pt x="92" y="136"/>
                  <a:pt x="64" y="195"/>
                  <a:pt x="0" y="203"/>
                </a:cubicBezTo>
                <a:cubicBezTo>
                  <a:pt x="31" y="409"/>
                  <a:pt x="31" y="409"/>
                  <a:pt x="31" y="409"/>
                </a:cubicBezTo>
                <a:cubicBezTo>
                  <a:pt x="1114" y="266"/>
                  <a:pt x="1114" y="266"/>
                  <a:pt x="1114" y="266"/>
                </a:cubicBezTo>
                <a:cubicBezTo>
                  <a:pt x="1108" y="206"/>
                  <a:pt x="1108" y="206"/>
                  <a:pt x="1108" y="206"/>
                </a:cubicBezTo>
                <a:cubicBezTo>
                  <a:pt x="1083" y="211"/>
                  <a:pt x="1057" y="215"/>
                  <a:pt x="1029" y="219"/>
                </a:cubicBezTo>
                <a:cubicBezTo>
                  <a:pt x="1005" y="222"/>
                  <a:pt x="983" y="223"/>
                  <a:pt x="962" y="223"/>
                </a:cubicBezTo>
                <a:cubicBezTo>
                  <a:pt x="794" y="223"/>
                  <a:pt x="704" y="131"/>
                  <a:pt x="636" y="27"/>
                </a:cubicBezTo>
                <a:cubicBezTo>
                  <a:pt x="630" y="18"/>
                  <a:pt x="624" y="9"/>
                  <a:pt x="618" y="0"/>
                </a:cubicBezTo>
              </a:path>
            </a:pathLst>
          </a:custGeom>
          <a:solidFill>
            <a:srgbClr val="DF9EC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54" name="íṧľïḑé"/>
          <p:cNvSpPr/>
          <p:nvPr/>
        </p:nvSpPr>
        <p:spPr bwMode="auto">
          <a:xfrm>
            <a:off x="2550363" y="2769235"/>
            <a:ext cx="203076" cy="546793"/>
          </a:xfrm>
          <a:custGeom>
            <a:avLst/>
            <a:gdLst>
              <a:gd name="T0" fmla="*/ 217 w 217"/>
              <a:gd name="T1" fmla="*/ 565 h 584"/>
              <a:gd name="T2" fmla="*/ 173 w 217"/>
              <a:gd name="T3" fmla="*/ 241 h 584"/>
              <a:gd name="T4" fmla="*/ 0 w 217"/>
              <a:gd name="T5" fmla="*/ 0 h 584"/>
              <a:gd name="T6" fmla="*/ 74 w 217"/>
              <a:gd name="T7" fmla="*/ 584 h 584"/>
              <a:gd name="T8" fmla="*/ 217 w 217"/>
              <a:gd name="T9" fmla="*/ 565 h 584"/>
            </a:gdLst>
            <a:ahLst/>
            <a:cxnLst>
              <a:cxn ang="0">
                <a:pos x="T0" y="T1"/>
              </a:cxn>
              <a:cxn ang="0">
                <a:pos x="T2" y="T3"/>
              </a:cxn>
              <a:cxn ang="0">
                <a:pos x="T4" y="T5"/>
              </a:cxn>
              <a:cxn ang="0">
                <a:pos x="T6" y="T7"/>
              </a:cxn>
              <a:cxn ang="0">
                <a:pos x="T8" y="T9"/>
              </a:cxn>
            </a:cxnLst>
            <a:rect l="0" t="0" r="r" b="b"/>
            <a:pathLst>
              <a:path w="217" h="584">
                <a:moveTo>
                  <a:pt x="217" y="565"/>
                </a:moveTo>
                <a:cubicBezTo>
                  <a:pt x="173" y="241"/>
                  <a:pt x="173" y="241"/>
                  <a:pt x="173" y="241"/>
                </a:cubicBezTo>
                <a:cubicBezTo>
                  <a:pt x="114" y="148"/>
                  <a:pt x="70" y="49"/>
                  <a:pt x="0" y="0"/>
                </a:cubicBezTo>
                <a:cubicBezTo>
                  <a:pt x="74" y="584"/>
                  <a:pt x="74" y="584"/>
                  <a:pt x="74" y="584"/>
                </a:cubicBezTo>
                <a:lnTo>
                  <a:pt x="217" y="565"/>
                </a:lnTo>
                <a:close/>
              </a:path>
            </a:pathLst>
          </a:custGeom>
          <a:solidFill>
            <a:srgbClr val="FFD121"/>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55" name="íṡľîďe"/>
          <p:cNvSpPr/>
          <p:nvPr/>
        </p:nvSpPr>
        <p:spPr bwMode="auto">
          <a:xfrm>
            <a:off x="2708092" y="2990713"/>
            <a:ext cx="9858" cy="18402"/>
          </a:xfrm>
          <a:custGeom>
            <a:avLst/>
            <a:gdLst>
              <a:gd name="T0" fmla="*/ 1 w 11"/>
              <a:gd name="T1" fmla="*/ 5 h 19"/>
              <a:gd name="T2" fmla="*/ 2 w 11"/>
              <a:gd name="T3" fmla="*/ 14 h 19"/>
              <a:gd name="T4" fmla="*/ 7 w 11"/>
              <a:gd name="T5" fmla="*/ 18 h 19"/>
              <a:gd name="T6" fmla="*/ 11 w 11"/>
              <a:gd name="T7" fmla="*/ 13 h 19"/>
              <a:gd name="T8" fmla="*/ 10 w 11"/>
              <a:gd name="T9" fmla="*/ 4 h 19"/>
              <a:gd name="T10" fmla="*/ 5 w 11"/>
              <a:gd name="T11" fmla="*/ 0 h 19"/>
              <a:gd name="T12" fmla="*/ 1 w 11"/>
              <a:gd name="T13" fmla="*/ 5 h 19"/>
            </a:gdLst>
            <a:ahLst/>
            <a:cxnLst>
              <a:cxn ang="0">
                <a:pos x="T0" y="T1"/>
              </a:cxn>
              <a:cxn ang="0">
                <a:pos x="T2" y="T3"/>
              </a:cxn>
              <a:cxn ang="0">
                <a:pos x="T4" y="T5"/>
              </a:cxn>
              <a:cxn ang="0">
                <a:pos x="T6" y="T7"/>
              </a:cxn>
              <a:cxn ang="0">
                <a:pos x="T8" y="T9"/>
              </a:cxn>
              <a:cxn ang="0">
                <a:pos x="T10" y="T11"/>
              </a:cxn>
              <a:cxn ang="0">
                <a:pos x="T12" y="T13"/>
              </a:cxn>
            </a:cxnLst>
            <a:rect l="0" t="0" r="r" b="b"/>
            <a:pathLst>
              <a:path w="11" h="19">
                <a:moveTo>
                  <a:pt x="1" y="5"/>
                </a:moveTo>
                <a:cubicBezTo>
                  <a:pt x="2" y="14"/>
                  <a:pt x="2" y="14"/>
                  <a:pt x="2" y="14"/>
                </a:cubicBezTo>
                <a:cubicBezTo>
                  <a:pt x="2" y="17"/>
                  <a:pt x="5" y="19"/>
                  <a:pt x="7" y="18"/>
                </a:cubicBezTo>
                <a:cubicBezTo>
                  <a:pt x="10" y="18"/>
                  <a:pt x="11" y="16"/>
                  <a:pt x="11" y="13"/>
                </a:cubicBezTo>
                <a:cubicBezTo>
                  <a:pt x="10" y="4"/>
                  <a:pt x="10" y="4"/>
                  <a:pt x="10" y="4"/>
                </a:cubicBezTo>
                <a:cubicBezTo>
                  <a:pt x="10" y="1"/>
                  <a:pt x="7" y="0"/>
                  <a:pt x="5" y="0"/>
                </a:cubicBezTo>
                <a:cubicBezTo>
                  <a:pt x="2" y="0"/>
                  <a:pt x="0" y="3"/>
                  <a:pt x="1" y="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56" name="ïṡḷíďe"/>
          <p:cNvSpPr/>
          <p:nvPr/>
        </p:nvSpPr>
        <p:spPr bwMode="auto">
          <a:xfrm>
            <a:off x="2712693" y="3025545"/>
            <a:ext cx="40090" cy="248423"/>
          </a:xfrm>
          <a:custGeom>
            <a:avLst/>
            <a:gdLst>
              <a:gd name="T0" fmla="*/ 31 w 43"/>
              <a:gd name="T1" fmla="*/ 242 h 265"/>
              <a:gd name="T2" fmla="*/ 34 w 43"/>
              <a:gd name="T3" fmla="*/ 261 h 265"/>
              <a:gd name="T4" fmla="*/ 39 w 43"/>
              <a:gd name="T5" fmla="*/ 265 h 265"/>
              <a:gd name="T6" fmla="*/ 43 w 43"/>
              <a:gd name="T7" fmla="*/ 260 h 265"/>
              <a:gd name="T8" fmla="*/ 41 w 43"/>
              <a:gd name="T9" fmla="*/ 241 h 265"/>
              <a:gd name="T10" fmla="*/ 35 w 43"/>
              <a:gd name="T11" fmla="*/ 237 h 265"/>
              <a:gd name="T12" fmla="*/ 31 w 43"/>
              <a:gd name="T13" fmla="*/ 242 h 265"/>
              <a:gd name="T14" fmla="*/ 25 w 43"/>
              <a:gd name="T15" fmla="*/ 195 h 265"/>
              <a:gd name="T16" fmla="*/ 28 w 43"/>
              <a:gd name="T17" fmla="*/ 214 h 265"/>
              <a:gd name="T18" fmla="*/ 33 w 43"/>
              <a:gd name="T19" fmla="*/ 218 h 265"/>
              <a:gd name="T20" fmla="*/ 37 w 43"/>
              <a:gd name="T21" fmla="*/ 213 h 265"/>
              <a:gd name="T22" fmla="*/ 35 w 43"/>
              <a:gd name="T23" fmla="*/ 194 h 265"/>
              <a:gd name="T24" fmla="*/ 29 w 43"/>
              <a:gd name="T25" fmla="*/ 190 h 265"/>
              <a:gd name="T26" fmla="*/ 25 w 43"/>
              <a:gd name="T27" fmla="*/ 195 h 265"/>
              <a:gd name="T28" fmla="*/ 19 w 43"/>
              <a:gd name="T29" fmla="*/ 148 h 265"/>
              <a:gd name="T30" fmla="*/ 22 w 43"/>
              <a:gd name="T31" fmla="*/ 167 h 265"/>
              <a:gd name="T32" fmla="*/ 27 w 43"/>
              <a:gd name="T33" fmla="*/ 171 h 265"/>
              <a:gd name="T34" fmla="*/ 31 w 43"/>
              <a:gd name="T35" fmla="*/ 165 h 265"/>
              <a:gd name="T36" fmla="*/ 28 w 43"/>
              <a:gd name="T37" fmla="*/ 146 h 265"/>
              <a:gd name="T38" fmla="*/ 23 w 43"/>
              <a:gd name="T39" fmla="*/ 142 h 265"/>
              <a:gd name="T40" fmla="*/ 19 w 43"/>
              <a:gd name="T41" fmla="*/ 148 h 265"/>
              <a:gd name="T42" fmla="*/ 13 w 43"/>
              <a:gd name="T43" fmla="*/ 100 h 265"/>
              <a:gd name="T44" fmla="*/ 15 w 43"/>
              <a:gd name="T45" fmla="*/ 119 h 265"/>
              <a:gd name="T46" fmla="*/ 21 w 43"/>
              <a:gd name="T47" fmla="*/ 123 h 265"/>
              <a:gd name="T48" fmla="*/ 25 w 43"/>
              <a:gd name="T49" fmla="*/ 118 h 265"/>
              <a:gd name="T50" fmla="*/ 22 w 43"/>
              <a:gd name="T51" fmla="*/ 99 h 265"/>
              <a:gd name="T52" fmla="*/ 17 w 43"/>
              <a:gd name="T53" fmla="*/ 95 h 265"/>
              <a:gd name="T54" fmla="*/ 13 w 43"/>
              <a:gd name="T55" fmla="*/ 100 h 265"/>
              <a:gd name="T56" fmla="*/ 7 w 43"/>
              <a:gd name="T57" fmla="*/ 53 h 265"/>
              <a:gd name="T58" fmla="*/ 9 w 43"/>
              <a:gd name="T59" fmla="*/ 72 h 265"/>
              <a:gd name="T60" fmla="*/ 14 w 43"/>
              <a:gd name="T61" fmla="*/ 76 h 265"/>
              <a:gd name="T62" fmla="*/ 18 w 43"/>
              <a:gd name="T63" fmla="*/ 71 h 265"/>
              <a:gd name="T64" fmla="*/ 16 w 43"/>
              <a:gd name="T65" fmla="*/ 52 h 265"/>
              <a:gd name="T66" fmla="*/ 11 w 43"/>
              <a:gd name="T67" fmla="*/ 48 h 265"/>
              <a:gd name="T68" fmla="*/ 7 w 43"/>
              <a:gd name="T69" fmla="*/ 53 h 265"/>
              <a:gd name="T70" fmla="*/ 1 w 43"/>
              <a:gd name="T71" fmla="*/ 6 h 265"/>
              <a:gd name="T72" fmla="*/ 3 w 43"/>
              <a:gd name="T73" fmla="*/ 25 h 265"/>
              <a:gd name="T74" fmla="*/ 8 w 43"/>
              <a:gd name="T75" fmla="*/ 29 h 265"/>
              <a:gd name="T76" fmla="*/ 12 w 43"/>
              <a:gd name="T77" fmla="*/ 23 h 265"/>
              <a:gd name="T78" fmla="*/ 10 w 43"/>
              <a:gd name="T79" fmla="*/ 5 h 265"/>
              <a:gd name="T80" fmla="*/ 5 w 43"/>
              <a:gd name="T81" fmla="*/ 1 h 265"/>
              <a:gd name="T82" fmla="*/ 1 w 43"/>
              <a:gd name="T83" fmla="*/ 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3" h="265">
                <a:moveTo>
                  <a:pt x="31" y="242"/>
                </a:moveTo>
                <a:cubicBezTo>
                  <a:pt x="34" y="261"/>
                  <a:pt x="34" y="261"/>
                  <a:pt x="34" y="261"/>
                </a:cubicBezTo>
                <a:cubicBezTo>
                  <a:pt x="34" y="264"/>
                  <a:pt x="37" y="265"/>
                  <a:pt x="39" y="265"/>
                </a:cubicBezTo>
                <a:cubicBezTo>
                  <a:pt x="42" y="265"/>
                  <a:pt x="43" y="262"/>
                  <a:pt x="43" y="260"/>
                </a:cubicBezTo>
                <a:cubicBezTo>
                  <a:pt x="41" y="241"/>
                  <a:pt x="41" y="241"/>
                  <a:pt x="41" y="241"/>
                </a:cubicBezTo>
                <a:cubicBezTo>
                  <a:pt x="40" y="238"/>
                  <a:pt x="38" y="237"/>
                  <a:pt x="35" y="237"/>
                </a:cubicBezTo>
                <a:cubicBezTo>
                  <a:pt x="33" y="237"/>
                  <a:pt x="31" y="240"/>
                  <a:pt x="31" y="242"/>
                </a:cubicBezTo>
                <a:close/>
                <a:moveTo>
                  <a:pt x="25" y="195"/>
                </a:moveTo>
                <a:cubicBezTo>
                  <a:pt x="28" y="214"/>
                  <a:pt x="28" y="214"/>
                  <a:pt x="28" y="214"/>
                </a:cubicBezTo>
                <a:cubicBezTo>
                  <a:pt x="28" y="216"/>
                  <a:pt x="30" y="218"/>
                  <a:pt x="33" y="218"/>
                </a:cubicBezTo>
                <a:cubicBezTo>
                  <a:pt x="36" y="217"/>
                  <a:pt x="37" y="215"/>
                  <a:pt x="37" y="213"/>
                </a:cubicBezTo>
                <a:cubicBezTo>
                  <a:pt x="35" y="194"/>
                  <a:pt x="35" y="194"/>
                  <a:pt x="35" y="194"/>
                </a:cubicBezTo>
                <a:cubicBezTo>
                  <a:pt x="34" y="191"/>
                  <a:pt x="32" y="189"/>
                  <a:pt x="29" y="190"/>
                </a:cubicBezTo>
                <a:cubicBezTo>
                  <a:pt x="27" y="190"/>
                  <a:pt x="25" y="192"/>
                  <a:pt x="25" y="195"/>
                </a:cubicBezTo>
                <a:close/>
                <a:moveTo>
                  <a:pt x="19" y="148"/>
                </a:moveTo>
                <a:cubicBezTo>
                  <a:pt x="22" y="167"/>
                  <a:pt x="22" y="167"/>
                  <a:pt x="22" y="167"/>
                </a:cubicBezTo>
                <a:cubicBezTo>
                  <a:pt x="22" y="169"/>
                  <a:pt x="24" y="171"/>
                  <a:pt x="27" y="171"/>
                </a:cubicBezTo>
                <a:cubicBezTo>
                  <a:pt x="29" y="170"/>
                  <a:pt x="31" y="168"/>
                  <a:pt x="31" y="165"/>
                </a:cubicBezTo>
                <a:cubicBezTo>
                  <a:pt x="28" y="146"/>
                  <a:pt x="28" y="146"/>
                  <a:pt x="28" y="146"/>
                </a:cubicBezTo>
                <a:cubicBezTo>
                  <a:pt x="28" y="144"/>
                  <a:pt x="26" y="142"/>
                  <a:pt x="23" y="142"/>
                </a:cubicBezTo>
                <a:cubicBezTo>
                  <a:pt x="21" y="143"/>
                  <a:pt x="19" y="145"/>
                  <a:pt x="19" y="148"/>
                </a:cubicBezTo>
                <a:close/>
                <a:moveTo>
                  <a:pt x="13" y="100"/>
                </a:moveTo>
                <a:cubicBezTo>
                  <a:pt x="15" y="119"/>
                  <a:pt x="15" y="119"/>
                  <a:pt x="15" y="119"/>
                </a:cubicBezTo>
                <a:cubicBezTo>
                  <a:pt x="16" y="122"/>
                  <a:pt x="18" y="124"/>
                  <a:pt x="21" y="123"/>
                </a:cubicBezTo>
                <a:cubicBezTo>
                  <a:pt x="23" y="123"/>
                  <a:pt x="25" y="121"/>
                  <a:pt x="25" y="118"/>
                </a:cubicBezTo>
                <a:cubicBezTo>
                  <a:pt x="22" y="99"/>
                  <a:pt x="22" y="99"/>
                  <a:pt x="22" y="99"/>
                </a:cubicBezTo>
                <a:cubicBezTo>
                  <a:pt x="22" y="97"/>
                  <a:pt x="19" y="95"/>
                  <a:pt x="17" y="95"/>
                </a:cubicBezTo>
                <a:cubicBezTo>
                  <a:pt x="14" y="95"/>
                  <a:pt x="13" y="98"/>
                  <a:pt x="13" y="100"/>
                </a:cubicBezTo>
                <a:close/>
                <a:moveTo>
                  <a:pt x="7" y="53"/>
                </a:moveTo>
                <a:cubicBezTo>
                  <a:pt x="9" y="72"/>
                  <a:pt x="9" y="72"/>
                  <a:pt x="9" y="72"/>
                </a:cubicBezTo>
                <a:cubicBezTo>
                  <a:pt x="10" y="74"/>
                  <a:pt x="12" y="76"/>
                  <a:pt x="14" y="76"/>
                </a:cubicBezTo>
                <a:cubicBezTo>
                  <a:pt x="17" y="76"/>
                  <a:pt x="19" y="73"/>
                  <a:pt x="18" y="71"/>
                </a:cubicBezTo>
                <a:cubicBezTo>
                  <a:pt x="16" y="52"/>
                  <a:pt x="16" y="52"/>
                  <a:pt x="16" y="52"/>
                </a:cubicBezTo>
                <a:cubicBezTo>
                  <a:pt x="16" y="49"/>
                  <a:pt x="13" y="47"/>
                  <a:pt x="11" y="48"/>
                </a:cubicBezTo>
                <a:cubicBezTo>
                  <a:pt x="8" y="48"/>
                  <a:pt x="6" y="50"/>
                  <a:pt x="7" y="53"/>
                </a:cubicBezTo>
                <a:close/>
                <a:moveTo>
                  <a:pt x="1" y="6"/>
                </a:moveTo>
                <a:cubicBezTo>
                  <a:pt x="3" y="25"/>
                  <a:pt x="3" y="25"/>
                  <a:pt x="3" y="25"/>
                </a:cubicBezTo>
                <a:cubicBezTo>
                  <a:pt x="3" y="27"/>
                  <a:pt x="6" y="29"/>
                  <a:pt x="8" y="29"/>
                </a:cubicBezTo>
                <a:cubicBezTo>
                  <a:pt x="11" y="28"/>
                  <a:pt x="13" y="26"/>
                  <a:pt x="12" y="23"/>
                </a:cubicBezTo>
                <a:cubicBezTo>
                  <a:pt x="10" y="5"/>
                  <a:pt x="10" y="5"/>
                  <a:pt x="10" y="5"/>
                </a:cubicBezTo>
                <a:cubicBezTo>
                  <a:pt x="10" y="2"/>
                  <a:pt x="7" y="0"/>
                  <a:pt x="5" y="1"/>
                </a:cubicBezTo>
                <a:cubicBezTo>
                  <a:pt x="2" y="1"/>
                  <a:pt x="0" y="3"/>
                  <a:pt x="1"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57" name="išľiḋé"/>
          <p:cNvSpPr/>
          <p:nvPr/>
        </p:nvSpPr>
        <p:spPr bwMode="auto">
          <a:xfrm>
            <a:off x="2746867" y="3291712"/>
            <a:ext cx="10515" cy="17745"/>
          </a:xfrm>
          <a:custGeom>
            <a:avLst/>
            <a:gdLst>
              <a:gd name="T0" fmla="*/ 1 w 11"/>
              <a:gd name="T1" fmla="*/ 5 h 19"/>
              <a:gd name="T2" fmla="*/ 2 w 11"/>
              <a:gd name="T3" fmla="*/ 15 h 19"/>
              <a:gd name="T4" fmla="*/ 7 w 11"/>
              <a:gd name="T5" fmla="*/ 19 h 19"/>
              <a:gd name="T6" fmla="*/ 11 w 11"/>
              <a:gd name="T7" fmla="*/ 13 h 19"/>
              <a:gd name="T8" fmla="*/ 10 w 11"/>
              <a:gd name="T9" fmla="*/ 4 h 19"/>
              <a:gd name="T10" fmla="*/ 5 w 11"/>
              <a:gd name="T11" fmla="*/ 0 h 19"/>
              <a:gd name="T12" fmla="*/ 1 w 11"/>
              <a:gd name="T13" fmla="*/ 5 h 19"/>
            </a:gdLst>
            <a:ahLst/>
            <a:cxnLst>
              <a:cxn ang="0">
                <a:pos x="T0" y="T1"/>
              </a:cxn>
              <a:cxn ang="0">
                <a:pos x="T2" y="T3"/>
              </a:cxn>
              <a:cxn ang="0">
                <a:pos x="T4" y="T5"/>
              </a:cxn>
              <a:cxn ang="0">
                <a:pos x="T6" y="T7"/>
              </a:cxn>
              <a:cxn ang="0">
                <a:pos x="T8" y="T9"/>
              </a:cxn>
              <a:cxn ang="0">
                <a:pos x="T10" y="T11"/>
              </a:cxn>
              <a:cxn ang="0">
                <a:pos x="T12" y="T13"/>
              </a:cxn>
            </a:cxnLst>
            <a:rect l="0" t="0" r="r" b="b"/>
            <a:pathLst>
              <a:path w="11" h="19">
                <a:moveTo>
                  <a:pt x="1" y="5"/>
                </a:moveTo>
                <a:cubicBezTo>
                  <a:pt x="2" y="15"/>
                  <a:pt x="2" y="15"/>
                  <a:pt x="2" y="15"/>
                </a:cubicBezTo>
                <a:cubicBezTo>
                  <a:pt x="2" y="17"/>
                  <a:pt x="4" y="19"/>
                  <a:pt x="7" y="19"/>
                </a:cubicBezTo>
                <a:cubicBezTo>
                  <a:pt x="10" y="18"/>
                  <a:pt x="11" y="16"/>
                  <a:pt x="11" y="13"/>
                </a:cubicBezTo>
                <a:cubicBezTo>
                  <a:pt x="10" y="4"/>
                  <a:pt x="10" y="4"/>
                  <a:pt x="10" y="4"/>
                </a:cubicBezTo>
                <a:cubicBezTo>
                  <a:pt x="10" y="2"/>
                  <a:pt x="7" y="0"/>
                  <a:pt x="5" y="0"/>
                </a:cubicBezTo>
                <a:cubicBezTo>
                  <a:pt x="2" y="1"/>
                  <a:pt x="0" y="3"/>
                  <a:pt x="1" y="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58" name="ïṡ1îdè"/>
          <p:cNvSpPr/>
          <p:nvPr/>
        </p:nvSpPr>
        <p:spPr bwMode="auto">
          <a:xfrm>
            <a:off x="2879622" y="2938794"/>
            <a:ext cx="9858" cy="18402"/>
          </a:xfrm>
          <a:custGeom>
            <a:avLst/>
            <a:gdLst>
              <a:gd name="T0" fmla="*/ 0 w 11"/>
              <a:gd name="T1" fmla="*/ 6 h 20"/>
              <a:gd name="T2" fmla="*/ 1 w 11"/>
              <a:gd name="T3" fmla="*/ 15 h 20"/>
              <a:gd name="T4" fmla="*/ 6 w 11"/>
              <a:gd name="T5" fmla="*/ 19 h 20"/>
              <a:gd name="T6" fmla="*/ 11 w 11"/>
              <a:gd name="T7" fmla="*/ 14 h 20"/>
              <a:gd name="T8" fmla="*/ 9 w 11"/>
              <a:gd name="T9" fmla="*/ 5 h 20"/>
              <a:gd name="T10" fmla="*/ 4 w 11"/>
              <a:gd name="T11" fmla="*/ 1 h 20"/>
              <a:gd name="T12" fmla="*/ 0 w 11"/>
              <a:gd name="T13" fmla="*/ 6 h 20"/>
            </a:gdLst>
            <a:ahLst/>
            <a:cxnLst>
              <a:cxn ang="0">
                <a:pos x="T0" y="T1"/>
              </a:cxn>
              <a:cxn ang="0">
                <a:pos x="T2" y="T3"/>
              </a:cxn>
              <a:cxn ang="0">
                <a:pos x="T4" y="T5"/>
              </a:cxn>
              <a:cxn ang="0">
                <a:pos x="T6" y="T7"/>
              </a:cxn>
              <a:cxn ang="0">
                <a:pos x="T8" y="T9"/>
              </a:cxn>
              <a:cxn ang="0">
                <a:pos x="T10" y="T11"/>
              </a:cxn>
              <a:cxn ang="0">
                <a:pos x="T12" y="T13"/>
              </a:cxn>
            </a:cxnLst>
            <a:rect l="0" t="0" r="r" b="b"/>
            <a:pathLst>
              <a:path w="11" h="20">
                <a:moveTo>
                  <a:pt x="0" y="6"/>
                </a:moveTo>
                <a:cubicBezTo>
                  <a:pt x="1" y="15"/>
                  <a:pt x="1" y="15"/>
                  <a:pt x="1" y="15"/>
                </a:cubicBezTo>
                <a:cubicBezTo>
                  <a:pt x="2" y="18"/>
                  <a:pt x="4" y="20"/>
                  <a:pt x="6" y="19"/>
                </a:cubicBezTo>
                <a:cubicBezTo>
                  <a:pt x="9" y="19"/>
                  <a:pt x="11" y="17"/>
                  <a:pt x="11" y="14"/>
                </a:cubicBezTo>
                <a:cubicBezTo>
                  <a:pt x="9" y="5"/>
                  <a:pt x="9" y="5"/>
                  <a:pt x="9" y="5"/>
                </a:cubicBezTo>
                <a:cubicBezTo>
                  <a:pt x="9" y="2"/>
                  <a:pt x="7" y="0"/>
                  <a:pt x="4" y="1"/>
                </a:cubicBezTo>
                <a:cubicBezTo>
                  <a:pt x="2" y="1"/>
                  <a:pt x="0" y="3"/>
                  <a:pt x="0" y="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59" name="iṣḻîďe"/>
          <p:cNvSpPr/>
          <p:nvPr/>
        </p:nvSpPr>
        <p:spPr bwMode="auto">
          <a:xfrm>
            <a:off x="2882908" y="2972968"/>
            <a:ext cx="45347" cy="279312"/>
          </a:xfrm>
          <a:custGeom>
            <a:avLst/>
            <a:gdLst>
              <a:gd name="T0" fmla="*/ 36 w 48"/>
              <a:gd name="T1" fmla="*/ 276 h 298"/>
              <a:gd name="T2" fmla="*/ 38 w 48"/>
              <a:gd name="T3" fmla="*/ 294 h 298"/>
              <a:gd name="T4" fmla="*/ 44 w 48"/>
              <a:gd name="T5" fmla="*/ 298 h 298"/>
              <a:gd name="T6" fmla="*/ 48 w 48"/>
              <a:gd name="T7" fmla="*/ 293 h 298"/>
              <a:gd name="T8" fmla="*/ 45 w 48"/>
              <a:gd name="T9" fmla="*/ 275 h 298"/>
              <a:gd name="T10" fmla="*/ 40 w 48"/>
              <a:gd name="T11" fmla="*/ 271 h 298"/>
              <a:gd name="T12" fmla="*/ 36 w 48"/>
              <a:gd name="T13" fmla="*/ 276 h 298"/>
              <a:gd name="T14" fmla="*/ 30 w 48"/>
              <a:gd name="T15" fmla="*/ 231 h 298"/>
              <a:gd name="T16" fmla="*/ 33 w 48"/>
              <a:gd name="T17" fmla="*/ 249 h 298"/>
              <a:gd name="T18" fmla="*/ 38 w 48"/>
              <a:gd name="T19" fmla="*/ 253 h 298"/>
              <a:gd name="T20" fmla="*/ 42 w 48"/>
              <a:gd name="T21" fmla="*/ 248 h 298"/>
              <a:gd name="T22" fmla="*/ 39 w 48"/>
              <a:gd name="T23" fmla="*/ 230 h 298"/>
              <a:gd name="T24" fmla="*/ 34 w 48"/>
              <a:gd name="T25" fmla="*/ 226 h 298"/>
              <a:gd name="T26" fmla="*/ 30 w 48"/>
              <a:gd name="T27" fmla="*/ 231 h 298"/>
              <a:gd name="T28" fmla="*/ 24 w 48"/>
              <a:gd name="T29" fmla="*/ 186 h 298"/>
              <a:gd name="T30" fmla="*/ 27 w 48"/>
              <a:gd name="T31" fmla="*/ 204 h 298"/>
              <a:gd name="T32" fmla="*/ 32 w 48"/>
              <a:gd name="T33" fmla="*/ 208 h 298"/>
              <a:gd name="T34" fmla="*/ 36 w 48"/>
              <a:gd name="T35" fmla="*/ 203 h 298"/>
              <a:gd name="T36" fmla="*/ 34 w 48"/>
              <a:gd name="T37" fmla="*/ 185 h 298"/>
              <a:gd name="T38" fmla="*/ 28 w 48"/>
              <a:gd name="T39" fmla="*/ 181 h 298"/>
              <a:gd name="T40" fmla="*/ 24 w 48"/>
              <a:gd name="T41" fmla="*/ 186 h 298"/>
              <a:gd name="T42" fmla="*/ 18 w 48"/>
              <a:gd name="T43" fmla="*/ 141 h 298"/>
              <a:gd name="T44" fmla="*/ 21 w 48"/>
              <a:gd name="T45" fmla="*/ 159 h 298"/>
              <a:gd name="T46" fmla="*/ 26 w 48"/>
              <a:gd name="T47" fmla="*/ 163 h 298"/>
              <a:gd name="T48" fmla="*/ 30 w 48"/>
              <a:gd name="T49" fmla="*/ 157 h 298"/>
              <a:gd name="T50" fmla="*/ 28 w 48"/>
              <a:gd name="T51" fmla="*/ 139 h 298"/>
              <a:gd name="T52" fmla="*/ 22 w 48"/>
              <a:gd name="T53" fmla="*/ 135 h 298"/>
              <a:gd name="T54" fmla="*/ 18 w 48"/>
              <a:gd name="T55" fmla="*/ 141 h 298"/>
              <a:gd name="T56" fmla="*/ 13 w 48"/>
              <a:gd name="T57" fmla="*/ 95 h 298"/>
              <a:gd name="T58" fmla="*/ 15 w 48"/>
              <a:gd name="T59" fmla="*/ 114 h 298"/>
              <a:gd name="T60" fmla="*/ 20 w 48"/>
              <a:gd name="T61" fmla="*/ 118 h 298"/>
              <a:gd name="T62" fmla="*/ 24 w 48"/>
              <a:gd name="T63" fmla="*/ 112 h 298"/>
              <a:gd name="T64" fmla="*/ 22 w 48"/>
              <a:gd name="T65" fmla="*/ 94 h 298"/>
              <a:gd name="T66" fmla="*/ 17 w 48"/>
              <a:gd name="T67" fmla="*/ 90 h 298"/>
              <a:gd name="T68" fmla="*/ 13 w 48"/>
              <a:gd name="T69" fmla="*/ 95 h 298"/>
              <a:gd name="T70" fmla="*/ 7 w 48"/>
              <a:gd name="T71" fmla="*/ 50 h 298"/>
              <a:gd name="T72" fmla="*/ 9 w 48"/>
              <a:gd name="T73" fmla="*/ 68 h 298"/>
              <a:gd name="T74" fmla="*/ 14 w 48"/>
              <a:gd name="T75" fmla="*/ 72 h 298"/>
              <a:gd name="T76" fmla="*/ 18 w 48"/>
              <a:gd name="T77" fmla="*/ 67 h 298"/>
              <a:gd name="T78" fmla="*/ 16 w 48"/>
              <a:gd name="T79" fmla="*/ 49 h 298"/>
              <a:gd name="T80" fmla="*/ 11 w 48"/>
              <a:gd name="T81" fmla="*/ 45 h 298"/>
              <a:gd name="T82" fmla="*/ 7 w 48"/>
              <a:gd name="T83" fmla="*/ 50 h 298"/>
              <a:gd name="T84" fmla="*/ 1 w 48"/>
              <a:gd name="T85" fmla="*/ 5 h 298"/>
              <a:gd name="T86" fmla="*/ 3 w 48"/>
              <a:gd name="T87" fmla="*/ 23 h 298"/>
              <a:gd name="T88" fmla="*/ 8 w 48"/>
              <a:gd name="T89" fmla="*/ 27 h 298"/>
              <a:gd name="T90" fmla="*/ 12 w 48"/>
              <a:gd name="T91" fmla="*/ 22 h 298"/>
              <a:gd name="T92" fmla="*/ 10 w 48"/>
              <a:gd name="T93" fmla="*/ 4 h 298"/>
              <a:gd name="T94" fmla="*/ 5 w 48"/>
              <a:gd name="T95" fmla="*/ 0 h 298"/>
              <a:gd name="T96" fmla="*/ 1 w 48"/>
              <a:gd name="T97" fmla="*/ 5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 h="298">
                <a:moveTo>
                  <a:pt x="36" y="276"/>
                </a:moveTo>
                <a:cubicBezTo>
                  <a:pt x="38" y="294"/>
                  <a:pt x="38" y="294"/>
                  <a:pt x="38" y="294"/>
                </a:cubicBezTo>
                <a:cubicBezTo>
                  <a:pt x="39" y="297"/>
                  <a:pt x="41" y="298"/>
                  <a:pt x="44" y="298"/>
                </a:cubicBezTo>
                <a:cubicBezTo>
                  <a:pt x="46" y="298"/>
                  <a:pt x="48" y="295"/>
                  <a:pt x="48" y="293"/>
                </a:cubicBezTo>
                <a:cubicBezTo>
                  <a:pt x="45" y="275"/>
                  <a:pt x="45" y="275"/>
                  <a:pt x="45" y="275"/>
                </a:cubicBezTo>
                <a:cubicBezTo>
                  <a:pt x="45" y="272"/>
                  <a:pt x="43" y="270"/>
                  <a:pt x="40" y="271"/>
                </a:cubicBezTo>
                <a:cubicBezTo>
                  <a:pt x="38" y="271"/>
                  <a:pt x="36" y="273"/>
                  <a:pt x="36" y="276"/>
                </a:cubicBezTo>
                <a:close/>
                <a:moveTo>
                  <a:pt x="30" y="231"/>
                </a:moveTo>
                <a:cubicBezTo>
                  <a:pt x="33" y="249"/>
                  <a:pt x="33" y="249"/>
                  <a:pt x="33" y="249"/>
                </a:cubicBezTo>
                <a:cubicBezTo>
                  <a:pt x="33" y="251"/>
                  <a:pt x="35" y="253"/>
                  <a:pt x="38" y="253"/>
                </a:cubicBezTo>
                <a:cubicBezTo>
                  <a:pt x="40" y="253"/>
                  <a:pt x="42" y="250"/>
                  <a:pt x="42" y="248"/>
                </a:cubicBezTo>
                <a:cubicBezTo>
                  <a:pt x="39" y="230"/>
                  <a:pt x="39" y="230"/>
                  <a:pt x="39" y="230"/>
                </a:cubicBezTo>
                <a:cubicBezTo>
                  <a:pt x="39" y="227"/>
                  <a:pt x="37" y="225"/>
                  <a:pt x="34" y="226"/>
                </a:cubicBezTo>
                <a:cubicBezTo>
                  <a:pt x="32" y="226"/>
                  <a:pt x="30" y="228"/>
                  <a:pt x="30" y="231"/>
                </a:cubicBezTo>
                <a:close/>
                <a:moveTo>
                  <a:pt x="24" y="186"/>
                </a:moveTo>
                <a:cubicBezTo>
                  <a:pt x="27" y="204"/>
                  <a:pt x="27" y="204"/>
                  <a:pt x="27" y="204"/>
                </a:cubicBezTo>
                <a:cubicBezTo>
                  <a:pt x="27" y="206"/>
                  <a:pt x="29" y="208"/>
                  <a:pt x="32" y="208"/>
                </a:cubicBezTo>
                <a:cubicBezTo>
                  <a:pt x="34" y="207"/>
                  <a:pt x="36" y="205"/>
                  <a:pt x="36" y="203"/>
                </a:cubicBezTo>
                <a:cubicBezTo>
                  <a:pt x="34" y="185"/>
                  <a:pt x="34" y="185"/>
                  <a:pt x="34" y="185"/>
                </a:cubicBezTo>
                <a:cubicBezTo>
                  <a:pt x="33" y="182"/>
                  <a:pt x="31" y="180"/>
                  <a:pt x="28" y="181"/>
                </a:cubicBezTo>
                <a:cubicBezTo>
                  <a:pt x="26" y="181"/>
                  <a:pt x="24" y="183"/>
                  <a:pt x="24" y="186"/>
                </a:cubicBezTo>
                <a:close/>
                <a:moveTo>
                  <a:pt x="18" y="141"/>
                </a:moveTo>
                <a:cubicBezTo>
                  <a:pt x="21" y="159"/>
                  <a:pt x="21" y="159"/>
                  <a:pt x="21" y="159"/>
                </a:cubicBezTo>
                <a:cubicBezTo>
                  <a:pt x="21" y="161"/>
                  <a:pt x="23" y="163"/>
                  <a:pt x="26" y="163"/>
                </a:cubicBezTo>
                <a:cubicBezTo>
                  <a:pt x="29" y="162"/>
                  <a:pt x="30" y="160"/>
                  <a:pt x="30" y="157"/>
                </a:cubicBezTo>
                <a:cubicBezTo>
                  <a:pt x="28" y="139"/>
                  <a:pt x="28" y="139"/>
                  <a:pt x="28" y="139"/>
                </a:cubicBezTo>
                <a:cubicBezTo>
                  <a:pt x="27" y="137"/>
                  <a:pt x="25" y="135"/>
                  <a:pt x="22" y="135"/>
                </a:cubicBezTo>
                <a:cubicBezTo>
                  <a:pt x="20" y="136"/>
                  <a:pt x="18" y="138"/>
                  <a:pt x="18" y="141"/>
                </a:cubicBezTo>
                <a:close/>
                <a:moveTo>
                  <a:pt x="13" y="95"/>
                </a:moveTo>
                <a:cubicBezTo>
                  <a:pt x="15" y="114"/>
                  <a:pt x="15" y="114"/>
                  <a:pt x="15" y="114"/>
                </a:cubicBezTo>
                <a:cubicBezTo>
                  <a:pt x="15" y="116"/>
                  <a:pt x="18" y="118"/>
                  <a:pt x="20" y="118"/>
                </a:cubicBezTo>
                <a:cubicBezTo>
                  <a:pt x="23" y="117"/>
                  <a:pt x="25" y="115"/>
                  <a:pt x="24" y="112"/>
                </a:cubicBezTo>
                <a:cubicBezTo>
                  <a:pt x="22" y="94"/>
                  <a:pt x="22" y="94"/>
                  <a:pt x="22" y="94"/>
                </a:cubicBezTo>
                <a:cubicBezTo>
                  <a:pt x="21" y="92"/>
                  <a:pt x="19" y="90"/>
                  <a:pt x="17" y="90"/>
                </a:cubicBezTo>
                <a:cubicBezTo>
                  <a:pt x="14" y="91"/>
                  <a:pt x="12" y="93"/>
                  <a:pt x="13" y="95"/>
                </a:cubicBezTo>
                <a:close/>
                <a:moveTo>
                  <a:pt x="7" y="50"/>
                </a:moveTo>
                <a:cubicBezTo>
                  <a:pt x="9" y="68"/>
                  <a:pt x="9" y="68"/>
                  <a:pt x="9" y="68"/>
                </a:cubicBezTo>
                <a:cubicBezTo>
                  <a:pt x="9" y="71"/>
                  <a:pt x="12" y="73"/>
                  <a:pt x="14" y="72"/>
                </a:cubicBezTo>
                <a:cubicBezTo>
                  <a:pt x="17" y="72"/>
                  <a:pt x="19" y="70"/>
                  <a:pt x="18" y="67"/>
                </a:cubicBezTo>
                <a:cubicBezTo>
                  <a:pt x="16" y="49"/>
                  <a:pt x="16" y="49"/>
                  <a:pt x="16" y="49"/>
                </a:cubicBezTo>
                <a:cubicBezTo>
                  <a:pt x="16" y="47"/>
                  <a:pt x="13" y="45"/>
                  <a:pt x="11" y="45"/>
                </a:cubicBezTo>
                <a:cubicBezTo>
                  <a:pt x="8" y="45"/>
                  <a:pt x="6" y="48"/>
                  <a:pt x="7" y="50"/>
                </a:cubicBezTo>
                <a:close/>
                <a:moveTo>
                  <a:pt x="1" y="5"/>
                </a:moveTo>
                <a:cubicBezTo>
                  <a:pt x="3" y="23"/>
                  <a:pt x="3" y="23"/>
                  <a:pt x="3" y="23"/>
                </a:cubicBezTo>
                <a:cubicBezTo>
                  <a:pt x="3" y="26"/>
                  <a:pt x="6" y="28"/>
                  <a:pt x="8" y="27"/>
                </a:cubicBezTo>
                <a:cubicBezTo>
                  <a:pt x="11" y="27"/>
                  <a:pt x="13" y="25"/>
                  <a:pt x="12" y="22"/>
                </a:cubicBezTo>
                <a:cubicBezTo>
                  <a:pt x="10" y="4"/>
                  <a:pt x="10" y="4"/>
                  <a:pt x="10" y="4"/>
                </a:cubicBezTo>
                <a:cubicBezTo>
                  <a:pt x="10" y="1"/>
                  <a:pt x="7" y="0"/>
                  <a:pt x="5" y="0"/>
                </a:cubicBezTo>
                <a:cubicBezTo>
                  <a:pt x="2" y="0"/>
                  <a:pt x="0" y="3"/>
                  <a:pt x="1"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60" name="ïşliḍe"/>
          <p:cNvSpPr/>
          <p:nvPr/>
        </p:nvSpPr>
        <p:spPr bwMode="auto">
          <a:xfrm>
            <a:off x="2922340" y="3268710"/>
            <a:ext cx="10515" cy="18402"/>
          </a:xfrm>
          <a:custGeom>
            <a:avLst/>
            <a:gdLst>
              <a:gd name="T0" fmla="*/ 0 w 11"/>
              <a:gd name="T1" fmla="*/ 5 h 19"/>
              <a:gd name="T2" fmla="*/ 1 w 11"/>
              <a:gd name="T3" fmla="*/ 14 h 19"/>
              <a:gd name="T4" fmla="*/ 6 w 11"/>
              <a:gd name="T5" fmla="*/ 18 h 19"/>
              <a:gd name="T6" fmla="*/ 10 w 11"/>
              <a:gd name="T7" fmla="*/ 13 h 19"/>
              <a:gd name="T8" fmla="*/ 9 w 11"/>
              <a:gd name="T9" fmla="*/ 4 h 19"/>
              <a:gd name="T10" fmla="*/ 4 w 11"/>
              <a:gd name="T11" fmla="*/ 0 h 19"/>
              <a:gd name="T12" fmla="*/ 0 w 11"/>
              <a:gd name="T13" fmla="*/ 5 h 19"/>
            </a:gdLst>
            <a:ahLst/>
            <a:cxnLst>
              <a:cxn ang="0">
                <a:pos x="T0" y="T1"/>
              </a:cxn>
              <a:cxn ang="0">
                <a:pos x="T2" y="T3"/>
              </a:cxn>
              <a:cxn ang="0">
                <a:pos x="T4" y="T5"/>
              </a:cxn>
              <a:cxn ang="0">
                <a:pos x="T6" y="T7"/>
              </a:cxn>
              <a:cxn ang="0">
                <a:pos x="T8" y="T9"/>
              </a:cxn>
              <a:cxn ang="0">
                <a:pos x="T10" y="T11"/>
              </a:cxn>
              <a:cxn ang="0">
                <a:pos x="T12" y="T13"/>
              </a:cxn>
            </a:cxnLst>
            <a:rect l="0" t="0" r="r" b="b"/>
            <a:pathLst>
              <a:path w="11" h="19">
                <a:moveTo>
                  <a:pt x="0" y="5"/>
                </a:moveTo>
                <a:cubicBezTo>
                  <a:pt x="1" y="14"/>
                  <a:pt x="1" y="14"/>
                  <a:pt x="1" y="14"/>
                </a:cubicBezTo>
                <a:cubicBezTo>
                  <a:pt x="2" y="17"/>
                  <a:pt x="4" y="19"/>
                  <a:pt x="6" y="18"/>
                </a:cubicBezTo>
                <a:cubicBezTo>
                  <a:pt x="9" y="18"/>
                  <a:pt x="11" y="16"/>
                  <a:pt x="10" y="13"/>
                </a:cubicBezTo>
                <a:cubicBezTo>
                  <a:pt x="9" y="4"/>
                  <a:pt x="9" y="4"/>
                  <a:pt x="9" y="4"/>
                </a:cubicBezTo>
                <a:cubicBezTo>
                  <a:pt x="9" y="1"/>
                  <a:pt x="7" y="0"/>
                  <a:pt x="4" y="0"/>
                </a:cubicBezTo>
                <a:cubicBezTo>
                  <a:pt x="1" y="0"/>
                  <a:pt x="0" y="3"/>
                  <a:pt x="0" y="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61" name="îş1ïḍè"/>
          <p:cNvSpPr/>
          <p:nvPr/>
        </p:nvSpPr>
        <p:spPr bwMode="auto">
          <a:xfrm>
            <a:off x="2545763" y="2773835"/>
            <a:ext cx="9858" cy="17745"/>
          </a:xfrm>
          <a:custGeom>
            <a:avLst/>
            <a:gdLst>
              <a:gd name="T0" fmla="*/ 0 w 11"/>
              <a:gd name="T1" fmla="*/ 5 h 19"/>
              <a:gd name="T2" fmla="*/ 2 w 11"/>
              <a:gd name="T3" fmla="*/ 14 h 19"/>
              <a:gd name="T4" fmla="*/ 7 w 11"/>
              <a:gd name="T5" fmla="*/ 18 h 19"/>
              <a:gd name="T6" fmla="*/ 11 w 11"/>
              <a:gd name="T7" fmla="*/ 13 h 19"/>
              <a:gd name="T8" fmla="*/ 10 w 11"/>
              <a:gd name="T9" fmla="*/ 4 h 19"/>
              <a:gd name="T10" fmla="*/ 4 w 11"/>
              <a:gd name="T11" fmla="*/ 0 h 19"/>
              <a:gd name="T12" fmla="*/ 0 w 11"/>
              <a:gd name="T13" fmla="*/ 5 h 19"/>
            </a:gdLst>
            <a:ahLst/>
            <a:cxnLst>
              <a:cxn ang="0">
                <a:pos x="T0" y="T1"/>
              </a:cxn>
              <a:cxn ang="0">
                <a:pos x="T2" y="T3"/>
              </a:cxn>
              <a:cxn ang="0">
                <a:pos x="T4" y="T5"/>
              </a:cxn>
              <a:cxn ang="0">
                <a:pos x="T6" y="T7"/>
              </a:cxn>
              <a:cxn ang="0">
                <a:pos x="T8" y="T9"/>
              </a:cxn>
              <a:cxn ang="0">
                <a:pos x="T10" y="T11"/>
              </a:cxn>
              <a:cxn ang="0">
                <a:pos x="T12" y="T13"/>
              </a:cxn>
            </a:cxnLst>
            <a:rect l="0" t="0" r="r" b="b"/>
            <a:pathLst>
              <a:path w="11" h="19">
                <a:moveTo>
                  <a:pt x="0" y="5"/>
                </a:moveTo>
                <a:cubicBezTo>
                  <a:pt x="2" y="14"/>
                  <a:pt x="2" y="14"/>
                  <a:pt x="2" y="14"/>
                </a:cubicBezTo>
                <a:cubicBezTo>
                  <a:pt x="2" y="17"/>
                  <a:pt x="4" y="19"/>
                  <a:pt x="7" y="18"/>
                </a:cubicBezTo>
                <a:cubicBezTo>
                  <a:pt x="9" y="18"/>
                  <a:pt x="11" y="16"/>
                  <a:pt x="11" y="13"/>
                </a:cubicBezTo>
                <a:cubicBezTo>
                  <a:pt x="10" y="4"/>
                  <a:pt x="10" y="4"/>
                  <a:pt x="10" y="4"/>
                </a:cubicBezTo>
                <a:cubicBezTo>
                  <a:pt x="9" y="1"/>
                  <a:pt x="7" y="0"/>
                  <a:pt x="4" y="0"/>
                </a:cubicBezTo>
                <a:cubicBezTo>
                  <a:pt x="2" y="0"/>
                  <a:pt x="0" y="3"/>
                  <a:pt x="0" y="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62" name="îṩḻîḑè"/>
          <p:cNvSpPr/>
          <p:nvPr/>
        </p:nvSpPr>
        <p:spPr bwMode="auto">
          <a:xfrm>
            <a:off x="2550363" y="2809325"/>
            <a:ext cx="70321" cy="474501"/>
          </a:xfrm>
          <a:custGeom>
            <a:avLst/>
            <a:gdLst>
              <a:gd name="T0" fmla="*/ 65 w 75"/>
              <a:gd name="T1" fmla="*/ 502 h 507"/>
              <a:gd name="T2" fmla="*/ 75 w 75"/>
              <a:gd name="T3" fmla="*/ 501 h 507"/>
              <a:gd name="T4" fmla="*/ 67 w 75"/>
              <a:gd name="T5" fmla="*/ 478 h 507"/>
              <a:gd name="T6" fmla="*/ 57 w 75"/>
              <a:gd name="T7" fmla="*/ 435 h 507"/>
              <a:gd name="T8" fmla="*/ 64 w 75"/>
              <a:gd name="T9" fmla="*/ 459 h 507"/>
              <a:gd name="T10" fmla="*/ 66 w 75"/>
              <a:gd name="T11" fmla="*/ 434 h 507"/>
              <a:gd name="T12" fmla="*/ 57 w 75"/>
              <a:gd name="T13" fmla="*/ 435 h 507"/>
              <a:gd name="T14" fmla="*/ 53 w 75"/>
              <a:gd name="T15" fmla="*/ 407 h 507"/>
              <a:gd name="T16" fmla="*/ 62 w 75"/>
              <a:gd name="T17" fmla="*/ 406 h 507"/>
              <a:gd name="T18" fmla="*/ 54 w 75"/>
              <a:gd name="T19" fmla="*/ 382 h 507"/>
              <a:gd name="T20" fmla="*/ 44 w 75"/>
              <a:gd name="T21" fmla="*/ 340 h 507"/>
              <a:gd name="T22" fmla="*/ 52 w 75"/>
              <a:gd name="T23" fmla="*/ 363 h 507"/>
              <a:gd name="T24" fmla="*/ 53 w 75"/>
              <a:gd name="T25" fmla="*/ 339 h 507"/>
              <a:gd name="T26" fmla="*/ 44 w 75"/>
              <a:gd name="T27" fmla="*/ 340 h 507"/>
              <a:gd name="T28" fmla="*/ 40 w 75"/>
              <a:gd name="T29" fmla="*/ 311 h 507"/>
              <a:gd name="T30" fmla="*/ 50 w 75"/>
              <a:gd name="T31" fmla="*/ 310 h 507"/>
              <a:gd name="T32" fmla="*/ 42 w 75"/>
              <a:gd name="T33" fmla="*/ 287 h 507"/>
              <a:gd name="T34" fmla="*/ 32 w 75"/>
              <a:gd name="T35" fmla="*/ 244 h 507"/>
              <a:gd name="T36" fmla="*/ 39 w 75"/>
              <a:gd name="T37" fmla="*/ 267 h 507"/>
              <a:gd name="T38" fmla="*/ 41 w 75"/>
              <a:gd name="T39" fmla="*/ 243 h 507"/>
              <a:gd name="T40" fmla="*/ 32 w 75"/>
              <a:gd name="T41" fmla="*/ 244 h 507"/>
              <a:gd name="T42" fmla="*/ 28 w 75"/>
              <a:gd name="T43" fmla="*/ 215 h 507"/>
              <a:gd name="T44" fmla="*/ 37 w 75"/>
              <a:gd name="T45" fmla="*/ 214 h 507"/>
              <a:gd name="T46" fmla="*/ 29 w 75"/>
              <a:gd name="T47" fmla="*/ 191 h 507"/>
              <a:gd name="T48" fmla="*/ 19 w 75"/>
              <a:gd name="T49" fmla="*/ 149 h 507"/>
              <a:gd name="T50" fmla="*/ 27 w 75"/>
              <a:gd name="T51" fmla="*/ 172 h 507"/>
              <a:gd name="T52" fmla="*/ 28 w 75"/>
              <a:gd name="T53" fmla="*/ 147 h 507"/>
              <a:gd name="T54" fmla="*/ 19 w 75"/>
              <a:gd name="T55" fmla="*/ 149 h 507"/>
              <a:gd name="T56" fmla="*/ 15 w 75"/>
              <a:gd name="T57" fmla="*/ 120 h 507"/>
              <a:gd name="T58" fmla="*/ 25 w 75"/>
              <a:gd name="T59" fmla="*/ 119 h 507"/>
              <a:gd name="T60" fmla="*/ 17 w 75"/>
              <a:gd name="T61" fmla="*/ 96 h 507"/>
              <a:gd name="T62" fmla="*/ 7 w 75"/>
              <a:gd name="T63" fmla="*/ 53 h 507"/>
              <a:gd name="T64" fmla="*/ 14 w 75"/>
              <a:gd name="T65" fmla="*/ 76 h 507"/>
              <a:gd name="T66" fmla="*/ 16 w 75"/>
              <a:gd name="T67" fmla="*/ 52 h 507"/>
              <a:gd name="T68" fmla="*/ 7 w 75"/>
              <a:gd name="T69" fmla="*/ 53 h 507"/>
              <a:gd name="T70" fmla="*/ 3 w 75"/>
              <a:gd name="T71" fmla="*/ 24 h 507"/>
              <a:gd name="T72" fmla="*/ 12 w 75"/>
              <a:gd name="T73" fmla="*/ 23 h 507"/>
              <a:gd name="T74" fmla="*/ 4 w 75"/>
              <a:gd name="T75"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5" h="507">
                <a:moveTo>
                  <a:pt x="63" y="483"/>
                </a:moveTo>
                <a:cubicBezTo>
                  <a:pt x="65" y="502"/>
                  <a:pt x="65" y="502"/>
                  <a:pt x="65" y="502"/>
                </a:cubicBezTo>
                <a:cubicBezTo>
                  <a:pt x="66" y="505"/>
                  <a:pt x="68" y="507"/>
                  <a:pt x="70" y="506"/>
                </a:cubicBezTo>
                <a:cubicBezTo>
                  <a:pt x="73" y="506"/>
                  <a:pt x="75" y="504"/>
                  <a:pt x="75" y="501"/>
                </a:cubicBezTo>
                <a:cubicBezTo>
                  <a:pt x="72" y="482"/>
                  <a:pt x="72" y="482"/>
                  <a:pt x="72" y="482"/>
                </a:cubicBezTo>
                <a:cubicBezTo>
                  <a:pt x="72" y="479"/>
                  <a:pt x="69" y="478"/>
                  <a:pt x="67" y="478"/>
                </a:cubicBezTo>
                <a:cubicBezTo>
                  <a:pt x="64" y="478"/>
                  <a:pt x="62" y="481"/>
                  <a:pt x="63" y="483"/>
                </a:cubicBezTo>
                <a:close/>
                <a:moveTo>
                  <a:pt x="57" y="435"/>
                </a:moveTo>
                <a:cubicBezTo>
                  <a:pt x="59" y="455"/>
                  <a:pt x="59" y="455"/>
                  <a:pt x="59" y="455"/>
                </a:cubicBezTo>
                <a:cubicBezTo>
                  <a:pt x="59" y="457"/>
                  <a:pt x="62" y="459"/>
                  <a:pt x="64" y="459"/>
                </a:cubicBezTo>
                <a:cubicBezTo>
                  <a:pt x="67" y="458"/>
                  <a:pt x="69" y="456"/>
                  <a:pt x="68" y="453"/>
                </a:cubicBezTo>
                <a:cubicBezTo>
                  <a:pt x="66" y="434"/>
                  <a:pt x="66" y="434"/>
                  <a:pt x="66" y="434"/>
                </a:cubicBezTo>
                <a:cubicBezTo>
                  <a:pt x="65" y="432"/>
                  <a:pt x="63" y="430"/>
                  <a:pt x="61" y="430"/>
                </a:cubicBezTo>
                <a:cubicBezTo>
                  <a:pt x="58" y="431"/>
                  <a:pt x="56" y="433"/>
                  <a:pt x="57" y="435"/>
                </a:cubicBezTo>
                <a:close/>
                <a:moveTo>
                  <a:pt x="50" y="388"/>
                </a:moveTo>
                <a:cubicBezTo>
                  <a:pt x="53" y="407"/>
                  <a:pt x="53" y="407"/>
                  <a:pt x="53" y="407"/>
                </a:cubicBezTo>
                <a:cubicBezTo>
                  <a:pt x="53" y="409"/>
                  <a:pt x="55" y="411"/>
                  <a:pt x="58" y="411"/>
                </a:cubicBezTo>
                <a:cubicBezTo>
                  <a:pt x="61" y="410"/>
                  <a:pt x="62" y="408"/>
                  <a:pt x="62" y="406"/>
                </a:cubicBezTo>
                <a:cubicBezTo>
                  <a:pt x="60" y="386"/>
                  <a:pt x="60" y="386"/>
                  <a:pt x="60" y="386"/>
                </a:cubicBezTo>
                <a:cubicBezTo>
                  <a:pt x="59" y="384"/>
                  <a:pt x="57" y="382"/>
                  <a:pt x="54" y="382"/>
                </a:cubicBezTo>
                <a:cubicBezTo>
                  <a:pt x="52" y="383"/>
                  <a:pt x="50" y="385"/>
                  <a:pt x="50" y="388"/>
                </a:cubicBezTo>
                <a:close/>
                <a:moveTo>
                  <a:pt x="44" y="340"/>
                </a:moveTo>
                <a:cubicBezTo>
                  <a:pt x="47" y="359"/>
                  <a:pt x="47" y="359"/>
                  <a:pt x="47" y="359"/>
                </a:cubicBezTo>
                <a:cubicBezTo>
                  <a:pt x="47" y="361"/>
                  <a:pt x="49" y="363"/>
                  <a:pt x="52" y="363"/>
                </a:cubicBezTo>
                <a:cubicBezTo>
                  <a:pt x="54" y="363"/>
                  <a:pt x="56" y="360"/>
                  <a:pt x="56" y="358"/>
                </a:cubicBezTo>
                <a:cubicBezTo>
                  <a:pt x="53" y="339"/>
                  <a:pt x="53" y="339"/>
                  <a:pt x="53" y="339"/>
                </a:cubicBezTo>
                <a:cubicBezTo>
                  <a:pt x="53" y="336"/>
                  <a:pt x="51" y="334"/>
                  <a:pt x="48" y="335"/>
                </a:cubicBezTo>
                <a:cubicBezTo>
                  <a:pt x="46" y="335"/>
                  <a:pt x="44" y="337"/>
                  <a:pt x="44" y="340"/>
                </a:cubicBezTo>
                <a:close/>
                <a:moveTo>
                  <a:pt x="38" y="292"/>
                </a:moveTo>
                <a:cubicBezTo>
                  <a:pt x="40" y="311"/>
                  <a:pt x="40" y="311"/>
                  <a:pt x="40" y="311"/>
                </a:cubicBezTo>
                <a:cubicBezTo>
                  <a:pt x="41" y="314"/>
                  <a:pt x="43" y="315"/>
                  <a:pt x="46" y="315"/>
                </a:cubicBezTo>
                <a:cubicBezTo>
                  <a:pt x="48" y="315"/>
                  <a:pt x="50" y="312"/>
                  <a:pt x="50" y="310"/>
                </a:cubicBezTo>
                <a:cubicBezTo>
                  <a:pt x="47" y="291"/>
                  <a:pt x="47" y="291"/>
                  <a:pt x="47" y="291"/>
                </a:cubicBezTo>
                <a:cubicBezTo>
                  <a:pt x="47" y="288"/>
                  <a:pt x="44" y="286"/>
                  <a:pt x="42" y="287"/>
                </a:cubicBezTo>
                <a:cubicBezTo>
                  <a:pt x="39" y="287"/>
                  <a:pt x="37" y="289"/>
                  <a:pt x="38" y="292"/>
                </a:cubicBezTo>
                <a:close/>
                <a:moveTo>
                  <a:pt x="32" y="244"/>
                </a:moveTo>
                <a:cubicBezTo>
                  <a:pt x="34" y="263"/>
                  <a:pt x="34" y="263"/>
                  <a:pt x="34" y="263"/>
                </a:cubicBezTo>
                <a:cubicBezTo>
                  <a:pt x="34" y="266"/>
                  <a:pt x="37" y="268"/>
                  <a:pt x="39" y="267"/>
                </a:cubicBezTo>
                <a:cubicBezTo>
                  <a:pt x="42" y="267"/>
                  <a:pt x="44" y="265"/>
                  <a:pt x="43" y="262"/>
                </a:cubicBezTo>
                <a:cubicBezTo>
                  <a:pt x="41" y="243"/>
                  <a:pt x="41" y="243"/>
                  <a:pt x="41" y="243"/>
                </a:cubicBezTo>
                <a:cubicBezTo>
                  <a:pt x="41" y="240"/>
                  <a:pt x="38" y="239"/>
                  <a:pt x="36" y="239"/>
                </a:cubicBezTo>
                <a:cubicBezTo>
                  <a:pt x="33" y="239"/>
                  <a:pt x="31" y="242"/>
                  <a:pt x="32" y="244"/>
                </a:cubicBezTo>
                <a:close/>
                <a:moveTo>
                  <a:pt x="25" y="196"/>
                </a:moveTo>
                <a:cubicBezTo>
                  <a:pt x="28" y="215"/>
                  <a:pt x="28" y="215"/>
                  <a:pt x="28" y="215"/>
                </a:cubicBezTo>
                <a:cubicBezTo>
                  <a:pt x="28" y="218"/>
                  <a:pt x="31" y="220"/>
                  <a:pt x="33" y="220"/>
                </a:cubicBezTo>
                <a:cubicBezTo>
                  <a:pt x="36" y="219"/>
                  <a:pt x="37" y="217"/>
                  <a:pt x="37" y="214"/>
                </a:cubicBezTo>
                <a:cubicBezTo>
                  <a:pt x="35" y="195"/>
                  <a:pt x="35" y="195"/>
                  <a:pt x="35" y="195"/>
                </a:cubicBezTo>
                <a:cubicBezTo>
                  <a:pt x="34" y="193"/>
                  <a:pt x="32" y="191"/>
                  <a:pt x="29" y="191"/>
                </a:cubicBezTo>
                <a:cubicBezTo>
                  <a:pt x="27" y="191"/>
                  <a:pt x="25" y="194"/>
                  <a:pt x="25" y="196"/>
                </a:cubicBezTo>
                <a:close/>
                <a:moveTo>
                  <a:pt x="19" y="149"/>
                </a:moveTo>
                <a:cubicBezTo>
                  <a:pt x="22" y="168"/>
                  <a:pt x="22" y="168"/>
                  <a:pt x="22" y="168"/>
                </a:cubicBezTo>
                <a:cubicBezTo>
                  <a:pt x="22" y="170"/>
                  <a:pt x="24" y="172"/>
                  <a:pt x="27" y="172"/>
                </a:cubicBezTo>
                <a:cubicBezTo>
                  <a:pt x="29" y="171"/>
                  <a:pt x="31" y="169"/>
                  <a:pt x="31" y="166"/>
                </a:cubicBezTo>
                <a:cubicBezTo>
                  <a:pt x="28" y="147"/>
                  <a:pt x="28" y="147"/>
                  <a:pt x="28" y="147"/>
                </a:cubicBezTo>
                <a:cubicBezTo>
                  <a:pt x="28" y="145"/>
                  <a:pt x="26" y="143"/>
                  <a:pt x="23" y="143"/>
                </a:cubicBezTo>
                <a:cubicBezTo>
                  <a:pt x="21" y="144"/>
                  <a:pt x="19" y="146"/>
                  <a:pt x="19" y="149"/>
                </a:cubicBezTo>
                <a:close/>
                <a:moveTo>
                  <a:pt x="13" y="101"/>
                </a:moveTo>
                <a:cubicBezTo>
                  <a:pt x="15" y="120"/>
                  <a:pt x="15" y="120"/>
                  <a:pt x="15" y="120"/>
                </a:cubicBezTo>
                <a:cubicBezTo>
                  <a:pt x="16" y="122"/>
                  <a:pt x="18" y="124"/>
                  <a:pt x="21" y="124"/>
                </a:cubicBezTo>
                <a:cubicBezTo>
                  <a:pt x="23" y="124"/>
                  <a:pt x="25" y="121"/>
                  <a:pt x="25" y="119"/>
                </a:cubicBezTo>
                <a:cubicBezTo>
                  <a:pt x="22" y="100"/>
                  <a:pt x="22" y="100"/>
                  <a:pt x="22" y="100"/>
                </a:cubicBezTo>
                <a:cubicBezTo>
                  <a:pt x="22" y="97"/>
                  <a:pt x="19" y="95"/>
                  <a:pt x="17" y="96"/>
                </a:cubicBezTo>
                <a:cubicBezTo>
                  <a:pt x="14" y="96"/>
                  <a:pt x="13" y="98"/>
                  <a:pt x="13" y="101"/>
                </a:cubicBezTo>
                <a:close/>
                <a:moveTo>
                  <a:pt x="7" y="53"/>
                </a:moveTo>
                <a:cubicBezTo>
                  <a:pt x="9" y="72"/>
                  <a:pt x="9" y="72"/>
                  <a:pt x="9" y="72"/>
                </a:cubicBezTo>
                <a:cubicBezTo>
                  <a:pt x="9" y="75"/>
                  <a:pt x="12" y="76"/>
                  <a:pt x="14" y="76"/>
                </a:cubicBezTo>
                <a:cubicBezTo>
                  <a:pt x="17" y="76"/>
                  <a:pt x="19" y="73"/>
                  <a:pt x="18" y="71"/>
                </a:cubicBezTo>
                <a:cubicBezTo>
                  <a:pt x="16" y="52"/>
                  <a:pt x="16" y="52"/>
                  <a:pt x="16" y="52"/>
                </a:cubicBezTo>
                <a:cubicBezTo>
                  <a:pt x="16" y="49"/>
                  <a:pt x="13" y="47"/>
                  <a:pt x="11" y="48"/>
                </a:cubicBezTo>
                <a:cubicBezTo>
                  <a:pt x="8" y="48"/>
                  <a:pt x="6" y="50"/>
                  <a:pt x="7" y="53"/>
                </a:cubicBezTo>
                <a:close/>
                <a:moveTo>
                  <a:pt x="0" y="5"/>
                </a:moveTo>
                <a:cubicBezTo>
                  <a:pt x="3" y="24"/>
                  <a:pt x="3" y="24"/>
                  <a:pt x="3" y="24"/>
                </a:cubicBezTo>
                <a:cubicBezTo>
                  <a:pt x="3" y="27"/>
                  <a:pt x="6" y="29"/>
                  <a:pt x="8" y="28"/>
                </a:cubicBezTo>
                <a:cubicBezTo>
                  <a:pt x="11" y="28"/>
                  <a:pt x="12" y="26"/>
                  <a:pt x="12" y="23"/>
                </a:cubicBezTo>
                <a:cubicBezTo>
                  <a:pt x="10" y="4"/>
                  <a:pt x="10" y="4"/>
                  <a:pt x="10" y="4"/>
                </a:cubicBezTo>
                <a:cubicBezTo>
                  <a:pt x="9" y="1"/>
                  <a:pt x="7" y="0"/>
                  <a:pt x="4" y="0"/>
                </a:cubicBezTo>
                <a:cubicBezTo>
                  <a:pt x="2" y="0"/>
                  <a:pt x="0" y="3"/>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63" name="îSļïde"/>
          <p:cNvSpPr/>
          <p:nvPr/>
        </p:nvSpPr>
        <p:spPr bwMode="auto">
          <a:xfrm>
            <a:off x="2614769" y="3300913"/>
            <a:ext cx="10515" cy="18402"/>
          </a:xfrm>
          <a:custGeom>
            <a:avLst/>
            <a:gdLst>
              <a:gd name="T0" fmla="*/ 0 w 11"/>
              <a:gd name="T1" fmla="*/ 6 h 20"/>
              <a:gd name="T2" fmla="*/ 1 w 11"/>
              <a:gd name="T3" fmla="*/ 15 h 20"/>
              <a:gd name="T4" fmla="*/ 6 w 11"/>
              <a:gd name="T5" fmla="*/ 19 h 20"/>
              <a:gd name="T6" fmla="*/ 10 w 11"/>
              <a:gd name="T7" fmla="*/ 14 h 20"/>
              <a:gd name="T8" fmla="*/ 9 w 11"/>
              <a:gd name="T9" fmla="*/ 5 h 20"/>
              <a:gd name="T10" fmla="*/ 4 w 11"/>
              <a:gd name="T11" fmla="*/ 1 h 20"/>
              <a:gd name="T12" fmla="*/ 0 w 11"/>
              <a:gd name="T13" fmla="*/ 6 h 20"/>
            </a:gdLst>
            <a:ahLst/>
            <a:cxnLst>
              <a:cxn ang="0">
                <a:pos x="T0" y="T1"/>
              </a:cxn>
              <a:cxn ang="0">
                <a:pos x="T2" y="T3"/>
              </a:cxn>
              <a:cxn ang="0">
                <a:pos x="T4" y="T5"/>
              </a:cxn>
              <a:cxn ang="0">
                <a:pos x="T6" y="T7"/>
              </a:cxn>
              <a:cxn ang="0">
                <a:pos x="T8" y="T9"/>
              </a:cxn>
              <a:cxn ang="0">
                <a:pos x="T10" y="T11"/>
              </a:cxn>
              <a:cxn ang="0">
                <a:pos x="T12" y="T13"/>
              </a:cxn>
            </a:cxnLst>
            <a:rect l="0" t="0" r="r" b="b"/>
            <a:pathLst>
              <a:path w="11" h="20">
                <a:moveTo>
                  <a:pt x="0" y="6"/>
                </a:moveTo>
                <a:cubicBezTo>
                  <a:pt x="1" y="15"/>
                  <a:pt x="1" y="15"/>
                  <a:pt x="1" y="15"/>
                </a:cubicBezTo>
                <a:cubicBezTo>
                  <a:pt x="2" y="18"/>
                  <a:pt x="4" y="20"/>
                  <a:pt x="6" y="19"/>
                </a:cubicBezTo>
                <a:cubicBezTo>
                  <a:pt x="9" y="19"/>
                  <a:pt x="11" y="17"/>
                  <a:pt x="10" y="14"/>
                </a:cubicBezTo>
                <a:cubicBezTo>
                  <a:pt x="9" y="5"/>
                  <a:pt x="9" y="5"/>
                  <a:pt x="9" y="5"/>
                </a:cubicBezTo>
                <a:cubicBezTo>
                  <a:pt x="9" y="2"/>
                  <a:pt x="7" y="0"/>
                  <a:pt x="4" y="1"/>
                </a:cubicBezTo>
                <a:cubicBezTo>
                  <a:pt x="1" y="1"/>
                  <a:pt x="0" y="3"/>
                  <a:pt x="0" y="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64" name="îŝľïḍe"/>
          <p:cNvSpPr/>
          <p:nvPr/>
        </p:nvSpPr>
        <p:spPr bwMode="auto">
          <a:xfrm>
            <a:off x="2230305" y="3052490"/>
            <a:ext cx="10515" cy="18402"/>
          </a:xfrm>
          <a:custGeom>
            <a:avLst/>
            <a:gdLst>
              <a:gd name="T0" fmla="*/ 0 w 11"/>
              <a:gd name="T1" fmla="*/ 6 h 19"/>
              <a:gd name="T2" fmla="*/ 1 w 11"/>
              <a:gd name="T3" fmla="*/ 15 h 19"/>
              <a:gd name="T4" fmla="*/ 6 w 11"/>
              <a:gd name="T5" fmla="*/ 19 h 19"/>
              <a:gd name="T6" fmla="*/ 10 w 11"/>
              <a:gd name="T7" fmla="*/ 14 h 19"/>
              <a:gd name="T8" fmla="*/ 9 w 11"/>
              <a:gd name="T9" fmla="*/ 4 h 19"/>
              <a:gd name="T10" fmla="*/ 4 w 11"/>
              <a:gd name="T11" fmla="*/ 0 h 19"/>
              <a:gd name="T12" fmla="*/ 0 w 11"/>
              <a:gd name="T13" fmla="*/ 6 h 19"/>
            </a:gdLst>
            <a:ahLst/>
            <a:cxnLst>
              <a:cxn ang="0">
                <a:pos x="T0" y="T1"/>
              </a:cxn>
              <a:cxn ang="0">
                <a:pos x="T2" y="T3"/>
              </a:cxn>
              <a:cxn ang="0">
                <a:pos x="T4" y="T5"/>
              </a:cxn>
              <a:cxn ang="0">
                <a:pos x="T6" y="T7"/>
              </a:cxn>
              <a:cxn ang="0">
                <a:pos x="T8" y="T9"/>
              </a:cxn>
              <a:cxn ang="0">
                <a:pos x="T10" y="T11"/>
              </a:cxn>
              <a:cxn ang="0">
                <a:pos x="T12" y="T13"/>
              </a:cxn>
            </a:cxnLst>
            <a:rect l="0" t="0" r="r" b="b"/>
            <a:pathLst>
              <a:path w="11" h="19">
                <a:moveTo>
                  <a:pt x="0" y="6"/>
                </a:moveTo>
                <a:cubicBezTo>
                  <a:pt x="1" y="15"/>
                  <a:pt x="1" y="15"/>
                  <a:pt x="1" y="15"/>
                </a:cubicBezTo>
                <a:cubicBezTo>
                  <a:pt x="1" y="17"/>
                  <a:pt x="4" y="19"/>
                  <a:pt x="6" y="19"/>
                </a:cubicBezTo>
                <a:cubicBezTo>
                  <a:pt x="9" y="19"/>
                  <a:pt x="11" y="16"/>
                  <a:pt x="10" y="14"/>
                </a:cubicBezTo>
                <a:cubicBezTo>
                  <a:pt x="9" y="4"/>
                  <a:pt x="9" y="4"/>
                  <a:pt x="9" y="4"/>
                </a:cubicBezTo>
                <a:cubicBezTo>
                  <a:pt x="9" y="2"/>
                  <a:pt x="6" y="0"/>
                  <a:pt x="4" y="0"/>
                </a:cubicBezTo>
                <a:cubicBezTo>
                  <a:pt x="1" y="1"/>
                  <a:pt x="0" y="3"/>
                  <a:pt x="0" y="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65" name="i$ľíḍê"/>
          <p:cNvSpPr/>
          <p:nvPr/>
        </p:nvSpPr>
        <p:spPr bwMode="auto">
          <a:xfrm>
            <a:off x="2234248" y="3088637"/>
            <a:ext cx="41404" cy="247766"/>
          </a:xfrm>
          <a:custGeom>
            <a:avLst/>
            <a:gdLst>
              <a:gd name="T0" fmla="*/ 32 w 44"/>
              <a:gd name="T1" fmla="*/ 242 h 265"/>
              <a:gd name="T2" fmla="*/ 34 w 44"/>
              <a:gd name="T3" fmla="*/ 261 h 265"/>
              <a:gd name="T4" fmla="*/ 39 w 44"/>
              <a:gd name="T5" fmla="*/ 265 h 265"/>
              <a:gd name="T6" fmla="*/ 43 w 44"/>
              <a:gd name="T7" fmla="*/ 259 h 265"/>
              <a:gd name="T8" fmla="*/ 41 w 44"/>
              <a:gd name="T9" fmla="*/ 240 h 265"/>
              <a:gd name="T10" fmla="*/ 36 w 44"/>
              <a:gd name="T11" fmla="*/ 236 h 265"/>
              <a:gd name="T12" fmla="*/ 32 w 44"/>
              <a:gd name="T13" fmla="*/ 242 h 265"/>
              <a:gd name="T14" fmla="*/ 25 w 44"/>
              <a:gd name="T15" fmla="*/ 194 h 265"/>
              <a:gd name="T16" fmla="*/ 28 w 44"/>
              <a:gd name="T17" fmla="*/ 213 h 265"/>
              <a:gd name="T18" fmla="*/ 33 w 44"/>
              <a:gd name="T19" fmla="*/ 217 h 265"/>
              <a:gd name="T20" fmla="*/ 37 w 44"/>
              <a:gd name="T21" fmla="*/ 212 h 265"/>
              <a:gd name="T22" fmla="*/ 35 w 44"/>
              <a:gd name="T23" fmla="*/ 193 h 265"/>
              <a:gd name="T24" fmla="*/ 29 w 44"/>
              <a:gd name="T25" fmla="*/ 189 h 265"/>
              <a:gd name="T26" fmla="*/ 25 w 44"/>
              <a:gd name="T27" fmla="*/ 194 h 265"/>
              <a:gd name="T28" fmla="*/ 19 w 44"/>
              <a:gd name="T29" fmla="*/ 147 h 265"/>
              <a:gd name="T30" fmla="*/ 22 w 44"/>
              <a:gd name="T31" fmla="*/ 166 h 265"/>
              <a:gd name="T32" fmla="*/ 27 w 44"/>
              <a:gd name="T33" fmla="*/ 170 h 265"/>
              <a:gd name="T34" fmla="*/ 31 w 44"/>
              <a:gd name="T35" fmla="*/ 165 h 265"/>
              <a:gd name="T36" fmla="*/ 29 w 44"/>
              <a:gd name="T37" fmla="*/ 146 h 265"/>
              <a:gd name="T38" fmla="*/ 23 w 44"/>
              <a:gd name="T39" fmla="*/ 142 h 265"/>
              <a:gd name="T40" fmla="*/ 19 w 44"/>
              <a:gd name="T41" fmla="*/ 147 h 265"/>
              <a:gd name="T42" fmla="*/ 13 w 44"/>
              <a:gd name="T43" fmla="*/ 100 h 265"/>
              <a:gd name="T44" fmla="*/ 16 w 44"/>
              <a:gd name="T45" fmla="*/ 119 h 265"/>
              <a:gd name="T46" fmla="*/ 21 w 44"/>
              <a:gd name="T47" fmla="*/ 123 h 265"/>
              <a:gd name="T48" fmla="*/ 25 w 44"/>
              <a:gd name="T49" fmla="*/ 118 h 265"/>
              <a:gd name="T50" fmla="*/ 22 w 44"/>
              <a:gd name="T51" fmla="*/ 99 h 265"/>
              <a:gd name="T52" fmla="*/ 17 w 44"/>
              <a:gd name="T53" fmla="*/ 95 h 265"/>
              <a:gd name="T54" fmla="*/ 13 w 44"/>
              <a:gd name="T55" fmla="*/ 100 h 265"/>
              <a:gd name="T56" fmla="*/ 7 w 44"/>
              <a:gd name="T57" fmla="*/ 53 h 265"/>
              <a:gd name="T58" fmla="*/ 9 w 44"/>
              <a:gd name="T59" fmla="*/ 71 h 265"/>
              <a:gd name="T60" fmla="*/ 15 w 44"/>
              <a:gd name="T61" fmla="*/ 75 h 265"/>
              <a:gd name="T62" fmla="*/ 19 w 44"/>
              <a:gd name="T63" fmla="*/ 70 h 265"/>
              <a:gd name="T64" fmla="*/ 16 w 44"/>
              <a:gd name="T65" fmla="*/ 51 h 265"/>
              <a:gd name="T66" fmla="*/ 11 w 44"/>
              <a:gd name="T67" fmla="*/ 47 h 265"/>
              <a:gd name="T68" fmla="*/ 7 w 44"/>
              <a:gd name="T69" fmla="*/ 53 h 265"/>
              <a:gd name="T70" fmla="*/ 1 w 44"/>
              <a:gd name="T71" fmla="*/ 5 h 265"/>
              <a:gd name="T72" fmla="*/ 3 w 44"/>
              <a:gd name="T73" fmla="*/ 24 h 265"/>
              <a:gd name="T74" fmla="*/ 8 w 44"/>
              <a:gd name="T75" fmla="*/ 28 h 265"/>
              <a:gd name="T76" fmla="*/ 13 w 44"/>
              <a:gd name="T77" fmla="*/ 23 h 265"/>
              <a:gd name="T78" fmla="*/ 10 w 44"/>
              <a:gd name="T79" fmla="*/ 4 h 265"/>
              <a:gd name="T80" fmla="*/ 5 w 44"/>
              <a:gd name="T81" fmla="*/ 0 h 265"/>
              <a:gd name="T82" fmla="*/ 1 w 44"/>
              <a:gd name="T83" fmla="*/ 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 h="265">
                <a:moveTo>
                  <a:pt x="32" y="242"/>
                </a:moveTo>
                <a:cubicBezTo>
                  <a:pt x="34" y="261"/>
                  <a:pt x="34" y="261"/>
                  <a:pt x="34" y="261"/>
                </a:cubicBezTo>
                <a:cubicBezTo>
                  <a:pt x="34" y="263"/>
                  <a:pt x="37" y="265"/>
                  <a:pt x="39" y="265"/>
                </a:cubicBezTo>
                <a:cubicBezTo>
                  <a:pt x="42" y="264"/>
                  <a:pt x="44" y="262"/>
                  <a:pt x="43" y="259"/>
                </a:cubicBezTo>
                <a:cubicBezTo>
                  <a:pt x="41" y="240"/>
                  <a:pt x="41" y="240"/>
                  <a:pt x="41" y="240"/>
                </a:cubicBezTo>
                <a:cubicBezTo>
                  <a:pt x="41" y="238"/>
                  <a:pt x="38" y="236"/>
                  <a:pt x="36" y="236"/>
                </a:cubicBezTo>
                <a:cubicBezTo>
                  <a:pt x="33" y="237"/>
                  <a:pt x="31" y="239"/>
                  <a:pt x="32" y="242"/>
                </a:cubicBezTo>
                <a:close/>
                <a:moveTo>
                  <a:pt x="25" y="194"/>
                </a:moveTo>
                <a:cubicBezTo>
                  <a:pt x="28" y="213"/>
                  <a:pt x="28" y="213"/>
                  <a:pt x="28" y="213"/>
                </a:cubicBezTo>
                <a:cubicBezTo>
                  <a:pt x="28" y="216"/>
                  <a:pt x="31" y="218"/>
                  <a:pt x="33" y="217"/>
                </a:cubicBezTo>
                <a:cubicBezTo>
                  <a:pt x="36" y="217"/>
                  <a:pt x="38" y="215"/>
                  <a:pt x="37" y="212"/>
                </a:cubicBezTo>
                <a:cubicBezTo>
                  <a:pt x="35" y="193"/>
                  <a:pt x="35" y="193"/>
                  <a:pt x="35" y="193"/>
                </a:cubicBezTo>
                <a:cubicBezTo>
                  <a:pt x="34" y="191"/>
                  <a:pt x="32" y="189"/>
                  <a:pt x="29" y="189"/>
                </a:cubicBezTo>
                <a:cubicBezTo>
                  <a:pt x="27" y="189"/>
                  <a:pt x="25" y="192"/>
                  <a:pt x="25" y="194"/>
                </a:cubicBezTo>
                <a:close/>
                <a:moveTo>
                  <a:pt x="19" y="147"/>
                </a:moveTo>
                <a:cubicBezTo>
                  <a:pt x="22" y="166"/>
                  <a:pt x="22" y="166"/>
                  <a:pt x="22" y="166"/>
                </a:cubicBezTo>
                <a:cubicBezTo>
                  <a:pt x="22" y="169"/>
                  <a:pt x="24" y="170"/>
                  <a:pt x="27" y="170"/>
                </a:cubicBezTo>
                <a:cubicBezTo>
                  <a:pt x="30" y="170"/>
                  <a:pt x="31" y="167"/>
                  <a:pt x="31" y="165"/>
                </a:cubicBezTo>
                <a:cubicBezTo>
                  <a:pt x="29" y="146"/>
                  <a:pt x="29" y="146"/>
                  <a:pt x="29" y="146"/>
                </a:cubicBezTo>
                <a:cubicBezTo>
                  <a:pt x="28" y="143"/>
                  <a:pt x="26" y="142"/>
                  <a:pt x="23" y="142"/>
                </a:cubicBezTo>
                <a:cubicBezTo>
                  <a:pt x="21" y="142"/>
                  <a:pt x="19" y="145"/>
                  <a:pt x="19" y="147"/>
                </a:cubicBezTo>
                <a:close/>
                <a:moveTo>
                  <a:pt x="13" y="100"/>
                </a:moveTo>
                <a:cubicBezTo>
                  <a:pt x="16" y="119"/>
                  <a:pt x="16" y="119"/>
                  <a:pt x="16" y="119"/>
                </a:cubicBezTo>
                <a:cubicBezTo>
                  <a:pt x="16" y="121"/>
                  <a:pt x="18" y="123"/>
                  <a:pt x="21" y="123"/>
                </a:cubicBezTo>
                <a:cubicBezTo>
                  <a:pt x="23" y="122"/>
                  <a:pt x="25" y="120"/>
                  <a:pt x="25" y="118"/>
                </a:cubicBezTo>
                <a:cubicBezTo>
                  <a:pt x="22" y="99"/>
                  <a:pt x="22" y="99"/>
                  <a:pt x="22" y="99"/>
                </a:cubicBezTo>
                <a:cubicBezTo>
                  <a:pt x="22" y="96"/>
                  <a:pt x="20" y="94"/>
                  <a:pt x="17" y="95"/>
                </a:cubicBezTo>
                <a:cubicBezTo>
                  <a:pt x="15" y="95"/>
                  <a:pt x="13" y="97"/>
                  <a:pt x="13" y="100"/>
                </a:cubicBezTo>
                <a:close/>
                <a:moveTo>
                  <a:pt x="7" y="53"/>
                </a:moveTo>
                <a:cubicBezTo>
                  <a:pt x="9" y="71"/>
                  <a:pt x="9" y="71"/>
                  <a:pt x="9" y="71"/>
                </a:cubicBezTo>
                <a:cubicBezTo>
                  <a:pt x="10" y="74"/>
                  <a:pt x="12" y="76"/>
                  <a:pt x="15" y="75"/>
                </a:cubicBezTo>
                <a:cubicBezTo>
                  <a:pt x="17" y="75"/>
                  <a:pt x="19" y="73"/>
                  <a:pt x="19" y="70"/>
                </a:cubicBezTo>
                <a:cubicBezTo>
                  <a:pt x="16" y="51"/>
                  <a:pt x="16" y="51"/>
                  <a:pt x="16" y="51"/>
                </a:cubicBezTo>
                <a:cubicBezTo>
                  <a:pt x="16" y="49"/>
                  <a:pt x="14" y="47"/>
                  <a:pt x="11" y="47"/>
                </a:cubicBezTo>
                <a:cubicBezTo>
                  <a:pt x="8" y="48"/>
                  <a:pt x="7" y="50"/>
                  <a:pt x="7" y="53"/>
                </a:cubicBezTo>
                <a:close/>
                <a:moveTo>
                  <a:pt x="1" y="5"/>
                </a:moveTo>
                <a:cubicBezTo>
                  <a:pt x="3" y="24"/>
                  <a:pt x="3" y="24"/>
                  <a:pt x="3" y="24"/>
                </a:cubicBezTo>
                <a:cubicBezTo>
                  <a:pt x="4" y="27"/>
                  <a:pt x="6" y="29"/>
                  <a:pt x="8" y="28"/>
                </a:cubicBezTo>
                <a:cubicBezTo>
                  <a:pt x="11" y="28"/>
                  <a:pt x="13" y="26"/>
                  <a:pt x="13" y="23"/>
                </a:cubicBezTo>
                <a:cubicBezTo>
                  <a:pt x="10" y="4"/>
                  <a:pt x="10" y="4"/>
                  <a:pt x="10" y="4"/>
                </a:cubicBezTo>
                <a:cubicBezTo>
                  <a:pt x="10" y="1"/>
                  <a:pt x="7" y="0"/>
                  <a:pt x="5" y="0"/>
                </a:cubicBezTo>
                <a:cubicBezTo>
                  <a:pt x="2" y="0"/>
                  <a:pt x="0" y="3"/>
                  <a:pt x="1"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66" name="ïsľiḑe"/>
          <p:cNvSpPr/>
          <p:nvPr/>
        </p:nvSpPr>
        <p:spPr bwMode="auto">
          <a:xfrm>
            <a:off x="2269080" y="3353489"/>
            <a:ext cx="11173" cy="18402"/>
          </a:xfrm>
          <a:custGeom>
            <a:avLst/>
            <a:gdLst>
              <a:gd name="T0" fmla="*/ 1 w 12"/>
              <a:gd name="T1" fmla="*/ 6 h 20"/>
              <a:gd name="T2" fmla="*/ 2 w 12"/>
              <a:gd name="T3" fmla="*/ 15 h 20"/>
              <a:gd name="T4" fmla="*/ 7 w 12"/>
              <a:gd name="T5" fmla="*/ 19 h 20"/>
              <a:gd name="T6" fmla="*/ 11 w 12"/>
              <a:gd name="T7" fmla="*/ 14 h 20"/>
              <a:gd name="T8" fmla="*/ 10 w 12"/>
              <a:gd name="T9" fmla="*/ 5 h 20"/>
              <a:gd name="T10" fmla="*/ 5 w 12"/>
              <a:gd name="T11" fmla="*/ 1 h 20"/>
              <a:gd name="T12" fmla="*/ 1 w 12"/>
              <a:gd name="T13" fmla="*/ 6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1" y="6"/>
                </a:moveTo>
                <a:cubicBezTo>
                  <a:pt x="2" y="15"/>
                  <a:pt x="2" y="15"/>
                  <a:pt x="2" y="15"/>
                </a:cubicBezTo>
                <a:cubicBezTo>
                  <a:pt x="2" y="18"/>
                  <a:pt x="5" y="20"/>
                  <a:pt x="7" y="19"/>
                </a:cubicBezTo>
                <a:cubicBezTo>
                  <a:pt x="10" y="19"/>
                  <a:pt x="12" y="17"/>
                  <a:pt x="11" y="14"/>
                </a:cubicBezTo>
                <a:cubicBezTo>
                  <a:pt x="10" y="5"/>
                  <a:pt x="10" y="5"/>
                  <a:pt x="10" y="5"/>
                </a:cubicBezTo>
                <a:cubicBezTo>
                  <a:pt x="10" y="2"/>
                  <a:pt x="7" y="0"/>
                  <a:pt x="5" y="1"/>
                </a:cubicBezTo>
                <a:cubicBezTo>
                  <a:pt x="2" y="1"/>
                  <a:pt x="0" y="3"/>
                  <a:pt x="1" y="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67" name="íşḻîďé"/>
          <p:cNvSpPr/>
          <p:nvPr/>
        </p:nvSpPr>
        <p:spPr bwMode="auto">
          <a:xfrm>
            <a:off x="2912482" y="3171444"/>
            <a:ext cx="259596" cy="30231"/>
          </a:xfrm>
          <a:custGeom>
            <a:avLst/>
            <a:gdLst>
              <a:gd name="T0" fmla="*/ 0 w 277"/>
              <a:gd name="T1" fmla="*/ 12 h 32"/>
              <a:gd name="T2" fmla="*/ 125 w 277"/>
              <a:gd name="T3" fmla="*/ 32 h 32"/>
              <a:gd name="T4" fmla="*/ 193 w 277"/>
              <a:gd name="T5" fmla="*/ 27 h 32"/>
              <a:gd name="T6" fmla="*/ 277 w 277"/>
              <a:gd name="T7" fmla="*/ 13 h 32"/>
              <a:gd name="T8" fmla="*/ 274 w 277"/>
              <a:gd name="T9" fmla="*/ 1 h 32"/>
              <a:gd name="T10" fmla="*/ 191 w 277"/>
              <a:gd name="T11" fmla="*/ 15 h 32"/>
              <a:gd name="T12" fmla="*/ 125 w 277"/>
              <a:gd name="T13" fmla="*/ 19 h 32"/>
              <a:gd name="T14" fmla="*/ 4 w 277"/>
              <a:gd name="T15" fmla="*/ 0 h 32"/>
              <a:gd name="T16" fmla="*/ 0 w 277"/>
              <a:gd name="T17"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
                <a:moveTo>
                  <a:pt x="0" y="12"/>
                </a:moveTo>
                <a:cubicBezTo>
                  <a:pt x="37" y="25"/>
                  <a:pt x="78" y="32"/>
                  <a:pt x="125" y="32"/>
                </a:cubicBezTo>
                <a:cubicBezTo>
                  <a:pt x="146" y="32"/>
                  <a:pt x="169" y="30"/>
                  <a:pt x="193" y="27"/>
                </a:cubicBezTo>
                <a:cubicBezTo>
                  <a:pt x="222" y="23"/>
                  <a:pt x="250" y="19"/>
                  <a:pt x="277" y="13"/>
                </a:cubicBezTo>
                <a:cubicBezTo>
                  <a:pt x="274" y="1"/>
                  <a:pt x="274" y="1"/>
                  <a:pt x="274" y="1"/>
                </a:cubicBezTo>
                <a:cubicBezTo>
                  <a:pt x="248" y="6"/>
                  <a:pt x="221" y="11"/>
                  <a:pt x="191" y="15"/>
                </a:cubicBezTo>
                <a:cubicBezTo>
                  <a:pt x="168" y="18"/>
                  <a:pt x="146" y="19"/>
                  <a:pt x="125" y="19"/>
                </a:cubicBezTo>
                <a:cubicBezTo>
                  <a:pt x="79" y="19"/>
                  <a:pt x="39" y="12"/>
                  <a:pt x="4" y="0"/>
                </a:cubicBezTo>
                <a:cubicBezTo>
                  <a:pt x="0" y="12"/>
                  <a:pt x="0" y="12"/>
                  <a:pt x="0" y="12"/>
                </a:cubicBezTo>
                <a:close/>
              </a:path>
            </a:pathLst>
          </a:custGeom>
          <a:solidFill>
            <a:srgbClr val="8C83D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68" name="îṥ1îdê"/>
          <p:cNvSpPr/>
          <p:nvPr/>
        </p:nvSpPr>
        <p:spPr bwMode="auto">
          <a:xfrm>
            <a:off x="2126467" y="2734403"/>
            <a:ext cx="789302" cy="448213"/>
          </a:xfrm>
          <a:custGeom>
            <a:avLst/>
            <a:gdLst>
              <a:gd name="T0" fmla="*/ 2 w 842"/>
              <a:gd name="T1" fmla="*/ 479 h 479"/>
              <a:gd name="T2" fmla="*/ 61 w 842"/>
              <a:gd name="T3" fmla="*/ 451 h 479"/>
              <a:gd name="T4" fmla="*/ 95 w 842"/>
              <a:gd name="T5" fmla="*/ 404 h 479"/>
              <a:gd name="T6" fmla="*/ 133 w 842"/>
              <a:gd name="T7" fmla="*/ 289 h 479"/>
              <a:gd name="T8" fmla="*/ 194 w 842"/>
              <a:gd name="T9" fmla="*/ 108 h 479"/>
              <a:gd name="T10" fmla="*/ 250 w 842"/>
              <a:gd name="T11" fmla="*/ 43 h 479"/>
              <a:gd name="T12" fmla="*/ 338 w 842"/>
              <a:gd name="T13" fmla="*/ 13 h 479"/>
              <a:gd name="T14" fmla="*/ 354 w 842"/>
              <a:gd name="T15" fmla="*/ 12 h 479"/>
              <a:gd name="T16" fmla="*/ 424 w 842"/>
              <a:gd name="T17" fmla="*/ 28 h 479"/>
              <a:gd name="T18" fmla="*/ 519 w 842"/>
              <a:gd name="T19" fmla="*/ 116 h 479"/>
              <a:gd name="T20" fmla="*/ 644 w 842"/>
              <a:gd name="T21" fmla="*/ 319 h 479"/>
              <a:gd name="T22" fmla="*/ 726 w 842"/>
              <a:gd name="T23" fmla="*/ 413 h 479"/>
              <a:gd name="T24" fmla="*/ 838 w 842"/>
              <a:gd name="T25" fmla="*/ 479 h 479"/>
              <a:gd name="T26" fmla="*/ 842 w 842"/>
              <a:gd name="T27" fmla="*/ 467 h 479"/>
              <a:gd name="T28" fmla="*/ 690 w 842"/>
              <a:gd name="T29" fmla="*/ 358 h 479"/>
              <a:gd name="T30" fmla="*/ 541 w 842"/>
              <a:gd name="T31" fmla="*/ 127 h 479"/>
              <a:gd name="T32" fmla="*/ 462 w 842"/>
              <a:gd name="T33" fmla="*/ 36 h 479"/>
              <a:gd name="T34" fmla="*/ 354 w 842"/>
              <a:gd name="T35" fmla="*/ 0 h 479"/>
              <a:gd name="T36" fmla="*/ 337 w 842"/>
              <a:gd name="T37" fmla="*/ 1 h 479"/>
              <a:gd name="T38" fmla="*/ 253 w 842"/>
              <a:gd name="T39" fmla="*/ 26 h 479"/>
              <a:gd name="T40" fmla="*/ 202 w 842"/>
              <a:gd name="T41" fmla="*/ 73 h 479"/>
              <a:gd name="T42" fmla="*/ 148 w 842"/>
              <a:gd name="T43" fmla="*/ 188 h 479"/>
              <a:gd name="T44" fmla="*/ 96 w 842"/>
              <a:gd name="T45" fmla="*/ 371 h 479"/>
              <a:gd name="T46" fmla="*/ 59 w 842"/>
              <a:gd name="T47" fmla="*/ 436 h 479"/>
              <a:gd name="T48" fmla="*/ 0 w 842"/>
              <a:gd name="T49" fmla="*/ 466 h 479"/>
              <a:gd name="T50" fmla="*/ 2 w 842"/>
              <a:gd name="T51" fmla="*/ 479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2" h="479">
                <a:moveTo>
                  <a:pt x="2" y="479"/>
                </a:moveTo>
                <a:cubicBezTo>
                  <a:pt x="26" y="476"/>
                  <a:pt x="45" y="466"/>
                  <a:pt x="61" y="451"/>
                </a:cubicBezTo>
                <a:cubicBezTo>
                  <a:pt x="75" y="438"/>
                  <a:pt x="86" y="422"/>
                  <a:pt x="95" y="404"/>
                </a:cubicBezTo>
                <a:cubicBezTo>
                  <a:pt x="111" y="371"/>
                  <a:pt x="122" y="331"/>
                  <a:pt x="133" y="289"/>
                </a:cubicBezTo>
                <a:cubicBezTo>
                  <a:pt x="149" y="227"/>
                  <a:pt x="165" y="160"/>
                  <a:pt x="194" y="108"/>
                </a:cubicBezTo>
                <a:cubicBezTo>
                  <a:pt x="209" y="82"/>
                  <a:pt x="227" y="60"/>
                  <a:pt x="250" y="43"/>
                </a:cubicBezTo>
                <a:cubicBezTo>
                  <a:pt x="273" y="27"/>
                  <a:pt x="302" y="16"/>
                  <a:pt x="338" y="13"/>
                </a:cubicBezTo>
                <a:cubicBezTo>
                  <a:pt x="343" y="12"/>
                  <a:pt x="349" y="12"/>
                  <a:pt x="354" y="12"/>
                </a:cubicBezTo>
                <a:cubicBezTo>
                  <a:pt x="380" y="12"/>
                  <a:pt x="404" y="18"/>
                  <a:pt x="424" y="28"/>
                </a:cubicBezTo>
                <a:cubicBezTo>
                  <a:pt x="461" y="46"/>
                  <a:pt x="491" y="77"/>
                  <a:pt x="519" y="116"/>
                </a:cubicBezTo>
                <a:cubicBezTo>
                  <a:pt x="560" y="175"/>
                  <a:pt x="597" y="250"/>
                  <a:pt x="644" y="319"/>
                </a:cubicBezTo>
                <a:cubicBezTo>
                  <a:pt x="668" y="353"/>
                  <a:pt x="695" y="385"/>
                  <a:pt x="726" y="413"/>
                </a:cubicBezTo>
                <a:cubicBezTo>
                  <a:pt x="758" y="441"/>
                  <a:pt x="795" y="464"/>
                  <a:pt x="838" y="479"/>
                </a:cubicBezTo>
                <a:cubicBezTo>
                  <a:pt x="842" y="467"/>
                  <a:pt x="842" y="467"/>
                  <a:pt x="842" y="467"/>
                </a:cubicBezTo>
                <a:cubicBezTo>
                  <a:pt x="778" y="445"/>
                  <a:pt x="730" y="405"/>
                  <a:pt x="690" y="358"/>
                </a:cubicBezTo>
                <a:cubicBezTo>
                  <a:pt x="630" y="287"/>
                  <a:pt x="588" y="198"/>
                  <a:pt x="541" y="127"/>
                </a:cubicBezTo>
                <a:cubicBezTo>
                  <a:pt x="517" y="91"/>
                  <a:pt x="492" y="59"/>
                  <a:pt x="462" y="36"/>
                </a:cubicBezTo>
                <a:cubicBezTo>
                  <a:pt x="432" y="14"/>
                  <a:pt x="396" y="0"/>
                  <a:pt x="354" y="0"/>
                </a:cubicBezTo>
                <a:cubicBezTo>
                  <a:pt x="348" y="0"/>
                  <a:pt x="343" y="0"/>
                  <a:pt x="337" y="1"/>
                </a:cubicBezTo>
                <a:cubicBezTo>
                  <a:pt x="304" y="3"/>
                  <a:pt x="276" y="12"/>
                  <a:pt x="253" y="26"/>
                </a:cubicBezTo>
                <a:cubicBezTo>
                  <a:pt x="233" y="39"/>
                  <a:pt x="216" y="55"/>
                  <a:pt x="202" y="73"/>
                </a:cubicBezTo>
                <a:cubicBezTo>
                  <a:pt x="177" y="106"/>
                  <a:pt x="161" y="146"/>
                  <a:pt x="148" y="188"/>
                </a:cubicBezTo>
                <a:cubicBezTo>
                  <a:pt x="128" y="251"/>
                  <a:pt x="116" y="318"/>
                  <a:pt x="96" y="371"/>
                </a:cubicBezTo>
                <a:cubicBezTo>
                  <a:pt x="86" y="397"/>
                  <a:pt x="74" y="419"/>
                  <a:pt x="59" y="436"/>
                </a:cubicBezTo>
                <a:cubicBezTo>
                  <a:pt x="43" y="452"/>
                  <a:pt x="25" y="463"/>
                  <a:pt x="0" y="466"/>
                </a:cubicBezTo>
                <a:cubicBezTo>
                  <a:pt x="2" y="479"/>
                  <a:pt x="2" y="479"/>
                  <a:pt x="2" y="479"/>
                </a:cubicBezTo>
                <a:close/>
              </a:path>
            </a:pathLst>
          </a:custGeom>
          <a:solidFill>
            <a:srgbClr val="8C83D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69" name="îsḻiḍé"/>
          <p:cNvSpPr/>
          <p:nvPr/>
        </p:nvSpPr>
        <p:spPr bwMode="auto">
          <a:xfrm>
            <a:off x="2708749" y="2941423"/>
            <a:ext cx="452156" cy="139327"/>
          </a:xfrm>
          <a:custGeom>
            <a:avLst/>
            <a:gdLst>
              <a:gd name="T0" fmla="*/ 7 w 482"/>
              <a:gd name="T1" fmla="*/ 59 h 149"/>
              <a:gd name="T2" fmla="*/ 136 w 482"/>
              <a:gd name="T3" fmla="*/ 10 h 149"/>
              <a:gd name="T4" fmla="*/ 310 w 482"/>
              <a:gd name="T5" fmla="*/ 86 h 149"/>
              <a:gd name="T6" fmla="*/ 461 w 482"/>
              <a:gd name="T7" fmla="*/ 149 h 149"/>
              <a:gd name="T8" fmla="*/ 482 w 482"/>
              <a:gd name="T9" fmla="*/ 148 h 149"/>
              <a:gd name="T10" fmla="*/ 481 w 482"/>
              <a:gd name="T11" fmla="*/ 138 h 149"/>
              <a:gd name="T12" fmla="*/ 461 w 482"/>
              <a:gd name="T13" fmla="*/ 139 h 149"/>
              <a:gd name="T14" fmla="*/ 317 w 482"/>
              <a:gd name="T15" fmla="*/ 79 h 149"/>
              <a:gd name="T16" fmla="*/ 136 w 482"/>
              <a:gd name="T17" fmla="*/ 0 h 149"/>
              <a:gd name="T18" fmla="*/ 0 w 482"/>
              <a:gd name="T19" fmla="*/ 52 h 149"/>
              <a:gd name="T20" fmla="*/ 7 w 482"/>
              <a:gd name="T21" fmla="*/ 5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2" h="149">
                <a:moveTo>
                  <a:pt x="7" y="59"/>
                </a:moveTo>
                <a:cubicBezTo>
                  <a:pt x="49" y="26"/>
                  <a:pt x="92" y="10"/>
                  <a:pt x="136" y="10"/>
                </a:cubicBezTo>
                <a:cubicBezTo>
                  <a:pt x="194" y="10"/>
                  <a:pt x="253" y="37"/>
                  <a:pt x="310" y="86"/>
                </a:cubicBezTo>
                <a:cubicBezTo>
                  <a:pt x="358" y="127"/>
                  <a:pt x="410" y="149"/>
                  <a:pt x="461" y="149"/>
                </a:cubicBezTo>
                <a:cubicBezTo>
                  <a:pt x="468" y="149"/>
                  <a:pt x="475" y="148"/>
                  <a:pt x="482" y="148"/>
                </a:cubicBezTo>
                <a:cubicBezTo>
                  <a:pt x="481" y="138"/>
                  <a:pt x="481" y="138"/>
                  <a:pt x="481" y="138"/>
                </a:cubicBezTo>
                <a:cubicBezTo>
                  <a:pt x="474" y="139"/>
                  <a:pt x="468" y="139"/>
                  <a:pt x="461" y="139"/>
                </a:cubicBezTo>
                <a:cubicBezTo>
                  <a:pt x="413" y="139"/>
                  <a:pt x="363" y="118"/>
                  <a:pt x="317" y="79"/>
                </a:cubicBezTo>
                <a:cubicBezTo>
                  <a:pt x="258" y="29"/>
                  <a:pt x="197" y="0"/>
                  <a:pt x="136" y="0"/>
                </a:cubicBezTo>
                <a:cubicBezTo>
                  <a:pt x="90" y="0"/>
                  <a:pt x="44" y="17"/>
                  <a:pt x="0" y="52"/>
                </a:cubicBezTo>
                <a:cubicBezTo>
                  <a:pt x="7" y="59"/>
                  <a:pt x="7" y="59"/>
                  <a:pt x="7" y="59"/>
                </a:cubicBezTo>
                <a:close/>
              </a:path>
            </a:pathLst>
          </a:custGeom>
          <a:solidFill>
            <a:srgbClr val="FF7261"/>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70" name="ïṣľïḓe"/>
          <p:cNvSpPr/>
          <p:nvPr/>
        </p:nvSpPr>
        <p:spPr bwMode="auto">
          <a:xfrm>
            <a:off x="2592424" y="2990056"/>
            <a:ext cx="122897" cy="145899"/>
          </a:xfrm>
          <a:custGeom>
            <a:avLst/>
            <a:gdLst>
              <a:gd name="T0" fmla="*/ 7 w 131"/>
              <a:gd name="T1" fmla="*/ 156 h 156"/>
              <a:gd name="T2" fmla="*/ 35 w 131"/>
              <a:gd name="T3" fmla="*/ 120 h 156"/>
              <a:gd name="T4" fmla="*/ 131 w 131"/>
              <a:gd name="T5" fmla="*/ 7 h 156"/>
              <a:gd name="T6" fmla="*/ 124 w 131"/>
              <a:gd name="T7" fmla="*/ 0 h 156"/>
              <a:gd name="T8" fmla="*/ 27 w 131"/>
              <a:gd name="T9" fmla="*/ 115 h 156"/>
              <a:gd name="T10" fmla="*/ 0 w 131"/>
              <a:gd name="T11" fmla="*/ 149 h 156"/>
              <a:gd name="T12" fmla="*/ 7 w 131"/>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31" h="156">
                <a:moveTo>
                  <a:pt x="7" y="156"/>
                </a:moveTo>
                <a:cubicBezTo>
                  <a:pt x="17" y="146"/>
                  <a:pt x="26" y="134"/>
                  <a:pt x="35" y="120"/>
                </a:cubicBezTo>
                <a:cubicBezTo>
                  <a:pt x="66" y="70"/>
                  <a:pt x="98" y="33"/>
                  <a:pt x="131" y="7"/>
                </a:cubicBezTo>
                <a:cubicBezTo>
                  <a:pt x="124" y="0"/>
                  <a:pt x="124" y="0"/>
                  <a:pt x="124" y="0"/>
                </a:cubicBezTo>
                <a:cubicBezTo>
                  <a:pt x="91" y="27"/>
                  <a:pt x="58" y="64"/>
                  <a:pt x="27" y="115"/>
                </a:cubicBezTo>
                <a:cubicBezTo>
                  <a:pt x="18" y="128"/>
                  <a:pt x="9" y="139"/>
                  <a:pt x="0" y="149"/>
                </a:cubicBezTo>
                <a:cubicBezTo>
                  <a:pt x="7" y="156"/>
                  <a:pt x="7" y="156"/>
                  <a:pt x="7" y="15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71" name="ï$1iďè"/>
          <p:cNvSpPr/>
          <p:nvPr/>
        </p:nvSpPr>
        <p:spPr bwMode="auto">
          <a:xfrm>
            <a:off x="2111351" y="3026859"/>
            <a:ext cx="487645" cy="163644"/>
          </a:xfrm>
          <a:custGeom>
            <a:avLst/>
            <a:gdLst>
              <a:gd name="T0" fmla="*/ 1 w 520"/>
              <a:gd name="T1" fmla="*/ 12 h 175"/>
              <a:gd name="T2" fmla="*/ 33 w 520"/>
              <a:gd name="T3" fmla="*/ 9 h 175"/>
              <a:gd name="T4" fmla="*/ 161 w 520"/>
              <a:gd name="T5" fmla="*/ 47 h 175"/>
              <a:gd name="T6" fmla="*/ 246 w 520"/>
              <a:gd name="T7" fmla="*/ 116 h 175"/>
              <a:gd name="T8" fmla="*/ 389 w 520"/>
              <a:gd name="T9" fmla="*/ 175 h 175"/>
              <a:gd name="T10" fmla="*/ 520 w 520"/>
              <a:gd name="T11" fmla="*/ 117 h 175"/>
              <a:gd name="T12" fmla="*/ 513 w 520"/>
              <a:gd name="T13" fmla="*/ 110 h 175"/>
              <a:gd name="T14" fmla="*/ 389 w 520"/>
              <a:gd name="T15" fmla="*/ 165 h 175"/>
              <a:gd name="T16" fmla="*/ 253 w 520"/>
              <a:gd name="T17" fmla="*/ 109 h 175"/>
              <a:gd name="T18" fmla="*/ 166 w 520"/>
              <a:gd name="T19" fmla="*/ 38 h 175"/>
              <a:gd name="T20" fmla="*/ 33 w 520"/>
              <a:gd name="T21" fmla="*/ 0 h 175"/>
              <a:gd name="T22" fmla="*/ 0 w 520"/>
              <a:gd name="T23" fmla="*/ 2 h 175"/>
              <a:gd name="T24" fmla="*/ 1 w 520"/>
              <a:gd name="T25" fmla="*/ 12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0" h="175">
                <a:moveTo>
                  <a:pt x="1" y="12"/>
                </a:moveTo>
                <a:cubicBezTo>
                  <a:pt x="12" y="10"/>
                  <a:pt x="23" y="9"/>
                  <a:pt x="33" y="9"/>
                </a:cubicBezTo>
                <a:cubicBezTo>
                  <a:pt x="83" y="10"/>
                  <a:pt x="125" y="25"/>
                  <a:pt x="161" y="47"/>
                </a:cubicBezTo>
                <a:cubicBezTo>
                  <a:pt x="196" y="68"/>
                  <a:pt x="224" y="95"/>
                  <a:pt x="246" y="116"/>
                </a:cubicBezTo>
                <a:cubicBezTo>
                  <a:pt x="283" y="152"/>
                  <a:pt x="336" y="175"/>
                  <a:pt x="389" y="175"/>
                </a:cubicBezTo>
                <a:cubicBezTo>
                  <a:pt x="435" y="175"/>
                  <a:pt x="482" y="158"/>
                  <a:pt x="520" y="117"/>
                </a:cubicBezTo>
                <a:cubicBezTo>
                  <a:pt x="513" y="110"/>
                  <a:pt x="513" y="110"/>
                  <a:pt x="513" y="110"/>
                </a:cubicBezTo>
                <a:cubicBezTo>
                  <a:pt x="477" y="149"/>
                  <a:pt x="433" y="165"/>
                  <a:pt x="389" y="165"/>
                </a:cubicBezTo>
                <a:cubicBezTo>
                  <a:pt x="338" y="165"/>
                  <a:pt x="288" y="143"/>
                  <a:pt x="253" y="109"/>
                </a:cubicBezTo>
                <a:cubicBezTo>
                  <a:pt x="231" y="87"/>
                  <a:pt x="202" y="60"/>
                  <a:pt x="166" y="38"/>
                </a:cubicBezTo>
                <a:cubicBezTo>
                  <a:pt x="129" y="16"/>
                  <a:pt x="85" y="0"/>
                  <a:pt x="33" y="0"/>
                </a:cubicBezTo>
                <a:cubicBezTo>
                  <a:pt x="22" y="0"/>
                  <a:pt x="11" y="0"/>
                  <a:pt x="0" y="2"/>
                </a:cubicBezTo>
                <a:cubicBezTo>
                  <a:pt x="1" y="12"/>
                  <a:pt x="1" y="12"/>
                  <a:pt x="1" y="12"/>
                </a:cubicBezTo>
                <a:close/>
              </a:path>
            </a:pathLst>
          </a:custGeom>
          <a:solidFill>
            <a:srgbClr val="FF7261"/>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72" name="ïśľíḍe"/>
          <p:cNvSpPr/>
          <p:nvPr/>
        </p:nvSpPr>
        <p:spPr bwMode="auto">
          <a:xfrm>
            <a:off x="2065346" y="2722573"/>
            <a:ext cx="1121190" cy="662461"/>
          </a:xfrm>
          <a:custGeom>
            <a:avLst/>
            <a:gdLst>
              <a:gd name="T0" fmla="*/ 0 w 1706"/>
              <a:gd name="T1" fmla="*/ 3 h 1008"/>
              <a:gd name="T2" fmla="*/ 132 w 1706"/>
              <a:gd name="T3" fmla="*/ 1008 h 1008"/>
              <a:gd name="T4" fmla="*/ 1706 w 1706"/>
              <a:gd name="T5" fmla="*/ 803 h 1008"/>
              <a:gd name="T6" fmla="*/ 1704 w 1706"/>
              <a:gd name="T7" fmla="*/ 780 h 1008"/>
              <a:gd name="T8" fmla="*/ 150 w 1706"/>
              <a:gd name="T9" fmla="*/ 982 h 1008"/>
              <a:gd name="T10" fmla="*/ 22 w 1706"/>
              <a:gd name="T11" fmla="*/ 0 h 1008"/>
              <a:gd name="T12" fmla="*/ 0 w 1706"/>
              <a:gd name="T13" fmla="*/ 3 h 1008"/>
              <a:gd name="T14" fmla="*/ 0 w 1706"/>
              <a:gd name="T15" fmla="*/ 3 h 10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6" h="1008">
                <a:moveTo>
                  <a:pt x="0" y="3"/>
                </a:moveTo>
                <a:lnTo>
                  <a:pt x="132" y="1008"/>
                </a:lnTo>
                <a:lnTo>
                  <a:pt x="1706" y="803"/>
                </a:lnTo>
                <a:lnTo>
                  <a:pt x="1704" y="780"/>
                </a:lnTo>
                <a:lnTo>
                  <a:pt x="150" y="982"/>
                </a:lnTo>
                <a:lnTo>
                  <a:pt x="22" y="0"/>
                </a:lnTo>
                <a:lnTo>
                  <a:pt x="0" y="3"/>
                </a:lnTo>
                <a:lnTo>
                  <a:pt x="0" y="3"/>
                </a:lnTo>
                <a:close/>
              </a:path>
            </a:pathLst>
          </a:custGeom>
          <a:solidFill>
            <a:srgbClr val="3F4751"/>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73" name="íšḷïḍê"/>
          <p:cNvSpPr/>
          <p:nvPr/>
        </p:nvSpPr>
        <p:spPr bwMode="auto">
          <a:xfrm>
            <a:off x="2051545" y="2683142"/>
            <a:ext cx="46662" cy="60463"/>
          </a:xfrm>
          <a:custGeom>
            <a:avLst/>
            <a:gdLst>
              <a:gd name="T0" fmla="*/ 24 w 71"/>
              <a:gd name="T1" fmla="*/ 0 h 92"/>
              <a:gd name="T2" fmla="*/ 0 w 71"/>
              <a:gd name="T3" fmla="*/ 92 h 92"/>
              <a:gd name="T4" fmla="*/ 33 w 71"/>
              <a:gd name="T5" fmla="*/ 67 h 92"/>
              <a:gd name="T6" fmla="*/ 71 w 71"/>
              <a:gd name="T7" fmla="*/ 82 h 92"/>
              <a:gd name="T8" fmla="*/ 24 w 71"/>
              <a:gd name="T9" fmla="*/ 0 h 92"/>
            </a:gdLst>
            <a:ahLst/>
            <a:cxnLst>
              <a:cxn ang="0">
                <a:pos x="T0" y="T1"/>
              </a:cxn>
              <a:cxn ang="0">
                <a:pos x="T2" y="T3"/>
              </a:cxn>
              <a:cxn ang="0">
                <a:pos x="T4" y="T5"/>
              </a:cxn>
              <a:cxn ang="0">
                <a:pos x="T6" y="T7"/>
              </a:cxn>
              <a:cxn ang="0">
                <a:pos x="T8" y="T9"/>
              </a:cxn>
            </a:cxnLst>
            <a:rect l="0" t="0" r="r" b="b"/>
            <a:pathLst>
              <a:path w="71" h="92">
                <a:moveTo>
                  <a:pt x="24" y="0"/>
                </a:moveTo>
                <a:lnTo>
                  <a:pt x="0" y="92"/>
                </a:lnTo>
                <a:lnTo>
                  <a:pt x="33" y="67"/>
                </a:lnTo>
                <a:lnTo>
                  <a:pt x="71" y="82"/>
                </a:lnTo>
                <a:lnTo>
                  <a:pt x="24" y="0"/>
                </a:lnTo>
                <a:close/>
              </a:path>
            </a:pathLst>
          </a:custGeom>
          <a:solidFill>
            <a:srgbClr val="3F4751"/>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74" name="iṥ1íďè"/>
          <p:cNvSpPr/>
          <p:nvPr/>
        </p:nvSpPr>
        <p:spPr bwMode="auto">
          <a:xfrm>
            <a:off x="3166163" y="3221392"/>
            <a:ext cx="59806" cy="47319"/>
          </a:xfrm>
          <a:custGeom>
            <a:avLst/>
            <a:gdLst>
              <a:gd name="T0" fmla="*/ 91 w 91"/>
              <a:gd name="T1" fmla="*/ 25 h 72"/>
              <a:gd name="T2" fmla="*/ 9 w 91"/>
              <a:gd name="T3" fmla="*/ 72 h 72"/>
              <a:gd name="T4" fmla="*/ 26 w 91"/>
              <a:gd name="T5" fmla="*/ 34 h 72"/>
              <a:gd name="T6" fmla="*/ 0 w 91"/>
              <a:gd name="T7" fmla="*/ 0 h 72"/>
              <a:gd name="T8" fmla="*/ 91 w 91"/>
              <a:gd name="T9" fmla="*/ 25 h 72"/>
            </a:gdLst>
            <a:ahLst/>
            <a:cxnLst>
              <a:cxn ang="0">
                <a:pos x="T0" y="T1"/>
              </a:cxn>
              <a:cxn ang="0">
                <a:pos x="T2" y="T3"/>
              </a:cxn>
              <a:cxn ang="0">
                <a:pos x="T4" y="T5"/>
              </a:cxn>
              <a:cxn ang="0">
                <a:pos x="T6" y="T7"/>
              </a:cxn>
              <a:cxn ang="0">
                <a:pos x="T8" y="T9"/>
              </a:cxn>
            </a:cxnLst>
            <a:rect l="0" t="0" r="r" b="b"/>
            <a:pathLst>
              <a:path w="91" h="72">
                <a:moveTo>
                  <a:pt x="91" y="25"/>
                </a:moveTo>
                <a:lnTo>
                  <a:pt x="9" y="72"/>
                </a:lnTo>
                <a:lnTo>
                  <a:pt x="26" y="34"/>
                </a:lnTo>
                <a:lnTo>
                  <a:pt x="0" y="0"/>
                </a:lnTo>
                <a:lnTo>
                  <a:pt x="91" y="25"/>
                </a:lnTo>
                <a:close/>
              </a:path>
            </a:pathLst>
          </a:custGeom>
          <a:solidFill>
            <a:srgbClr val="3F4751"/>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75" name="iṧļîḍê"/>
          <p:cNvSpPr/>
          <p:nvPr/>
        </p:nvSpPr>
        <p:spPr bwMode="auto">
          <a:xfrm>
            <a:off x="2217161" y="3033431"/>
            <a:ext cx="32860" cy="32203"/>
          </a:xfrm>
          <a:custGeom>
            <a:avLst/>
            <a:gdLst>
              <a:gd name="T0" fmla="*/ 1 w 35"/>
              <a:gd name="T1" fmla="*/ 20 h 35"/>
              <a:gd name="T2" fmla="*/ 15 w 35"/>
              <a:gd name="T3" fmla="*/ 2 h 35"/>
              <a:gd name="T4" fmla="*/ 34 w 35"/>
              <a:gd name="T5" fmla="*/ 16 h 35"/>
              <a:gd name="T6" fmla="*/ 20 w 35"/>
              <a:gd name="T7" fmla="*/ 34 h 35"/>
              <a:gd name="T8" fmla="*/ 1 w 35"/>
              <a:gd name="T9" fmla="*/ 20 h 35"/>
            </a:gdLst>
            <a:ahLst/>
            <a:cxnLst>
              <a:cxn ang="0">
                <a:pos x="T0" y="T1"/>
              </a:cxn>
              <a:cxn ang="0">
                <a:pos x="T2" y="T3"/>
              </a:cxn>
              <a:cxn ang="0">
                <a:pos x="T4" y="T5"/>
              </a:cxn>
              <a:cxn ang="0">
                <a:pos x="T6" y="T7"/>
              </a:cxn>
              <a:cxn ang="0">
                <a:pos x="T8" y="T9"/>
              </a:cxn>
            </a:cxnLst>
            <a:rect l="0" t="0" r="r" b="b"/>
            <a:pathLst>
              <a:path w="35" h="35">
                <a:moveTo>
                  <a:pt x="1" y="20"/>
                </a:moveTo>
                <a:cubicBezTo>
                  <a:pt x="0" y="11"/>
                  <a:pt x="6" y="3"/>
                  <a:pt x="15" y="2"/>
                </a:cubicBezTo>
                <a:cubicBezTo>
                  <a:pt x="24" y="0"/>
                  <a:pt x="32" y="7"/>
                  <a:pt x="34" y="16"/>
                </a:cubicBezTo>
                <a:cubicBezTo>
                  <a:pt x="35" y="25"/>
                  <a:pt x="29" y="33"/>
                  <a:pt x="20" y="34"/>
                </a:cubicBezTo>
                <a:cubicBezTo>
                  <a:pt x="11" y="35"/>
                  <a:pt x="2" y="29"/>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76" name="îṥlïḓé"/>
          <p:cNvSpPr/>
          <p:nvPr/>
        </p:nvSpPr>
        <p:spPr bwMode="auto">
          <a:xfrm>
            <a:off x="2213874" y="3030145"/>
            <a:ext cx="39432" cy="39432"/>
          </a:xfrm>
          <a:custGeom>
            <a:avLst/>
            <a:gdLst>
              <a:gd name="T0" fmla="*/ 5 w 42"/>
              <a:gd name="T1" fmla="*/ 23 h 42"/>
              <a:gd name="T2" fmla="*/ 10 w 42"/>
              <a:gd name="T3" fmla="*/ 22 h 42"/>
              <a:gd name="T4" fmla="*/ 10 w 42"/>
              <a:gd name="T5" fmla="*/ 21 h 42"/>
              <a:gd name="T6" fmla="*/ 20 w 42"/>
              <a:gd name="T7" fmla="*/ 9 h 42"/>
              <a:gd name="T8" fmla="*/ 21 w 42"/>
              <a:gd name="T9" fmla="*/ 9 h 42"/>
              <a:gd name="T10" fmla="*/ 33 w 42"/>
              <a:gd name="T11" fmla="*/ 19 h 42"/>
              <a:gd name="T12" fmla="*/ 33 w 42"/>
              <a:gd name="T13" fmla="*/ 21 h 42"/>
              <a:gd name="T14" fmla="*/ 23 w 42"/>
              <a:gd name="T15" fmla="*/ 32 h 42"/>
              <a:gd name="T16" fmla="*/ 21 w 42"/>
              <a:gd name="T17" fmla="*/ 32 h 42"/>
              <a:gd name="T18" fmla="*/ 10 w 42"/>
              <a:gd name="T19" fmla="*/ 22 h 42"/>
              <a:gd name="T20" fmla="*/ 5 w 42"/>
              <a:gd name="T21" fmla="*/ 23 h 42"/>
              <a:gd name="T22" fmla="*/ 1 w 42"/>
              <a:gd name="T23" fmla="*/ 23 h 42"/>
              <a:gd name="T24" fmla="*/ 21 w 42"/>
              <a:gd name="T25" fmla="*/ 42 h 42"/>
              <a:gd name="T26" fmla="*/ 24 w 42"/>
              <a:gd name="T27" fmla="*/ 42 h 42"/>
              <a:gd name="T28" fmla="*/ 42 w 42"/>
              <a:gd name="T29" fmla="*/ 21 h 42"/>
              <a:gd name="T30" fmla="*/ 42 w 42"/>
              <a:gd name="T31" fmla="*/ 18 h 42"/>
              <a:gd name="T32" fmla="*/ 21 w 42"/>
              <a:gd name="T33" fmla="*/ 0 h 42"/>
              <a:gd name="T34" fmla="*/ 19 w 42"/>
              <a:gd name="T35" fmla="*/ 0 h 42"/>
              <a:gd name="T36" fmla="*/ 0 w 42"/>
              <a:gd name="T37" fmla="*/ 21 h 42"/>
              <a:gd name="T38" fmla="*/ 1 w 42"/>
              <a:gd name="T39" fmla="*/ 23 h 42"/>
              <a:gd name="T40" fmla="*/ 5 w 42"/>
              <a:gd name="T41" fmla="*/ 2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42">
                <a:moveTo>
                  <a:pt x="5" y="23"/>
                </a:moveTo>
                <a:cubicBezTo>
                  <a:pt x="10" y="22"/>
                  <a:pt x="10" y="22"/>
                  <a:pt x="10" y="22"/>
                </a:cubicBezTo>
                <a:cubicBezTo>
                  <a:pt x="10" y="22"/>
                  <a:pt x="10" y="21"/>
                  <a:pt x="10" y="21"/>
                </a:cubicBezTo>
                <a:cubicBezTo>
                  <a:pt x="10" y="15"/>
                  <a:pt x="14" y="10"/>
                  <a:pt x="20" y="9"/>
                </a:cubicBezTo>
                <a:cubicBezTo>
                  <a:pt x="20" y="9"/>
                  <a:pt x="21" y="9"/>
                  <a:pt x="21" y="9"/>
                </a:cubicBezTo>
                <a:cubicBezTo>
                  <a:pt x="27" y="9"/>
                  <a:pt x="32" y="13"/>
                  <a:pt x="33" y="19"/>
                </a:cubicBezTo>
                <a:cubicBezTo>
                  <a:pt x="33" y="20"/>
                  <a:pt x="33" y="20"/>
                  <a:pt x="33" y="21"/>
                </a:cubicBezTo>
                <a:cubicBezTo>
                  <a:pt x="33" y="27"/>
                  <a:pt x="29" y="32"/>
                  <a:pt x="23" y="32"/>
                </a:cubicBezTo>
                <a:cubicBezTo>
                  <a:pt x="22" y="32"/>
                  <a:pt x="22" y="32"/>
                  <a:pt x="21" y="32"/>
                </a:cubicBezTo>
                <a:cubicBezTo>
                  <a:pt x="16" y="32"/>
                  <a:pt x="11" y="28"/>
                  <a:pt x="10" y="22"/>
                </a:cubicBezTo>
                <a:cubicBezTo>
                  <a:pt x="5" y="23"/>
                  <a:pt x="5" y="23"/>
                  <a:pt x="5" y="23"/>
                </a:cubicBezTo>
                <a:cubicBezTo>
                  <a:pt x="1" y="23"/>
                  <a:pt x="1" y="23"/>
                  <a:pt x="1" y="23"/>
                </a:cubicBezTo>
                <a:cubicBezTo>
                  <a:pt x="2" y="34"/>
                  <a:pt x="11" y="42"/>
                  <a:pt x="21" y="42"/>
                </a:cubicBezTo>
                <a:cubicBezTo>
                  <a:pt x="22" y="42"/>
                  <a:pt x="23" y="42"/>
                  <a:pt x="24" y="42"/>
                </a:cubicBezTo>
                <a:cubicBezTo>
                  <a:pt x="35" y="40"/>
                  <a:pt x="42" y="31"/>
                  <a:pt x="42" y="21"/>
                </a:cubicBezTo>
                <a:cubicBezTo>
                  <a:pt x="42" y="20"/>
                  <a:pt x="42" y="19"/>
                  <a:pt x="42" y="18"/>
                </a:cubicBezTo>
                <a:cubicBezTo>
                  <a:pt x="41" y="7"/>
                  <a:pt x="32" y="0"/>
                  <a:pt x="21" y="0"/>
                </a:cubicBezTo>
                <a:cubicBezTo>
                  <a:pt x="21" y="0"/>
                  <a:pt x="20" y="0"/>
                  <a:pt x="19" y="0"/>
                </a:cubicBezTo>
                <a:cubicBezTo>
                  <a:pt x="8" y="1"/>
                  <a:pt x="0" y="10"/>
                  <a:pt x="0" y="21"/>
                </a:cubicBezTo>
                <a:cubicBezTo>
                  <a:pt x="0" y="22"/>
                  <a:pt x="0" y="23"/>
                  <a:pt x="1" y="23"/>
                </a:cubicBezTo>
                <a:lnTo>
                  <a:pt x="5" y="23"/>
                </a:lnTo>
                <a:close/>
              </a:path>
            </a:pathLst>
          </a:custGeom>
          <a:solidFill>
            <a:srgbClr val="FF646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77" name="íṥḷîḓê"/>
          <p:cNvSpPr/>
          <p:nvPr/>
        </p:nvSpPr>
        <p:spPr bwMode="auto">
          <a:xfrm>
            <a:off x="2097550" y="3018315"/>
            <a:ext cx="32860" cy="31546"/>
          </a:xfrm>
          <a:custGeom>
            <a:avLst/>
            <a:gdLst>
              <a:gd name="T0" fmla="*/ 1 w 35"/>
              <a:gd name="T1" fmla="*/ 19 h 34"/>
              <a:gd name="T2" fmla="*/ 15 w 35"/>
              <a:gd name="T3" fmla="*/ 1 h 34"/>
              <a:gd name="T4" fmla="*/ 34 w 35"/>
              <a:gd name="T5" fmla="*/ 15 h 34"/>
              <a:gd name="T6" fmla="*/ 20 w 35"/>
              <a:gd name="T7" fmla="*/ 33 h 34"/>
              <a:gd name="T8" fmla="*/ 1 w 35"/>
              <a:gd name="T9" fmla="*/ 19 h 34"/>
            </a:gdLst>
            <a:ahLst/>
            <a:cxnLst>
              <a:cxn ang="0">
                <a:pos x="T0" y="T1"/>
              </a:cxn>
              <a:cxn ang="0">
                <a:pos x="T2" y="T3"/>
              </a:cxn>
              <a:cxn ang="0">
                <a:pos x="T4" y="T5"/>
              </a:cxn>
              <a:cxn ang="0">
                <a:pos x="T6" y="T7"/>
              </a:cxn>
              <a:cxn ang="0">
                <a:pos x="T8" y="T9"/>
              </a:cxn>
            </a:cxnLst>
            <a:rect l="0" t="0" r="r" b="b"/>
            <a:pathLst>
              <a:path w="35" h="34">
                <a:moveTo>
                  <a:pt x="1" y="19"/>
                </a:moveTo>
                <a:cubicBezTo>
                  <a:pt x="0" y="10"/>
                  <a:pt x="6" y="2"/>
                  <a:pt x="15" y="1"/>
                </a:cubicBezTo>
                <a:cubicBezTo>
                  <a:pt x="24" y="0"/>
                  <a:pt x="33" y="6"/>
                  <a:pt x="34" y="15"/>
                </a:cubicBezTo>
                <a:cubicBezTo>
                  <a:pt x="35" y="24"/>
                  <a:pt x="29" y="32"/>
                  <a:pt x="20" y="33"/>
                </a:cubicBezTo>
                <a:cubicBezTo>
                  <a:pt x="11" y="34"/>
                  <a:pt x="2" y="28"/>
                  <a:pt x="1"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78" name="ísḷïḓé"/>
          <p:cNvSpPr/>
          <p:nvPr/>
        </p:nvSpPr>
        <p:spPr bwMode="auto">
          <a:xfrm>
            <a:off x="2094921" y="3014372"/>
            <a:ext cx="39432" cy="39432"/>
          </a:xfrm>
          <a:custGeom>
            <a:avLst/>
            <a:gdLst>
              <a:gd name="T0" fmla="*/ 4 w 42"/>
              <a:gd name="T1" fmla="*/ 23 h 42"/>
              <a:gd name="T2" fmla="*/ 9 w 42"/>
              <a:gd name="T3" fmla="*/ 22 h 42"/>
              <a:gd name="T4" fmla="*/ 9 w 42"/>
              <a:gd name="T5" fmla="*/ 21 h 42"/>
              <a:gd name="T6" fmla="*/ 19 w 42"/>
              <a:gd name="T7" fmla="*/ 9 h 42"/>
              <a:gd name="T8" fmla="*/ 21 w 42"/>
              <a:gd name="T9" fmla="*/ 9 h 42"/>
              <a:gd name="T10" fmla="*/ 32 w 42"/>
              <a:gd name="T11" fmla="*/ 19 h 42"/>
              <a:gd name="T12" fmla="*/ 32 w 42"/>
              <a:gd name="T13" fmla="*/ 21 h 42"/>
              <a:gd name="T14" fmla="*/ 22 w 42"/>
              <a:gd name="T15" fmla="*/ 33 h 42"/>
              <a:gd name="T16" fmla="*/ 21 w 42"/>
              <a:gd name="T17" fmla="*/ 33 h 42"/>
              <a:gd name="T18" fmla="*/ 9 w 42"/>
              <a:gd name="T19" fmla="*/ 22 h 42"/>
              <a:gd name="T20" fmla="*/ 4 w 42"/>
              <a:gd name="T21" fmla="*/ 23 h 42"/>
              <a:gd name="T22" fmla="*/ 0 w 42"/>
              <a:gd name="T23" fmla="*/ 24 h 42"/>
              <a:gd name="T24" fmla="*/ 21 w 42"/>
              <a:gd name="T25" fmla="*/ 42 h 42"/>
              <a:gd name="T26" fmla="*/ 23 w 42"/>
              <a:gd name="T27" fmla="*/ 42 h 42"/>
              <a:gd name="T28" fmla="*/ 42 w 42"/>
              <a:gd name="T29" fmla="*/ 21 h 42"/>
              <a:gd name="T30" fmla="*/ 41 w 42"/>
              <a:gd name="T31" fmla="*/ 18 h 42"/>
              <a:gd name="T32" fmla="*/ 21 w 42"/>
              <a:gd name="T33" fmla="*/ 0 h 42"/>
              <a:gd name="T34" fmla="*/ 18 w 42"/>
              <a:gd name="T35" fmla="*/ 0 h 42"/>
              <a:gd name="T36" fmla="*/ 0 w 42"/>
              <a:gd name="T37" fmla="*/ 21 h 42"/>
              <a:gd name="T38" fmla="*/ 0 w 42"/>
              <a:gd name="T39" fmla="*/ 24 h 42"/>
              <a:gd name="T40" fmla="*/ 4 w 42"/>
              <a:gd name="T41" fmla="*/ 2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42">
                <a:moveTo>
                  <a:pt x="4" y="23"/>
                </a:moveTo>
                <a:cubicBezTo>
                  <a:pt x="9" y="22"/>
                  <a:pt x="9" y="22"/>
                  <a:pt x="9" y="22"/>
                </a:cubicBezTo>
                <a:cubicBezTo>
                  <a:pt x="9" y="22"/>
                  <a:pt x="9" y="21"/>
                  <a:pt x="9" y="21"/>
                </a:cubicBezTo>
                <a:cubicBezTo>
                  <a:pt x="9" y="15"/>
                  <a:pt x="13" y="10"/>
                  <a:pt x="19" y="9"/>
                </a:cubicBezTo>
                <a:cubicBezTo>
                  <a:pt x="20" y="9"/>
                  <a:pt x="20" y="9"/>
                  <a:pt x="21" y="9"/>
                </a:cubicBezTo>
                <a:cubicBezTo>
                  <a:pt x="26" y="9"/>
                  <a:pt x="31" y="14"/>
                  <a:pt x="32" y="19"/>
                </a:cubicBezTo>
                <a:cubicBezTo>
                  <a:pt x="32" y="20"/>
                  <a:pt x="32" y="20"/>
                  <a:pt x="32" y="21"/>
                </a:cubicBezTo>
                <a:cubicBezTo>
                  <a:pt x="32" y="27"/>
                  <a:pt x="28" y="32"/>
                  <a:pt x="22" y="33"/>
                </a:cubicBezTo>
                <a:cubicBezTo>
                  <a:pt x="22" y="33"/>
                  <a:pt x="21" y="33"/>
                  <a:pt x="21" y="33"/>
                </a:cubicBezTo>
                <a:cubicBezTo>
                  <a:pt x="15" y="33"/>
                  <a:pt x="10" y="28"/>
                  <a:pt x="9" y="22"/>
                </a:cubicBezTo>
                <a:cubicBezTo>
                  <a:pt x="4" y="23"/>
                  <a:pt x="4" y="23"/>
                  <a:pt x="4" y="23"/>
                </a:cubicBezTo>
                <a:cubicBezTo>
                  <a:pt x="0" y="24"/>
                  <a:pt x="0" y="24"/>
                  <a:pt x="0" y="24"/>
                </a:cubicBezTo>
                <a:cubicBezTo>
                  <a:pt x="1" y="34"/>
                  <a:pt x="10" y="42"/>
                  <a:pt x="21" y="42"/>
                </a:cubicBezTo>
                <a:cubicBezTo>
                  <a:pt x="21" y="42"/>
                  <a:pt x="22" y="42"/>
                  <a:pt x="23" y="42"/>
                </a:cubicBezTo>
                <a:cubicBezTo>
                  <a:pt x="34" y="40"/>
                  <a:pt x="42" y="31"/>
                  <a:pt x="42" y="21"/>
                </a:cubicBezTo>
                <a:cubicBezTo>
                  <a:pt x="42" y="20"/>
                  <a:pt x="42" y="19"/>
                  <a:pt x="41" y="18"/>
                </a:cubicBezTo>
                <a:cubicBezTo>
                  <a:pt x="40" y="8"/>
                  <a:pt x="31" y="0"/>
                  <a:pt x="21" y="0"/>
                </a:cubicBezTo>
                <a:cubicBezTo>
                  <a:pt x="20" y="0"/>
                  <a:pt x="19" y="0"/>
                  <a:pt x="18" y="0"/>
                </a:cubicBezTo>
                <a:cubicBezTo>
                  <a:pt x="7" y="1"/>
                  <a:pt x="0" y="10"/>
                  <a:pt x="0" y="21"/>
                </a:cubicBezTo>
                <a:cubicBezTo>
                  <a:pt x="0" y="22"/>
                  <a:pt x="0" y="23"/>
                  <a:pt x="0" y="24"/>
                </a:cubicBezTo>
                <a:lnTo>
                  <a:pt x="4" y="23"/>
                </a:lnTo>
                <a:close/>
              </a:path>
            </a:pathLst>
          </a:custGeom>
          <a:solidFill>
            <a:srgbClr val="FF646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79" name="ïşlîďe"/>
          <p:cNvSpPr/>
          <p:nvPr/>
        </p:nvSpPr>
        <p:spPr bwMode="auto">
          <a:xfrm>
            <a:off x="2696262" y="2978883"/>
            <a:ext cx="32860" cy="32860"/>
          </a:xfrm>
          <a:custGeom>
            <a:avLst/>
            <a:gdLst>
              <a:gd name="T0" fmla="*/ 1 w 35"/>
              <a:gd name="T1" fmla="*/ 20 h 35"/>
              <a:gd name="T2" fmla="*/ 15 w 35"/>
              <a:gd name="T3" fmla="*/ 1 h 35"/>
              <a:gd name="T4" fmla="*/ 34 w 35"/>
              <a:gd name="T5" fmla="*/ 15 h 35"/>
              <a:gd name="T6" fmla="*/ 19 w 35"/>
              <a:gd name="T7" fmla="*/ 34 h 35"/>
              <a:gd name="T8" fmla="*/ 1 w 35"/>
              <a:gd name="T9" fmla="*/ 20 h 35"/>
            </a:gdLst>
            <a:ahLst/>
            <a:cxnLst>
              <a:cxn ang="0">
                <a:pos x="T0" y="T1"/>
              </a:cxn>
              <a:cxn ang="0">
                <a:pos x="T2" y="T3"/>
              </a:cxn>
              <a:cxn ang="0">
                <a:pos x="T4" y="T5"/>
              </a:cxn>
              <a:cxn ang="0">
                <a:pos x="T6" y="T7"/>
              </a:cxn>
              <a:cxn ang="0">
                <a:pos x="T8" y="T9"/>
              </a:cxn>
            </a:cxnLst>
            <a:rect l="0" t="0" r="r" b="b"/>
            <a:pathLst>
              <a:path w="35" h="35">
                <a:moveTo>
                  <a:pt x="1" y="20"/>
                </a:moveTo>
                <a:cubicBezTo>
                  <a:pt x="0" y="11"/>
                  <a:pt x="6" y="2"/>
                  <a:pt x="15" y="1"/>
                </a:cubicBezTo>
                <a:cubicBezTo>
                  <a:pt x="24" y="0"/>
                  <a:pt x="32" y="6"/>
                  <a:pt x="34" y="15"/>
                </a:cubicBezTo>
                <a:cubicBezTo>
                  <a:pt x="35" y="24"/>
                  <a:pt x="28" y="33"/>
                  <a:pt x="19" y="34"/>
                </a:cubicBezTo>
                <a:cubicBezTo>
                  <a:pt x="10" y="35"/>
                  <a:pt x="2" y="29"/>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80" name="iṩľîďe"/>
          <p:cNvSpPr/>
          <p:nvPr/>
        </p:nvSpPr>
        <p:spPr bwMode="auto">
          <a:xfrm>
            <a:off x="2692976" y="2974940"/>
            <a:ext cx="39432" cy="40090"/>
          </a:xfrm>
          <a:custGeom>
            <a:avLst/>
            <a:gdLst>
              <a:gd name="T0" fmla="*/ 5 w 42"/>
              <a:gd name="T1" fmla="*/ 24 h 43"/>
              <a:gd name="T2" fmla="*/ 10 w 42"/>
              <a:gd name="T3" fmla="*/ 23 h 43"/>
              <a:gd name="T4" fmla="*/ 10 w 42"/>
              <a:gd name="T5" fmla="*/ 21 h 43"/>
              <a:gd name="T6" fmla="*/ 20 w 42"/>
              <a:gd name="T7" fmla="*/ 10 h 43"/>
              <a:gd name="T8" fmla="*/ 21 w 42"/>
              <a:gd name="T9" fmla="*/ 10 h 43"/>
              <a:gd name="T10" fmla="*/ 33 w 42"/>
              <a:gd name="T11" fmla="*/ 20 h 43"/>
              <a:gd name="T12" fmla="*/ 33 w 42"/>
              <a:gd name="T13" fmla="*/ 22 h 43"/>
              <a:gd name="T14" fmla="*/ 23 w 42"/>
              <a:gd name="T15" fmla="*/ 33 h 43"/>
              <a:gd name="T16" fmla="*/ 21 w 42"/>
              <a:gd name="T17" fmla="*/ 33 h 43"/>
              <a:gd name="T18" fmla="*/ 10 w 42"/>
              <a:gd name="T19" fmla="*/ 23 h 43"/>
              <a:gd name="T20" fmla="*/ 5 w 42"/>
              <a:gd name="T21" fmla="*/ 24 h 43"/>
              <a:gd name="T22" fmla="*/ 0 w 42"/>
              <a:gd name="T23" fmla="*/ 24 h 43"/>
              <a:gd name="T24" fmla="*/ 21 w 42"/>
              <a:gd name="T25" fmla="*/ 43 h 43"/>
              <a:gd name="T26" fmla="*/ 24 w 42"/>
              <a:gd name="T27" fmla="*/ 42 h 43"/>
              <a:gd name="T28" fmla="*/ 42 w 42"/>
              <a:gd name="T29" fmla="*/ 22 h 43"/>
              <a:gd name="T30" fmla="*/ 42 w 42"/>
              <a:gd name="T31" fmla="*/ 19 h 43"/>
              <a:gd name="T32" fmla="*/ 21 w 42"/>
              <a:gd name="T33" fmla="*/ 0 h 43"/>
              <a:gd name="T34" fmla="*/ 19 w 42"/>
              <a:gd name="T35" fmla="*/ 1 h 43"/>
              <a:gd name="T36" fmla="*/ 0 w 42"/>
              <a:gd name="T37" fmla="*/ 21 h 43"/>
              <a:gd name="T38" fmla="*/ 0 w 42"/>
              <a:gd name="T39" fmla="*/ 24 h 43"/>
              <a:gd name="T40" fmla="*/ 5 w 42"/>
              <a:gd name="T41" fmla="*/ 2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43">
                <a:moveTo>
                  <a:pt x="5" y="24"/>
                </a:moveTo>
                <a:cubicBezTo>
                  <a:pt x="10" y="23"/>
                  <a:pt x="10" y="23"/>
                  <a:pt x="10" y="23"/>
                </a:cubicBezTo>
                <a:cubicBezTo>
                  <a:pt x="10" y="23"/>
                  <a:pt x="10" y="22"/>
                  <a:pt x="10" y="21"/>
                </a:cubicBezTo>
                <a:cubicBezTo>
                  <a:pt x="10" y="16"/>
                  <a:pt x="14" y="11"/>
                  <a:pt x="20" y="10"/>
                </a:cubicBezTo>
                <a:cubicBezTo>
                  <a:pt x="20" y="10"/>
                  <a:pt x="21" y="10"/>
                  <a:pt x="21" y="10"/>
                </a:cubicBezTo>
                <a:cubicBezTo>
                  <a:pt x="27" y="10"/>
                  <a:pt x="32" y="14"/>
                  <a:pt x="33" y="20"/>
                </a:cubicBezTo>
                <a:cubicBezTo>
                  <a:pt x="33" y="21"/>
                  <a:pt x="33" y="21"/>
                  <a:pt x="33" y="22"/>
                </a:cubicBezTo>
                <a:cubicBezTo>
                  <a:pt x="33" y="27"/>
                  <a:pt x="29" y="32"/>
                  <a:pt x="23" y="33"/>
                </a:cubicBezTo>
                <a:cubicBezTo>
                  <a:pt x="22" y="33"/>
                  <a:pt x="22" y="33"/>
                  <a:pt x="21" y="33"/>
                </a:cubicBezTo>
                <a:cubicBezTo>
                  <a:pt x="16" y="33"/>
                  <a:pt x="10" y="29"/>
                  <a:pt x="10" y="23"/>
                </a:cubicBezTo>
                <a:cubicBezTo>
                  <a:pt x="5" y="24"/>
                  <a:pt x="5" y="24"/>
                  <a:pt x="5" y="24"/>
                </a:cubicBezTo>
                <a:cubicBezTo>
                  <a:pt x="0" y="24"/>
                  <a:pt x="0" y="24"/>
                  <a:pt x="0" y="24"/>
                </a:cubicBezTo>
                <a:cubicBezTo>
                  <a:pt x="2" y="35"/>
                  <a:pt x="11" y="43"/>
                  <a:pt x="21" y="43"/>
                </a:cubicBezTo>
                <a:cubicBezTo>
                  <a:pt x="22" y="43"/>
                  <a:pt x="23" y="42"/>
                  <a:pt x="24" y="42"/>
                </a:cubicBezTo>
                <a:cubicBezTo>
                  <a:pt x="35" y="41"/>
                  <a:pt x="42" y="32"/>
                  <a:pt x="42" y="22"/>
                </a:cubicBezTo>
                <a:cubicBezTo>
                  <a:pt x="42" y="21"/>
                  <a:pt x="42" y="20"/>
                  <a:pt x="42" y="19"/>
                </a:cubicBezTo>
                <a:cubicBezTo>
                  <a:pt x="41" y="8"/>
                  <a:pt x="32" y="0"/>
                  <a:pt x="21" y="0"/>
                </a:cubicBezTo>
                <a:cubicBezTo>
                  <a:pt x="20" y="0"/>
                  <a:pt x="19" y="1"/>
                  <a:pt x="19" y="1"/>
                </a:cubicBezTo>
                <a:cubicBezTo>
                  <a:pt x="8" y="2"/>
                  <a:pt x="0" y="11"/>
                  <a:pt x="0" y="21"/>
                </a:cubicBezTo>
                <a:cubicBezTo>
                  <a:pt x="0" y="22"/>
                  <a:pt x="0" y="23"/>
                  <a:pt x="0" y="24"/>
                </a:cubicBezTo>
                <a:lnTo>
                  <a:pt x="5" y="24"/>
                </a:lnTo>
                <a:close/>
              </a:path>
            </a:pathLst>
          </a:custGeom>
          <a:solidFill>
            <a:srgbClr val="FF646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81" name="ï$ḻîḓê"/>
          <p:cNvSpPr/>
          <p:nvPr/>
        </p:nvSpPr>
        <p:spPr bwMode="auto">
          <a:xfrm>
            <a:off x="2533276" y="2751490"/>
            <a:ext cx="32860" cy="32860"/>
          </a:xfrm>
          <a:custGeom>
            <a:avLst/>
            <a:gdLst>
              <a:gd name="T0" fmla="*/ 1 w 35"/>
              <a:gd name="T1" fmla="*/ 19 h 35"/>
              <a:gd name="T2" fmla="*/ 15 w 35"/>
              <a:gd name="T3" fmla="*/ 1 h 35"/>
              <a:gd name="T4" fmla="*/ 34 w 35"/>
              <a:gd name="T5" fmla="*/ 15 h 35"/>
              <a:gd name="T6" fmla="*/ 20 w 35"/>
              <a:gd name="T7" fmla="*/ 34 h 35"/>
              <a:gd name="T8" fmla="*/ 1 w 35"/>
              <a:gd name="T9" fmla="*/ 19 h 35"/>
            </a:gdLst>
            <a:ahLst/>
            <a:cxnLst>
              <a:cxn ang="0">
                <a:pos x="T0" y="T1"/>
              </a:cxn>
              <a:cxn ang="0">
                <a:pos x="T2" y="T3"/>
              </a:cxn>
              <a:cxn ang="0">
                <a:pos x="T4" y="T5"/>
              </a:cxn>
              <a:cxn ang="0">
                <a:pos x="T6" y="T7"/>
              </a:cxn>
              <a:cxn ang="0">
                <a:pos x="T8" y="T9"/>
              </a:cxn>
            </a:cxnLst>
            <a:rect l="0" t="0" r="r" b="b"/>
            <a:pathLst>
              <a:path w="35" h="35">
                <a:moveTo>
                  <a:pt x="1" y="19"/>
                </a:moveTo>
                <a:cubicBezTo>
                  <a:pt x="0" y="10"/>
                  <a:pt x="6" y="2"/>
                  <a:pt x="15" y="1"/>
                </a:cubicBezTo>
                <a:cubicBezTo>
                  <a:pt x="24" y="0"/>
                  <a:pt x="33" y="6"/>
                  <a:pt x="34" y="15"/>
                </a:cubicBezTo>
                <a:cubicBezTo>
                  <a:pt x="35" y="24"/>
                  <a:pt x="29" y="32"/>
                  <a:pt x="20" y="34"/>
                </a:cubicBezTo>
                <a:cubicBezTo>
                  <a:pt x="11" y="35"/>
                  <a:pt x="2" y="28"/>
                  <a:pt x="1" y="19"/>
                </a:cubicBezTo>
                <a:close/>
              </a:path>
            </a:pathLst>
          </a:custGeom>
          <a:solidFill>
            <a:srgbClr val="8C83D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82" name="ïṥ1iḍê"/>
          <p:cNvSpPr/>
          <p:nvPr/>
        </p:nvSpPr>
        <p:spPr bwMode="auto">
          <a:xfrm>
            <a:off x="2869764" y="2935507"/>
            <a:ext cx="32860" cy="32860"/>
          </a:xfrm>
          <a:custGeom>
            <a:avLst/>
            <a:gdLst>
              <a:gd name="T0" fmla="*/ 1 w 35"/>
              <a:gd name="T1" fmla="*/ 19 h 35"/>
              <a:gd name="T2" fmla="*/ 15 w 35"/>
              <a:gd name="T3" fmla="*/ 1 h 35"/>
              <a:gd name="T4" fmla="*/ 34 w 35"/>
              <a:gd name="T5" fmla="*/ 15 h 35"/>
              <a:gd name="T6" fmla="*/ 20 w 35"/>
              <a:gd name="T7" fmla="*/ 34 h 35"/>
              <a:gd name="T8" fmla="*/ 1 w 35"/>
              <a:gd name="T9" fmla="*/ 19 h 35"/>
            </a:gdLst>
            <a:ahLst/>
            <a:cxnLst>
              <a:cxn ang="0">
                <a:pos x="T0" y="T1"/>
              </a:cxn>
              <a:cxn ang="0">
                <a:pos x="T2" y="T3"/>
              </a:cxn>
              <a:cxn ang="0">
                <a:pos x="T4" y="T5"/>
              </a:cxn>
              <a:cxn ang="0">
                <a:pos x="T6" y="T7"/>
              </a:cxn>
              <a:cxn ang="0">
                <a:pos x="T8" y="T9"/>
              </a:cxn>
            </a:cxnLst>
            <a:rect l="0" t="0" r="r" b="b"/>
            <a:pathLst>
              <a:path w="35" h="35">
                <a:moveTo>
                  <a:pt x="1" y="19"/>
                </a:moveTo>
                <a:cubicBezTo>
                  <a:pt x="0" y="11"/>
                  <a:pt x="6" y="2"/>
                  <a:pt x="15" y="1"/>
                </a:cubicBezTo>
                <a:cubicBezTo>
                  <a:pt x="24" y="0"/>
                  <a:pt x="32" y="6"/>
                  <a:pt x="34" y="15"/>
                </a:cubicBezTo>
                <a:cubicBezTo>
                  <a:pt x="35" y="24"/>
                  <a:pt x="29" y="32"/>
                  <a:pt x="20" y="34"/>
                </a:cubicBezTo>
                <a:cubicBezTo>
                  <a:pt x="11" y="35"/>
                  <a:pt x="2" y="28"/>
                  <a:pt x="1" y="19"/>
                </a:cubicBezTo>
                <a:close/>
              </a:path>
            </a:pathLst>
          </a:custGeom>
          <a:solidFill>
            <a:srgbClr val="FF646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83" name="íśḷídé"/>
          <p:cNvSpPr/>
          <p:nvPr/>
        </p:nvSpPr>
        <p:spPr bwMode="auto">
          <a:xfrm>
            <a:off x="2260536" y="2878988"/>
            <a:ext cx="32203" cy="32203"/>
          </a:xfrm>
          <a:custGeom>
            <a:avLst/>
            <a:gdLst>
              <a:gd name="T0" fmla="*/ 1 w 34"/>
              <a:gd name="T1" fmla="*/ 20 h 35"/>
              <a:gd name="T2" fmla="*/ 15 w 34"/>
              <a:gd name="T3" fmla="*/ 1 h 35"/>
              <a:gd name="T4" fmla="*/ 33 w 34"/>
              <a:gd name="T5" fmla="*/ 16 h 35"/>
              <a:gd name="T6" fmla="*/ 19 w 34"/>
              <a:gd name="T7" fmla="*/ 34 h 35"/>
              <a:gd name="T8" fmla="*/ 1 w 34"/>
              <a:gd name="T9" fmla="*/ 20 h 35"/>
            </a:gdLst>
            <a:ahLst/>
            <a:cxnLst>
              <a:cxn ang="0">
                <a:pos x="T0" y="T1"/>
              </a:cxn>
              <a:cxn ang="0">
                <a:pos x="T2" y="T3"/>
              </a:cxn>
              <a:cxn ang="0">
                <a:pos x="T4" y="T5"/>
              </a:cxn>
              <a:cxn ang="0">
                <a:pos x="T6" y="T7"/>
              </a:cxn>
              <a:cxn ang="0">
                <a:pos x="T8" y="T9"/>
              </a:cxn>
            </a:cxnLst>
            <a:rect l="0" t="0" r="r" b="b"/>
            <a:pathLst>
              <a:path w="34" h="35">
                <a:moveTo>
                  <a:pt x="1" y="20"/>
                </a:moveTo>
                <a:cubicBezTo>
                  <a:pt x="0" y="11"/>
                  <a:pt x="6" y="3"/>
                  <a:pt x="15" y="1"/>
                </a:cubicBezTo>
                <a:cubicBezTo>
                  <a:pt x="24" y="0"/>
                  <a:pt x="32" y="7"/>
                  <a:pt x="33" y="16"/>
                </a:cubicBezTo>
                <a:cubicBezTo>
                  <a:pt x="34" y="24"/>
                  <a:pt x="28" y="33"/>
                  <a:pt x="19" y="34"/>
                </a:cubicBezTo>
                <a:cubicBezTo>
                  <a:pt x="10" y="35"/>
                  <a:pt x="2" y="29"/>
                  <a:pt x="1" y="20"/>
                </a:cubicBezTo>
                <a:close/>
              </a:path>
            </a:pathLst>
          </a:custGeom>
          <a:solidFill>
            <a:srgbClr val="8C83D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84" name="îs1iďè"/>
          <p:cNvSpPr/>
          <p:nvPr/>
        </p:nvSpPr>
        <p:spPr bwMode="auto">
          <a:xfrm>
            <a:off x="2259879" y="3345603"/>
            <a:ext cx="31546" cy="32860"/>
          </a:xfrm>
          <a:custGeom>
            <a:avLst/>
            <a:gdLst>
              <a:gd name="T0" fmla="*/ 1 w 34"/>
              <a:gd name="T1" fmla="*/ 19 h 35"/>
              <a:gd name="T2" fmla="*/ 15 w 34"/>
              <a:gd name="T3" fmla="*/ 1 h 35"/>
              <a:gd name="T4" fmla="*/ 33 w 34"/>
              <a:gd name="T5" fmla="*/ 15 h 35"/>
              <a:gd name="T6" fmla="*/ 19 w 34"/>
              <a:gd name="T7" fmla="*/ 34 h 35"/>
              <a:gd name="T8" fmla="*/ 1 w 34"/>
              <a:gd name="T9" fmla="*/ 19 h 35"/>
            </a:gdLst>
            <a:ahLst/>
            <a:cxnLst>
              <a:cxn ang="0">
                <a:pos x="T0" y="T1"/>
              </a:cxn>
              <a:cxn ang="0">
                <a:pos x="T2" y="T3"/>
              </a:cxn>
              <a:cxn ang="0">
                <a:pos x="T4" y="T5"/>
              </a:cxn>
              <a:cxn ang="0">
                <a:pos x="T6" y="T7"/>
              </a:cxn>
              <a:cxn ang="0">
                <a:pos x="T8" y="T9"/>
              </a:cxn>
            </a:cxnLst>
            <a:rect l="0" t="0" r="r" b="b"/>
            <a:pathLst>
              <a:path w="34" h="35">
                <a:moveTo>
                  <a:pt x="1" y="19"/>
                </a:moveTo>
                <a:cubicBezTo>
                  <a:pt x="0" y="10"/>
                  <a:pt x="6" y="2"/>
                  <a:pt x="15" y="1"/>
                </a:cubicBezTo>
                <a:cubicBezTo>
                  <a:pt x="24" y="0"/>
                  <a:pt x="32" y="6"/>
                  <a:pt x="33" y="15"/>
                </a:cubicBezTo>
                <a:cubicBezTo>
                  <a:pt x="34" y="24"/>
                  <a:pt x="28" y="32"/>
                  <a:pt x="19" y="34"/>
                </a:cubicBezTo>
                <a:cubicBezTo>
                  <a:pt x="10" y="35"/>
                  <a:pt x="2" y="28"/>
                  <a:pt x="1" y="19"/>
                </a:cubicBezTo>
                <a:close/>
              </a:path>
            </a:pathLst>
          </a:custGeom>
          <a:solidFill>
            <a:srgbClr val="3F4751"/>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85" name="ï$ḷiḓè"/>
          <p:cNvSpPr/>
          <p:nvPr/>
        </p:nvSpPr>
        <p:spPr bwMode="auto">
          <a:xfrm>
            <a:off x="2737009" y="3283169"/>
            <a:ext cx="32860" cy="32860"/>
          </a:xfrm>
          <a:custGeom>
            <a:avLst/>
            <a:gdLst>
              <a:gd name="T0" fmla="*/ 2 w 35"/>
              <a:gd name="T1" fmla="*/ 20 h 35"/>
              <a:gd name="T2" fmla="*/ 16 w 35"/>
              <a:gd name="T3" fmla="*/ 2 h 35"/>
              <a:gd name="T4" fmla="*/ 34 w 35"/>
              <a:gd name="T5" fmla="*/ 16 h 35"/>
              <a:gd name="T6" fmla="*/ 20 w 35"/>
              <a:gd name="T7" fmla="*/ 34 h 35"/>
              <a:gd name="T8" fmla="*/ 2 w 35"/>
              <a:gd name="T9" fmla="*/ 20 h 35"/>
            </a:gdLst>
            <a:ahLst/>
            <a:cxnLst>
              <a:cxn ang="0">
                <a:pos x="T0" y="T1"/>
              </a:cxn>
              <a:cxn ang="0">
                <a:pos x="T2" y="T3"/>
              </a:cxn>
              <a:cxn ang="0">
                <a:pos x="T4" y="T5"/>
              </a:cxn>
              <a:cxn ang="0">
                <a:pos x="T6" y="T7"/>
              </a:cxn>
              <a:cxn ang="0">
                <a:pos x="T8" y="T9"/>
              </a:cxn>
            </a:cxnLst>
            <a:rect l="0" t="0" r="r" b="b"/>
            <a:pathLst>
              <a:path w="35" h="35">
                <a:moveTo>
                  <a:pt x="2" y="20"/>
                </a:moveTo>
                <a:cubicBezTo>
                  <a:pt x="0" y="11"/>
                  <a:pt x="7" y="3"/>
                  <a:pt x="16" y="2"/>
                </a:cubicBezTo>
                <a:cubicBezTo>
                  <a:pt x="25" y="0"/>
                  <a:pt x="33" y="7"/>
                  <a:pt x="34" y="16"/>
                </a:cubicBezTo>
                <a:cubicBezTo>
                  <a:pt x="35" y="25"/>
                  <a:pt x="29" y="33"/>
                  <a:pt x="20" y="34"/>
                </a:cubicBezTo>
                <a:cubicBezTo>
                  <a:pt x="11" y="35"/>
                  <a:pt x="3" y="29"/>
                  <a:pt x="2" y="20"/>
                </a:cubicBezTo>
                <a:close/>
              </a:path>
            </a:pathLst>
          </a:custGeom>
          <a:solidFill>
            <a:srgbClr val="3F4751"/>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86" name="íṧļîďé"/>
          <p:cNvSpPr/>
          <p:nvPr/>
        </p:nvSpPr>
        <p:spPr bwMode="auto">
          <a:xfrm>
            <a:off x="2913139" y="3260824"/>
            <a:ext cx="32860" cy="32860"/>
          </a:xfrm>
          <a:custGeom>
            <a:avLst/>
            <a:gdLst>
              <a:gd name="T0" fmla="*/ 1 w 35"/>
              <a:gd name="T1" fmla="*/ 19 h 35"/>
              <a:gd name="T2" fmla="*/ 15 w 35"/>
              <a:gd name="T3" fmla="*/ 1 h 35"/>
              <a:gd name="T4" fmla="*/ 33 w 35"/>
              <a:gd name="T5" fmla="*/ 15 h 35"/>
              <a:gd name="T6" fmla="*/ 19 w 35"/>
              <a:gd name="T7" fmla="*/ 34 h 35"/>
              <a:gd name="T8" fmla="*/ 1 w 35"/>
              <a:gd name="T9" fmla="*/ 19 h 35"/>
            </a:gdLst>
            <a:ahLst/>
            <a:cxnLst>
              <a:cxn ang="0">
                <a:pos x="T0" y="T1"/>
              </a:cxn>
              <a:cxn ang="0">
                <a:pos x="T2" y="T3"/>
              </a:cxn>
              <a:cxn ang="0">
                <a:pos x="T4" y="T5"/>
              </a:cxn>
              <a:cxn ang="0">
                <a:pos x="T6" y="T7"/>
              </a:cxn>
              <a:cxn ang="0">
                <a:pos x="T8" y="T9"/>
              </a:cxn>
            </a:cxnLst>
            <a:rect l="0" t="0" r="r" b="b"/>
            <a:pathLst>
              <a:path w="35" h="35">
                <a:moveTo>
                  <a:pt x="1" y="19"/>
                </a:moveTo>
                <a:cubicBezTo>
                  <a:pt x="0" y="11"/>
                  <a:pt x="6" y="2"/>
                  <a:pt x="15" y="1"/>
                </a:cubicBezTo>
                <a:cubicBezTo>
                  <a:pt x="24" y="0"/>
                  <a:pt x="32" y="6"/>
                  <a:pt x="33" y="15"/>
                </a:cubicBezTo>
                <a:cubicBezTo>
                  <a:pt x="35" y="24"/>
                  <a:pt x="28" y="32"/>
                  <a:pt x="19" y="34"/>
                </a:cubicBezTo>
                <a:cubicBezTo>
                  <a:pt x="10" y="35"/>
                  <a:pt x="2" y="28"/>
                  <a:pt x="1" y="19"/>
                </a:cubicBezTo>
                <a:close/>
              </a:path>
            </a:pathLst>
          </a:custGeom>
          <a:solidFill>
            <a:srgbClr val="3F4751"/>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87" name="ïşľïde"/>
          <p:cNvSpPr/>
          <p:nvPr/>
        </p:nvSpPr>
        <p:spPr bwMode="auto">
          <a:xfrm>
            <a:off x="2605568" y="3300913"/>
            <a:ext cx="32860" cy="32860"/>
          </a:xfrm>
          <a:custGeom>
            <a:avLst/>
            <a:gdLst>
              <a:gd name="T0" fmla="*/ 1 w 35"/>
              <a:gd name="T1" fmla="*/ 19 h 35"/>
              <a:gd name="T2" fmla="*/ 15 w 35"/>
              <a:gd name="T3" fmla="*/ 1 h 35"/>
              <a:gd name="T4" fmla="*/ 33 w 35"/>
              <a:gd name="T5" fmla="*/ 15 h 35"/>
              <a:gd name="T6" fmla="*/ 19 w 35"/>
              <a:gd name="T7" fmla="*/ 33 h 35"/>
              <a:gd name="T8" fmla="*/ 1 w 35"/>
              <a:gd name="T9" fmla="*/ 19 h 35"/>
            </a:gdLst>
            <a:ahLst/>
            <a:cxnLst>
              <a:cxn ang="0">
                <a:pos x="T0" y="T1"/>
              </a:cxn>
              <a:cxn ang="0">
                <a:pos x="T2" y="T3"/>
              </a:cxn>
              <a:cxn ang="0">
                <a:pos x="T4" y="T5"/>
              </a:cxn>
              <a:cxn ang="0">
                <a:pos x="T6" y="T7"/>
              </a:cxn>
              <a:cxn ang="0">
                <a:pos x="T8" y="T9"/>
              </a:cxn>
            </a:cxnLst>
            <a:rect l="0" t="0" r="r" b="b"/>
            <a:pathLst>
              <a:path w="35" h="35">
                <a:moveTo>
                  <a:pt x="1" y="19"/>
                </a:moveTo>
                <a:cubicBezTo>
                  <a:pt x="0" y="10"/>
                  <a:pt x="6" y="2"/>
                  <a:pt x="15" y="1"/>
                </a:cubicBezTo>
                <a:cubicBezTo>
                  <a:pt x="24" y="0"/>
                  <a:pt x="32" y="6"/>
                  <a:pt x="33" y="15"/>
                </a:cubicBezTo>
                <a:cubicBezTo>
                  <a:pt x="35" y="24"/>
                  <a:pt x="28" y="32"/>
                  <a:pt x="19" y="33"/>
                </a:cubicBezTo>
                <a:cubicBezTo>
                  <a:pt x="10" y="35"/>
                  <a:pt x="2" y="28"/>
                  <a:pt x="1" y="19"/>
                </a:cubicBezTo>
                <a:close/>
              </a:path>
            </a:pathLst>
          </a:custGeom>
          <a:solidFill>
            <a:srgbClr val="3F4751"/>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88" name="íṧļíḋé"/>
          <p:cNvSpPr/>
          <p:nvPr/>
        </p:nvSpPr>
        <p:spPr bwMode="auto">
          <a:xfrm>
            <a:off x="2117266" y="3159614"/>
            <a:ext cx="32860" cy="32860"/>
          </a:xfrm>
          <a:custGeom>
            <a:avLst/>
            <a:gdLst>
              <a:gd name="T0" fmla="*/ 1 w 35"/>
              <a:gd name="T1" fmla="*/ 19 h 35"/>
              <a:gd name="T2" fmla="*/ 15 w 35"/>
              <a:gd name="T3" fmla="*/ 1 h 35"/>
              <a:gd name="T4" fmla="*/ 34 w 35"/>
              <a:gd name="T5" fmla="*/ 15 h 35"/>
              <a:gd name="T6" fmla="*/ 19 w 35"/>
              <a:gd name="T7" fmla="*/ 33 h 35"/>
              <a:gd name="T8" fmla="*/ 1 w 35"/>
              <a:gd name="T9" fmla="*/ 19 h 35"/>
            </a:gdLst>
            <a:ahLst/>
            <a:cxnLst>
              <a:cxn ang="0">
                <a:pos x="T0" y="T1"/>
              </a:cxn>
              <a:cxn ang="0">
                <a:pos x="T2" y="T3"/>
              </a:cxn>
              <a:cxn ang="0">
                <a:pos x="T4" y="T5"/>
              </a:cxn>
              <a:cxn ang="0">
                <a:pos x="T6" y="T7"/>
              </a:cxn>
              <a:cxn ang="0">
                <a:pos x="T8" y="T9"/>
              </a:cxn>
            </a:cxnLst>
            <a:rect l="0" t="0" r="r" b="b"/>
            <a:pathLst>
              <a:path w="35" h="35">
                <a:moveTo>
                  <a:pt x="1" y="19"/>
                </a:moveTo>
                <a:cubicBezTo>
                  <a:pt x="0" y="10"/>
                  <a:pt x="6" y="2"/>
                  <a:pt x="15" y="1"/>
                </a:cubicBezTo>
                <a:cubicBezTo>
                  <a:pt x="24" y="0"/>
                  <a:pt x="32" y="6"/>
                  <a:pt x="34" y="15"/>
                </a:cubicBezTo>
                <a:cubicBezTo>
                  <a:pt x="35" y="24"/>
                  <a:pt x="28" y="32"/>
                  <a:pt x="19" y="33"/>
                </a:cubicBezTo>
                <a:cubicBezTo>
                  <a:pt x="10" y="35"/>
                  <a:pt x="2" y="28"/>
                  <a:pt x="1"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89" name="íṣľîdê"/>
          <p:cNvSpPr/>
          <p:nvPr/>
        </p:nvSpPr>
        <p:spPr bwMode="auto">
          <a:xfrm>
            <a:off x="2113323" y="3155671"/>
            <a:ext cx="39432" cy="39432"/>
          </a:xfrm>
          <a:custGeom>
            <a:avLst/>
            <a:gdLst>
              <a:gd name="T0" fmla="*/ 5 w 42"/>
              <a:gd name="T1" fmla="*/ 23 h 42"/>
              <a:gd name="T2" fmla="*/ 10 w 42"/>
              <a:gd name="T3" fmla="*/ 23 h 42"/>
              <a:gd name="T4" fmla="*/ 10 w 42"/>
              <a:gd name="T5" fmla="*/ 21 h 42"/>
              <a:gd name="T6" fmla="*/ 20 w 42"/>
              <a:gd name="T7" fmla="*/ 10 h 42"/>
              <a:gd name="T8" fmla="*/ 21 w 42"/>
              <a:gd name="T9" fmla="*/ 9 h 42"/>
              <a:gd name="T10" fmla="*/ 33 w 42"/>
              <a:gd name="T11" fmla="*/ 20 h 42"/>
              <a:gd name="T12" fmla="*/ 33 w 42"/>
              <a:gd name="T13" fmla="*/ 21 h 42"/>
              <a:gd name="T14" fmla="*/ 23 w 42"/>
              <a:gd name="T15" fmla="*/ 33 h 42"/>
              <a:gd name="T16" fmla="*/ 21 w 42"/>
              <a:gd name="T17" fmla="*/ 33 h 42"/>
              <a:gd name="T18" fmla="*/ 10 w 42"/>
              <a:gd name="T19" fmla="*/ 23 h 42"/>
              <a:gd name="T20" fmla="*/ 5 w 42"/>
              <a:gd name="T21" fmla="*/ 23 h 42"/>
              <a:gd name="T22" fmla="*/ 0 w 42"/>
              <a:gd name="T23" fmla="*/ 24 h 42"/>
              <a:gd name="T24" fmla="*/ 21 w 42"/>
              <a:gd name="T25" fmla="*/ 42 h 42"/>
              <a:gd name="T26" fmla="*/ 24 w 42"/>
              <a:gd name="T27" fmla="*/ 42 h 42"/>
              <a:gd name="T28" fmla="*/ 42 w 42"/>
              <a:gd name="T29" fmla="*/ 21 h 42"/>
              <a:gd name="T30" fmla="*/ 42 w 42"/>
              <a:gd name="T31" fmla="*/ 18 h 42"/>
              <a:gd name="T32" fmla="*/ 21 w 42"/>
              <a:gd name="T33" fmla="*/ 0 h 42"/>
              <a:gd name="T34" fmla="*/ 19 w 42"/>
              <a:gd name="T35" fmla="*/ 0 h 42"/>
              <a:gd name="T36" fmla="*/ 0 w 42"/>
              <a:gd name="T37" fmla="*/ 21 h 42"/>
              <a:gd name="T38" fmla="*/ 0 w 42"/>
              <a:gd name="T39" fmla="*/ 24 h 42"/>
              <a:gd name="T40" fmla="*/ 5 w 42"/>
              <a:gd name="T41" fmla="*/ 2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42">
                <a:moveTo>
                  <a:pt x="5" y="23"/>
                </a:moveTo>
                <a:cubicBezTo>
                  <a:pt x="10" y="23"/>
                  <a:pt x="10" y="23"/>
                  <a:pt x="10" y="23"/>
                </a:cubicBezTo>
                <a:cubicBezTo>
                  <a:pt x="10" y="22"/>
                  <a:pt x="10" y="22"/>
                  <a:pt x="10" y="21"/>
                </a:cubicBezTo>
                <a:cubicBezTo>
                  <a:pt x="10" y="15"/>
                  <a:pt x="14" y="10"/>
                  <a:pt x="20" y="10"/>
                </a:cubicBezTo>
                <a:cubicBezTo>
                  <a:pt x="20" y="10"/>
                  <a:pt x="21" y="9"/>
                  <a:pt x="21" y="9"/>
                </a:cubicBezTo>
                <a:cubicBezTo>
                  <a:pt x="27" y="9"/>
                  <a:pt x="32" y="14"/>
                  <a:pt x="33" y="20"/>
                </a:cubicBezTo>
                <a:cubicBezTo>
                  <a:pt x="33" y="20"/>
                  <a:pt x="33" y="21"/>
                  <a:pt x="33" y="21"/>
                </a:cubicBezTo>
                <a:cubicBezTo>
                  <a:pt x="33" y="27"/>
                  <a:pt x="29" y="32"/>
                  <a:pt x="23" y="33"/>
                </a:cubicBezTo>
                <a:cubicBezTo>
                  <a:pt x="22" y="33"/>
                  <a:pt x="22" y="33"/>
                  <a:pt x="21" y="33"/>
                </a:cubicBezTo>
                <a:cubicBezTo>
                  <a:pt x="16" y="33"/>
                  <a:pt x="10" y="29"/>
                  <a:pt x="10" y="23"/>
                </a:cubicBezTo>
                <a:cubicBezTo>
                  <a:pt x="5" y="23"/>
                  <a:pt x="5" y="23"/>
                  <a:pt x="5" y="23"/>
                </a:cubicBezTo>
                <a:cubicBezTo>
                  <a:pt x="0" y="24"/>
                  <a:pt x="0" y="24"/>
                  <a:pt x="0" y="24"/>
                </a:cubicBezTo>
                <a:cubicBezTo>
                  <a:pt x="2" y="34"/>
                  <a:pt x="11" y="42"/>
                  <a:pt x="21" y="42"/>
                </a:cubicBezTo>
                <a:cubicBezTo>
                  <a:pt x="22" y="42"/>
                  <a:pt x="23" y="42"/>
                  <a:pt x="24" y="42"/>
                </a:cubicBezTo>
                <a:cubicBezTo>
                  <a:pt x="35" y="41"/>
                  <a:pt x="42" y="32"/>
                  <a:pt x="42" y="21"/>
                </a:cubicBezTo>
                <a:cubicBezTo>
                  <a:pt x="42" y="20"/>
                  <a:pt x="42" y="19"/>
                  <a:pt x="42" y="18"/>
                </a:cubicBezTo>
                <a:cubicBezTo>
                  <a:pt x="41" y="8"/>
                  <a:pt x="32" y="0"/>
                  <a:pt x="21" y="0"/>
                </a:cubicBezTo>
                <a:cubicBezTo>
                  <a:pt x="20" y="0"/>
                  <a:pt x="20" y="0"/>
                  <a:pt x="19" y="0"/>
                </a:cubicBezTo>
                <a:cubicBezTo>
                  <a:pt x="8" y="2"/>
                  <a:pt x="0" y="11"/>
                  <a:pt x="0" y="21"/>
                </a:cubicBezTo>
                <a:cubicBezTo>
                  <a:pt x="0" y="22"/>
                  <a:pt x="0" y="23"/>
                  <a:pt x="0" y="24"/>
                </a:cubicBezTo>
                <a:lnTo>
                  <a:pt x="5" y="23"/>
                </a:lnTo>
                <a:close/>
              </a:path>
            </a:pathLst>
          </a:custGeom>
          <a:solidFill>
            <a:srgbClr val="8C83D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90" name="ïṣlíḓè"/>
          <p:cNvSpPr/>
          <p:nvPr/>
        </p:nvSpPr>
        <p:spPr bwMode="auto">
          <a:xfrm>
            <a:off x="2563507" y="2676570"/>
            <a:ext cx="64406" cy="60463"/>
          </a:xfrm>
          <a:custGeom>
            <a:avLst/>
            <a:gdLst>
              <a:gd name="T0" fmla="*/ 0 w 98"/>
              <a:gd name="T1" fmla="*/ 0 h 92"/>
              <a:gd name="T2" fmla="*/ 7 w 98"/>
              <a:gd name="T3" fmla="*/ 92 h 92"/>
              <a:gd name="T4" fmla="*/ 98 w 98"/>
              <a:gd name="T5" fmla="*/ 84 h 92"/>
              <a:gd name="T6" fmla="*/ 71 w 98"/>
              <a:gd name="T7" fmla="*/ 33 h 92"/>
              <a:gd name="T8" fmla="*/ 0 w 98"/>
              <a:gd name="T9" fmla="*/ 0 h 92"/>
            </a:gdLst>
            <a:ahLst/>
            <a:cxnLst>
              <a:cxn ang="0">
                <a:pos x="T0" y="T1"/>
              </a:cxn>
              <a:cxn ang="0">
                <a:pos x="T2" y="T3"/>
              </a:cxn>
              <a:cxn ang="0">
                <a:pos x="T4" y="T5"/>
              </a:cxn>
              <a:cxn ang="0">
                <a:pos x="T6" y="T7"/>
              </a:cxn>
              <a:cxn ang="0">
                <a:pos x="T8" y="T9"/>
              </a:cxn>
            </a:cxnLst>
            <a:rect l="0" t="0" r="r" b="b"/>
            <a:pathLst>
              <a:path w="98" h="92">
                <a:moveTo>
                  <a:pt x="0" y="0"/>
                </a:moveTo>
                <a:lnTo>
                  <a:pt x="7" y="92"/>
                </a:lnTo>
                <a:lnTo>
                  <a:pt x="98" y="84"/>
                </a:lnTo>
                <a:lnTo>
                  <a:pt x="71" y="33"/>
                </a:lnTo>
                <a:lnTo>
                  <a:pt x="0" y="0"/>
                </a:lnTo>
                <a:close/>
              </a:path>
            </a:pathLst>
          </a:custGeom>
          <a:solidFill>
            <a:srgbClr val="8C83D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91" name="iṧḷïḓé"/>
          <p:cNvSpPr/>
          <p:nvPr/>
        </p:nvSpPr>
        <p:spPr bwMode="auto">
          <a:xfrm>
            <a:off x="2565479" y="2622022"/>
            <a:ext cx="111067" cy="105153"/>
          </a:xfrm>
          <a:custGeom>
            <a:avLst/>
            <a:gdLst>
              <a:gd name="T0" fmla="*/ 59 w 119"/>
              <a:gd name="T1" fmla="*/ 112 h 112"/>
              <a:gd name="T2" fmla="*/ 4 w 119"/>
              <a:gd name="T3" fmla="*/ 63 h 112"/>
              <a:gd name="T4" fmla="*/ 52 w 119"/>
              <a:gd name="T5" fmla="*/ 0 h 112"/>
              <a:gd name="T6" fmla="*/ 59 w 119"/>
              <a:gd name="T7" fmla="*/ 0 h 112"/>
              <a:gd name="T8" fmla="*/ 115 w 119"/>
              <a:gd name="T9" fmla="*/ 49 h 112"/>
              <a:gd name="T10" fmla="*/ 67 w 119"/>
              <a:gd name="T11" fmla="*/ 111 h 112"/>
              <a:gd name="T12" fmla="*/ 59 w 119"/>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19" h="112">
                <a:moveTo>
                  <a:pt x="59" y="112"/>
                </a:moveTo>
                <a:cubicBezTo>
                  <a:pt x="31" y="112"/>
                  <a:pt x="7" y="91"/>
                  <a:pt x="4" y="63"/>
                </a:cubicBezTo>
                <a:cubicBezTo>
                  <a:pt x="0" y="32"/>
                  <a:pt x="21" y="4"/>
                  <a:pt x="52" y="0"/>
                </a:cubicBezTo>
                <a:cubicBezTo>
                  <a:pt x="54" y="0"/>
                  <a:pt x="57" y="0"/>
                  <a:pt x="59" y="0"/>
                </a:cubicBezTo>
                <a:cubicBezTo>
                  <a:pt x="87" y="0"/>
                  <a:pt x="111" y="21"/>
                  <a:pt x="115" y="49"/>
                </a:cubicBezTo>
                <a:cubicBezTo>
                  <a:pt x="119" y="79"/>
                  <a:pt x="97" y="107"/>
                  <a:pt x="67" y="111"/>
                </a:cubicBezTo>
                <a:cubicBezTo>
                  <a:pt x="64" y="112"/>
                  <a:pt x="62" y="112"/>
                  <a:pt x="59" y="1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92" name="íṣľíḑe"/>
          <p:cNvSpPr/>
          <p:nvPr/>
        </p:nvSpPr>
        <p:spPr bwMode="auto">
          <a:xfrm>
            <a:off x="2561536" y="2616764"/>
            <a:ext cx="120925" cy="115011"/>
          </a:xfrm>
          <a:custGeom>
            <a:avLst/>
            <a:gdLst>
              <a:gd name="T0" fmla="*/ 63 w 129"/>
              <a:gd name="T1" fmla="*/ 11 h 123"/>
              <a:gd name="T2" fmla="*/ 113 w 129"/>
              <a:gd name="T3" fmla="*/ 55 h 123"/>
              <a:gd name="T4" fmla="*/ 70 w 129"/>
              <a:gd name="T5" fmla="*/ 112 h 123"/>
              <a:gd name="T6" fmla="*/ 63 w 129"/>
              <a:gd name="T7" fmla="*/ 112 h 123"/>
              <a:gd name="T8" fmla="*/ 13 w 129"/>
              <a:gd name="T9" fmla="*/ 68 h 123"/>
              <a:gd name="T10" fmla="*/ 57 w 129"/>
              <a:gd name="T11" fmla="*/ 12 h 123"/>
              <a:gd name="T12" fmla="*/ 63 w 129"/>
              <a:gd name="T13" fmla="*/ 11 h 123"/>
              <a:gd name="T14" fmla="*/ 63 w 129"/>
              <a:gd name="T15" fmla="*/ 0 h 123"/>
              <a:gd name="T16" fmla="*/ 63 w 129"/>
              <a:gd name="T17" fmla="*/ 0 h 123"/>
              <a:gd name="T18" fmla="*/ 55 w 129"/>
              <a:gd name="T19" fmla="*/ 1 h 123"/>
              <a:gd name="T20" fmla="*/ 14 w 129"/>
              <a:gd name="T21" fmla="*/ 24 h 123"/>
              <a:gd name="T22" fmla="*/ 2 w 129"/>
              <a:gd name="T23" fmla="*/ 70 h 123"/>
              <a:gd name="T24" fmla="*/ 63 w 129"/>
              <a:gd name="T25" fmla="*/ 123 h 123"/>
              <a:gd name="T26" fmla="*/ 71 w 129"/>
              <a:gd name="T27" fmla="*/ 123 h 123"/>
              <a:gd name="T28" fmla="*/ 124 w 129"/>
              <a:gd name="T29" fmla="*/ 54 h 123"/>
              <a:gd name="T30" fmla="*/ 63 w 129"/>
              <a:gd name="T3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23">
                <a:moveTo>
                  <a:pt x="63" y="11"/>
                </a:moveTo>
                <a:cubicBezTo>
                  <a:pt x="88" y="11"/>
                  <a:pt x="110" y="30"/>
                  <a:pt x="113" y="55"/>
                </a:cubicBezTo>
                <a:cubicBezTo>
                  <a:pt x="117" y="83"/>
                  <a:pt x="97" y="108"/>
                  <a:pt x="70" y="112"/>
                </a:cubicBezTo>
                <a:cubicBezTo>
                  <a:pt x="68" y="112"/>
                  <a:pt x="65" y="112"/>
                  <a:pt x="63" y="112"/>
                </a:cubicBezTo>
                <a:cubicBezTo>
                  <a:pt x="38" y="112"/>
                  <a:pt x="17" y="94"/>
                  <a:pt x="13" y="68"/>
                </a:cubicBezTo>
                <a:cubicBezTo>
                  <a:pt x="10" y="41"/>
                  <a:pt x="29" y="15"/>
                  <a:pt x="57" y="12"/>
                </a:cubicBezTo>
                <a:cubicBezTo>
                  <a:pt x="59" y="12"/>
                  <a:pt x="61" y="11"/>
                  <a:pt x="63" y="11"/>
                </a:cubicBezTo>
                <a:moveTo>
                  <a:pt x="63" y="0"/>
                </a:moveTo>
                <a:cubicBezTo>
                  <a:pt x="63" y="0"/>
                  <a:pt x="63" y="0"/>
                  <a:pt x="63" y="0"/>
                </a:cubicBezTo>
                <a:cubicBezTo>
                  <a:pt x="61" y="0"/>
                  <a:pt x="58" y="0"/>
                  <a:pt x="55" y="1"/>
                </a:cubicBezTo>
                <a:cubicBezTo>
                  <a:pt x="39" y="3"/>
                  <a:pt x="24" y="11"/>
                  <a:pt x="14" y="24"/>
                </a:cubicBezTo>
                <a:cubicBezTo>
                  <a:pt x="4" y="37"/>
                  <a:pt x="0" y="53"/>
                  <a:pt x="2" y="70"/>
                </a:cubicBezTo>
                <a:cubicBezTo>
                  <a:pt x="6" y="100"/>
                  <a:pt x="32" y="123"/>
                  <a:pt x="63" y="123"/>
                </a:cubicBezTo>
                <a:cubicBezTo>
                  <a:pt x="66" y="123"/>
                  <a:pt x="69" y="123"/>
                  <a:pt x="71" y="123"/>
                </a:cubicBezTo>
                <a:cubicBezTo>
                  <a:pt x="105" y="119"/>
                  <a:pt x="129" y="88"/>
                  <a:pt x="124" y="54"/>
                </a:cubicBezTo>
                <a:cubicBezTo>
                  <a:pt x="120" y="23"/>
                  <a:pt x="94" y="0"/>
                  <a:pt x="63" y="0"/>
                </a:cubicBezTo>
                <a:close/>
              </a:path>
            </a:pathLst>
          </a:custGeom>
          <a:solidFill>
            <a:srgbClr val="8C83D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93" name="íŝ1ïḓe"/>
          <p:cNvSpPr/>
          <p:nvPr/>
        </p:nvSpPr>
        <p:spPr bwMode="auto">
          <a:xfrm>
            <a:off x="2899338" y="2869131"/>
            <a:ext cx="64406" cy="61120"/>
          </a:xfrm>
          <a:custGeom>
            <a:avLst/>
            <a:gdLst>
              <a:gd name="T0" fmla="*/ 0 w 98"/>
              <a:gd name="T1" fmla="*/ 0 h 93"/>
              <a:gd name="T2" fmla="*/ 8 w 98"/>
              <a:gd name="T3" fmla="*/ 93 h 93"/>
              <a:gd name="T4" fmla="*/ 98 w 98"/>
              <a:gd name="T5" fmla="*/ 84 h 93"/>
              <a:gd name="T6" fmla="*/ 71 w 98"/>
              <a:gd name="T7" fmla="*/ 34 h 93"/>
              <a:gd name="T8" fmla="*/ 0 w 98"/>
              <a:gd name="T9" fmla="*/ 0 h 93"/>
            </a:gdLst>
            <a:ahLst/>
            <a:cxnLst>
              <a:cxn ang="0">
                <a:pos x="T0" y="T1"/>
              </a:cxn>
              <a:cxn ang="0">
                <a:pos x="T2" y="T3"/>
              </a:cxn>
              <a:cxn ang="0">
                <a:pos x="T4" y="T5"/>
              </a:cxn>
              <a:cxn ang="0">
                <a:pos x="T6" y="T7"/>
              </a:cxn>
              <a:cxn ang="0">
                <a:pos x="T8" y="T9"/>
              </a:cxn>
            </a:cxnLst>
            <a:rect l="0" t="0" r="r" b="b"/>
            <a:pathLst>
              <a:path w="98" h="93">
                <a:moveTo>
                  <a:pt x="0" y="0"/>
                </a:moveTo>
                <a:lnTo>
                  <a:pt x="8" y="93"/>
                </a:lnTo>
                <a:lnTo>
                  <a:pt x="98" y="84"/>
                </a:lnTo>
                <a:lnTo>
                  <a:pt x="71" y="34"/>
                </a:lnTo>
                <a:lnTo>
                  <a:pt x="0" y="0"/>
                </a:lnTo>
                <a:close/>
              </a:path>
            </a:pathLst>
          </a:custGeom>
          <a:solidFill>
            <a:srgbClr val="FF646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94" name="ïṥḻiḑe"/>
          <p:cNvSpPr/>
          <p:nvPr/>
        </p:nvSpPr>
        <p:spPr bwMode="auto">
          <a:xfrm>
            <a:off x="2902624" y="2815240"/>
            <a:ext cx="107782" cy="104495"/>
          </a:xfrm>
          <a:custGeom>
            <a:avLst/>
            <a:gdLst>
              <a:gd name="T0" fmla="*/ 58 w 115"/>
              <a:gd name="T1" fmla="*/ 112 h 112"/>
              <a:gd name="T2" fmla="*/ 2 w 115"/>
              <a:gd name="T3" fmla="*/ 63 h 112"/>
              <a:gd name="T4" fmla="*/ 13 w 115"/>
              <a:gd name="T5" fmla="*/ 22 h 112"/>
              <a:gd name="T6" fmla="*/ 50 w 115"/>
              <a:gd name="T7" fmla="*/ 0 h 112"/>
              <a:gd name="T8" fmla="*/ 58 w 115"/>
              <a:gd name="T9" fmla="*/ 0 h 112"/>
              <a:gd name="T10" fmla="*/ 113 w 115"/>
              <a:gd name="T11" fmla="*/ 49 h 112"/>
              <a:gd name="T12" fmla="*/ 102 w 115"/>
              <a:gd name="T13" fmla="*/ 90 h 112"/>
              <a:gd name="T14" fmla="*/ 65 w 115"/>
              <a:gd name="T15" fmla="*/ 112 h 112"/>
              <a:gd name="T16" fmla="*/ 58 w 115"/>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12">
                <a:moveTo>
                  <a:pt x="58" y="112"/>
                </a:moveTo>
                <a:cubicBezTo>
                  <a:pt x="30" y="112"/>
                  <a:pt x="6" y="91"/>
                  <a:pt x="2" y="63"/>
                </a:cubicBezTo>
                <a:cubicBezTo>
                  <a:pt x="0" y="48"/>
                  <a:pt x="4" y="34"/>
                  <a:pt x="13" y="22"/>
                </a:cubicBezTo>
                <a:cubicBezTo>
                  <a:pt x="22" y="10"/>
                  <a:pt x="36" y="2"/>
                  <a:pt x="50" y="0"/>
                </a:cubicBezTo>
                <a:cubicBezTo>
                  <a:pt x="53" y="0"/>
                  <a:pt x="55" y="0"/>
                  <a:pt x="58" y="0"/>
                </a:cubicBezTo>
                <a:cubicBezTo>
                  <a:pt x="86" y="0"/>
                  <a:pt x="110" y="21"/>
                  <a:pt x="113" y="49"/>
                </a:cubicBezTo>
                <a:cubicBezTo>
                  <a:pt x="115" y="64"/>
                  <a:pt x="111" y="78"/>
                  <a:pt x="102" y="90"/>
                </a:cubicBezTo>
                <a:cubicBezTo>
                  <a:pt x="93" y="102"/>
                  <a:pt x="80" y="110"/>
                  <a:pt x="65" y="112"/>
                </a:cubicBezTo>
                <a:cubicBezTo>
                  <a:pt x="63" y="112"/>
                  <a:pt x="60" y="112"/>
                  <a:pt x="58" y="1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95" name="ïŝḷîḓè"/>
          <p:cNvSpPr/>
          <p:nvPr/>
        </p:nvSpPr>
        <p:spPr bwMode="auto">
          <a:xfrm>
            <a:off x="2895395" y="2809325"/>
            <a:ext cx="120925" cy="116325"/>
          </a:xfrm>
          <a:custGeom>
            <a:avLst/>
            <a:gdLst>
              <a:gd name="T0" fmla="*/ 66 w 129"/>
              <a:gd name="T1" fmla="*/ 12 h 124"/>
              <a:gd name="T2" fmla="*/ 116 w 129"/>
              <a:gd name="T3" fmla="*/ 55 h 124"/>
              <a:gd name="T4" fmla="*/ 72 w 129"/>
              <a:gd name="T5" fmla="*/ 112 h 124"/>
              <a:gd name="T6" fmla="*/ 66 w 129"/>
              <a:gd name="T7" fmla="*/ 112 h 124"/>
              <a:gd name="T8" fmla="*/ 16 w 129"/>
              <a:gd name="T9" fmla="*/ 69 h 124"/>
              <a:gd name="T10" fmla="*/ 59 w 129"/>
              <a:gd name="T11" fmla="*/ 12 h 124"/>
              <a:gd name="T12" fmla="*/ 66 w 129"/>
              <a:gd name="T13" fmla="*/ 12 h 124"/>
              <a:gd name="T14" fmla="*/ 66 w 129"/>
              <a:gd name="T15" fmla="*/ 0 h 124"/>
              <a:gd name="T16" fmla="*/ 66 w 129"/>
              <a:gd name="T17" fmla="*/ 0 h 124"/>
              <a:gd name="T18" fmla="*/ 58 w 129"/>
              <a:gd name="T19" fmla="*/ 1 h 124"/>
              <a:gd name="T20" fmla="*/ 5 w 129"/>
              <a:gd name="T21" fmla="*/ 70 h 124"/>
              <a:gd name="T22" fmla="*/ 66 w 129"/>
              <a:gd name="T23" fmla="*/ 124 h 124"/>
              <a:gd name="T24" fmla="*/ 74 w 129"/>
              <a:gd name="T25" fmla="*/ 123 h 124"/>
              <a:gd name="T26" fmla="*/ 115 w 129"/>
              <a:gd name="T27" fmla="*/ 100 h 124"/>
              <a:gd name="T28" fmla="*/ 127 w 129"/>
              <a:gd name="T29" fmla="*/ 54 h 124"/>
              <a:gd name="T30" fmla="*/ 66 w 129"/>
              <a:gd name="T31"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24">
                <a:moveTo>
                  <a:pt x="66" y="12"/>
                </a:moveTo>
                <a:cubicBezTo>
                  <a:pt x="91" y="12"/>
                  <a:pt x="112" y="30"/>
                  <a:pt x="116" y="55"/>
                </a:cubicBezTo>
                <a:cubicBezTo>
                  <a:pt x="119" y="83"/>
                  <a:pt x="100" y="108"/>
                  <a:pt x="72" y="112"/>
                </a:cubicBezTo>
                <a:cubicBezTo>
                  <a:pt x="70" y="112"/>
                  <a:pt x="68" y="112"/>
                  <a:pt x="66" y="112"/>
                </a:cubicBezTo>
                <a:cubicBezTo>
                  <a:pt x="41" y="112"/>
                  <a:pt x="19" y="94"/>
                  <a:pt x="16" y="69"/>
                </a:cubicBezTo>
                <a:cubicBezTo>
                  <a:pt x="12" y="41"/>
                  <a:pt x="32" y="16"/>
                  <a:pt x="59" y="12"/>
                </a:cubicBezTo>
                <a:cubicBezTo>
                  <a:pt x="61" y="12"/>
                  <a:pt x="64" y="12"/>
                  <a:pt x="66" y="12"/>
                </a:cubicBezTo>
                <a:moveTo>
                  <a:pt x="66" y="0"/>
                </a:moveTo>
                <a:cubicBezTo>
                  <a:pt x="66" y="0"/>
                  <a:pt x="66" y="0"/>
                  <a:pt x="66" y="0"/>
                </a:cubicBezTo>
                <a:cubicBezTo>
                  <a:pt x="63" y="0"/>
                  <a:pt x="60" y="1"/>
                  <a:pt x="58" y="1"/>
                </a:cubicBezTo>
                <a:cubicBezTo>
                  <a:pt x="24" y="5"/>
                  <a:pt x="0" y="36"/>
                  <a:pt x="5" y="70"/>
                </a:cubicBezTo>
                <a:cubicBezTo>
                  <a:pt x="9" y="101"/>
                  <a:pt x="35" y="124"/>
                  <a:pt x="66" y="124"/>
                </a:cubicBezTo>
                <a:cubicBezTo>
                  <a:pt x="68" y="124"/>
                  <a:pt x="71" y="123"/>
                  <a:pt x="74" y="123"/>
                </a:cubicBezTo>
                <a:cubicBezTo>
                  <a:pt x="90" y="121"/>
                  <a:pt x="105" y="113"/>
                  <a:pt x="115" y="100"/>
                </a:cubicBezTo>
                <a:cubicBezTo>
                  <a:pt x="125" y="87"/>
                  <a:pt x="129" y="70"/>
                  <a:pt x="127" y="54"/>
                </a:cubicBezTo>
                <a:cubicBezTo>
                  <a:pt x="123" y="23"/>
                  <a:pt x="97" y="0"/>
                  <a:pt x="66" y="0"/>
                </a:cubicBezTo>
                <a:close/>
              </a:path>
            </a:pathLst>
          </a:custGeom>
          <a:solidFill>
            <a:srgbClr val="FF646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96" name="iṡlïḓè"/>
          <p:cNvSpPr/>
          <p:nvPr/>
        </p:nvSpPr>
        <p:spPr bwMode="auto">
          <a:xfrm>
            <a:off x="2597025" y="2656196"/>
            <a:ext cx="25631" cy="34175"/>
          </a:xfrm>
          <a:custGeom>
            <a:avLst/>
            <a:gdLst>
              <a:gd name="T0" fmla="*/ 5 w 27"/>
              <a:gd name="T1" fmla="*/ 18 h 37"/>
              <a:gd name="T2" fmla="*/ 1 w 27"/>
              <a:gd name="T3" fmla="*/ 11 h 37"/>
              <a:gd name="T4" fmla="*/ 1 w 27"/>
              <a:gd name="T5" fmla="*/ 7 h 37"/>
              <a:gd name="T6" fmla="*/ 3 w 27"/>
              <a:gd name="T7" fmla="*/ 4 h 37"/>
              <a:gd name="T8" fmla="*/ 6 w 27"/>
              <a:gd name="T9" fmla="*/ 1 h 37"/>
              <a:gd name="T10" fmla="*/ 11 w 27"/>
              <a:gd name="T11" fmla="*/ 0 h 37"/>
              <a:gd name="T12" fmla="*/ 15 w 27"/>
              <a:gd name="T13" fmla="*/ 0 h 37"/>
              <a:gd name="T14" fmla="*/ 19 w 27"/>
              <a:gd name="T15" fmla="*/ 2 h 37"/>
              <a:gd name="T16" fmla="*/ 22 w 27"/>
              <a:gd name="T17" fmla="*/ 4 h 37"/>
              <a:gd name="T18" fmla="*/ 23 w 27"/>
              <a:gd name="T19" fmla="*/ 8 h 37"/>
              <a:gd name="T20" fmla="*/ 21 w 27"/>
              <a:gd name="T21" fmla="*/ 16 h 37"/>
              <a:gd name="T22" fmla="*/ 27 w 27"/>
              <a:gd name="T23" fmla="*/ 24 h 37"/>
              <a:gd name="T24" fmla="*/ 26 w 27"/>
              <a:gd name="T25" fmla="*/ 28 h 37"/>
              <a:gd name="T26" fmla="*/ 24 w 27"/>
              <a:gd name="T27" fmla="*/ 32 h 37"/>
              <a:gd name="T28" fmla="*/ 21 w 27"/>
              <a:gd name="T29" fmla="*/ 35 h 37"/>
              <a:gd name="T30" fmla="*/ 15 w 27"/>
              <a:gd name="T31" fmla="*/ 37 h 37"/>
              <a:gd name="T32" fmla="*/ 10 w 27"/>
              <a:gd name="T33" fmla="*/ 37 h 37"/>
              <a:gd name="T34" fmla="*/ 6 w 27"/>
              <a:gd name="T35" fmla="*/ 35 h 37"/>
              <a:gd name="T36" fmla="*/ 3 w 27"/>
              <a:gd name="T37" fmla="*/ 32 h 37"/>
              <a:gd name="T38" fmla="*/ 1 w 27"/>
              <a:gd name="T39" fmla="*/ 27 h 37"/>
              <a:gd name="T40" fmla="*/ 2 w 27"/>
              <a:gd name="T41" fmla="*/ 22 h 37"/>
              <a:gd name="T42" fmla="*/ 5 w 27"/>
              <a:gd name="T43" fmla="*/ 18 h 37"/>
              <a:gd name="T44" fmla="*/ 8 w 27"/>
              <a:gd name="T45" fmla="*/ 11 h 37"/>
              <a:gd name="T46" fmla="*/ 9 w 27"/>
              <a:gd name="T47" fmla="*/ 12 h 37"/>
              <a:gd name="T48" fmla="*/ 10 w 27"/>
              <a:gd name="T49" fmla="*/ 13 h 37"/>
              <a:gd name="T50" fmla="*/ 11 w 27"/>
              <a:gd name="T51" fmla="*/ 14 h 37"/>
              <a:gd name="T52" fmla="*/ 12 w 27"/>
              <a:gd name="T53" fmla="*/ 14 h 37"/>
              <a:gd name="T54" fmla="*/ 15 w 27"/>
              <a:gd name="T55" fmla="*/ 13 h 37"/>
              <a:gd name="T56" fmla="*/ 16 w 27"/>
              <a:gd name="T57" fmla="*/ 10 h 37"/>
              <a:gd name="T58" fmla="*/ 14 w 27"/>
              <a:gd name="T59" fmla="*/ 7 h 37"/>
              <a:gd name="T60" fmla="*/ 11 w 27"/>
              <a:gd name="T61" fmla="*/ 7 h 37"/>
              <a:gd name="T62" fmla="*/ 9 w 27"/>
              <a:gd name="T63" fmla="*/ 8 h 37"/>
              <a:gd name="T64" fmla="*/ 8 w 27"/>
              <a:gd name="T65" fmla="*/ 11 h 37"/>
              <a:gd name="T66" fmla="*/ 9 w 27"/>
              <a:gd name="T67" fmla="*/ 25 h 37"/>
              <a:gd name="T68" fmla="*/ 10 w 27"/>
              <a:gd name="T69" fmla="*/ 27 h 37"/>
              <a:gd name="T70" fmla="*/ 11 w 27"/>
              <a:gd name="T71" fmla="*/ 29 h 37"/>
              <a:gd name="T72" fmla="*/ 13 w 27"/>
              <a:gd name="T73" fmla="*/ 30 h 37"/>
              <a:gd name="T74" fmla="*/ 14 w 27"/>
              <a:gd name="T75" fmla="*/ 30 h 37"/>
              <a:gd name="T76" fmla="*/ 16 w 27"/>
              <a:gd name="T77" fmla="*/ 29 h 37"/>
              <a:gd name="T78" fmla="*/ 18 w 27"/>
              <a:gd name="T79" fmla="*/ 28 h 37"/>
              <a:gd name="T80" fmla="*/ 18 w 27"/>
              <a:gd name="T81" fmla="*/ 26 h 37"/>
              <a:gd name="T82" fmla="*/ 19 w 27"/>
              <a:gd name="T83" fmla="*/ 24 h 37"/>
              <a:gd name="T84" fmla="*/ 17 w 27"/>
              <a:gd name="T85" fmla="*/ 21 h 37"/>
              <a:gd name="T86" fmla="*/ 13 w 27"/>
              <a:gd name="T87" fmla="*/ 20 h 37"/>
              <a:gd name="T88" fmla="*/ 11 w 27"/>
              <a:gd name="T89" fmla="*/ 20 h 37"/>
              <a:gd name="T90" fmla="*/ 10 w 27"/>
              <a:gd name="T91" fmla="*/ 22 h 37"/>
              <a:gd name="T92" fmla="*/ 9 w 27"/>
              <a:gd name="T93" fmla="*/ 23 h 37"/>
              <a:gd name="T94" fmla="*/ 9 w 27"/>
              <a:gd name="T95" fmla="*/ 2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 h="37">
                <a:moveTo>
                  <a:pt x="5" y="18"/>
                </a:moveTo>
                <a:cubicBezTo>
                  <a:pt x="2" y="16"/>
                  <a:pt x="1" y="14"/>
                  <a:pt x="1" y="11"/>
                </a:cubicBezTo>
                <a:cubicBezTo>
                  <a:pt x="0" y="10"/>
                  <a:pt x="1" y="8"/>
                  <a:pt x="1" y="7"/>
                </a:cubicBezTo>
                <a:cubicBezTo>
                  <a:pt x="1" y="6"/>
                  <a:pt x="2" y="5"/>
                  <a:pt x="3" y="4"/>
                </a:cubicBezTo>
                <a:cubicBezTo>
                  <a:pt x="4" y="3"/>
                  <a:pt x="5" y="2"/>
                  <a:pt x="6" y="1"/>
                </a:cubicBezTo>
                <a:cubicBezTo>
                  <a:pt x="7" y="0"/>
                  <a:pt x="9" y="0"/>
                  <a:pt x="11" y="0"/>
                </a:cubicBezTo>
                <a:cubicBezTo>
                  <a:pt x="12" y="0"/>
                  <a:pt x="14" y="0"/>
                  <a:pt x="15" y="0"/>
                </a:cubicBezTo>
                <a:cubicBezTo>
                  <a:pt x="17" y="0"/>
                  <a:pt x="18" y="1"/>
                  <a:pt x="19" y="2"/>
                </a:cubicBezTo>
                <a:cubicBezTo>
                  <a:pt x="20" y="2"/>
                  <a:pt x="21" y="3"/>
                  <a:pt x="22" y="4"/>
                </a:cubicBezTo>
                <a:cubicBezTo>
                  <a:pt x="23" y="6"/>
                  <a:pt x="23" y="7"/>
                  <a:pt x="23" y="8"/>
                </a:cubicBezTo>
                <a:cubicBezTo>
                  <a:pt x="23" y="11"/>
                  <a:pt x="23" y="13"/>
                  <a:pt x="21" y="16"/>
                </a:cubicBezTo>
                <a:cubicBezTo>
                  <a:pt x="24" y="17"/>
                  <a:pt x="26" y="20"/>
                  <a:pt x="27" y="24"/>
                </a:cubicBezTo>
                <a:cubicBezTo>
                  <a:pt x="27" y="25"/>
                  <a:pt x="27" y="27"/>
                  <a:pt x="26" y="28"/>
                </a:cubicBezTo>
                <a:cubicBezTo>
                  <a:pt x="26" y="30"/>
                  <a:pt x="25" y="31"/>
                  <a:pt x="24" y="32"/>
                </a:cubicBezTo>
                <a:cubicBezTo>
                  <a:pt x="23" y="34"/>
                  <a:pt x="22" y="35"/>
                  <a:pt x="21" y="35"/>
                </a:cubicBezTo>
                <a:cubicBezTo>
                  <a:pt x="19" y="36"/>
                  <a:pt x="17" y="37"/>
                  <a:pt x="15" y="37"/>
                </a:cubicBezTo>
                <a:cubicBezTo>
                  <a:pt x="14" y="37"/>
                  <a:pt x="12" y="37"/>
                  <a:pt x="10" y="37"/>
                </a:cubicBezTo>
                <a:cubicBezTo>
                  <a:pt x="8" y="36"/>
                  <a:pt x="7" y="36"/>
                  <a:pt x="6" y="35"/>
                </a:cubicBezTo>
                <a:cubicBezTo>
                  <a:pt x="4" y="34"/>
                  <a:pt x="3" y="33"/>
                  <a:pt x="3" y="32"/>
                </a:cubicBezTo>
                <a:cubicBezTo>
                  <a:pt x="2" y="30"/>
                  <a:pt x="1" y="29"/>
                  <a:pt x="1" y="27"/>
                </a:cubicBezTo>
                <a:cubicBezTo>
                  <a:pt x="1" y="25"/>
                  <a:pt x="1" y="24"/>
                  <a:pt x="2" y="22"/>
                </a:cubicBezTo>
                <a:cubicBezTo>
                  <a:pt x="2" y="20"/>
                  <a:pt x="3" y="19"/>
                  <a:pt x="5" y="18"/>
                </a:cubicBezTo>
                <a:close/>
                <a:moveTo>
                  <a:pt x="8" y="11"/>
                </a:moveTo>
                <a:cubicBezTo>
                  <a:pt x="8" y="11"/>
                  <a:pt x="9" y="12"/>
                  <a:pt x="9" y="12"/>
                </a:cubicBezTo>
                <a:cubicBezTo>
                  <a:pt x="9" y="13"/>
                  <a:pt x="9" y="13"/>
                  <a:pt x="10" y="13"/>
                </a:cubicBezTo>
                <a:cubicBezTo>
                  <a:pt x="10" y="14"/>
                  <a:pt x="11" y="14"/>
                  <a:pt x="11" y="14"/>
                </a:cubicBezTo>
                <a:cubicBezTo>
                  <a:pt x="11" y="14"/>
                  <a:pt x="12" y="14"/>
                  <a:pt x="12" y="14"/>
                </a:cubicBezTo>
                <a:cubicBezTo>
                  <a:pt x="13" y="14"/>
                  <a:pt x="14" y="14"/>
                  <a:pt x="15" y="13"/>
                </a:cubicBezTo>
                <a:cubicBezTo>
                  <a:pt x="16" y="12"/>
                  <a:pt x="16" y="11"/>
                  <a:pt x="16" y="10"/>
                </a:cubicBezTo>
                <a:cubicBezTo>
                  <a:pt x="15" y="9"/>
                  <a:pt x="15" y="8"/>
                  <a:pt x="14" y="7"/>
                </a:cubicBezTo>
                <a:cubicBezTo>
                  <a:pt x="13" y="7"/>
                  <a:pt x="12" y="7"/>
                  <a:pt x="11" y="7"/>
                </a:cubicBezTo>
                <a:cubicBezTo>
                  <a:pt x="10" y="7"/>
                  <a:pt x="10" y="7"/>
                  <a:pt x="9" y="8"/>
                </a:cubicBezTo>
                <a:cubicBezTo>
                  <a:pt x="8" y="9"/>
                  <a:pt x="8" y="10"/>
                  <a:pt x="8" y="11"/>
                </a:cubicBezTo>
                <a:close/>
                <a:moveTo>
                  <a:pt x="9" y="25"/>
                </a:moveTo>
                <a:cubicBezTo>
                  <a:pt x="9" y="26"/>
                  <a:pt x="9" y="27"/>
                  <a:pt x="10" y="27"/>
                </a:cubicBezTo>
                <a:cubicBezTo>
                  <a:pt x="10" y="28"/>
                  <a:pt x="10" y="28"/>
                  <a:pt x="11" y="29"/>
                </a:cubicBezTo>
                <a:cubicBezTo>
                  <a:pt x="11" y="29"/>
                  <a:pt x="12" y="29"/>
                  <a:pt x="13" y="30"/>
                </a:cubicBezTo>
                <a:cubicBezTo>
                  <a:pt x="13" y="30"/>
                  <a:pt x="14" y="30"/>
                  <a:pt x="14" y="30"/>
                </a:cubicBezTo>
                <a:cubicBezTo>
                  <a:pt x="15" y="30"/>
                  <a:pt x="16" y="30"/>
                  <a:pt x="16" y="29"/>
                </a:cubicBezTo>
                <a:cubicBezTo>
                  <a:pt x="17" y="29"/>
                  <a:pt x="17" y="28"/>
                  <a:pt x="18" y="28"/>
                </a:cubicBezTo>
                <a:cubicBezTo>
                  <a:pt x="18" y="27"/>
                  <a:pt x="18" y="27"/>
                  <a:pt x="18" y="26"/>
                </a:cubicBezTo>
                <a:cubicBezTo>
                  <a:pt x="19" y="26"/>
                  <a:pt x="19" y="25"/>
                  <a:pt x="19" y="24"/>
                </a:cubicBezTo>
                <a:cubicBezTo>
                  <a:pt x="18" y="23"/>
                  <a:pt x="18" y="22"/>
                  <a:pt x="17" y="21"/>
                </a:cubicBezTo>
                <a:cubicBezTo>
                  <a:pt x="16" y="20"/>
                  <a:pt x="14" y="20"/>
                  <a:pt x="13" y="20"/>
                </a:cubicBezTo>
                <a:cubicBezTo>
                  <a:pt x="12" y="20"/>
                  <a:pt x="12" y="20"/>
                  <a:pt x="11" y="20"/>
                </a:cubicBezTo>
                <a:cubicBezTo>
                  <a:pt x="11" y="21"/>
                  <a:pt x="10" y="21"/>
                  <a:pt x="10" y="22"/>
                </a:cubicBezTo>
                <a:cubicBezTo>
                  <a:pt x="10" y="22"/>
                  <a:pt x="9" y="23"/>
                  <a:pt x="9" y="23"/>
                </a:cubicBezTo>
                <a:cubicBezTo>
                  <a:pt x="9" y="24"/>
                  <a:pt x="9" y="25"/>
                  <a:pt x="9" y="25"/>
                </a:cubicBezTo>
                <a:close/>
              </a:path>
            </a:pathLst>
          </a:custGeom>
          <a:solidFill>
            <a:srgbClr val="8C83D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97" name="íṣḻïďé"/>
          <p:cNvSpPr/>
          <p:nvPr/>
        </p:nvSpPr>
        <p:spPr bwMode="auto">
          <a:xfrm>
            <a:off x="2624627" y="2652253"/>
            <a:ext cx="24974" cy="35489"/>
          </a:xfrm>
          <a:custGeom>
            <a:avLst/>
            <a:gdLst>
              <a:gd name="T0" fmla="*/ 8 w 27"/>
              <a:gd name="T1" fmla="*/ 37 h 38"/>
              <a:gd name="T2" fmla="*/ 2 w 27"/>
              <a:gd name="T3" fmla="*/ 34 h 38"/>
              <a:gd name="T4" fmla="*/ 4 w 27"/>
              <a:gd name="T5" fmla="*/ 30 h 38"/>
              <a:gd name="T6" fmla="*/ 8 w 27"/>
              <a:gd name="T7" fmla="*/ 25 h 38"/>
              <a:gd name="T8" fmla="*/ 13 w 27"/>
              <a:gd name="T9" fmla="*/ 16 h 38"/>
              <a:gd name="T10" fmla="*/ 15 w 27"/>
              <a:gd name="T11" fmla="*/ 10 h 38"/>
              <a:gd name="T12" fmla="*/ 14 w 27"/>
              <a:gd name="T13" fmla="*/ 8 h 38"/>
              <a:gd name="T14" fmla="*/ 11 w 27"/>
              <a:gd name="T15" fmla="*/ 7 h 38"/>
              <a:gd name="T16" fmla="*/ 9 w 27"/>
              <a:gd name="T17" fmla="*/ 9 h 38"/>
              <a:gd name="T18" fmla="*/ 8 w 27"/>
              <a:gd name="T19" fmla="*/ 12 h 38"/>
              <a:gd name="T20" fmla="*/ 7 w 27"/>
              <a:gd name="T21" fmla="*/ 15 h 38"/>
              <a:gd name="T22" fmla="*/ 5 w 27"/>
              <a:gd name="T23" fmla="*/ 16 h 38"/>
              <a:gd name="T24" fmla="*/ 2 w 27"/>
              <a:gd name="T25" fmla="*/ 15 h 38"/>
              <a:gd name="T26" fmla="*/ 0 w 27"/>
              <a:gd name="T27" fmla="*/ 13 h 38"/>
              <a:gd name="T28" fmla="*/ 0 w 27"/>
              <a:gd name="T29" fmla="*/ 9 h 38"/>
              <a:gd name="T30" fmla="*/ 2 w 27"/>
              <a:gd name="T31" fmla="*/ 6 h 38"/>
              <a:gd name="T32" fmla="*/ 6 w 27"/>
              <a:gd name="T33" fmla="*/ 2 h 38"/>
              <a:gd name="T34" fmla="*/ 11 w 27"/>
              <a:gd name="T35" fmla="*/ 0 h 38"/>
              <a:gd name="T36" fmla="*/ 15 w 27"/>
              <a:gd name="T37" fmla="*/ 0 h 38"/>
              <a:gd name="T38" fmla="*/ 19 w 27"/>
              <a:gd name="T39" fmla="*/ 2 h 38"/>
              <a:gd name="T40" fmla="*/ 22 w 27"/>
              <a:gd name="T41" fmla="*/ 5 h 38"/>
              <a:gd name="T42" fmla="*/ 23 w 27"/>
              <a:gd name="T43" fmla="*/ 9 h 38"/>
              <a:gd name="T44" fmla="*/ 23 w 27"/>
              <a:gd name="T45" fmla="*/ 13 h 38"/>
              <a:gd name="T46" fmla="*/ 21 w 27"/>
              <a:gd name="T47" fmla="*/ 18 h 38"/>
              <a:gd name="T48" fmla="*/ 18 w 27"/>
              <a:gd name="T49" fmla="*/ 23 h 38"/>
              <a:gd name="T50" fmla="*/ 14 w 27"/>
              <a:gd name="T51" fmla="*/ 29 h 38"/>
              <a:gd name="T52" fmla="*/ 21 w 27"/>
              <a:gd name="T53" fmla="*/ 28 h 38"/>
              <a:gd name="T54" fmla="*/ 27 w 27"/>
              <a:gd name="T55" fmla="*/ 31 h 38"/>
              <a:gd name="T56" fmla="*/ 22 w 27"/>
              <a:gd name="T57" fmla="*/ 35 h 38"/>
              <a:gd name="T58" fmla="*/ 8 w 27"/>
              <a:gd name="T59" fmla="*/ 3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 h="38">
                <a:moveTo>
                  <a:pt x="8" y="37"/>
                </a:moveTo>
                <a:cubicBezTo>
                  <a:pt x="5" y="38"/>
                  <a:pt x="3" y="37"/>
                  <a:pt x="2" y="34"/>
                </a:cubicBezTo>
                <a:cubicBezTo>
                  <a:pt x="2" y="33"/>
                  <a:pt x="3" y="32"/>
                  <a:pt x="4" y="30"/>
                </a:cubicBezTo>
                <a:cubicBezTo>
                  <a:pt x="5" y="29"/>
                  <a:pt x="6" y="27"/>
                  <a:pt x="8" y="25"/>
                </a:cubicBezTo>
                <a:cubicBezTo>
                  <a:pt x="10" y="21"/>
                  <a:pt x="12" y="18"/>
                  <a:pt x="13" y="16"/>
                </a:cubicBezTo>
                <a:cubicBezTo>
                  <a:pt x="15" y="14"/>
                  <a:pt x="15" y="12"/>
                  <a:pt x="15" y="10"/>
                </a:cubicBezTo>
                <a:cubicBezTo>
                  <a:pt x="15" y="9"/>
                  <a:pt x="14" y="9"/>
                  <a:pt x="14" y="8"/>
                </a:cubicBezTo>
                <a:cubicBezTo>
                  <a:pt x="13" y="8"/>
                  <a:pt x="12" y="7"/>
                  <a:pt x="11" y="7"/>
                </a:cubicBezTo>
                <a:cubicBezTo>
                  <a:pt x="11" y="8"/>
                  <a:pt x="10" y="8"/>
                  <a:pt x="9" y="9"/>
                </a:cubicBezTo>
                <a:cubicBezTo>
                  <a:pt x="9" y="9"/>
                  <a:pt x="8" y="10"/>
                  <a:pt x="8" y="12"/>
                </a:cubicBezTo>
                <a:cubicBezTo>
                  <a:pt x="8" y="13"/>
                  <a:pt x="7" y="14"/>
                  <a:pt x="7" y="15"/>
                </a:cubicBezTo>
                <a:cubicBezTo>
                  <a:pt x="7" y="16"/>
                  <a:pt x="6" y="16"/>
                  <a:pt x="5" y="16"/>
                </a:cubicBezTo>
                <a:cubicBezTo>
                  <a:pt x="4" y="16"/>
                  <a:pt x="3" y="16"/>
                  <a:pt x="2" y="15"/>
                </a:cubicBezTo>
                <a:cubicBezTo>
                  <a:pt x="1" y="15"/>
                  <a:pt x="0" y="14"/>
                  <a:pt x="0" y="13"/>
                </a:cubicBezTo>
                <a:cubicBezTo>
                  <a:pt x="0" y="12"/>
                  <a:pt x="0" y="11"/>
                  <a:pt x="0" y="9"/>
                </a:cubicBezTo>
                <a:cubicBezTo>
                  <a:pt x="1" y="8"/>
                  <a:pt x="1" y="7"/>
                  <a:pt x="2" y="6"/>
                </a:cubicBezTo>
                <a:cubicBezTo>
                  <a:pt x="3" y="4"/>
                  <a:pt x="4" y="3"/>
                  <a:pt x="6" y="2"/>
                </a:cubicBezTo>
                <a:cubicBezTo>
                  <a:pt x="7" y="1"/>
                  <a:pt x="9" y="0"/>
                  <a:pt x="11" y="0"/>
                </a:cubicBezTo>
                <a:cubicBezTo>
                  <a:pt x="12" y="0"/>
                  <a:pt x="14" y="0"/>
                  <a:pt x="15" y="0"/>
                </a:cubicBezTo>
                <a:cubicBezTo>
                  <a:pt x="17" y="1"/>
                  <a:pt x="18" y="1"/>
                  <a:pt x="19" y="2"/>
                </a:cubicBezTo>
                <a:cubicBezTo>
                  <a:pt x="20" y="3"/>
                  <a:pt x="21" y="4"/>
                  <a:pt x="22" y="5"/>
                </a:cubicBezTo>
                <a:cubicBezTo>
                  <a:pt x="23" y="6"/>
                  <a:pt x="23" y="7"/>
                  <a:pt x="23" y="9"/>
                </a:cubicBezTo>
                <a:cubicBezTo>
                  <a:pt x="24" y="10"/>
                  <a:pt x="23" y="12"/>
                  <a:pt x="23" y="13"/>
                </a:cubicBezTo>
                <a:cubicBezTo>
                  <a:pt x="23" y="15"/>
                  <a:pt x="22" y="16"/>
                  <a:pt x="21" y="18"/>
                </a:cubicBezTo>
                <a:cubicBezTo>
                  <a:pt x="20" y="19"/>
                  <a:pt x="19" y="21"/>
                  <a:pt x="18" y="23"/>
                </a:cubicBezTo>
                <a:cubicBezTo>
                  <a:pt x="17" y="25"/>
                  <a:pt x="15" y="27"/>
                  <a:pt x="14" y="29"/>
                </a:cubicBezTo>
                <a:cubicBezTo>
                  <a:pt x="21" y="28"/>
                  <a:pt x="21" y="28"/>
                  <a:pt x="21" y="28"/>
                </a:cubicBezTo>
                <a:cubicBezTo>
                  <a:pt x="25" y="27"/>
                  <a:pt x="27" y="28"/>
                  <a:pt x="27" y="31"/>
                </a:cubicBezTo>
                <a:cubicBezTo>
                  <a:pt x="27" y="33"/>
                  <a:pt x="26" y="35"/>
                  <a:pt x="22" y="35"/>
                </a:cubicBezTo>
                <a:lnTo>
                  <a:pt x="8" y="37"/>
                </a:lnTo>
                <a:close/>
              </a:path>
            </a:pathLst>
          </a:custGeom>
          <a:solidFill>
            <a:srgbClr val="8C83D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98" name="is1íḍè"/>
          <p:cNvSpPr/>
          <p:nvPr/>
        </p:nvSpPr>
        <p:spPr bwMode="auto">
          <a:xfrm>
            <a:off x="2928912" y="2849414"/>
            <a:ext cx="28917" cy="34832"/>
          </a:xfrm>
          <a:custGeom>
            <a:avLst/>
            <a:gdLst>
              <a:gd name="T0" fmla="*/ 18 w 31"/>
              <a:gd name="T1" fmla="*/ 29 h 37"/>
              <a:gd name="T2" fmla="*/ 6 w 31"/>
              <a:gd name="T3" fmla="*/ 30 h 37"/>
              <a:gd name="T4" fmla="*/ 2 w 31"/>
              <a:gd name="T5" fmla="*/ 30 h 37"/>
              <a:gd name="T6" fmla="*/ 0 w 31"/>
              <a:gd name="T7" fmla="*/ 28 h 37"/>
              <a:gd name="T8" fmla="*/ 1 w 31"/>
              <a:gd name="T9" fmla="*/ 25 h 37"/>
              <a:gd name="T10" fmla="*/ 2 w 31"/>
              <a:gd name="T11" fmla="*/ 23 h 37"/>
              <a:gd name="T12" fmla="*/ 10 w 31"/>
              <a:gd name="T13" fmla="*/ 5 h 37"/>
              <a:gd name="T14" fmla="*/ 12 w 31"/>
              <a:gd name="T15" fmla="*/ 2 h 37"/>
              <a:gd name="T16" fmla="*/ 15 w 31"/>
              <a:gd name="T17" fmla="*/ 1 h 37"/>
              <a:gd name="T18" fmla="*/ 20 w 31"/>
              <a:gd name="T19" fmla="*/ 2 h 37"/>
              <a:gd name="T20" fmla="*/ 23 w 31"/>
              <a:gd name="T21" fmla="*/ 8 h 37"/>
              <a:gd name="T22" fmla="*/ 24 w 31"/>
              <a:gd name="T23" fmla="*/ 21 h 37"/>
              <a:gd name="T24" fmla="*/ 25 w 31"/>
              <a:gd name="T25" fmla="*/ 21 h 37"/>
              <a:gd name="T26" fmla="*/ 25 w 31"/>
              <a:gd name="T27" fmla="*/ 21 h 37"/>
              <a:gd name="T28" fmla="*/ 29 w 31"/>
              <a:gd name="T29" fmla="*/ 21 h 37"/>
              <a:gd name="T30" fmla="*/ 30 w 31"/>
              <a:gd name="T31" fmla="*/ 23 h 37"/>
              <a:gd name="T32" fmla="*/ 26 w 31"/>
              <a:gd name="T33" fmla="*/ 28 h 37"/>
              <a:gd name="T34" fmla="*/ 25 w 31"/>
              <a:gd name="T35" fmla="*/ 28 h 37"/>
              <a:gd name="T36" fmla="*/ 26 w 31"/>
              <a:gd name="T37" fmla="*/ 32 h 37"/>
              <a:gd name="T38" fmla="*/ 25 w 31"/>
              <a:gd name="T39" fmla="*/ 35 h 37"/>
              <a:gd name="T40" fmla="*/ 22 w 31"/>
              <a:gd name="T41" fmla="*/ 36 h 37"/>
              <a:gd name="T42" fmla="*/ 18 w 31"/>
              <a:gd name="T43" fmla="*/ 32 h 37"/>
              <a:gd name="T44" fmla="*/ 18 w 31"/>
              <a:gd name="T45" fmla="*/ 29 h 37"/>
              <a:gd name="T46" fmla="*/ 17 w 31"/>
              <a:gd name="T47" fmla="*/ 22 h 37"/>
              <a:gd name="T48" fmla="*/ 15 w 31"/>
              <a:gd name="T49" fmla="*/ 8 h 37"/>
              <a:gd name="T50" fmla="*/ 9 w 31"/>
              <a:gd name="T51" fmla="*/ 23 h 37"/>
              <a:gd name="T52" fmla="*/ 17 w 31"/>
              <a:gd name="T53"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 h="37">
                <a:moveTo>
                  <a:pt x="18" y="29"/>
                </a:moveTo>
                <a:cubicBezTo>
                  <a:pt x="6" y="30"/>
                  <a:pt x="6" y="30"/>
                  <a:pt x="6" y="30"/>
                </a:cubicBezTo>
                <a:cubicBezTo>
                  <a:pt x="4" y="31"/>
                  <a:pt x="3" y="31"/>
                  <a:pt x="2" y="30"/>
                </a:cubicBezTo>
                <a:cubicBezTo>
                  <a:pt x="1" y="30"/>
                  <a:pt x="0" y="29"/>
                  <a:pt x="0" y="28"/>
                </a:cubicBezTo>
                <a:cubicBezTo>
                  <a:pt x="0" y="27"/>
                  <a:pt x="0" y="26"/>
                  <a:pt x="1" y="25"/>
                </a:cubicBezTo>
                <a:cubicBezTo>
                  <a:pt x="1" y="25"/>
                  <a:pt x="1" y="24"/>
                  <a:pt x="2" y="23"/>
                </a:cubicBezTo>
                <a:cubicBezTo>
                  <a:pt x="10" y="5"/>
                  <a:pt x="10" y="5"/>
                  <a:pt x="10" y="5"/>
                </a:cubicBezTo>
                <a:cubicBezTo>
                  <a:pt x="11" y="4"/>
                  <a:pt x="11" y="3"/>
                  <a:pt x="12" y="2"/>
                </a:cubicBezTo>
                <a:cubicBezTo>
                  <a:pt x="13" y="1"/>
                  <a:pt x="14" y="1"/>
                  <a:pt x="15" y="1"/>
                </a:cubicBezTo>
                <a:cubicBezTo>
                  <a:pt x="17" y="0"/>
                  <a:pt x="19" y="1"/>
                  <a:pt x="20" y="2"/>
                </a:cubicBezTo>
                <a:cubicBezTo>
                  <a:pt x="21" y="3"/>
                  <a:pt x="22" y="5"/>
                  <a:pt x="23" y="8"/>
                </a:cubicBezTo>
                <a:cubicBezTo>
                  <a:pt x="24" y="21"/>
                  <a:pt x="24" y="21"/>
                  <a:pt x="24" y="21"/>
                </a:cubicBezTo>
                <a:cubicBezTo>
                  <a:pt x="25" y="21"/>
                  <a:pt x="25" y="21"/>
                  <a:pt x="25" y="21"/>
                </a:cubicBezTo>
                <a:cubicBezTo>
                  <a:pt x="25" y="21"/>
                  <a:pt x="25" y="21"/>
                  <a:pt x="25" y="21"/>
                </a:cubicBezTo>
                <a:cubicBezTo>
                  <a:pt x="27" y="20"/>
                  <a:pt x="28" y="21"/>
                  <a:pt x="29" y="21"/>
                </a:cubicBezTo>
                <a:cubicBezTo>
                  <a:pt x="30" y="22"/>
                  <a:pt x="30" y="22"/>
                  <a:pt x="30" y="23"/>
                </a:cubicBezTo>
                <a:cubicBezTo>
                  <a:pt x="31" y="26"/>
                  <a:pt x="29" y="27"/>
                  <a:pt x="26" y="28"/>
                </a:cubicBezTo>
                <a:cubicBezTo>
                  <a:pt x="25" y="28"/>
                  <a:pt x="25" y="28"/>
                  <a:pt x="25" y="28"/>
                </a:cubicBezTo>
                <a:cubicBezTo>
                  <a:pt x="26" y="32"/>
                  <a:pt x="26" y="32"/>
                  <a:pt x="26" y="32"/>
                </a:cubicBezTo>
                <a:cubicBezTo>
                  <a:pt x="26" y="33"/>
                  <a:pt x="26" y="34"/>
                  <a:pt x="25" y="35"/>
                </a:cubicBezTo>
                <a:cubicBezTo>
                  <a:pt x="24" y="36"/>
                  <a:pt x="24" y="36"/>
                  <a:pt x="22" y="36"/>
                </a:cubicBezTo>
                <a:cubicBezTo>
                  <a:pt x="20" y="37"/>
                  <a:pt x="19" y="35"/>
                  <a:pt x="18" y="32"/>
                </a:cubicBezTo>
                <a:lnTo>
                  <a:pt x="18" y="29"/>
                </a:lnTo>
                <a:close/>
                <a:moveTo>
                  <a:pt x="17" y="22"/>
                </a:moveTo>
                <a:cubicBezTo>
                  <a:pt x="15" y="8"/>
                  <a:pt x="15" y="8"/>
                  <a:pt x="15" y="8"/>
                </a:cubicBezTo>
                <a:cubicBezTo>
                  <a:pt x="9" y="23"/>
                  <a:pt x="9" y="23"/>
                  <a:pt x="9" y="23"/>
                </a:cubicBezTo>
                <a:lnTo>
                  <a:pt x="17" y="22"/>
                </a:lnTo>
                <a:close/>
              </a:path>
            </a:pathLst>
          </a:custGeom>
          <a:solidFill>
            <a:srgbClr val="FF646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99" name="îSḻiḑe"/>
          <p:cNvSpPr/>
          <p:nvPr/>
        </p:nvSpPr>
        <p:spPr bwMode="auto">
          <a:xfrm>
            <a:off x="2961116" y="2846128"/>
            <a:ext cx="24317" cy="35489"/>
          </a:xfrm>
          <a:custGeom>
            <a:avLst/>
            <a:gdLst>
              <a:gd name="T0" fmla="*/ 4 w 26"/>
              <a:gd name="T1" fmla="*/ 18 h 38"/>
              <a:gd name="T2" fmla="*/ 0 w 26"/>
              <a:gd name="T3" fmla="*/ 12 h 38"/>
              <a:gd name="T4" fmla="*/ 0 w 26"/>
              <a:gd name="T5" fmla="*/ 8 h 38"/>
              <a:gd name="T6" fmla="*/ 2 w 26"/>
              <a:gd name="T7" fmla="*/ 4 h 38"/>
              <a:gd name="T8" fmla="*/ 6 w 26"/>
              <a:gd name="T9" fmla="*/ 2 h 38"/>
              <a:gd name="T10" fmla="*/ 10 w 26"/>
              <a:gd name="T11" fmla="*/ 0 h 38"/>
              <a:gd name="T12" fmla="*/ 15 w 26"/>
              <a:gd name="T13" fmla="*/ 1 h 38"/>
              <a:gd name="T14" fmla="*/ 19 w 26"/>
              <a:gd name="T15" fmla="*/ 2 h 38"/>
              <a:gd name="T16" fmla="*/ 21 w 26"/>
              <a:gd name="T17" fmla="*/ 5 h 38"/>
              <a:gd name="T18" fmla="*/ 23 w 26"/>
              <a:gd name="T19" fmla="*/ 9 h 38"/>
              <a:gd name="T20" fmla="*/ 20 w 26"/>
              <a:gd name="T21" fmla="*/ 16 h 38"/>
              <a:gd name="T22" fmla="*/ 26 w 26"/>
              <a:gd name="T23" fmla="*/ 24 h 38"/>
              <a:gd name="T24" fmla="*/ 26 w 26"/>
              <a:gd name="T25" fmla="*/ 29 h 38"/>
              <a:gd name="T26" fmla="*/ 24 w 26"/>
              <a:gd name="T27" fmla="*/ 33 h 38"/>
              <a:gd name="T28" fmla="*/ 20 w 26"/>
              <a:gd name="T29" fmla="*/ 36 h 38"/>
              <a:gd name="T30" fmla="*/ 15 w 26"/>
              <a:gd name="T31" fmla="*/ 38 h 38"/>
              <a:gd name="T32" fmla="*/ 10 w 26"/>
              <a:gd name="T33" fmla="*/ 37 h 38"/>
              <a:gd name="T34" fmla="*/ 5 w 26"/>
              <a:gd name="T35" fmla="*/ 35 h 38"/>
              <a:gd name="T36" fmla="*/ 2 w 26"/>
              <a:gd name="T37" fmla="*/ 32 h 38"/>
              <a:gd name="T38" fmla="*/ 1 w 26"/>
              <a:gd name="T39" fmla="*/ 28 h 38"/>
              <a:gd name="T40" fmla="*/ 1 w 26"/>
              <a:gd name="T41" fmla="*/ 22 h 38"/>
              <a:gd name="T42" fmla="*/ 4 w 26"/>
              <a:gd name="T43" fmla="*/ 18 h 38"/>
              <a:gd name="T44" fmla="*/ 8 w 26"/>
              <a:gd name="T45" fmla="*/ 11 h 38"/>
              <a:gd name="T46" fmla="*/ 8 w 26"/>
              <a:gd name="T47" fmla="*/ 13 h 38"/>
              <a:gd name="T48" fmla="*/ 9 w 26"/>
              <a:gd name="T49" fmla="*/ 14 h 38"/>
              <a:gd name="T50" fmla="*/ 10 w 26"/>
              <a:gd name="T51" fmla="*/ 15 h 38"/>
              <a:gd name="T52" fmla="*/ 12 w 26"/>
              <a:gd name="T53" fmla="*/ 15 h 38"/>
              <a:gd name="T54" fmla="*/ 14 w 26"/>
              <a:gd name="T55" fmla="*/ 13 h 38"/>
              <a:gd name="T56" fmla="*/ 15 w 26"/>
              <a:gd name="T57" fmla="*/ 10 h 38"/>
              <a:gd name="T58" fmla="*/ 14 w 26"/>
              <a:gd name="T59" fmla="*/ 8 h 38"/>
              <a:gd name="T60" fmla="*/ 11 w 26"/>
              <a:gd name="T61" fmla="*/ 7 h 38"/>
              <a:gd name="T62" fmla="*/ 9 w 26"/>
              <a:gd name="T63" fmla="*/ 9 h 38"/>
              <a:gd name="T64" fmla="*/ 8 w 26"/>
              <a:gd name="T65" fmla="*/ 11 h 38"/>
              <a:gd name="T66" fmla="*/ 9 w 26"/>
              <a:gd name="T67" fmla="*/ 26 h 38"/>
              <a:gd name="T68" fmla="*/ 9 w 26"/>
              <a:gd name="T69" fmla="*/ 28 h 38"/>
              <a:gd name="T70" fmla="*/ 10 w 26"/>
              <a:gd name="T71" fmla="*/ 29 h 38"/>
              <a:gd name="T72" fmla="*/ 12 w 26"/>
              <a:gd name="T73" fmla="*/ 30 h 38"/>
              <a:gd name="T74" fmla="*/ 14 w 26"/>
              <a:gd name="T75" fmla="*/ 30 h 38"/>
              <a:gd name="T76" fmla="*/ 16 w 26"/>
              <a:gd name="T77" fmla="*/ 30 h 38"/>
              <a:gd name="T78" fmla="*/ 17 w 26"/>
              <a:gd name="T79" fmla="*/ 28 h 38"/>
              <a:gd name="T80" fmla="*/ 18 w 26"/>
              <a:gd name="T81" fmla="*/ 27 h 38"/>
              <a:gd name="T82" fmla="*/ 18 w 26"/>
              <a:gd name="T83" fmla="*/ 25 h 38"/>
              <a:gd name="T84" fmla="*/ 16 w 26"/>
              <a:gd name="T85" fmla="*/ 21 h 38"/>
              <a:gd name="T86" fmla="*/ 13 w 26"/>
              <a:gd name="T87" fmla="*/ 20 h 38"/>
              <a:gd name="T88" fmla="*/ 11 w 26"/>
              <a:gd name="T89" fmla="*/ 21 h 38"/>
              <a:gd name="T90" fmla="*/ 9 w 26"/>
              <a:gd name="T91" fmla="*/ 22 h 38"/>
              <a:gd name="T92" fmla="*/ 9 w 26"/>
              <a:gd name="T93" fmla="*/ 24 h 38"/>
              <a:gd name="T94" fmla="*/ 9 w 26"/>
              <a:gd name="T95"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 h="38">
                <a:moveTo>
                  <a:pt x="4" y="18"/>
                </a:moveTo>
                <a:cubicBezTo>
                  <a:pt x="2" y="17"/>
                  <a:pt x="0" y="15"/>
                  <a:pt x="0" y="12"/>
                </a:cubicBezTo>
                <a:cubicBezTo>
                  <a:pt x="0" y="10"/>
                  <a:pt x="0" y="9"/>
                  <a:pt x="0" y="8"/>
                </a:cubicBezTo>
                <a:cubicBezTo>
                  <a:pt x="1" y="6"/>
                  <a:pt x="1" y="5"/>
                  <a:pt x="2" y="4"/>
                </a:cubicBezTo>
                <a:cubicBezTo>
                  <a:pt x="3" y="3"/>
                  <a:pt x="4" y="2"/>
                  <a:pt x="6" y="2"/>
                </a:cubicBezTo>
                <a:cubicBezTo>
                  <a:pt x="7" y="1"/>
                  <a:pt x="8" y="1"/>
                  <a:pt x="10" y="0"/>
                </a:cubicBezTo>
                <a:cubicBezTo>
                  <a:pt x="12" y="0"/>
                  <a:pt x="13" y="0"/>
                  <a:pt x="15" y="1"/>
                </a:cubicBezTo>
                <a:cubicBezTo>
                  <a:pt x="16" y="1"/>
                  <a:pt x="17" y="1"/>
                  <a:pt x="19" y="2"/>
                </a:cubicBezTo>
                <a:cubicBezTo>
                  <a:pt x="20" y="3"/>
                  <a:pt x="21" y="4"/>
                  <a:pt x="21" y="5"/>
                </a:cubicBezTo>
                <a:cubicBezTo>
                  <a:pt x="22" y="6"/>
                  <a:pt x="22" y="7"/>
                  <a:pt x="23" y="9"/>
                </a:cubicBezTo>
                <a:cubicBezTo>
                  <a:pt x="23" y="12"/>
                  <a:pt x="22" y="14"/>
                  <a:pt x="20" y="16"/>
                </a:cubicBezTo>
                <a:cubicBezTo>
                  <a:pt x="24" y="18"/>
                  <a:pt x="26" y="21"/>
                  <a:pt x="26" y="24"/>
                </a:cubicBezTo>
                <a:cubicBezTo>
                  <a:pt x="26" y="26"/>
                  <a:pt x="26" y="28"/>
                  <a:pt x="26" y="29"/>
                </a:cubicBezTo>
                <a:cubicBezTo>
                  <a:pt x="25" y="30"/>
                  <a:pt x="25" y="32"/>
                  <a:pt x="24" y="33"/>
                </a:cubicBezTo>
                <a:cubicBezTo>
                  <a:pt x="23" y="34"/>
                  <a:pt x="21" y="35"/>
                  <a:pt x="20" y="36"/>
                </a:cubicBezTo>
                <a:cubicBezTo>
                  <a:pt x="19" y="37"/>
                  <a:pt x="17" y="37"/>
                  <a:pt x="15" y="38"/>
                </a:cubicBezTo>
                <a:cubicBezTo>
                  <a:pt x="13" y="38"/>
                  <a:pt x="11" y="38"/>
                  <a:pt x="10" y="37"/>
                </a:cubicBezTo>
                <a:cubicBezTo>
                  <a:pt x="8" y="37"/>
                  <a:pt x="6" y="36"/>
                  <a:pt x="5" y="35"/>
                </a:cubicBezTo>
                <a:cubicBezTo>
                  <a:pt x="4" y="34"/>
                  <a:pt x="3" y="33"/>
                  <a:pt x="2" y="32"/>
                </a:cubicBezTo>
                <a:cubicBezTo>
                  <a:pt x="1" y="31"/>
                  <a:pt x="1" y="29"/>
                  <a:pt x="1" y="28"/>
                </a:cubicBezTo>
                <a:cubicBezTo>
                  <a:pt x="0" y="26"/>
                  <a:pt x="1" y="24"/>
                  <a:pt x="1" y="22"/>
                </a:cubicBezTo>
                <a:cubicBezTo>
                  <a:pt x="2" y="21"/>
                  <a:pt x="3" y="19"/>
                  <a:pt x="4" y="18"/>
                </a:cubicBezTo>
                <a:close/>
                <a:moveTo>
                  <a:pt x="8" y="11"/>
                </a:moveTo>
                <a:cubicBezTo>
                  <a:pt x="8" y="12"/>
                  <a:pt x="8" y="12"/>
                  <a:pt x="8" y="13"/>
                </a:cubicBezTo>
                <a:cubicBezTo>
                  <a:pt x="9" y="13"/>
                  <a:pt x="9" y="14"/>
                  <a:pt x="9" y="14"/>
                </a:cubicBezTo>
                <a:cubicBezTo>
                  <a:pt x="10" y="14"/>
                  <a:pt x="10" y="14"/>
                  <a:pt x="10" y="15"/>
                </a:cubicBezTo>
                <a:cubicBezTo>
                  <a:pt x="11" y="15"/>
                  <a:pt x="11" y="15"/>
                  <a:pt x="12" y="15"/>
                </a:cubicBezTo>
                <a:cubicBezTo>
                  <a:pt x="13" y="15"/>
                  <a:pt x="14" y="14"/>
                  <a:pt x="14" y="13"/>
                </a:cubicBezTo>
                <a:cubicBezTo>
                  <a:pt x="15" y="12"/>
                  <a:pt x="15" y="12"/>
                  <a:pt x="15" y="10"/>
                </a:cubicBezTo>
                <a:cubicBezTo>
                  <a:pt x="15" y="9"/>
                  <a:pt x="14" y="9"/>
                  <a:pt x="14" y="8"/>
                </a:cubicBezTo>
                <a:cubicBezTo>
                  <a:pt x="13" y="7"/>
                  <a:pt x="12" y="7"/>
                  <a:pt x="11" y="7"/>
                </a:cubicBezTo>
                <a:cubicBezTo>
                  <a:pt x="10" y="7"/>
                  <a:pt x="9" y="8"/>
                  <a:pt x="9" y="9"/>
                </a:cubicBezTo>
                <a:cubicBezTo>
                  <a:pt x="8" y="9"/>
                  <a:pt x="8" y="10"/>
                  <a:pt x="8" y="11"/>
                </a:cubicBezTo>
                <a:close/>
                <a:moveTo>
                  <a:pt x="9" y="26"/>
                </a:moveTo>
                <a:cubicBezTo>
                  <a:pt x="9" y="27"/>
                  <a:pt x="9" y="27"/>
                  <a:pt x="9" y="28"/>
                </a:cubicBezTo>
                <a:cubicBezTo>
                  <a:pt x="10" y="28"/>
                  <a:pt x="10" y="29"/>
                  <a:pt x="10" y="29"/>
                </a:cubicBezTo>
                <a:cubicBezTo>
                  <a:pt x="11" y="30"/>
                  <a:pt x="11" y="30"/>
                  <a:pt x="12" y="30"/>
                </a:cubicBezTo>
                <a:cubicBezTo>
                  <a:pt x="13" y="30"/>
                  <a:pt x="13" y="30"/>
                  <a:pt x="14" y="30"/>
                </a:cubicBezTo>
                <a:cubicBezTo>
                  <a:pt x="15" y="30"/>
                  <a:pt x="15" y="30"/>
                  <a:pt x="16" y="30"/>
                </a:cubicBezTo>
                <a:cubicBezTo>
                  <a:pt x="16" y="29"/>
                  <a:pt x="17" y="29"/>
                  <a:pt x="17" y="28"/>
                </a:cubicBezTo>
                <a:cubicBezTo>
                  <a:pt x="17" y="28"/>
                  <a:pt x="18" y="27"/>
                  <a:pt x="18" y="27"/>
                </a:cubicBezTo>
                <a:cubicBezTo>
                  <a:pt x="18" y="26"/>
                  <a:pt x="18" y="25"/>
                  <a:pt x="18" y="25"/>
                </a:cubicBezTo>
                <a:cubicBezTo>
                  <a:pt x="18" y="23"/>
                  <a:pt x="17" y="22"/>
                  <a:pt x="16" y="21"/>
                </a:cubicBezTo>
                <a:cubicBezTo>
                  <a:pt x="15" y="20"/>
                  <a:pt x="14" y="20"/>
                  <a:pt x="13" y="20"/>
                </a:cubicBezTo>
                <a:cubicBezTo>
                  <a:pt x="12" y="20"/>
                  <a:pt x="11" y="21"/>
                  <a:pt x="11" y="21"/>
                </a:cubicBezTo>
                <a:cubicBezTo>
                  <a:pt x="10" y="21"/>
                  <a:pt x="10" y="22"/>
                  <a:pt x="9" y="22"/>
                </a:cubicBezTo>
                <a:cubicBezTo>
                  <a:pt x="9" y="23"/>
                  <a:pt x="9" y="23"/>
                  <a:pt x="9" y="24"/>
                </a:cubicBezTo>
                <a:cubicBezTo>
                  <a:pt x="8" y="25"/>
                  <a:pt x="8" y="25"/>
                  <a:pt x="9" y="26"/>
                </a:cubicBezTo>
                <a:close/>
              </a:path>
            </a:pathLst>
          </a:custGeom>
          <a:solidFill>
            <a:srgbClr val="FF646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00" name="îS1îďe"/>
          <p:cNvSpPr/>
          <p:nvPr/>
        </p:nvSpPr>
        <p:spPr bwMode="auto">
          <a:xfrm>
            <a:off x="2577309" y="3112953"/>
            <a:ext cx="41404" cy="38775"/>
          </a:xfrm>
          <a:custGeom>
            <a:avLst/>
            <a:gdLst>
              <a:gd name="T0" fmla="*/ 22 w 44"/>
              <a:gd name="T1" fmla="*/ 42 h 42"/>
              <a:gd name="T2" fmla="*/ 1 w 44"/>
              <a:gd name="T3" fmla="*/ 24 h 42"/>
              <a:gd name="T4" fmla="*/ 5 w 44"/>
              <a:gd name="T5" fmla="*/ 9 h 42"/>
              <a:gd name="T6" fmla="*/ 19 w 44"/>
              <a:gd name="T7" fmla="*/ 1 h 42"/>
              <a:gd name="T8" fmla="*/ 22 w 44"/>
              <a:gd name="T9" fmla="*/ 0 h 42"/>
              <a:gd name="T10" fmla="*/ 42 w 44"/>
              <a:gd name="T11" fmla="*/ 19 h 42"/>
              <a:gd name="T12" fmla="*/ 24 w 44"/>
              <a:gd name="T13" fmla="*/ 42 h 42"/>
              <a:gd name="T14" fmla="*/ 22 w 44"/>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42">
                <a:moveTo>
                  <a:pt x="22" y="42"/>
                </a:moveTo>
                <a:cubicBezTo>
                  <a:pt x="11" y="42"/>
                  <a:pt x="2" y="35"/>
                  <a:pt x="1" y="24"/>
                </a:cubicBezTo>
                <a:cubicBezTo>
                  <a:pt x="0" y="19"/>
                  <a:pt x="1" y="13"/>
                  <a:pt x="5" y="9"/>
                </a:cubicBezTo>
                <a:cubicBezTo>
                  <a:pt x="8" y="4"/>
                  <a:pt x="13" y="1"/>
                  <a:pt x="19" y="1"/>
                </a:cubicBezTo>
                <a:cubicBezTo>
                  <a:pt x="20" y="0"/>
                  <a:pt x="21" y="0"/>
                  <a:pt x="22" y="0"/>
                </a:cubicBezTo>
                <a:cubicBezTo>
                  <a:pt x="32" y="0"/>
                  <a:pt x="41" y="8"/>
                  <a:pt x="42" y="19"/>
                </a:cubicBezTo>
                <a:cubicBezTo>
                  <a:pt x="44" y="30"/>
                  <a:pt x="36" y="41"/>
                  <a:pt x="24" y="42"/>
                </a:cubicBezTo>
                <a:cubicBezTo>
                  <a:pt x="23" y="42"/>
                  <a:pt x="22" y="42"/>
                  <a:pt x="22" y="4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01" name="ïṣḻide"/>
          <p:cNvSpPr/>
          <p:nvPr/>
        </p:nvSpPr>
        <p:spPr bwMode="auto">
          <a:xfrm>
            <a:off x="2572051" y="3109010"/>
            <a:ext cx="51262" cy="47976"/>
          </a:xfrm>
          <a:custGeom>
            <a:avLst/>
            <a:gdLst>
              <a:gd name="T0" fmla="*/ 28 w 55"/>
              <a:gd name="T1" fmla="*/ 9 h 51"/>
              <a:gd name="T2" fmla="*/ 44 w 55"/>
              <a:gd name="T3" fmla="*/ 23 h 51"/>
              <a:gd name="T4" fmla="*/ 30 w 55"/>
              <a:gd name="T5" fmla="*/ 42 h 51"/>
              <a:gd name="T6" fmla="*/ 28 w 55"/>
              <a:gd name="T7" fmla="*/ 42 h 51"/>
              <a:gd name="T8" fmla="*/ 11 w 55"/>
              <a:gd name="T9" fmla="*/ 28 h 51"/>
              <a:gd name="T10" fmla="*/ 25 w 55"/>
              <a:gd name="T11" fmla="*/ 9 h 51"/>
              <a:gd name="T12" fmla="*/ 28 w 55"/>
              <a:gd name="T13" fmla="*/ 9 h 51"/>
              <a:gd name="T14" fmla="*/ 28 w 55"/>
              <a:gd name="T15" fmla="*/ 0 h 51"/>
              <a:gd name="T16" fmla="*/ 28 w 55"/>
              <a:gd name="T17" fmla="*/ 0 h 51"/>
              <a:gd name="T18" fmla="*/ 24 w 55"/>
              <a:gd name="T19" fmla="*/ 0 h 51"/>
              <a:gd name="T20" fmla="*/ 2 w 55"/>
              <a:gd name="T21" fmla="*/ 29 h 51"/>
              <a:gd name="T22" fmla="*/ 28 w 55"/>
              <a:gd name="T23" fmla="*/ 51 h 51"/>
              <a:gd name="T24" fmla="*/ 31 w 55"/>
              <a:gd name="T25" fmla="*/ 51 h 51"/>
              <a:gd name="T26" fmla="*/ 53 w 55"/>
              <a:gd name="T27" fmla="*/ 22 h 51"/>
              <a:gd name="T28" fmla="*/ 28 w 55"/>
              <a:gd name="T2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1">
                <a:moveTo>
                  <a:pt x="28" y="9"/>
                </a:moveTo>
                <a:cubicBezTo>
                  <a:pt x="36" y="9"/>
                  <a:pt x="43" y="15"/>
                  <a:pt x="44" y="23"/>
                </a:cubicBezTo>
                <a:cubicBezTo>
                  <a:pt x="45" y="32"/>
                  <a:pt x="39" y="40"/>
                  <a:pt x="30" y="42"/>
                </a:cubicBezTo>
                <a:cubicBezTo>
                  <a:pt x="29" y="42"/>
                  <a:pt x="28" y="42"/>
                  <a:pt x="28" y="42"/>
                </a:cubicBezTo>
                <a:cubicBezTo>
                  <a:pt x="19" y="42"/>
                  <a:pt x="12" y="36"/>
                  <a:pt x="11" y="28"/>
                </a:cubicBezTo>
                <a:cubicBezTo>
                  <a:pt x="10" y="19"/>
                  <a:pt x="16" y="10"/>
                  <a:pt x="25" y="9"/>
                </a:cubicBezTo>
                <a:cubicBezTo>
                  <a:pt x="26" y="9"/>
                  <a:pt x="27" y="9"/>
                  <a:pt x="28" y="9"/>
                </a:cubicBezTo>
                <a:moveTo>
                  <a:pt x="28" y="0"/>
                </a:moveTo>
                <a:cubicBezTo>
                  <a:pt x="28" y="0"/>
                  <a:pt x="28" y="0"/>
                  <a:pt x="28" y="0"/>
                </a:cubicBezTo>
                <a:cubicBezTo>
                  <a:pt x="26" y="0"/>
                  <a:pt x="25" y="0"/>
                  <a:pt x="24" y="0"/>
                </a:cubicBezTo>
                <a:cubicBezTo>
                  <a:pt x="10" y="2"/>
                  <a:pt x="0" y="15"/>
                  <a:pt x="2" y="29"/>
                </a:cubicBezTo>
                <a:cubicBezTo>
                  <a:pt x="4" y="42"/>
                  <a:pt x="15" y="51"/>
                  <a:pt x="28" y="51"/>
                </a:cubicBezTo>
                <a:cubicBezTo>
                  <a:pt x="29" y="51"/>
                  <a:pt x="30" y="51"/>
                  <a:pt x="31" y="51"/>
                </a:cubicBezTo>
                <a:cubicBezTo>
                  <a:pt x="45" y="49"/>
                  <a:pt x="55" y="36"/>
                  <a:pt x="53" y="22"/>
                </a:cubicBezTo>
                <a:cubicBezTo>
                  <a:pt x="51" y="9"/>
                  <a:pt x="40" y="0"/>
                  <a:pt x="28" y="0"/>
                </a:cubicBezTo>
                <a:close/>
              </a:path>
            </a:pathLst>
          </a:custGeom>
          <a:solidFill>
            <a:srgbClr val="FF646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02" name="ïś1ïḑe"/>
          <p:cNvSpPr/>
          <p:nvPr/>
        </p:nvSpPr>
        <p:spPr bwMode="auto">
          <a:xfrm>
            <a:off x="2893423" y="3156985"/>
            <a:ext cx="41404" cy="40090"/>
          </a:xfrm>
          <a:custGeom>
            <a:avLst/>
            <a:gdLst>
              <a:gd name="T0" fmla="*/ 22 w 44"/>
              <a:gd name="T1" fmla="*/ 43 h 43"/>
              <a:gd name="T2" fmla="*/ 1 w 44"/>
              <a:gd name="T3" fmla="*/ 24 h 43"/>
              <a:gd name="T4" fmla="*/ 19 w 44"/>
              <a:gd name="T5" fmla="*/ 1 h 43"/>
              <a:gd name="T6" fmla="*/ 22 w 44"/>
              <a:gd name="T7" fmla="*/ 0 h 43"/>
              <a:gd name="T8" fmla="*/ 43 w 44"/>
              <a:gd name="T9" fmla="*/ 19 h 43"/>
              <a:gd name="T10" fmla="*/ 39 w 44"/>
              <a:gd name="T11" fmla="*/ 34 h 43"/>
              <a:gd name="T12" fmla="*/ 25 w 44"/>
              <a:gd name="T13" fmla="*/ 42 h 43"/>
              <a:gd name="T14" fmla="*/ 22 w 44"/>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43">
                <a:moveTo>
                  <a:pt x="22" y="43"/>
                </a:moveTo>
                <a:cubicBezTo>
                  <a:pt x="12" y="43"/>
                  <a:pt x="3" y="35"/>
                  <a:pt x="1" y="24"/>
                </a:cubicBezTo>
                <a:cubicBezTo>
                  <a:pt x="0" y="13"/>
                  <a:pt x="8" y="2"/>
                  <a:pt x="19" y="1"/>
                </a:cubicBezTo>
                <a:cubicBezTo>
                  <a:pt x="20" y="1"/>
                  <a:pt x="21" y="0"/>
                  <a:pt x="22" y="0"/>
                </a:cubicBezTo>
                <a:cubicBezTo>
                  <a:pt x="33" y="0"/>
                  <a:pt x="42" y="8"/>
                  <a:pt x="43" y="19"/>
                </a:cubicBezTo>
                <a:cubicBezTo>
                  <a:pt x="44" y="24"/>
                  <a:pt x="42" y="30"/>
                  <a:pt x="39" y="34"/>
                </a:cubicBezTo>
                <a:cubicBezTo>
                  <a:pt x="35" y="39"/>
                  <a:pt x="30" y="42"/>
                  <a:pt x="25" y="42"/>
                </a:cubicBezTo>
                <a:cubicBezTo>
                  <a:pt x="24" y="43"/>
                  <a:pt x="23" y="43"/>
                  <a:pt x="22" y="4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03" name="işļíďé"/>
          <p:cNvSpPr/>
          <p:nvPr/>
        </p:nvSpPr>
        <p:spPr bwMode="auto">
          <a:xfrm>
            <a:off x="2888823" y="3153042"/>
            <a:ext cx="51262" cy="47319"/>
          </a:xfrm>
          <a:custGeom>
            <a:avLst/>
            <a:gdLst>
              <a:gd name="T0" fmla="*/ 27 w 55"/>
              <a:gd name="T1" fmla="*/ 9 h 51"/>
              <a:gd name="T2" fmla="*/ 43 w 55"/>
              <a:gd name="T3" fmla="*/ 23 h 51"/>
              <a:gd name="T4" fmla="*/ 29 w 55"/>
              <a:gd name="T5" fmla="*/ 42 h 51"/>
              <a:gd name="T6" fmla="*/ 27 w 55"/>
              <a:gd name="T7" fmla="*/ 42 h 51"/>
              <a:gd name="T8" fmla="*/ 11 w 55"/>
              <a:gd name="T9" fmla="*/ 28 h 51"/>
              <a:gd name="T10" fmla="*/ 25 w 55"/>
              <a:gd name="T11" fmla="*/ 9 h 51"/>
              <a:gd name="T12" fmla="*/ 27 w 55"/>
              <a:gd name="T13" fmla="*/ 9 h 51"/>
              <a:gd name="T14" fmla="*/ 27 w 55"/>
              <a:gd name="T15" fmla="*/ 0 h 51"/>
              <a:gd name="T16" fmla="*/ 27 w 55"/>
              <a:gd name="T17" fmla="*/ 0 h 51"/>
              <a:gd name="T18" fmla="*/ 24 w 55"/>
              <a:gd name="T19" fmla="*/ 0 h 51"/>
              <a:gd name="T20" fmla="*/ 2 w 55"/>
              <a:gd name="T21" fmla="*/ 29 h 51"/>
              <a:gd name="T22" fmla="*/ 27 w 55"/>
              <a:gd name="T23" fmla="*/ 51 h 51"/>
              <a:gd name="T24" fmla="*/ 31 w 55"/>
              <a:gd name="T25" fmla="*/ 51 h 51"/>
              <a:gd name="T26" fmla="*/ 53 w 55"/>
              <a:gd name="T27" fmla="*/ 22 h 51"/>
              <a:gd name="T28" fmla="*/ 27 w 55"/>
              <a:gd name="T2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1">
                <a:moveTo>
                  <a:pt x="27" y="9"/>
                </a:moveTo>
                <a:cubicBezTo>
                  <a:pt x="35" y="9"/>
                  <a:pt x="42" y="15"/>
                  <a:pt x="43" y="23"/>
                </a:cubicBezTo>
                <a:cubicBezTo>
                  <a:pt x="45" y="32"/>
                  <a:pt x="38" y="41"/>
                  <a:pt x="29" y="42"/>
                </a:cubicBezTo>
                <a:cubicBezTo>
                  <a:pt x="29" y="42"/>
                  <a:pt x="28" y="42"/>
                  <a:pt x="27" y="42"/>
                </a:cubicBezTo>
                <a:cubicBezTo>
                  <a:pt x="19" y="42"/>
                  <a:pt x="12" y="36"/>
                  <a:pt x="11" y="28"/>
                </a:cubicBezTo>
                <a:cubicBezTo>
                  <a:pt x="10" y="19"/>
                  <a:pt x="16" y="10"/>
                  <a:pt x="25" y="9"/>
                </a:cubicBezTo>
                <a:cubicBezTo>
                  <a:pt x="26" y="9"/>
                  <a:pt x="27" y="9"/>
                  <a:pt x="27" y="9"/>
                </a:cubicBezTo>
                <a:moveTo>
                  <a:pt x="27" y="0"/>
                </a:moveTo>
                <a:cubicBezTo>
                  <a:pt x="27" y="0"/>
                  <a:pt x="27" y="0"/>
                  <a:pt x="27" y="0"/>
                </a:cubicBezTo>
                <a:cubicBezTo>
                  <a:pt x="26" y="0"/>
                  <a:pt x="25" y="0"/>
                  <a:pt x="24" y="0"/>
                </a:cubicBezTo>
                <a:cubicBezTo>
                  <a:pt x="10" y="2"/>
                  <a:pt x="0" y="15"/>
                  <a:pt x="2" y="29"/>
                </a:cubicBezTo>
                <a:cubicBezTo>
                  <a:pt x="3" y="42"/>
                  <a:pt x="14" y="51"/>
                  <a:pt x="27" y="51"/>
                </a:cubicBezTo>
                <a:cubicBezTo>
                  <a:pt x="28" y="51"/>
                  <a:pt x="29" y="51"/>
                  <a:pt x="31" y="51"/>
                </a:cubicBezTo>
                <a:cubicBezTo>
                  <a:pt x="45" y="49"/>
                  <a:pt x="55" y="36"/>
                  <a:pt x="53" y="22"/>
                </a:cubicBezTo>
                <a:cubicBezTo>
                  <a:pt x="51" y="9"/>
                  <a:pt x="40" y="0"/>
                  <a:pt x="27" y="0"/>
                </a:cubicBezTo>
                <a:close/>
              </a:path>
            </a:pathLst>
          </a:custGeom>
          <a:solidFill>
            <a:srgbClr val="8C83D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04" name="iṩľíďé"/>
          <p:cNvSpPr/>
          <p:nvPr/>
        </p:nvSpPr>
        <p:spPr bwMode="auto">
          <a:xfrm>
            <a:off x="2581252" y="2115975"/>
            <a:ext cx="308229" cy="102524"/>
          </a:xfrm>
          <a:custGeom>
            <a:avLst/>
            <a:gdLst>
              <a:gd name="T0" fmla="*/ 6 w 469"/>
              <a:gd name="T1" fmla="*/ 0 h 156"/>
              <a:gd name="T2" fmla="*/ 0 w 469"/>
              <a:gd name="T3" fmla="*/ 21 h 156"/>
              <a:gd name="T4" fmla="*/ 292 w 469"/>
              <a:gd name="T5" fmla="*/ 156 h 156"/>
              <a:gd name="T6" fmla="*/ 469 w 469"/>
              <a:gd name="T7" fmla="*/ 134 h 156"/>
              <a:gd name="T8" fmla="*/ 439 w 469"/>
              <a:gd name="T9" fmla="*/ 121 h 156"/>
              <a:gd name="T10" fmla="*/ 411 w 469"/>
              <a:gd name="T11" fmla="*/ 119 h 156"/>
              <a:gd name="T12" fmla="*/ 412 w 469"/>
              <a:gd name="T13" fmla="*/ 111 h 156"/>
              <a:gd name="T14" fmla="*/ 372 w 469"/>
              <a:gd name="T15" fmla="*/ 95 h 156"/>
              <a:gd name="T16" fmla="*/ 367 w 469"/>
              <a:gd name="T17" fmla="*/ 109 h 156"/>
              <a:gd name="T18" fmla="*/ 308 w 469"/>
              <a:gd name="T19" fmla="*/ 78 h 156"/>
              <a:gd name="T20" fmla="*/ 6 w 46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9" h="156">
                <a:moveTo>
                  <a:pt x="6" y="0"/>
                </a:moveTo>
                <a:lnTo>
                  <a:pt x="0" y="21"/>
                </a:lnTo>
                <a:lnTo>
                  <a:pt x="292" y="156"/>
                </a:lnTo>
                <a:lnTo>
                  <a:pt x="469" y="134"/>
                </a:lnTo>
                <a:lnTo>
                  <a:pt x="439" y="121"/>
                </a:lnTo>
                <a:lnTo>
                  <a:pt x="411" y="119"/>
                </a:lnTo>
                <a:lnTo>
                  <a:pt x="412" y="111"/>
                </a:lnTo>
                <a:lnTo>
                  <a:pt x="372" y="95"/>
                </a:lnTo>
                <a:lnTo>
                  <a:pt x="367" y="109"/>
                </a:lnTo>
                <a:lnTo>
                  <a:pt x="308" y="78"/>
                </a:lnTo>
                <a:lnTo>
                  <a:pt x="6" y="0"/>
                </a:lnTo>
                <a:close/>
              </a:path>
            </a:pathLst>
          </a:custGeom>
          <a:solidFill>
            <a:srgbClr val="9DACC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05" name="íşḷïḍé"/>
          <p:cNvSpPr/>
          <p:nvPr/>
        </p:nvSpPr>
        <p:spPr bwMode="auto">
          <a:xfrm>
            <a:off x="2581252" y="2115975"/>
            <a:ext cx="308229" cy="102524"/>
          </a:xfrm>
          <a:custGeom>
            <a:avLst/>
            <a:gdLst>
              <a:gd name="T0" fmla="*/ 6 w 469"/>
              <a:gd name="T1" fmla="*/ 0 h 156"/>
              <a:gd name="T2" fmla="*/ 0 w 469"/>
              <a:gd name="T3" fmla="*/ 21 h 156"/>
              <a:gd name="T4" fmla="*/ 292 w 469"/>
              <a:gd name="T5" fmla="*/ 156 h 156"/>
              <a:gd name="T6" fmla="*/ 469 w 469"/>
              <a:gd name="T7" fmla="*/ 134 h 156"/>
              <a:gd name="T8" fmla="*/ 439 w 469"/>
              <a:gd name="T9" fmla="*/ 121 h 156"/>
              <a:gd name="T10" fmla="*/ 411 w 469"/>
              <a:gd name="T11" fmla="*/ 119 h 156"/>
              <a:gd name="T12" fmla="*/ 412 w 469"/>
              <a:gd name="T13" fmla="*/ 111 h 156"/>
              <a:gd name="T14" fmla="*/ 372 w 469"/>
              <a:gd name="T15" fmla="*/ 95 h 156"/>
              <a:gd name="T16" fmla="*/ 367 w 469"/>
              <a:gd name="T17" fmla="*/ 109 h 156"/>
              <a:gd name="T18" fmla="*/ 308 w 469"/>
              <a:gd name="T19" fmla="*/ 78 h 156"/>
              <a:gd name="T20" fmla="*/ 6 w 46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9" h="156">
                <a:moveTo>
                  <a:pt x="6" y="0"/>
                </a:moveTo>
                <a:lnTo>
                  <a:pt x="0" y="21"/>
                </a:lnTo>
                <a:lnTo>
                  <a:pt x="292" y="156"/>
                </a:lnTo>
                <a:lnTo>
                  <a:pt x="469" y="134"/>
                </a:lnTo>
                <a:lnTo>
                  <a:pt x="439" y="121"/>
                </a:lnTo>
                <a:lnTo>
                  <a:pt x="411" y="119"/>
                </a:lnTo>
                <a:lnTo>
                  <a:pt x="412" y="111"/>
                </a:lnTo>
                <a:lnTo>
                  <a:pt x="372" y="95"/>
                </a:lnTo>
                <a:lnTo>
                  <a:pt x="367" y="109"/>
                </a:lnTo>
                <a:lnTo>
                  <a:pt x="308" y="78"/>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06" name="iŝḷïďè"/>
          <p:cNvSpPr/>
          <p:nvPr/>
        </p:nvSpPr>
        <p:spPr bwMode="auto">
          <a:xfrm>
            <a:off x="2851363" y="2188924"/>
            <a:ext cx="18402" cy="6572"/>
          </a:xfrm>
          <a:custGeom>
            <a:avLst/>
            <a:gdLst>
              <a:gd name="T0" fmla="*/ 1 w 28"/>
              <a:gd name="T1" fmla="*/ 0 h 10"/>
              <a:gd name="T2" fmla="*/ 0 w 28"/>
              <a:gd name="T3" fmla="*/ 8 h 10"/>
              <a:gd name="T4" fmla="*/ 28 w 28"/>
              <a:gd name="T5" fmla="*/ 10 h 10"/>
              <a:gd name="T6" fmla="*/ 1 w 28"/>
              <a:gd name="T7" fmla="*/ 0 h 10"/>
            </a:gdLst>
            <a:ahLst/>
            <a:cxnLst>
              <a:cxn ang="0">
                <a:pos x="T0" y="T1"/>
              </a:cxn>
              <a:cxn ang="0">
                <a:pos x="T2" y="T3"/>
              </a:cxn>
              <a:cxn ang="0">
                <a:pos x="T4" y="T5"/>
              </a:cxn>
              <a:cxn ang="0">
                <a:pos x="T6" y="T7"/>
              </a:cxn>
            </a:cxnLst>
            <a:rect l="0" t="0" r="r" b="b"/>
            <a:pathLst>
              <a:path w="28" h="10">
                <a:moveTo>
                  <a:pt x="1" y="0"/>
                </a:moveTo>
                <a:lnTo>
                  <a:pt x="0" y="8"/>
                </a:lnTo>
                <a:lnTo>
                  <a:pt x="28" y="10"/>
                </a:lnTo>
                <a:lnTo>
                  <a:pt x="1" y="0"/>
                </a:lnTo>
                <a:close/>
              </a:path>
            </a:pathLst>
          </a:custGeom>
          <a:solidFill>
            <a:srgbClr val="5E6B8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07" name="ï$1ïḍe"/>
          <p:cNvSpPr/>
          <p:nvPr/>
        </p:nvSpPr>
        <p:spPr bwMode="auto">
          <a:xfrm>
            <a:off x="2851363" y="2188924"/>
            <a:ext cx="18402" cy="6572"/>
          </a:xfrm>
          <a:custGeom>
            <a:avLst/>
            <a:gdLst>
              <a:gd name="T0" fmla="*/ 1 w 28"/>
              <a:gd name="T1" fmla="*/ 0 h 10"/>
              <a:gd name="T2" fmla="*/ 0 w 28"/>
              <a:gd name="T3" fmla="*/ 8 h 10"/>
              <a:gd name="T4" fmla="*/ 28 w 28"/>
              <a:gd name="T5" fmla="*/ 10 h 10"/>
              <a:gd name="T6" fmla="*/ 1 w 28"/>
              <a:gd name="T7" fmla="*/ 0 h 10"/>
            </a:gdLst>
            <a:ahLst/>
            <a:cxnLst>
              <a:cxn ang="0">
                <a:pos x="T0" y="T1"/>
              </a:cxn>
              <a:cxn ang="0">
                <a:pos x="T2" y="T3"/>
              </a:cxn>
              <a:cxn ang="0">
                <a:pos x="T4" y="T5"/>
              </a:cxn>
              <a:cxn ang="0">
                <a:pos x="T6" y="T7"/>
              </a:cxn>
            </a:cxnLst>
            <a:rect l="0" t="0" r="r" b="b"/>
            <a:pathLst>
              <a:path w="28" h="10">
                <a:moveTo>
                  <a:pt x="1" y="0"/>
                </a:moveTo>
                <a:lnTo>
                  <a:pt x="0" y="8"/>
                </a:lnTo>
                <a:lnTo>
                  <a:pt x="28" y="10"/>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08" name="íšľïdé"/>
          <p:cNvSpPr/>
          <p:nvPr/>
        </p:nvSpPr>
        <p:spPr bwMode="auto">
          <a:xfrm>
            <a:off x="3896317" y="2599019"/>
            <a:ext cx="327287" cy="188618"/>
          </a:xfrm>
          <a:custGeom>
            <a:avLst/>
            <a:gdLst>
              <a:gd name="T0" fmla="*/ 10 w 498"/>
              <a:gd name="T1" fmla="*/ 72 h 287"/>
              <a:gd name="T2" fmla="*/ 17 w 498"/>
              <a:gd name="T3" fmla="*/ 121 h 287"/>
              <a:gd name="T4" fmla="*/ 470 w 498"/>
              <a:gd name="T5" fmla="*/ 287 h 287"/>
              <a:gd name="T6" fmla="*/ 498 w 498"/>
              <a:gd name="T7" fmla="*/ 195 h 287"/>
              <a:gd name="T8" fmla="*/ 324 w 498"/>
              <a:gd name="T9" fmla="*/ 126 h 287"/>
              <a:gd name="T10" fmla="*/ 10 w 498"/>
              <a:gd name="T11" fmla="*/ 72 h 287"/>
              <a:gd name="T12" fmla="*/ 0 w 498"/>
              <a:gd name="T13" fmla="*/ 0 h 287"/>
              <a:gd name="T14" fmla="*/ 6 w 498"/>
              <a:gd name="T15" fmla="*/ 42 h 287"/>
              <a:gd name="T16" fmla="*/ 191 w 498"/>
              <a:gd name="T17" fmla="*/ 75 h 287"/>
              <a:gd name="T18" fmla="*/ 0 w 498"/>
              <a:gd name="T19"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287">
                <a:moveTo>
                  <a:pt x="10" y="72"/>
                </a:moveTo>
                <a:lnTo>
                  <a:pt x="17" y="121"/>
                </a:lnTo>
                <a:lnTo>
                  <a:pt x="470" y="287"/>
                </a:lnTo>
                <a:lnTo>
                  <a:pt x="498" y="195"/>
                </a:lnTo>
                <a:lnTo>
                  <a:pt x="324" y="126"/>
                </a:lnTo>
                <a:lnTo>
                  <a:pt x="10" y="72"/>
                </a:lnTo>
                <a:close/>
                <a:moveTo>
                  <a:pt x="0" y="0"/>
                </a:moveTo>
                <a:lnTo>
                  <a:pt x="6" y="42"/>
                </a:lnTo>
                <a:lnTo>
                  <a:pt x="191" y="75"/>
                </a:lnTo>
                <a:lnTo>
                  <a:pt x="0" y="0"/>
                </a:lnTo>
                <a:close/>
              </a:path>
            </a:pathLst>
          </a:custGeom>
          <a:solidFill>
            <a:srgbClr val="99A9C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09" name="î$1îḓè"/>
          <p:cNvSpPr/>
          <p:nvPr/>
        </p:nvSpPr>
        <p:spPr bwMode="auto">
          <a:xfrm>
            <a:off x="3896317" y="2599019"/>
            <a:ext cx="327287" cy="188618"/>
          </a:xfrm>
          <a:custGeom>
            <a:avLst/>
            <a:gdLst>
              <a:gd name="T0" fmla="*/ 10 w 498"/>
              <a:gd name="T1" fmla="*/ 72 h 287"/>
              <a:gd name="T2" fmla="*/ 17 w 498"/>
              <a:gd name="T3" fmla="*/ 121 h 287"/>
              <a:gd name="T4" fmla="*/ 470 w 498"/>
              <a:gd name="T5" fmla="*/ 287 h 287"/>
              <a:gd name="T6" fmla="*/ 498 w 498"/>
              <a:gd name="T7" fmla="*/ 195 h 287"/>
              <a:gd name="T8" fmla="*/ 324 w 498"/>
              <a:gd name="T9" fmla="*/ 126 h 287"/>
              <a:gd name="T10" fmla="*/ 10 w 498"/>
              <a:gd name="T11" fmla="*/ 72 h 287"/>
              <a:gd name="T12" fmla="*/ 0 w 498"/>
              <a:gd name="T13" fmla="*/ 0 h 287"/>
              <a:gd name="T14" fmla="*/ 6 w 498"/>
              <a:gd name="T15" fmla="*/ 42 h 287"/>
              <a:gd name="T16" fmla="*/ 191 w 498"/>
              <a:gd name="T17" fmla="*/ 75 h 287"/>
              <a:gd name="T18" fmla="*/ 0 w 498"/>
              <a:gd name="T19"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287">
                <a:moveTo>
                  <a:pt x="10" y="72"/>
                </a:moveTo>
                <a:lnTo>
                  <a:pt x="17" y="121"/>
                </a:lnTo>
                <a:lnTo>
                  <a:pt x="470" y="287"/>
                </a:lnTo>
                <a:lnTo>
                  <a:pt x="498" y="195"/>
                </a:lnTo>
                <a:lnTo>
                  <a:pt x="324" y="126"/>
                </a:lnTo>
                <a:lnTo>
                  <a:pt x="10" y="72"/>
                </a:lnTo>
                <a:moveTo>
                  <a:pt x="0" y="0"/>
                </a:moveTo>
                <a:lnTo>
                  <a:pt x="6" y="42"/>
                </a:lnTo>
                <a:lnTo>
                  <a:pt x="191" y="7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10" name="ïṣḷiḑe"/>
          <p:cNvSpPr/>
          <p:nvPr/>
        </p:nvSpPr>
        <p:spPr bwMode="auto">
          <a:xfrm>
            <a:off x="3900260" y="2626622"/>
            <a:ext cx="208991" cy="55205"/>
          </a:xfrm>
          <a:custGeom>
            <a:avLst/>
            <a:gdLst>
              <a:gd name="T0" fmla="*/ 0 w 318"/>
              <a:gd name="T1" fmla="*/ 0 h 84"/>
              <a:gd name="T2" fmla="*/ 4 w 318"/>
              <a:gd name="T3" fmla="*/ 30 h 84"/>
              <a:gd name="T4" fmla="*/ 318 w 318"/>
              <a:gd name="T5" fmla="*/ 84 h 84"/>
              <a:gd name="T6" fmla="*/ 185 w 318"/>
              <a:gd name="T7" fmla="*/ 33 h 84"/>
              <a:gd name="T8" fmla="*/ 0 w 318"/>
              <a:gd name="T9" fmla="*/ 0 h 84"/>
            </a:gdLst>
            <a:ahLst/>
            <a:cxnLst>
              <a:cxn ang="0">
                <a:pos x="T0" y="T1"/>
              </a:cxn>
              <a:cxn ang="0">
                <a:pos x="T2" y="T3"/>
              </a:cxn>
              <a:cxn ang="0">
                <a:pos x="T4" y="T5"/>
              </a:cxn>
              <a:cxn ang="0">
                <a:pos x="T6" y="T7"/>
              </a:cxn>
              <a:cxn ang="0">
                <a:pos x="T8" y="T9"/>
              </a:cxn>
            </a:cxnLst>
            <a:rect l="0" t="0" r="r" b="b"/>
            <a:pathLst>
              <a:path w="318" h="84">
                <a:moveTo>
                  <a:pt x="0" y="0"/>
                </a:moveTo>
                <a:lnTo>
                  <a:pt x="4" y="30"/>
                </a:lnTo>
                <a:lnTo>
                  <a:pt x="318" y="84"/>
                </a:lnTo>
                <a:lnTo>
                  <a:pt x="185" y="33"/>
                </a:lnTo>
                <a:lnTo>
                  <a:pt x="0" y="0"/>
                </a:lnTo>
                <a:close/>
              </a:path>
            </a:pathLst>
          </a:custGeom>
          <a:solidFill>
            <a:srgbClr val="5E6B8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11" name="íşḻíḓê"/>
          <p:cNvSpPr/>
          <p:nvPr/>
        </p:nvSpPr>
        <p:spPr bwMode="auto">
          <a:xfrm>
            <a:off x="3900260" y="2626622"/>
            <a:ext cx="208991" cy="55205"/>
          </a:xfrm>
          <a:custGeom>
            <a:avLst/>
            <a:gdLst>
              <a:gd name="T0" fmla="*/ 0 w 318"/>
              <a:gd name="T1" fmla="*/ 0 h 84"/>
              <a:gd name="T2" fmla="*/ 4 w 318"/>
              <a:gd name="T3" fmla="*/ 30 h 84"/>
              <a:gd name="T4" fmla="*/ 318 w 318"/>
              <a:gd name="T5" fmla="*/ 84 h 84"/>
              <a:gd name="T6" fmla="*/ 185 w 318"/>
              <a:gd name="T7" fmla="*/ 33 h 84"/>
              <a:gd name="T8" fmla="*/ 0 w 318"/>
              <a:gd name="T9" fmla="*/ 0 h 84"/>
            </a:gdLst>
            <a:ahLst/>
            <a:cxnLst>
              <a:cxn ang="0">
                <a:pos x="T0" y="T1"/>
              </a:cxn>
              <a:cxn ang="0">
                <a:pos x="T2" y="T3"/>
              </a:cxn>
              <a:cxn ang="0">
                <a:pos x="T4" y="T5"/>
              </a:cxn>
              <a:cxn ang="0">
                <a:pos x="T6" y="T7"/>
              </a:cxn>
              <a:cxn ang="0">
                <a:pos x="T8" y="T9"/>
              </a:cxn>
            </a:cxnLst>
            <a:rect l="0" t="0" r="r" b="b"/>
            <a:pathLst>
              <a:path w="318" h="84">
                <a:moveTo>
                  <a:pt x="0" y="0"/>
                </a:moveTo>
                <a:lnTo>
                  <a:pt x="4" y="30"/>
                </a:lnTo>
                <a:lnTo>
                  <a:pt x="318" y="84"/>
                </a:lnTo>
                <a:lnTo>
                  <a:pt x="185" y="3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12" name="íś1íḍê"/>
          <p:cNvSpPr/>
          <p:nvPr/>
        </p:nvSpPr>
        <p:spPr bwMode="auto">
          <a:xfrm>
            <a:off x="3000548" y="2250701"/>
            <a:ext cx="864223" cy="375920"/>
          </a:xfrm>
          <a:custGeom>
            <a:avLst/>
            <a:gdLst>
              <a:gd name="T0" fmla="*/ 1054 w 1315"/>
              <a:gd name="T1" fmla="*/ 407 h 572"/>
              <a:gd name="T2" fmla="*/ 1062 w 1315"/>
              <a:gd name="T3" fmla="*/ 474 h 572"/>
              <a:gd name="T4" fmla="*/ 1315 w 1315"/>
              <a:gd name="T5" fmla="*/ 572 h 572"/>
              <a:gd name="T6" fmla="*/ 1306 w 1315"/>
              <a:gd name="T7" fmla="*/ 507 h 572"/>
              <a:gd name="T8" fmla="*/ 1054 w 1315"/>
              <a:gd name="T9" fmla="*/ 407 h 572"/>
              <a:gd name="T10" fmla="*/ 12 w 1315"/>
              <a:gd name="T11" fmla="*/ 0 h 572"/>
              <a:gd name="T12" fmla="*/ 0 w 1315"/>
              <a:gd name="T13" fmla="*/ 64 h 572"/>
              <a:gd name="T14" fmla="*/ 202 w 1315"/>
              <a:gd name="T15" fmla="*/ 142 h 572"/>
              <a:gd name="T16" fmla="*/ 333 w 1315"/>
              <a:gd name="T17" fmla="*/ 125 h 572"/>
              <a:gd name="T18" fmla="*/ 12 w 1315"/>
              <a:gd name="T19" fmla="*/ 0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5" h="572">
                <a:moveTo>
                  <a:pt x="1054" y="407"/>
                </a:moveTo>
                <a:lnTo>
                  <a:pt x="1062" y="474"/>
                </a:lnTo>
                <a:lnTo>
                  <a:pt x="1315" y="572"/>
                </a:lnTo>
                <a:lnTo>
                  <a:pt x="1306" y="507"/>
                </a:lnTo>
                <a:lnTo>
                  <a:pt x="1054" y="407"/>
                </a:lnTo>
                <a:close/>
                <a:moveTo>
                  <a:pt x="12" y="0"/>
                </a:moveTo>
                <a:lnTo>
                  <a:pt x="0" y="64"/>
                </a:lnTo>
                <a:lnTo>
                  <a:pt x="202" y="142"/>
                </a:lnTo>
                <a:lnTo>
                  <a:pt x="333" y="125"/>
                </a:lnTo>
                <a:lnTo>
                  <a:pt x="12" y="0"/>
                </a:lnTo>
                <a:close/>
              </a:path>
            </a:pathLst>
          </a:custGeom>
          <a:solidFill>
            <a:srgbClr val="28324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13" name="ís1íďe"/>
          <p:cNvSpPr/>
          <p:nvPr/>
        </p:nvSpPr>
        <p:spPr bwMode="auto">
          <a:xfrm>
            <a:off x="3000548" y="2250701"/>
            <a:ext cx="864223" cy="375920"/>
          </a:xfrm>
          <a:custGeom>
            <a:avLst/>
            <a:gdLst>
              <a:gd name="T0" fmla="*/ 1054 w 1315"/>
              <a:gd name="T1" fmla="*/ 407 h 572"/>
              <a:gd name="T2" fmla="*/ 1062 w 1315"/>
              <a:gd name="T3" fmla="*/ 474 h 572"/>
              <a:gd name="T4" fmla="*/ 1315 w 1315"/>
              <a:gd name="T5" fmla="*/ 572 h 572"/>
              <a:gd name="T6" fmla="*/ 1306 w 1315"/>
              <a:gd name="T7" fmla="*/ 507 h 572"/>
              <a:gd name="T8" fmla="*/ 1054 w 1315"/>
              <a:gd name="T9" fmla="*/ 407 h 572"/>
              <a:gd name="T10" fmla="*/ 12 w 1315"/>
              <a:gd name="T11" fmla="*/ 0 h 572"/>
              <a:gd name="T12" fmla="*/ 0 w 1315"/>
              <a:gd name="T13" fmla="*/ 64 h 572"/>
              <a:gd name="T14" fmla="*/ 202 w 1315"/>
              <a:gd name="T15" fmla="*/ 142 h 572"/>
              <a:gd name="T16" fmla="*/ 333 w 1315"/>
              <a:gd name="T17" fmla="*/ 125 h 572"/>
              <a:gd name="T18" fmla="*/ 12 w 1315"/>
              <a:gd name="T19" fmla="*/ 0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5" h="572">
                <a:moveTo>
                  <a:pt x="1054" y="407"/>
                </a:moveTo>
                <a:lnTo>
                  <a:pt x="1062" y="474"/>
                </a:lnTo>
                <a:lnTo>
                  <a:pt x="1315" y="572"/>
                </a:lnTo>
                <a:lnTo>
                  <a:pt x="1306" y="507"/>
                </a:lnTo>
                <a:lnTo>
                  <a:pt x="1054" y="407"/>
                </a:lnTo>
                <a:moveTo>
                  <a:pt x="12" y="0"/>
                </a:moveTo>
                <a:lnTo>
                  <a:pt x="0" y="64"/>
                </a:lnTo>
                <a:lnTo>
                  <a:pt x="202" y="142"/>
                </a:lnTo>
                <a:lnTo>
                  <a:pt x="333" y="125"/>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14" name="iṥḻiḋe"/>
          <p:cNvSpPr/>
          <p:nvPr/>
        </p:nvSpPr>
        <p:spPr bwMode="auto">
          <a:xfrm>
            <a:off x="3858856" y="2583904"/>
            <a:ext cx="21031" cy="48633"/>
          </a:xfrm>
          <a:custGeom>
            <a:avLst/>
            <a:gdLst>
              <a:gd name="T0" fmla="*/ 0 w 32"/>
              <a:gd name="T1" fmla="*/ 0 h 74"/>
              <a:gd name="T2" fmla="*/ 9 w 32"/>
              <a:gd name="T3" fmla="*/ 65 h 74"/>
              <a:gd name="T4" fmla="*/ 32 w 32"/>
              <a:gd name="T5" fmla="*/ 74 h 74"/>
              <a:gd name="T6" fmla="*/ 23 w 32"/>
              <a:gd name="T7" fmla="*/ 10 h 74"/>
              <a:gd name="T8" fmla="*/ 0 w 32"/>
              <a:gd name="T9" fmla="*/ 0 h 74"/>
            </a:gdLst>
            <a:ahLst/>
            <a:cxnLst>
              <a:cxn ang="0">
                <a:pos x="T0" y="T1"/>
              </a:cxn>
              <a:cxn ang="0">
                <a:pos x="T2" y="T3"/>
              </a:cxn>
              <a:cxn ang="0">
                <a:pos x="T4" y="T5"/>
              </a:cxn>
              <a:cxn ang="0">
                <a:pos x="T6" y="T7"/>
              </a:cxn>
              <a:cxn ang="0">
                <a:pos x="T8" y="T9"/>
              </a:cxn>
            </a:cxnLst>
            <a:rect l="0" t="0" r="r" b="b"/>
            <a:pathLst>
              <a:path w="32" h="74">
                <a:moveTo>
                  <a:pt x="0" y="0"/>
                </a:moveTo>
                <a:lnTo>
                  <a:pt x="9" y="65"/>
                </a:lnTo>
                <a:lnTo>
                  <a:pt x="32" y="74"/>
                </a:lnTo>
                <a:lnTo>
                  <a:pt x="23" y="10"/>
                </a:lnTo>
                <a:lnTo>
                  <a:pt x="0" y="0"/>
                </a:lnTo>
                <a:close/>
              </a:path>
            </a:pathLst>
          </a:custGeom>
          <a:solidFill>
            <a:srgbClr val="232937"/>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15" name="îṥḻidè"/>
          <p:cNvSpPr/>
          <p:nvPr/>
        </p:nvSpPr>
        <p:spPr bwMode="auto">
          <a:xfrm>
            <a:off x="3858856" y="2583904"/>
            <a:ext cx="21031" cy="48633"/>
          </a:xfrm>
          <a:custGeom>
            <a:avLst/>
            <a:gdLst>
              <a:gd name="T0" fmla="*/ 0 w 32"/>
              <a:gd name="T1" fmla="*/ 0 h 74"/>
              <a:gd name="T2" fmla="*/ 9 w 32"/>
              <a:gd name="T3" fmla="*/ 65 h 74"/>
              <a:gd name="T4" fmla="*/ 32 w 32"/>
              <a:gd name="T5" fmla="*/ 74 h 74"/>
              <a:gd name="T6" fmla="*/ 23 w 32"/>
              <a:gd name="T7" fmla="*/ 10 h 74"/>
              <a:gd name="T8" fmla="*/ 0 w 32"/>
              <a:gd name="T9" fmla="*/ 0 h 74"/>
            </a:gdLst>
            <a:ahLst/>
            <a:cxnLst>
              <a:cxn ang="0">
                <a:pos x="T0" y="T1"/>
              </a:cxn>
              <a:cxn ang="0">
                <a:pos x="T2" y="T3"/>
              </a:cxn>
              <a:cxn ang="0">
                <a:pos x="T4" y="T5"/>
              </a:cxn>
              <a:cxn ang="0">
                <a:pos x="T6" y="T7"/>
              </a:cxn>
              <a:cxn ang="0">
                <a:pos x="T8" y="T9"/>
              </a:cxn>
            </a:cxnLst>
            <a:rect l="0" t="0" r="r" b="b"/>
            <a:pathLst>
              <a:path w="32" h="74">
                <a:moveTo>
                  <a:pt x="0" y="0"/>
                </a:moveTo>
                <a:lnTo>
                  <a:pt x="9" y="65"/>
                </a:lnTo>
                <a:lnTo>
                  <a:pt x="32" y="74"/>
                </a:lnTo>
                <a:lnTo>
                  <a:pt x="23" y="1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16" name="îŝļiḑè"/>
          <p:cNvSpPr/>
          <p:nvPr/>
        </p:nvSpPr>
        <p:spPr bwMode="auto">
          <a:xfrm>
            <a:off x="2773155" y="2204040"/>
            <a:ext cx="1134334" cy="474501"/>
          </a:xfrm>
          <a:custGeom>
            <a:avLst/>
            <a:gdLst>
              <a:gd name="T0" fmla="*/ 1675 w 1726"/>
              <a:gd name="T1" fmla="*/ 588 h 722"/>
              <a:gd name="T2" fmla="*/ 1684 w 1726"/>
              <a:gd name="T3" fmla="*/ 652 h 722"/>
              <a:gd name="T4" fmla="*/ 1718 w 1726"/>
              <a:gd name="T5" fmla="*/ 666 h 722"/>
              <a:gd name="T6" fmla="*/ 1725 w 1726"/>
              <a:gd name="T7" fmla="*/ 720 h 722"/>
              <a:gd name="T8" fmla="*/ 1726 w 1726"/>
              <a:gd name="T9" fmla="*/ 722 h 722"/>
              <a:gd name="T10" fmla="*/ 1719 w 1726"/>
              <a:gd name="T11" fmla="*/ 673 h 722"/>
              <a:gd name="T12" fmla="*/ 1715 w 1726"/>
              <a:gd name="T13" fmla="*/ 643 h 722"/>
              <a:gd name="T14" fmla="*/ 1709 w 1726"/>
              <a:gd name="T15" fmla="*/ 601 h 722"/>
              <a:gd name="T16" fmla="*/ 1675 w 1726"/>
              <a:gd name="T17" fmla="*/ 588 h 722"/>
              <a:gd name="T18" fmla="*/ 177 w 1726"/>
              <a:gd name="T19" fmla="*/ 0 h 722"/>
              <a:gd name="T20" fmla="*/ 0 w 1726"/>
              <a:gd name="T21" fmla="*/ 22 h 722"/>
              <a:gd name="T22" fmla="*/ 5 w 1726"/>
              <a:gd name="T23" fmla="*/ 24 h 722"/>
              <a:gd name="T24" fmla="*/ 42 w 1726"/>
              <a:gd name="T25" fmla="*/ 18 h 722"/>
              <a:gd name="T26" fmla="*/ 47 w 1726"/>
              <a:gd name="T27" fmla="*/ 20 h 722"/>
              <a:gd name="T28" fmla="*/ 186 w 1726"/>
              <a:gd name="T29" fmla="*/ 2 h 722"/>
              <a:gd name="T30" fmla="*/ 177 w 1726"/>
              <a:gd name="T31" fmla="*/ 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26" h="722">
                <a:moveTo>
                  <a:pt x="1675" y="588"/>
                </a:moveTo>
                <a:lnTo>
                  <a:pt x="1684" y="652"/>
                </a:lnTo>
                <a:lnTo>
                  <a:pt x="1718" y="666"/>
                </a:lnTo>
                <a:lnTo>
                  <a:pt x="1725" y="720"/>
                </a:lnTo>
                <a:lnTo>
                  <a:pt x="1726" y="722"/>
                </a:lnTo>
                <a:lnTo>
                  <a:pt x="1719" y="673"/>
                </a:lnTo>
                <a:lnTo>
                  <a:pt x="1715" y="643"/>
                </a:lnTo>
                <a:lnTo>
                  <a:pt x="1709" y="601"/>
                </a:lnTo>
                <a:lnTo>
                  <a:pt x="1675" y="588"/>
                </a:lnTo>
                <a:close/>
                <a:moveTo>
                  <a:pt x="177" y="0"/>
                </a:moveTo>
                <a:lnTo>
                  <a:pt x="0" y="22"/>
                </a:lnTo>
                <a:lnTo>
                  <a:pt x="5" y="24"/>
                </a:lnTo>
                <a:lnTo>
                  <a:pt x="42" y="18"/>
                </a:lnTo>
                <a:lnTo>
                  <a:pt x="47" y="20"/>
                </a:lnTo>
                <a:lnTo>
                  <a:pt x="186" y="2"/>
                </a:lnTo>
                <a:lnTo>
                  <a:pt x="177" y="0"/>
                </a:lnTo>
                <a:close/>
              </a:path>
            </a:pathLst>
          </a:custGeom>
          <a:solidFill>
            <a:srgbClr val="798CB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17" name="iSlîḍê"/>
          <p:cNvSpPr/>
          <p:nvPr/>
        </p:nvSpPr>
        <p:spPr bwMode="auto">
          <a:xfrm>
            <a:off x="2773155" y="2204040"/>
            <a:ext cx="1134334" cy="474501"/>
          </a:xfrm>
          <a:custGeom>
            <a:avLst/>
            <a:gdLst>
              <a:gd name="T0" fmla="*/ 1675 w 1726"/>
              <a:gd name="T1" fmla="*/ 588 h 722"/>
              <a:gd name="T2" fmla="*/ 1684 w 1726"/>
              <a:gd name="T3" fmla="*/ 652 h 722"/>
              <a:gd name="T4" fmla="*/ 1718 w 1726"/>
              <a:gd name="T5" fmla="*/ 666 h 722"/>
              <a:gd name="T6" fmla="*/ 1725 w 1726"/>
              <a:gd name="T7" fmla="*/ 720 h 722"/>
              <a:gd name="T8" fmla="*/ 1726 w 1726"/>
              <a:gd name="T9" fmla="*/ 722 h 722"/>
              <a:gd name="T10" fmla="*/ 1719 w 1726"/>
              <a:gd name="T11" fmla="*/ 673 h 722"/>
              <a:gd name="T12" fmla="*/ 1715 w 1726"/>
              <a:gd name="T13" fmla="*/ 643 h 722"/>
              <a:gd name="T14" fmla="*/ 1709 w 1726"/>
              <a:gd name="T15" fmla="*/ 601 h 722"/>
              <a:gd name="T16" fmla="*/ 1675 w 1726"/>
              <a:gd name="T17" fmla="*/ 588 h 722"/>
              <a:gd name="T18" fmla="*/ 177 w 1726"/>
              <a:gd name="T19" fmla="*/ 0 h 722"/>
              <a:gd name="T20" fmla="*/ 0 w 1726"/>
              <a:gd name="T21" fmla="*/ 22 h 722"/>
              <a:gd name="T22" fmla="*/ 5 w 1726"/>
              <a:gd name="T23" fmla="*/ 24 h 722"/>
              <a:gd name="T24" fmla="*/ 42 w 1726"/>
              <a:gd name="T25" fmla="*/ 18 h 722"/>
              <a:gd name="T26" fmla="*/ 47 w 1726"/>
              <a:gd name="T27" fmla="*/ 20 h 722"/>
              <a:gd name="T28" fmla="*/ 186 w 1726"/>
              <a:gd name="T29" fmla="*/ 2 h 722"/>
              <a:gd name="T30" fmla="*/ 177 w 1726"/>
              <a:gd name="T31" fmla="*/ 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26" h="722">
                <a:moveTo>
                  <a:pt x="1675" y="588"/>
                </a:moveTo>
                <a:lnTo>
                  <a:pt x="1684" y="652"/>
                </a:lnTo>
                <a:lnTo>
                  <a:pt x="1718" y="666"/>
                </a:lnTo>
                <a:lnTo>
                  <a:pt x="1725" y="720"/>
                </a:lnTo>
                <a:lnTo>
                  <a:pt x="1726" y="722"/>
                </a:lnTo>
                <a:lnTo>
                  <a:pt x="1719" y="673"/>
                </a:lnTo>
                <a:lnTo>
                  <a:pt x="1715" y="643"/>
                </a:lnTo>
                <a:lnTo>
                  <a:pt x="1709" y="601"/>
                </a:lnTo>
                <a:lnTo>
                  <a:pt x="1675" y="588"/>
                </a:lnTo>
                <a:moveTo>
                  <a:pt x="177" y="0"/>
                </a:moveTo>
                <a:lnTo>
                  <a:pt x="0" y="22"/>
                </a:lnTo>
                <a:lnTo>
                  <a:pt x="5" y="24"/>
                </a:lnTo>
                <a:lnTo>
                  <a:pt x="42" y="18"/>
                </a:lnTo>
                <a:lnTo>
                  <a:pt x="47" y="20"/>
                </a:lnTo>
                <a:lnTo>
                  <a:pt x="186" y="2"/>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18" name="íṡḷíḋé"/>
          <p:cNvSpPr/>
          <p:nvPr/>
        </p:nvSpPr>
        <p:spPr bwMode="auto">
          <a:xfrm>
            <a:off x="2867792" y="2229671"/>
            <a:ext cx="140641" cy="63092"/>
          </a:xfrm>
          <a:custGeom>
            <a:avLst/>
            <a:gdLst>
              <a:gd name="T0" fmla="*/ 136 w 214"/>
              <a:gd name="T1" fmla="*/ 0 h 96"/>
              <a:gd name="T2" fmla="*/ 0 w 214"/>
              <a:gd name="T3" fmla="*/ 19 h 96"/>
              <a:gd name="T4" fmla="*/ 202 w 214"/>
              <a:gd name="T5" fmla="*/ 96 h 96"/>
              <a:gd name="T6" fmla="*/ 214 w 214"/>
              <a:gd name="T7" fmla="*/ 32 h 96"/>
              <a:gd name="T8" fmla="*/ 136 w 214"/>
              <a:gd name="T9" fmla="*/ 0 h 96"/>
            </a:gdLst>
            <a:ahLst/>
            <a:cxnLst>
              <a:cxn ang="0">
                <a:pos x="T0" y="T1"/>
              </a:cxn>
              <a:cxn ang="0">
                <a:pos x="T2" y="T3"/>
              </a:cxn>
              <a:cxn ang="0">
                <a:pos x="T4" y="T5"/>
              </a:cxn>
              <a:cxn ang="0">
                <a:pos x="T6" y="T7"/>
              </a:cxn>
              <a:cxn ang="0">
                <a:pos x="T8" y="T9"/>
              </a:cxn>
            </a:cxnLst>
            <a:rect l="0" t="0" r="r" b="b"/>
            <a:pathLst>
              <a:path w="214" h="96">
                <a:moveTo>
                  <a:pt x="136" y="0"/>
                </a:moveTo>
                <a:lnTo>
                  <a:pt x="0" y="19"/>
                </a:lnTo>
                <a:lnTo>
                  <a:pt x="202" y="96"/>
                </a:lnTo>
                <a:lnTo>
                  <a:pt x="214" y="32"/>
                </a:lnTo>
                <a:lnTo>
                  <a:pt x="136" y="0"/>
                </a:lnTo>
                <a:close/>
              </a:path>
            </a:pathLst>
          </a:custGeom>
          <a:solidFill>
            <a:srgbClr val="4D597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19" name="íṩļîďe"/>
          <p:cNvSpPr/>
          <p:nvPr/>
        </p:nvSpPr>
        <p:spPr bwMode="auto">
          <a:xfrm>
            <a:off x="2867792" y="2229671"/>
            <a:ext cx="140641" cy="63092"/>
          </a:xfrm>
          <a:custGeom>
            <a:avLst/>
            <a:gdLst>
              <a:gd name="T0" fmla="*/ 136 w 214"/>
              <a:gd name="T1" fmla="*/ 0 h 96"/>
              <a:gd name="T2" fmla="*/ 0 w 214"/>
              <a:gd name="T3" fmla="*/ 19 h 96"/>
              <a:gd name="T4" fmla="*/ 202 w 214"/>
              <a:gd name="T5" fmla="*/ 96 h 96"/>
              <a:gd name="T6" fmla="*/ 214 w 214"/>
              <a:gd name="T7" fmla="*/ 32 h 96"/>
              <a:gd name="T8" fmla="*/ 136 w 214"/>
              <a:gd name="T9" fmla="*/ 0 h 96"/>
            </a:gdLst>
            <a:ahLst/>
            <a:cxnLst>
              <a:cxn ang="0">
                <a:pos x="T0" y="T1"/>
              </a:cxn>
              <a:cxn ang="0">
                <a:pos x="T2" y="T3"/>
              </a:cxn>
              <a:cxn ang="0">
                <a:pos x="T4" y="T5"/>
              </a:cxn>
              <a:cxn ang="0">
                <a:pos x="T6" y="T7"/>
              </a:cxn>
              <a:cxn ang="0">
                <a:pos x="T8" y="T9"/>
              </a:cxn>
            </a:cxnLst>
            <a:rect l="0" t="0" r="r" b="b"/>
            <a:pathLst>
              <a:path w="214" h="96">
                <a:moveTo>
                  <a:pt x="136" y="0"/>
                </a:moveTo>
                <a:lnTo>
                  <a:pt x="0" y="19"/>
                </a:lnTo>
                <a:lnTo>
                  <a:pt x="202" y="96"/>
                </a:lnTo>
                <a:lnTo>
                  <a:pt x="214" y="32"/>
                </a:lnTo>
                <a:lnTo>
                  <a:pt x="1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20" name="isļîḑe"/>
          <p:cNvSpPr/>
          <p:nvPr/>
        </p:nvSpPr>
        <p:spPr bwMode="auto">
          <a:xfrm>
            <a:off x="2840847" y="2219813"/>
            <a:ext cx="116325" cy="22345"/>
          </a:xfrm>
          <a:custGeom>
            <a:avLst/>
            <a:gdLst>
              <a:gd name="T0" fmla="*/ 136 w 177"/>
              <a:gd name="T1" fmla="*/ 0 h 34"/>
              <a:gd name="T2" fmla="*/ 0 w 177"/>
              <a:gd name="T3" fmla="*/ 17 h 34"/>
              <a:gd name="T4" fmla="*/ 41 w 177"/>
              <a:gd name="T5" fmla="*/ 34 h 34"/>
              <a:gd name="T6" fmla="*/ 177 w 177"/>
              <a:gd name="T7" fmla="*/ 15 h 34"/>
              <a:gd name="T8" fmla="*/ 136 w 177"/>
              <a:gd name="T9" fmla="*/ 0 h 34"/>
            </a:gdLst>
            <a:ahLst/>
            <a:cxnLst>
              <a:cxn ang="0">
                <a:pos x="T0" y="T1"/>
              </a:cxn>
              <a:cxn ang="0">
                <a:pos x="T2" y="T3"/>
              </a:cxn>
              <a:cxn ang="0">
                <a:pos x="T4" y="T5"/>
              </a:cxn>
              <a:cxn ang="0">
                <a:pos x="T6" y="T7"/>
              </a:cxn>
              <a:cxn ang="0">
                <a:pos x="T8" y="T9"/>
              </a:cxn>
            </a:cxnLst>
            <a:rect l="0" t="0" r="r" b="b"/>
            <a:pathLst>
              <a:path w="177" h="34">
                <a:moveTo>
                  <a:pt x="136" y="0"/>
                </a:moveTo>
                <a:lnTo>
                  <a:pt x="0" y="17"/>
                </a:lnTo>
                <a:lnTo>
                  <a:pt x="41" y="34"/>
                </a:lnTo>
                <a:lnTo>
                  <a:pt x="177" y="15"/>
                </a:lnTo>
                <a:lnTo>
                  <a:pt x="136" y="0"/>
                </a:lnTo>
                <a:close/>
              </a:path>
            </a:pathLst>
          </a:custGeom>
          <a:solidFill>
            <a:srgbClr val="495267"/>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21" name="ï$lïḓê"/>
          <p:cNvSpPr/>
          <p:nvPr/>
        </p:nvSpPr>
        <p:spPr bwMode="auto">
          <a:xfrm>
            <a:off x="2840847" y="2219813"/>
            <a:ext cx="116325" cy="22345"/>
          </a:xfrm>
          <a:custGeom>
            <a:avLst/>
            <a:gdLst>
              <a:gd name="T0" fmla="*/ 136 w 177"/>
              <a:gd name="T1" fmla="*/ 0 h 34"/>
              <a:gd name="T2" fmla="*/ 0 w 177"/>
              <a:gd name="T3" fmla="*/ 17 h 34"/>
              <a:gd name="T4" fmla="*/ 41 w 177"/>
              <a:gd name="T5" fmla="*/ 34 h 34"/>
              <a:gd name="T6" fmla="*/ 177 w 177"/>
              <a:gd name="T7" fmla="*/ 15 h 34"/>
              <a:gd name="T8" fmla="*/ 136 w 177"/>
              <a:gd name="T9" fmla="*/ 0 h 34"/>
            </a:gdLst>
            <a:ahLst/>
            <a:cxnLst>
              <a:cxn ang="0">
                <a:pos x="T0" y="T1"/>
              </a:cxn>
              <a:cxn ang="0">
                <a:pos x="T2" y="T3"/>
              </a:cxn>
              <a:cxn ang="0">
                <a:pos x="T4" y="T5"/>
              </a:cxn>
              <a:cxn ang="0">
                <a:pos x="T6" y="T7"/>
              </a:cxn>
              <a:cxn ang="0">
                <a:pos x="T8" y="T9"/>
              </a:cxn>
            </a:cxnLst>
            <a:rect l="0" t="0" r="r" b="b"/>
            <a:pathLst>
              <a:path w="177" h="34">
                <a:moveTo>
                  <a:pt x="136" y="0"/>
                </a:moveTo>
                <a:lnTo>
                  <a:pt x="0" y="17"/>
                </a:lnTo>
                <a:lnTo>
                  <a:pt x="41" y="34"/>
                </a:lnTo>
                <a:lnTo>
                  <a:pt x="177" y="15"/>
                </a:lnTo>
                <a:lnTo>
                  <a:pt x="1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22" name="iṩļîḋê"/>
          <p:cNvSpPr/>
          <p:nvPr/>
        </p:nvSpPr>
        <p:spPr bwMode="auto">
          <a:xfrm>
            <a:off x="2804044" y="2205355"/>
            <a:ext cx="126183" cy="25631"/>
          </a:xfrm>
          <a:custGeom>
            <a:avLst/>
            <a:gdLst>
              <a:gd name="T0" fmla="*/ 139 w 192"/>
              <a:gd name="T1" fmla="*/ 0 h 39"/>
              <a:gd name="T2" fmla="*/ 0 w 192"/>
              <a:gd name="T3" fmla="*/ 18 h 39"/>
              <a:gd name="T4" fmla="*/ 56 w 192"/>
              <a:gd name="T5" fmla="*/ 39 h 39"/>
              <a:gd name="T6" fmla="*/ 192 w 192"/>
              <a:gd name="T7" fmla="*/ 22 h 39"/>
              <a:gd name="T8" fmla="*/ 139 w 192"/>
              <a:gd name="T9" fmla="*/ 0 h 39"/>
            </a:gdLst>
            <a:ahLst/>
            <a:cxnLst>
              <a:cxn ang="0">
                <a:pos x="T0" y="T1"/>
              </a:cxn>
              <a:cxn ang="0">
                <a:pos x="T2" y="T3"/>
              </a:cxn>
              <a:cxn ang="0">
                <a:pos x="T4" y="T5"/>
              </a:cxn>
              <a:cxn ang="0">
                <a:pos x="T6" y="T7"/>
              </a:cxn>
              <a:cxn ang="0">
                <a:pos x="T8" y="T9"/>
              </a:cxn>
            </a:cxnLst>
            <a:rect l="0" t="0" r="r" b="b"/>
            <a:pathLst>
              <a:path w="192" h="39">
                <a:moveTo>
                  <a:pt x="139" y="0"/>
                </a:moveTo>
                <a:lnTo>
                  <a:pt x="0" y="18"/>
                </a:lnTo>
                <a:lnTo>
                  <a:pt x="56" y="39"/>
                </a:lnTo>
                <a:lnTo>
                  <a:pt x="192" y="22"/>
                </a:lnTo>
                <a:lnTo>
                  <a:pt x="139" y="0"/>
                </a:lnTo>
                <a:close/>
              </a:path>
            </a:pathLst>
          </a:custGeom>
          <a:solidFill>
            <a:srgbClr val="8597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23" name="ïṣ1iḓê"/>
          <p:cNvSpPr/>
          <p:nvPr/>
        </p:nvSpPr>
        <p:spPr bwMode="auto">
          <a:xfrm>
            <a:off x="2804044" y="2205355"/>
            <a:ext cx="126183" cy="25631"/>
          </a:xfrm>
          <a:custGeom>
            <a:avLst/>
            <a:gdLst>
              <a:gd name="T0" fmla="*/ 139 w 192"/>
              <a:gd name="T1" fmla="*/ 0 h 39"/>
              <a:gd name="T2" fmla="*/ 0 w 192"/>
              <a:gd name="T3" fmla="*/ 18 h 39"/>
              <a:gd name="T4" fmla="*/ 56 w 192"/>
              <a:gd name="T5" fmla="*/ 39 h 39"/>
              <a:gd name="T6" fmla="*/ 192 w 192"/>
              <a:gd name="T7" fmla="*/ 22 h 39"/>
              <a:gd name="T8" fmla="*/ 139 w 192"/>
              <a:gd name="T9" fmla="*/ 0 h 39"/>
            </a:gdLst>
            <a:ahLst/>
            <a:cxnLst>
              <a:cxn ang="0">
                <a:pos x="T0" y="T1"/>
              </a:cxn>
              <a:cxn ang="0">
                <a:pos x="T2" y="T3"/>
              </a:cxn>
              <a:cxn ang="0">
                <a:pos x="T4" y="T5"/>
              </a:cxn>
              <a:cxn ang="0">
                <a:pos x="T6" y="T7"/>
              </a:cxn>
              <a:cxn ang="0">
                <a:pos x="T8" y="T9"/>
              </a:cxn>
            </a:cxnLst>
            <a:rect l="0" t="0" r="r" b="b"/>
            <a:pathLst>
              <a:path w="192" h="39">
                <a:moveTo>
                  <a:pt x="139" y="0"/>
                </a:moveTo>
                <a:lnTo>
                  <a:pt x="0" y="18"/>
                </a:lnTo>
                <a:lnTo>
                  <a:pt x="56" y="39"/>
                </a:lnTo>
                <a:lnTo>
                  <a:pt x="192" y="22"/>
                </a:lnTo>
                <a:lnTo>
                  <a:pt x="1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24" name="íṡlíḓé"/>
          <p:cNvSpPr/>
          <p:nvPr/>
        </p:nvSpPr>
        <p:spPr bwMode="auto">
          <a:xfrm>
            <a:off x="3133303" y="2332852"/>
            <a:ext cx="565195" cy="229364"/>
          </a:xfrm>
          <a:custGeom>
            <a:avLst/>
            <a:gdLst>
              <a:gd name="T0" fmla="*/ 131 w 860"/>
              <a:gd name="T1" fmla="*/ 0 h 349"/>
              <a:gd name="T2" fmla="*/ 0 w 860"/>
              <a:gd name="T3" fmla="*/ 17 h 349"/>
              <a:gd name="T4" fmla="*/ 860 w 860"/>
              <a:gd name="T5" fmla="*/ 349 h 349"/>
              <a:gd name="T6" fmla="*/ 852 w 860"/>
              <a:gd name="T7" fmla="*/ 282 h 349"/>
              <a:gd name="T8" fmla="*/ 131 w 860"/>
              <a:gd name="T9" fmla="*/ 0 h 349"/>
            </a:gdLst>
            <a:ahLst/>
            <a:cxnLst>
              <a:cxn ang="0">
                <a:pos x="T0" y="T1"/>
              </a:cxn>
              <a:cxn ang="0">
                <a:pos x="T2" y="T3"/>
              </a:cxn>
              <a:cxn ang="0">
                <a:pos x="T4" y="T5"/>
              </a:cxn>
              <a:cxn ang="0">
                <a:pos x="T6" y="T7"/>
              </a:cxn>
              <a:cxn ang="0">
                <a:pos x="T8" y="T9"/>
              </a:cxn>
            </a:cxnLst>
            <a:rect l="0" t="0" r="r" b="b"/>
            <a:pathLst>
              <a:path w="860" h="349">
                <a:moveTo>
                  <a:pt x="131" y="0"/>
                </a:moveTo>
                <a:lnTo>
                  <a:pt x="0" y="17"/>
                </a:lnTo>
                <a:lnTo>
                  <a:pt x="860" y="349"/>
                </a:lnTo>
                <a:lnTo>
                  <a:pt x="852" y="282"/>
                </a:lnTo>
                <a:lnTo>
                  <a:pt x="131" y="0"/>
                </a:lnTo>
                <a:close/>
              </a:path>
            </a:pathLst>
          </a:custGeom>
          <a:solidFill>
            <a:srgbClr val="A2B2D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25" name="îşḷíḓè"/>
          <p:cNvSpPr/>
          <p:nvPr/>
        </p:nvSpPr>
        <p:spPr bwMode="auto">
          <a:xfrm>
            <a:off x="3133303" y="2332852"/>
            <a:ext cx="565195" cy="229364"/>
          </a:xfrm>
          <a:custGeom>
            <a:avLst/>
            <a:gdLst>
              <a:gd name="T0" fmla="*/ 131 w 860"/>
              <a:gd name="T1" fmla="*/ 0 h 349"/>
              <a:gd name="T2" fmla="*/ 0 w 860"/>
              <a:gd name="T3" fmla="*/ 17 h 349"/>
              <a:gd name="T4" fmla="*/ 860 w 860"/>
              <a:gd name="T5" fmla="*/ 349 h 349"/>
              <a:gd name="T6" fmla="*/ 852 w 860"/>
              <a:gd name="T7" fmla="*/ 282 h 349"/>
              <a:gd name="T8" fmla="*/ 131 w 860"/>
              <a:gd name="T9" fmla="*/ 0 h 349"/>
            </a:gdLst>
            <a:ahLst/>
            <a:cxnLst>
              <a:cxn ang="0">
                <a:pos x="T0" y="T1"/>
              </a:cxn>
              <a:cxn ang="0">
                <a:pos x="T2" y="T3"/>
              </a:cxn>
              <a:cxn ang="0">
                <a:pos x="T4" y="T5"/>
              </a:cxn>
              <a:cxn ang="0">
                <a:pos x="T6" y="T7"/>
              </a:cxn>
              <a:cxn ang="0">
                <a:pos x="T8" y="T9"/>
              </a:cxn>
            </a:cxnLst>
            <a:rect l="0" t="0" r="r" b="b"/>
            <a:pathLst>
              <a:path w="860" h="349">
                <a:moveTo>
                  <a:pt x="131" y="0"/>
                </a:moveTo>
                <a:lnTo>
                  <a:pt x="0" y="17"/>
                </a:lnTo>
                <a:lnTo>
                  <a:pt x="860" y="349"/>
                </a:lnTo>
                <a:lnTo>
                  <a:pt x="852" y="282"/>
                </a:lnTo>
                <a:lnTo>
                  <a:pt x="1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26" name="ïṩľïḓe"/>
          <p:cNvSpPr/>
          <p:nvPr/>
        </p:nvSpPr>
        <p:spPr bwMode="auto">
          <a:xfrm>
            <a:off x="2822446" y="2108088"/>
            <a:ext cx="1434019" cy="619086"/>
          </a:xfrm>
          <a:custGeom>
            <a:avLst/>
            <a:gdLst>
              <a:gd name="T0" fmla="*/ 2132 w 2182"/>
              <a:gd name="T1" fmla="*/ 942 h 942"/>
              <a:gd name="T2" fmla="*/ 0 w 2182"/>
              <a:gd name="T3" fmla="*/ 121 h 942"/>
              <a:gd name="T4" fmla="*/ 47 w 2182"/>
              <a:gd name="T5" fmla="*/ 0 h 942"/>
              <a:gd name="T6" fmla="*/ 2179 w 2182"/>
              <a:gd name="T7" fmla="*/ 821 h 942"/>
              <a:gd name="T8" fmla="*/ 2182 w 2182"/>
              <a:gd name="T9" fmla="*/ 865 h 942"/>
              <a:gd name="T10" fmla="*/ 2165 w 2182"/>
              <a:gd name="T11" fmla="*/ 912 h 942"/>
              <a:gd name="T12" fmla="*/ 2132 w 2182"/>
              <a:gd name="T13" fmla="*/ 942 h 942"/>
            </a:gdLst>
            <a:ahLst/>
            <a:cxnLst>
              <a:cxn ang="0">
                <a:pos x="T0" y="T1"/>
              </a:cxn>
              <a:cxn ang="0">
                <a:pos x="T2" y="T3"/>
              </a:cxn>
              <a:cxn ang="0">
                <a:pos x="T4" y="T5"/>
              </a:cxn>
              <a:cxn ang="0">
                <a:pos x="T6" y="T7"/>
              </a:cxn>
              <a:cxn ang="0">
                <a:pos x="T8" y="T9"/>
              </a:cxn>
              <a:cxn ang="0">
                <a:pos x="T10" y="T11"/>
              </a:cxn>
              <a:cxn ang="0">
                <a:pos x="T12" y="T13"/>
              </a:cxn>
            </a:cxnLst>
            <a:rect l="0" t="0" r="r" b="b"/>
            <a:pathLst>
              <a:path w="2182" h="942">
                <a:moveTo>
                  <a:pt x="2132" y="942"/>
                </a:moveTo>
                <a:lnTo>
                  <a:pt x="0" y="121"/>
                </a:lnTo>
                <a:lnTo>
                  <a:pt x="47" y="0"/>
                </a:lnTo>
                <a:lnTo>
                  <a:pt x="2179" y="821"/>
                </a:lnTo>
                <a:lnTo>
                  <a:pt x="2182" y="865"/>
                </a:lnTo>
                <a:lnTo>
                  <a:pt x="2165" y="912"/>
                </a:lnTo>
                <a:lnTo>
                  <a:pt x="2132" y="942"/>
                </a:lnTo>
                <a:close/>
              </a:path>
            </a:pathLst>
          </a:custGeom>
          <a:solidFill>
            <a:srgbClr val="FABD1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27" name="îŝļïdê"/>
          <p:cNvSpPr/>
          <p:nvPr/>
        </p:nvSpPr>
        <p:spPr bwMode="auto">
          <a:xfrm>
            <a:off x="2840847" y="2108088"/>
            <a:ext cx="1415617" cy="568481"/>
          </a:xfrm>
          <a:custGeom>
            <a:avLst/>
            <a:gdLst>
              <a:gd name="T0" fmla="*/ 2154 w 2154"/>
              <a:gd name="T1" fmla="*/ 865 h 865"/>
              <a:gd name="T2" fmla="*/ 0 w 2154"/>
              <a:gd name="T3" fmla="*/ 42 h 865"/>
              <a:gd name="T4" fmla="*/ 19 w 2154"/>
              <a:gd name="T5" fmla="*/ 0 h 865"/>
              <a:gd name="T6" fmla="*/ 2151 w 2154"/>
              <a:gd name="T7" fmla="*/ 821 h 865"/>
              <a:gd name="T8" fmla="*/ 2154 w 2154"/>
              <a:gd name="T9" fmla="*/ 865 h 865"/>
            </a:gdLst>
            <a:ahLst/>
            <a:cxnLst>
              <a:cxn ang="0">
                <a:pos x="T0" y="T1"/>
              </a:cxn>
              <a:cxn ang="0">
                <a:pos x="T2" y="T3"/>
              </a:cxn>
              <a:cxn ang="0">
                <a:pos x="T4" y="T5"/>
              </a:cxn>
              <a:cxn ang="0">
                <a:pos x="T6" y="T7"/>
              </a:cxn>
              <a:cxn ang="0">
                <a:pos x="T8" y="T9"/>
              </a:cxn>
            </a:cxnLst>
            <a:rect l="0" t="0" r="r" b="b"/>
            <a:pathLst>
              <a:path w="2154" h="865">
                <a:moveTo>
                  <a:pt x="2154" y="865"/>
                </a:moveTo>
                <a:lnTo>
                  <a:pt x="0" y="42"/>
                </a:lnTo>
                <a:lnTo>
                  <a:pt x="19" y="0"/>
                </a:lnTo>
                <a:lnTo>
                  <a:pt x="2151" y="821"/>
                </a:lnTo>
                <a:lnTo>
                  <a:pt x="2154" y="865"/>
                </a:lnTo>
                <a:close/>
              </a:path>
            </a:pathLst>
          </a:custGeom>
          <a:solidFill>
            <a:srgbClr val="FFE80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28" name="išlîḓè"/>
          <p:cNvSpPr/>
          <p:nvPr/>
        </p:nvSpPr>
        <p:spPr bwMode="auto">
          <a:xfrm>
            <a:off x="2822446" y="2160007"/>
            <a:ext cx="1422846" cy="567167"/>
          </a:xfrm>
          <a:custGeom>
            <a:avLst/>
            <a:gdLst>
              <a:gd name="T0" fmla="*/ 2132 w 2165"/>
              <a:gd name="T1" fmla="*/ 863 h 863"/>
              <a:gd name="T2" fmla="*/ 0 w 2165"/>
              <a:gd name="T3" fmla="*/ 42 h 863"/>
              <a:gd name="T4" fmla="*/ 17 w 2165"/>
              <a:gd name="T5" fmla="*/ 0 h 863"/>
              <a:gd name="T6" fmla="*/ 2165 w 2165"/>
              <a:gd name="T7" fmla="*/ 833 h 863"/>
              <a:gd name="T8" fmla="*/ 2132 w 2165"/>
              <a:gd name="T9" fmla="*/ 863 h 863"/>
            </a:gdLst>
            <a:ahLst/>
            <a:cxnLst>
              <a:cxn ang="0">
                <a:pos x="T0" y="T1"/>
              </a:cxn>
              <a:cxn ang="0">
                <a:pos x="T2" y="T3"/>
              </a:cxn>
              <a:cxn ang="0">
                <a:pos x="T4" y="T5"/>
              </a:cxn>
              <a:cxn ang="0">
                <a:pos x="T6" y="T7"/>
              </a:cxn>
              <a:cxn ang="0">
                <a:pos x="T8" y="T9"/>
              </a:cxn>
            </a:cxnLst>
            <a:rect l="0" t="0" r="r" b="b"/>
            <a:pathLst>
              <a:path w="2165" h="863">
                <a:moveTo>
                  <a:pt x="2132" y="863"/>
                </a:moveTo>
                <a:lnTo>
                  <a:pt x="0" y="42"/>
                </a:lnTo>
                <a:lnTo>
                  <a:pt x="17" y="0"/>
                </a:lnTo>
                <a:lnTo>
                  <a:pt x="2165" y="833"/>
                </a:lnTo>
                <a:lnTo>
                  <a:pt x="2132" y="863"/>
                </a:lnTo>
                <a:close/>
              </a:path>
            </a:pathLst>
          </a:custGeom>
          <a:solidFill>
            <a:srgbClr val="ED943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29" name="ïsľîḋè"/>
          <p:cNvSpPr/>
          <p:nvPr/>
        </p:nvSpPr>
        <p:spPr bwMode="auto">
          <a:xfrm>
            <a:off x="2805358" y="2108088"/>
            <a:ext cx="54548" cy="80836"/>
          </a:xfrm>
          <a:custGeom>
            <a:avLst/>
            <a:gdLst>
              <a:gd name="T0" fmla="*/ 51 w 58"/>
              <a:gd name="T1" fmla="*/ 0 h 86"/>
              <a:gd name="T2" fmla="*/ 56 w 58"/>
              <a:gd name="T3" fmla="*/ 11 h 86"/>
              <a:gd name="T4" fmla="*/ 44 w 58"/>
              <a:gd name="T5" fmla="*/ 19 h 86"/>
              <a:gd name="T6" fmla="*/ 47 w 58"/>
              <a:gd name="T7" fmla="*/ 46 h 86"/>
              <a:gd name="T8" fmla="*/ 26 w 58"/>
              <a:gd name="T9" fmla="*/ 65 h 86"/>
              <a:gd name="T10" fmla="*/ 31 w 58"/>
              <a:gd name="T11" fmla="*/ 79 h 86"/>
              <a:gd name="T12" fmla="*/ 18 w 58"/>
              <a:gd name="T13" fmla="*/ 85 h 86"/>
              <a:gd name="T14" fmla="*/ 0 w 58"/>
              <a:gd name="T15" fmla="*/ 31 h 86"/>
              <a:gd name="T16" fmla="*/ 51 w 58"/>
              <a:gd name="T17"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86">
                <a:moveTo>
                  <a:pt x="51" y="0"/>
                </a:moveTo>
                <a:cubicBezTo>
                  <a:pt x="51" y="0"/>
                  <a:pt x="58" y="5"/>
                  <a:pt x="56" y="11"/>
                </a:cubicBezTo>
                <a:cubicBezTo>
                  <a:pt x="52" y="19"/>
                  <a:pt x="44" y="19"/>
                  <a:pt x="44" y="19"/>
                </a:cubicBezTo>
                <a:cubicBezTo>
                  <a:pt x="44" y="19"/>
                  <a:pt x="53" y="31"/>
                  <a:pt x="47" y="46"/>
                </a:cubicBezTo>
                <a:cubicBezTo>
                  <a:pt x="39" y="65"/>
                  <a:pt x="26" y="65"/>
                  <a:pt x="26" y="65"/>
                </a:cubicBezTo>
                <a:cubicBezTo>
                  <a:pt x="26" y="65"/>
                  <a:pt x="34" y="71"/>
                  <a:pt x="31" y="79"/>
                </a:cubicBezTo>
                <a:cubicBezTo>
                  <a:pt x="27" y="86"/>
                  <a:pt x="18" y="85"/>
                  <a:pt x="18" y="85"/>
                </a:cubicBezTo>
                <a:cubicBezTo>
                  <a:pt x="0" y="31"/>
                  <a:pt x="0" y="31"/>
                  <a:pt x="0" y="31"/>
                </a:cubicBezTo>
                <a:lnTo>
                  <a:pt x="51" y="0"/>
                </a:lnTo>
                <a:close/>
              </a:path>
            </a:pathLst>
          </a:custGeom>
          <a:solidFill>
            <a:srgbClr val="FEA261"/>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30" name="ïṩľîḋé"/>
          <p:cNvSpPr/>
          <p:nvPr/>
        </p:nvSpPr>
        <p:spPr bwMode="auto">
          <a:xfrm>
            <a:off x="2597025" y="2050254"/>
            <a:ext cx="84779" cy="53234"/>
          </a:xfrm>
          <a:custGeom>
            <a:avLst/>
            <a:gdLst>
              <a:gd name="T0" fmla="*/ 9 w 129"/>
              <a:gd name="T1" fmla="*/ 0 h 81"/>
              <a:gd name="T2" fmla="*/ 0 w 129"/>
              <a:gd name="T3" fmla="*/ 23 h 81"/>
              <a:gd name="T4" fmla="*/ 107 w 129"/>
              <a:gd name="T5" fmla="*/ 81 h 81"/>
              <a:gd name="T6" fmla="*/ 129 w 129"/>
              <a:gd name="T7" fmla="*/ 28 h 81"/>
              <a:gd name="T8" fmla="*/ 9 w 129"/>
              <a:gd name="T9" fmla="*/ 0 h 81"/>
            </a:gdLst>
            <a:ahLst/>
            <a:cxnLst>
              <a:cxn ang="0">
                <a:pos x="T0" y="T1"/>
              </a:cxn>
              <a:cxn ang="0">
                <a:pos x="T2" y="T3"/>
              </a:cxn>
              <a:cxn ang="0">
                <a:pos x="T4" y="T5"/>
              </a:cxn>
              <a:cxn ang="0">
                <a:pos x="T6" y="T7"/>
              </a:cxn>
              <a:cxn ang="0">
                <a:pos x="T8" y="T9"/>
              </a:cxn>
            </a:cxnLst>
            <a:rect l="0" t="0" r="r" b="b"/>
            <a:pathLst>
              <a:path w="129" h="81">
                <a:moveTo>
                  <a:pt x="9" y="0"/>
                </a:moveTo>
                <a:lnTo>
                  <a:pt x="0" y="23"/>
                </a:lnTo>
                <a:lnTo>
                  <a:pt x="107" y="81"/>
                </a:lnTo>
                <a:lnTo>
                  <a:pt x="129" y="28"/>
                </a:lnTo>
                <a:lnTo>
                  <a:pt x="9"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31" name="ïŝļiḓê"/>
          <p:cNvSpPr/>
          <p:nvPr/>
        </p:nvSpPr>
        <p:spPr bwMode="auto">
          <a:xfrm>
            <a:off x="2597025" y="2050254"/>
            <a:ext cx="84779" cy="53234"/>
          </a:xfrm>
          <a:custGeom>
            <a:avLst/>
            <a:gdLst>
              <a:gd name="T0" fmla="*/ 9 w 129"/>
              <a:gd name="T1" fmla="*/ 0 h 81"/>
              <a:gd name="T2" fmla="*/ 0 w 129"/>
              <a:gd name="T3" fmla="*/ 23 h 81"/>
              <a:gd name="T4" fmla="*/ 107 w 129"/>
              <a:gd name="T5" fmla="*/ 81 h 81"/>
              <a:gd name="T6" fmla="*/ 129 w 129"/>
              <a:gd name="T7" fmla="*/ 28 h 81"/>
              <a:gd name="T8" fmla="*/ 9 w 129"/>
              <a:gd name="T9" fmla="*/ 0 h 81"/>
            </a:gdLst>
            <a:ahLst/>
            <a:cxnLst>
              <a:cxn ang="0">
                <a:pos x="T0" y="T1"/>
              </a:cxn>
              <a:cxn ang="0">
                <a:pos x="T2" y="T3"/>
              </a:cxn>
              <a:cxn ang="0">
                <a:pos x="T4" y="T5"/>
              </a:cxn>
              <a:cxn ang="0">
                <a:pos x="T6" y="T7"/>
              </a:cxn>
              <a:cxn ang="0">
                <a:pos x="T8" y="T9"/>
              </a:cxn>
            </a:cxnLst>
            <a:rect l="0" t="0" r="r" b="b"/>
            <a:pathLst>
              <a:path w="129" h="81">
                <a:moveTo>
                  <a:pt x="9" y="0"/>
                </a:moveTo>
                <a:lnTo>
                  <a:pt x="0" y="23"/>
                </a:lnTo>
                <a:lnTo>
                  <a:pt x="107" y="81"/>
                </a:lnTo>
                <a:lnTo>
                  <a:pt x="129" y="28"/>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32" name="îşḷïḑe"/>
          <p:cNvSpPr/>
          <p:nvPr/>
        </p:nvSpPr>
        <p:spPr bwMode="auto">
          <a:xfrm>
            <a:off x="2667345" y="2068656"/>
            <a:ext cx="181388" cy="118954"/>
          </a:xfrm>
          <a:custGeom>
            <a:avLst/>
            <a:gdLst>
              <a:gd name="T0" fmla="*/ 276 w 276"/>
              <a:gd name="T1" fmla="*/ 70 h 181"/>
              <a:gd name="T2" fmla="*/ 22 w 276"/>
              <a:gd name="T3" fmla="*/ 0 h 181"/>
              <a:gd name="T4" fmla="*/ 0 w 276"/>
              <a:gd name="T5" fmla="*/ 53 h 181"/>
              <a:gd name="T6" fmla="*/ 236 w 276"/>
              <a:gd name="T7" fmla="*/ 181 h 181"/>
              <a:gd name="T8" fmla="*/ 276 w 276"/>
              <a:gd name="T9" fmla="*/ 70 h 181"/>
            </a:gdLst>
            <a:ahLst/>
            <a:cxnLst>
              <a:cxn ang="0">
                <a:pos x="T0" y="T1"/>
              </a:cxn>
              <a:cxn ang="0">
                <a:pos x="T2" y="T3"/>
              </a:cxn>
              <a:cxn ang="0">
                <a:pos x="T4" y="T5"/>
              </a:cxn>
              <a:cxn ang="0">
                <a:pos x="T6" y="T7"/>
              </a:cxn>
              <a:cxn ang="0">
                <a:pos x="T8" y="T9"/>
              </a:cxn>
            </a:cxnLst>
            <a:rect l="0" t="0" r="r" b="b"/>
            <a:pathLst>
              <a:path w="276" h="181">
                <a:moveTo>
                  <a:pt x="276" y="70"/>
                </a:moveTo>
                <a:lnTo>
                  <a:pt x="22" y="0"/>
                </a:lnTo>
                <a:lnTo>
                  <a:pt x="0" y="53"/>
                </a:lnTo>
                <a:lnTo>
                  <a:pt x="236" y="181"/>
                </a:lnTo>
                <a:lnTo>
                  <a:pt x="276" y="70"/>
                </a:lnTo>
                <a:close/>
              </a:path>
            </a:pathLst>
          </a:custGeom>
          <a:solidFill>
            <a:srgbClr val="FEA261"/>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33" name="íṩlîḍê"/>
          <p:cNvSpPr/>
          <p:nvPr/>
        </p:nvSpPr>
        <p:spPr bwMode="auto">
          <a:xfrm>
            <a:off x="2667345" y="2068656"/>
            <a:ext cx="181388" cy="118954"/>
          </a:xfrm>
          <a:custGeom>
            <a:avLst/>
            <a:gdLst>
              <a:gd name="T0" fmla="*/ 276 w 276"/>
              <a:gd name="T1" fmla="*/ 70 h 181"/>
              <a:gd name="T2" fmla="*/ 22 w 276"/>
              <a:gd name="T3" fmla="*/ 0 h 181"/>
              <a:gd name="T4" fmla="*/ 0 w 276"/>
              <a:gd name="T5" fmla="*/ 53 h 181"/>
              <a:gd name="T6" fmla="*/ 236 w 276"/>
              <a:gd name="T7" fmla="*/ 181 h 181"/>
              <a:gd name="T8" fmla="*/ 276 w 276"/>
              <a:gd name="T9" fmla="*/ 70 h 181"/>
            </a:gdLst>
            <a:ahLst/>
            <a:cxnLst>
              <a:cxn ang="0">
                <a:pos x="T0" y="T1"/>
              </a:cxn>
              <a:cxn ang="0">
                <a:pos x="T2" y="T3"/>
              </a:cxn>
              <a:cxn ang="0">
                <a:pos x="T4" y="T5"/>
              </a:cxn>
              <a:cxn ang="0">
                <a:pos x="T6" y="T7"/>
              </a:cxn>
              <a:cxn ang="0">
                <a:pos x="T8" y="T9"/>
              </a:cxn>
            </a:cxnLst>
            <a:rect l="0" t="0" r="r" b="b"/>
            <a:pathLst>
              <a:path w="276" h="181">
                <a:moveTo>
                  <a:pt x="276" y="70"/>
                </a:moveTo>
                <a:lnTo>
                  <a:pt x="22" y="0"/>
                </a:lnTo>
                <a:lnTo>
                  <a:pt x="0" y="53"/>
                </a:lnTo>
                <a:lnTo>
                  <a:pt x="236" y="181"/>
                </a:lnTo>
                <a:lnTo>
                  <a:pt x="276" y="7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34" name="íšlîḍé"/>
          <p:cNvSpPr/>
          <p:nvPr/>
        </p:nvSpPr>
        <p:spPr bwMode="auto">
          <a:xfrm>
            <a:off x="2673917" y="2068656"/>
            <a:ext cx="185989" cy="78207"/>
          </a:xfrm>
          <a:custGeom>
            <a:avLst/>
            <a:gdLst>
              <a:gd name="T0" fmla="*/ 191 w 198"/>
              <a:gd name="T1" fmla="*/ 42 h 83"/>
              <a:gd name="T2" fmla="*/ 8 w 198"/>
              <a:gd name="T3" fmla="*/ 0 h 83"/>
              <a:gd name="T4" fmla="*/ 0 w 198"/>
              <a:gd name="T5" fmla="*/ 20 h 83"/>
              <a:gd name="T6" fmla="*/ 175 w 198"/>
              <a:gd name="T7" fmla="*/ 83 h 83"/>
              <a:gd name="T8" fmla="*/ 184 w 198"/>
              <a:gd name="T9" fmla="*/ 61 h 83"/>
              <a:gd name="T10" fmla="*/ 196 w 198"/>
              <a:gd name="T11" fmla="*/ 53 h 83"/>
              <a:gd name="T12" fmla="*/ 191 w 198"/>
              <a:gd name="T13" fmla="*/ 42 h 83"/>
            </a:gdLst>
            <a:ahLst/>
            <a:cxnLst>
              <a:cxn ang="0">
                <a:pos x="T0" y="T1"/>
              </a:cxn>
              <a:cxn ang="0">
                <a:pos x="T2" y="T3"/>
              </a:cxn>
              <a:cxn ang="0">
                <a:pos x="T4" y="T5"/>
              </a:cxn>
              <a:cxn ang="0">
                <a:pos x="T6" y="T7"/>
              </a:cxn>
              <a:cxn ang="0">
                <a:pos x="T8" y="T9"/>
              </a:cxn>
              <a:cxn ang="0">
                <a:pos x="T10" y="T11"/>
              </a:cxn>
              <a:cxn ang="0">
                <a:pos x="T12" y="T13"/>
              </a:cxn>
            </a:cxnLst>
            <a:rect l="0" t="0" r="r" b="b"/>
            <a:pathLst>
              <a:path w="198" h="83">
                <a:moveTo>
                  <a:pt x="191" y="42"/>
                </a:moveTo>
                <a:cubicBezTo>
                  <a:pt x="8" y="0"/>
                  <a:pt x="8" y="0"/>
                  <a:pt x="8" y="0"/>
                </a:cubicBezTo>
                <a:cubicBezTo>
                  <a:pt x="0" y="20"/>
                  <a:pt x="0" y="20"/>
                  <a:pt x="0" y="20"/>
                </a:cubicBezTo>
                <a:cubicBezTo>
                  <a:pt x="175" y="83"/>
                  <a:pt x="175" y="83"/>
                  <a:pt x="175" y="83"/>
                </a:cubicBezTo>
                <a:cubicBezTo>
                  <a:pt x="184" y="61"/>
                  <a:pt x="184" y="61"/>
                  <a:pt x="184" y="61"/>
                </a:cubicBezTo>
                <a:cubicBezTo>
                  <a:pt x="184" y="61"/>
                  <a:pt x="192" y="61"/>
                  <a:pt x="196" y="53"/>
                </a:cubicBezTo>
                <a:cubicBezTo>
                  <a:pt x="198" y="47"/>
                  <a:pt x="191" y="42"/>
                  <a:pt x="191" y="42"/>
                </a:cubicBezTo>
              </a:path>
            </a:pathLst>
          </a:custGeom>
          <a:solidFill>
            <a:srgbClr val="FFDB9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35" name="islidè"/>
          <p:cNvSpPr/>
          <p:nvPr/>
        </p:nvSpPr>
        <p:spPr bwMode="auto">
          <a:xfrm>
            <a:off x="2599654" y="2056169"/>
            <a:ext cx="76893" cy="35489"/>
          </a:xfrm>
          <a:custGeom>
            <a:avLst/>
            <a:gdLst>
              <a:gd name="T0" fmla="*/ 2 w 117"/>
              <a:gd name="T1" fmla="*/ 0 h 54"/>
              <a:gd name="T2" fmla="*/ 0 w 117"/>
              <a:gd name="T3" fmla="*/ 4 h 54"/>
              <a:gd name="T4" fmla="*/ 110 w 117"/>
              <a:gd name="T5" fmla="*/ 54 h 54"/>
              <a:gd name="T6" fmla="*/ 113 w 117"/>
              <a:gd name="T7" fmla="*/ 47 h 54"/>
              <a:gd name="T8" fmla="*/ 117 w 117"/>
              <a:gd name="T9" fmla="*/ 35 h 54"/>
              <a:gd name="T10" fmla="*/ 2 w 117"/>
              <a:gd name="T11" fmla="*/ 0 h 54"/>
            </a:gdLst>
            <a:ahLst/>
            <a:cxnLst>
              <a:cxn ang="0">
                <a:pos x="T0" y="T1"/>
              </a:cxn>
              <a:cxn ang="0">
                <a:pos x="T2" y="T3"/>
              </a:cxn>
              <a:cxn ang="0">
                <a:pos x="T4" y="T5"/>
              </a:cxn>
              <a:cxn ang="0">
                <a:pos x="T6" y="T7"/>
              </a:cxn>
              <a:cxn ang="0">
                <a:pos x="T8" y="T9"/>
              </a:cxn>
              <a:cxn ang="0">
                <a:pos x="T10" y="T11"/>
              </a:cxn>
            </a:cxnLst>
            <a:rect l="0" t="0" r="r" b="b"/>
            <a:pathLst>
              <a:path w="117" h="54">
                <a:moveTo>
                  <a:pt x="2" y="0"/>
                </a:moveTo>
                <a:lnTo>
                  <a:pt x="0" y="4"/>
                </a:lnTo>
                <a:lnTo>
                  <a:pt x="110" y="54"/>
                </a:lnTo>
                <a:lnTo>
                  <a:pt x="113" y="47"/>
                </a:lnTo>
                <a:lnTo>
                  <a:pt x="117" y="35"/>
                </a:lnTo>
                <a:lnTo>
                  <a:pt x="2" y="0"/>
                </a:lnTo>
                <a:close/>
              </a:path>
            </a:pathLst>
          </a:custGeom>
          <a:solidFill>
            <a:srgbClr val="67666E"/>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36" name="ïšľïdè"/>
          <p:cNvSpPr/>
          <p:nvPr/>
        </p:nvSpPr>
        <p:spPr bwMode="auto">
          <a:xfrm>
            <a:off x="2599654" y="2056169"/>
            <a:ext cx="76893" cy="35489"/>
          </a:xfrm>
          <a:custGeom>
            <a:avLst/>
            <a:gdLst>
              <a:gd name="T0" fmla="*/ 2 w 117"/>
              <a:gd name="T1" fmla="*/ 0 h 54"/>
              <a:gd name="T2" fmla="*/ 0 w 117"/>
              <a:gd name="T3" fmla="*/ 4 h 54"/>
              <a:gd name="T4" fmla="*/ 110 w 117"/>
              <a:gd name="T5" fmla="*/ 54 h 54"/>
              <a:gd name="T6" fmla="*/ 113 w 117"/>
              <a:gd name="T7" fmla="*/ 47 h 54"/>
              <a:gd name="T8" fmla="*/ 117 w 117"/>
              <a:gd name="T9" fmla="*/ 35 h 54"/>
              <a:gd name="T10" fmla="*/ 2 w 117"/>
              <a:gd name="T11" fmla="*/ 0 h 54"/>
            </a:gdLst>
            <a:ahLst/>
            <a:cxnLst>
              <a:cxn ang="0">
                <a:pos x="T0" y="T1"/>
              </a:cxn>
              <a:cxn ang="0">
                <a:pos x="T2" y="T3"/>
              </a:cxn>
              <a:cxn ang="0">
                <a:pos x="T4" y="T5"/>
              </a:cxn>
              <a:cxn ang="0">
                <a:pos x="T6" y="T7"/>
              </a:cxn>
              <a:cxn ang="0">
                <a:pos x="T8" y="T9"/>
              </a:cxn>
              <a:cxn ang="0">
                <a:pos x="T10" y="T11"/>
              </a:cxn>
            </a:cxnLst>
            <a:rect l="0" t="0" r="r" b="b"/>
            <a:pathLst>
              <a:path w="117" h="54">
                <a:moveTo>
                  <a:pt x="2" y="0"/>
                </a:moveTo>
                <a:lnTo>
                  <a:pt x="0" y="4"/>
                </a:lnTo>
                <a:lnTo>
                  <a:pt x="110" y="54"/>
                </a:lnTo>
                <a:lnTo>
                  <a:pt x="113" y="47"/>
                </a:lnTo>
                <a:lnTo>
                  <a:pt x="117" y="35"/>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37" name="iS1ídê"/>
          <p:cNvSpPr/>
          <p:nvPr/>
        </p:nvSpPr>
        <p:spPr bwMode="auto">
          <a:xfrm>
            <a:off x="2673917" y="2079171"/>
            <a:ext cx="2629" cy="7886"/>
          </a:xfrm>
          <a:custGeom>
            <a:avLst/>
            <a:gdLst>
              <a:gd name="T0" fmla="*/ 4 w 4"/>
              <a:gd name="T1" fmla="*/ 0 h 12"/>
              <a:gd name="T2" fmla="*/ 0 w 4"/>
              <a:gd name="T3" fmla="*/ 12 h 12"/>
              <a:gd name="T4" fmla="*/ 2 w 4"/>
              <a:gd name="T5" fmla="*/ 10 h 12"/>
              <a:gd name="T6" fmla="*/ 4 w 4"/>
              <a:gd name="T7" fmla="*/ 0 h 12"/>
              <a:gd name="T8" fmla="*/ 4 w 4"/>
              <a:gd name="T9" fmla="*/ 0 h 12"/>
            </a:gdLst>
            <a:ahLst/>
            <a:cxnLst>
              <a:cxn ang="0">
                <a:pos x="T0" y="T1"/>
              </a:cxn>
              <a:cxn ang="0">
                <a:pos x="T2" y="T3"/>
              </a:cxn>
              <a:cxn ang="0">
                <a:pos x="T4" y="T5"/>
              </a:cxn>
              <a:cxn ang="0">
                <a:pos x="T6" y="T7"/>
              </a:cxn>
              <a:cxn ang="0">
                <a:pos x="T8" y="T9"/>
              </a:cxn>
            </a:cxnLst>
            <a:rect l="0" t="0" r="r" b="b"/>
            <a:pathLst>
              <a:path w="4" h="12">
                <a:moveTo>
                  <a:pt x="4" y="0"/>
                </a:moveTo>
                <a:lnTo>
                  <a:pt x="0" y="12"/>
                </a:lnTo>
                <a:lnTo>
                  <a:pt x="2" y="10"/>
                </a:lnTo>
                <a:lnTo>
                  <a:pt x="4" y="0"/>
                </a:lnTo>
                <a:lnTo>
                  <a:pt x="4" y="0"/>
                </a:lnTo>
                <a:close/>
              </a:path>
            </a:pathLst>
          </a:custGeom>
          <a:solidFill>
            <a:srgbClr val="C597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38" name="ísļíḍê"/>
          <p:cNvSpPr/>
          <p:nvPr/>
        </p:nvSpPr>
        <p:spPr bwMode="auto">
          <a:xfrm>
            <a:off x="2673917" y="2079171"/>
            <a:ext cx="2629" cy="7886"/>
          </a:xfrm>
          <a:custGeom>
            <a:avLst/>
            <a:gdLst>
              <a:gd name="T0" fmla="*/ 4 w 4"/>
              <a:gd name="T1" fmla="*/ 0 h 12"/>
              <a:gd name="T2" fmla="*/ 0 w 4"/>
              <a:gd name="T3" fmla="*/ 12 h 12"/>
              <a:gd name="T4" fmla="*/ 2 w 4"/>
              <a:gd name="T5" fmla="*/ 10 h 12"/>
              <a:gd name="T6" fmla="*/ 4 w 4"/>
              <a:gd name="T7" fmla="*/ 0 h 12"/>
              <a:gd name="T8" fmla="*/ 4 w 4"/>
              <a:gd name="T9" fmla="*/ 0 h 12"/>
            </a:gdLst>
            <a:ahLst/>
            <a:cxnLst>
              <a:cxn ang="0">
                <a:pos x="T0" y="T1"/>
              </a:cxn>
              <a:cxn ang="0">
                <a:pos x="T2" y="T3"/>
              </a:cxn>
              <a:cxn ang="0">
                <a:pos x="T4" y="T5"/>
              </a:cxn>
              <a:cxn ang="0">
                <a:pos x="T6" y="T7"/>
              </a:cxn>
              <a:cxn ang="0">
                <a:pos x="T8" y="T9"/>
              </a:cxn>
            </a:cxnLst>
            <a:rect l="0" t="0" r="r" b="b"/>
            <a:pathLst>
              <a:path w="4" h="12">
                <a:moveTo>
                  <a:pt x="4" y="0"/>
                </a:moveTo>
                <a:lnTo>
                  <a:pt x="0" y="12"/>
                </a:lnTo>
                <a:lnTo>
                  <a:pt x="2" y="10"/>
                </a:lnTo>
                <a:lnTo>
                  <a:pt x="4" y="0"/>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39" name="ïś1íḋè"/>
          <p:cNvSpPr/>
          <p:nvPr/>
        </p:nvSpPr>
        <p:spPr bwMode="auto">
          <a:xfrm>
            <a:off x="2675232" y="2079171"/>
            <a:ext cx="1314" cy="6572"/>
          </a:xfrm>
          <a:custGeom>
            <a:avLst/>
            <a:gdLst>
              <a:gd name="T0" fmla="*/ 2 w 2"/>
              <a:gd name="T1" fmla="*/ 0 h 10"/>
              <a:gd name="T2" fmla="*/ 0 w 2"/>
              <a:gd name="T3" fmla="*/ 10 h 10"/>
              <a:gd name="T4" fmla="*/ 2 w 2"/>
              <a:gd name="T5" fmla="*/ 0 h 10"/>
              <a:gd name="T6" fmla="*/ 2 w 2"/>
              <a:gd name="T7" fmla="*/ 0 h 10"/>
            </a:gdLst>
            <a:ahLst/>
            <a:cxnLst>
              <a:cxn ang="0">
                <a:pos x="T0" y="T1"/>
              </a:cxn>
              <a:cxn ang="0">
                <a:pos x="T2" y="T3"/>
              </a:cxn>
              <a:cxn ang="0">
                <a:pos x="T4" y="T5"/>
              </a:cxn>
              <a:cxn ang="0">
                <a:pos x="T6" y="T7"/>
              </a:cxn>
            </a:cxnLst>
            <a:rect l="0" t="0" r="r" b="b"/>
            <a:pathLst>
              <a:path w="2" h="10">
                <a:moveTo>
                  <a:pt x="2" y="0"/>
                </a:moveTo>
                <a:lnTo>
                  <a:pt x="0" y="10"/>
                </a:lnTo>
                <a:lnTo>
                  <a:pt x="2" y="0"/>
                </a:lnTo>
                <a:lnTo>
                  <a:pt x="2" y="0"/>
                </a:lnTo>
                <a:close/>
              </a:path>
            </a:pathLst>
          </a:custGeom>
          <a:solidFill>
            <a:srgbClr val="C5B397"/>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40" name="íṩlïďé"/>
          <p:cNvSpPr/>
          <p:nvPr/>
        </p:nvSpPr>
        <p:spPr bwMode="auto">
          <a:xfrm>
            <a:off x="2675232" y="2079171"/>
            <a:ext cx="1314" cy="6572"/>
          </a:xfrm>
          <a:custGeom>
            <a:avLst/>
            <a:gdLst>
              <a:gd name="T0" fmla="*/ 2 w 2"/>
              <a:gd name="T1" fmla="*/ 0 h 10"/>
              <a:gd name="T2" fmla="*/ 0 w 2"/>
              <a:gd name="T3" fmla="*/ 10 h 10"/>
              <a:gd name="T4" fmla="*/ 2 w 2"/>
              <a:gd name="T5" fmla="*/ 0 h 10"/>
              <a:gd name="T6" fmla="*/ 2 w 2"/>
              <a:gd name="T7" fmla="*/ 0 h 10"/>
            </a:gdLst>
            <a:ahLst/>
            <a:cxnLst>
              <a:cxn ang="0">
                <a:pos x="T0" y="T1"/>
              </a:cxn>
              <a:cxn ang="0">
                <a:pos x="T2" y="T3"/>
              </a:cxn>
              <a:cxn ang="0">
                <a:pos x="T4" y="T5"/>
              </a:cxn>
              <a:cxn ang="0">
                <a:pos x="T6" y="T7"/>
              </a:cxn>
            </a:cxnLst>
            <a:rect l="0" t="0" r="r" b="b"/>
            <a:pathLst>
              <a:path w="2" h="10">
                <a:moveTo>
                  <a:pt x="2" y="0"/>
                </a:moveTo>
                <a:lnTo>
                  <a:pt x="0" y="10"/>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41" name="îṩḷîdé"/>
          <p:cNvSpPr/>
          <p:nvPr/>
        </p:nvSpPr>
        <p:spPr bwMode="auto">
          <a:xfrm>
            <a:off x="2671946" y="2079171"/>
            <a:ext cx="184017" cy="90037"/>
          </a:xfrm>
          <a:custGeom>
            <a:avLst/>
            <a:gdLst>
              <a:gd name="T0" fmla="*/ 186 w 196"/>
              <a:gd name="T1" fmla="*/ 50 h 96"/>
              <a:gd name="T2" fmla="*/ 5 w 196"/>
              <a:gd name="T3" fmla="*/ 0 h 96"/>
              <a:gd name="T4" fmla="*/ 0 w 196"/>
              <a:gd name="T5" fmla="*/ 13 h 96"/>
              <a:gd name="T6" fmla="*/ 168 w 196"/>
              <a:gd name="T7" fmla="*/ 96 h 96"/>
              <a:gd name="T8" fmla="*/ 189 w 196"/>
              <a:gd name="T9" fmla="*/ 78 h 96"/>
              <a:gd name="T10" fmla="*/ 186 w 196"/>
              <a:gd name="T11" fmla="*/ 50 h 96"/>
            </a:gdLst>
            <a:ahLst/>
            <a:cxnLst>
              <a:cxn ang="0">
                <a:pos x="T0" y="T1"/>
              </a:cxn>
              <a:cxn ang="0">
                <a:pos x="T2" y="T3"/>
              </a:cxn>
              <a:cxn ang="0">
                <a:pos x="T4" y="T5"/>
              </a:cxn>
              <a:cxn ang="0">
                <a:pos x="T6" y="T7"/>
              </a:cxn>
              <a:cxn ang="0">
                <a:pos x="T8" y="T9"/>
              </a:cxn>
              <a:cxn ang="0">
                <a:pos x="T10" y="T11"/>
              </a:cxn>
            </a:cxnLst>
            <a:rect l="0" t="0" r="r" b="b"/>
            <a:pathLst>
              <a:path w="196" h="96">
                <a:moveTo>
                  <a:pt x="186" y="50"/>
                </a:moveTo>
                <a:cubicBezTo>
                  <a:pt x="5" y="0"/>
                  <a:pt x="5" y="0"/>
                  <a:pt x="5" y="0"/>
                </a:cubicBezTo>
                <a:cubicBezTo>
                  <a:pt x="0" y="13"/>
                  <a:pt x="0" y="13"/>
                  <a:pt x="0" y="13"/>
                </a:cubicBezTo>
                <a:cubicBezTo>
                  <a:pt x="168" y="96"/>
                  <a:pt x="168" y="96"/>
                  <a:pt x="168" y="96"/>
                </a:cubicBezTo>
                <a:cubicBezTo>
                  <a:pt x="168" y="96"/>
                  <a:pt x="181" y="95"/>
                  <a:pt x="189" y="78"/>
                </a:cubicBezTo>
                <a:cubicBezTo>
                  <a:pt x="196" y="61"/>
                  <a:pt x="186" y="50"/>
                  <a:pt x="186" y="50"/>
                </a:cubicBezTo>
                <a:close/>
              </a:path>
            </a:pathLst>
          </a:custGeom>
          <a:solidFill>
            <a:srgbClr val="FFBE9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42" name="Rectangle 30"/>
          <p:cNvSpPr/>
          <p:nvPr/>
        </p:nvSpPr>
        <p:spPr bwMode="auto">
          <a:xfrm>
            <a:off x="674803" y="4896081"/>
            <a:ext cx="4445128" cy="81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ct val="0"/>
              </a:spcBef>
              <a:spcAft>
                <a:spcPts val="0"/>
              </a:spcAft>
              <a:buClrTx/>
              <a:buSzTx/>
              <a:buFontTx/>
              <a:buNone/>
              <a:defRPr/>
            </a:pPr>
            <a:r>
              <a:rPr kumimoji="0" lang="zh-CN" altLang="en-US" sz="1600" b="0" i="0" u="none" strike="noStrike" kern="1200" cap="none" spc="0" normalizeH="0" baseline="0" noProof="0" dirty="0">
                <a:ln>
                  <a:noFill/>
                </a:ln>
                <a:solidFill>
                  <a:srgbClr val="000000"/>
                </a:solidFill>
                <a:effectLst/>
                <a:uLnTx/>
                <a:uFillTx/>
                <a:latin typeface="+mn-ea"/>
                <a:cs typeface="+mn-cs"/>
              </a:rPr>
              <a:t>自动的将 </a:t>
            </a:r>
            <a:r>
              <a:rPr kumimoji="0" lang="en-US" altLang="zh-CN" sz="1600" b="0" i="0" u="none" strike="noStrike" kern="1200" cap="none" spc="0" normalizeH="0" baseline="0" noProof="0" dirty="0">
                <a:ln>
                  <a:noFill/>
                </a:ln>
                <a:solidFill>
                  <a:srgbClr val="000000"/>
                </a:solidFill>
                <a:effectLst/>
                <a:uLnTx/>
                <a:uFillTx/>
                <a:latin typeface="+mn-ea"/>
                <a:cs typeface="+mn-cs"/>
              </a:rPr>
              <a:t>I/O </a:t>
            </a:r>
            <a:r>
              <a:rPr kumimoji="0" lang="zh-CN" altLang="en-US" sz="1600" b="0" i="0" u="none" strike="noStrike" kern="1200" cap="none" spc="0" normalizeH="0" baseline="0" noProof="0" dirty="0">
                <a:ln>
                  <a:noFill/>
                </a:ln>
                <a:solidFill>
                  <a:srgbClr val="000000"/>
                </a:solidFill>
                <a:effectLst/>
                <a:uLnTx/>
                <a:uFillTx/>
                <a:latin typeface="+mn-ea"/>
                <a:cs typeface="+mn-cs"/>
              </a:rPr>
              <a:t>的负载均衡到多个物理磁盘上</a:t>
            </a:r>
          </a:p>
        </p:txBody>
      </p:sp>
      <p:sp>
        <p:nvSpPr>
          <p:cNvPr id="543" name="TextBox 31"/>
          <p:cNvSpPr txBox="1"/>
          <p:nvPr/>
        </p:nvSpPr>
        <p:spPr bwMode="auto">
          <a:xfrm>
            <a:off x="674803" y="4483200"/>
            <a:ext cx="4445128"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0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条带化存储设计</a:t>
            </a:r>
            <a:endParaRPr kumimoji="0" lang="en-US" altLang="zh-CN" sz="1800" b="1"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sp>
        <p:nvSpPr>
          <p:cNvPr id="15" name="标题 14"/>
          <p:cNvSpPr>
            <a:spLocks noGrp="1"/>
          </p:cNvSpPr>
          <p:nvPr>
            <p:ph type="title"/>
          </p:nvPr>
        </p:nvSpPr>
        <p:spPr>
          <a:xfrm>
            <a:off x="1341437" y="235280"/>
            <a:ext cx="10850563" cy="663575"/>
          </a:xfrm>
        </p:spPr>
        <p:txBody>
          <a:bodyPr/>
          <a:lstStyle/>
          <a:p>
            <a:r>
              <a:rPr lang="zh-CN" altLang="en-US" sz="2800" dirty="0"/>
              <a:t>条带化存储设计</a:t>
            </a:r>
          </a:p>
        </p:txBody>
      </p:sp>
      <p:sp>
        <p:nvSpPr>
          <p:cNvPr id="546" name="four-dots-horizontally-aligned-as-a-line_56969"/>
          <p:cNvSpPr>
            <a:spLocks noChangeAspect="1"/>
          </p:cNvSpPr>
          <p:nvPr/>
        </p:nvSpPr>
        <p:spPr bwMode="auto">
          <a:xfrm>
            <a:off x="2541491" y="5667077"/>
            <a:ext cx="609685" cy="112755"/>
          </a:xfrm>
          <a:custGeom>
            <a:avLst/>
            <a:gdLst>
              <a:gd name="connsiteX0" fmla="*/ 551551 w 608203"/>
              <a:gd name="connsiteY0" fmla="*/ 0 h 112481"/>
              <a:gd name="connsiteX1" fmla="*/ 551880 w 608203"/>
              <a:gd name="connsiteY1" fmla="*/ 0 h 112481"/>
              <a:gd name="connsiteX2" fmla="*/ 608203 w 608203"/>
              <a:gd name="connsiteY2" fmla="*/ 56241 h 112481"/>
              <a:gd name="connsiteX3" fmla="*/ 551880 w 608203"/>
              <a:gd name="connsiteY3" fmla="*/ 112481 h 112481"/>
              <a:gd name="connsiteX4" fmla="*/ 551551 w 608203"/>
              <a:gd name="connsiteY4" fmla="*/ 112481 h 112481"/>
              <a:gd name="connsiteX5" fmla="*/ 495228 w 608203"/>
              <a:gd name="connsiteY5" fmla="*/ 56241 h 112481"/>
              <a:gd name="connsiteX6" fmla="*/ 551551 w 608203"/>
              <a:gd name="connsiteY6" fmla="*/ 0 h 112481"/>
              <a:gd name="connsiteX7" fmla="*/ 386346 w 608203"/>
              <a:gd name="connsiteY7" fmla="*/ 0 h 112481"/>
              <a:gd name="connsiteX8" fmla="*/ 387050 w 608203"/>
              <a:gd name="connsiteY8" fmla="*/ 0 h 112481"/>
              <a:gd name="connsiteX9" fmla="*/ 443362 w 608203"/>
              <a:gd name="connsiteY9" fmla="*/ 56241 h 112481"/>
              <a:gd name="connsiteX10" fmla="*/ 387050 w 608203"/>
              <a:gd name="connsiteY10" fmla="*/ 112481 h 112481"/>
              <a:gd name="connsiteX11" fmla="*/ 386346 w 608203"/>
              <a:gd name="connsiteY11" fmla="*/ 112481 h 112481"/>
              <a:gd name="connsiteX12" fmla="*/ 330034 w 608203"/>
              <a:gd name="connsiteY12" fmla="*/ 56241 h 112481"/>
              <a:gd name="connsiteX13" fmla="*/ 386346 w 608203"/>
              <a:gd name="connsiteY13" fmla="*/ 0 h 112481"/>
              <a:gd name="connsiteX14" fmla="*/ 221153 w 608203"/>
              <a:gd name="connsiteY14" fmla="*/ 0 h 112481"/>
              <a:gd name="connsiteX15" fmla="*/ 221857 w 608203"/>
              <a:gd name="connsiteY15" fmla="*/ 0 h 112481"/>
              <a:gd name="connsiteX16" fmla="*/ 278169 w 608203"/>
              <a:gd name="connsiteY16" fmla="*/ 56241 h 112481"/>
              <a:gd name="connsiteX17" fmla="*/ 221857 w 608203"/>
              <a:gd name="connsiteY17" fmla="*/ 112481 h 112481"/>
              <a:gd name="connsiteX18" fmla="*/ 221153 w 608203"/>
              <a:gd name="connsiteY18" fmla="*/ 112481 h 112481"/>
              <a:gd name="connsiteX19" fmla="*/ 164841 w 608203"/>
              <a:gd name="connsiteY19" fmla="*/ 56241 h 112481"/>
              <a:gd name="connsiteX20" fmla="*/ 221153 w 608203"/>
              <a:gd name="connsiteY20" fmla="*/ 0 h 112481"/>
              <a:gd name="connsiteX21" fmla="*/ 56323 w 608203"/>
              <a:gd name="connsiteY21" fmla="*/ 0 h 112481"/>
              <a:gd name="connsiteX22" fmla="*/ 56652 w 608203"/>
              <a:gd name="connsiteY22" fmla="*/ 0 h 112481"/>
              <a:gd name="connsiteX23" fmla="*/ 112975 w 608203"/>
              <a:gd name="connsiteY23" fmla="*/ 56241 h 112481"/>
              <a:gd name="connsiteX24" fmla="*/ 56652 w 608203"/>
              <a:gd name="connsiteY24" fmla="*/ 112481 h 112481"/>
              <a:gd name="connsiteX25" fmla="*/ 56323 w 608203"/>
              <a:gd name="connsiteY25" fmla="*/ 112481 h 112481"/>
              <a:gd name="connsiteX26" fmla="*/ 0 w 608203"/>
              <a:gd name="connsiteY26" fmla="*/ 56241 h 112481"/>
              <a:gd name="connsiteX27" fmla="*/ 56323 w 608203"/>
              <a:gd name="connsiteY27" fmla="*/ 0 h 11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8203" h="112481">
                <a:moveTo>
                  <a:pt x="551551" y="0"/>
                </a:moveTo>
                <a:lnTo>
                  <a:pt x="551880" y="0"/>
                </a:lnTo>
                <a:cubicBezTo>
                  <a:pt x="582999" y="0"/>
                  <a:pt x="608203" y="25168"/>
                  <a:pt x="608203" y="56241"/>
                </a:cubicBezTo>
                <a:cubicBezTo>
                  <a:pt x="608203" y="87314"/>
                  <a:pt x="582999" y="112481"/>
                  <a:pt x="551880" y="112481"/>
                </a:cubicBezTo>
                <a:lnTo>
                  <a:pt x="551551" y="112481"/>
                </a:lnTo>
                <a:cubicBezTo>
                  <a:pt x="520480" y="112481"/>
                  <a:pt x="495228" y="87314"/>
                  <a:pt x="495228" y="56241"/>
                </a:cubicBezTo>
                <a:cubicBezTo>
                  <a:pt x="495228" y="25168"/>
                  <a:pt x="520480" y="0"/>
                  <a:pt x="551551" y="0"/>
                </a:cubicBezTo>
                <a:close/>
                <a:moveTo>
                  <a:pt x="386346" y="0"/>
                </a:moveTo>
                <a:lnTo>
                  <a:pt x="387050" y="0"/>
                </a:lnTo>
                <a:cubicBezTo>
                  <a:pt x="418162" y="0"/>
                  <a:pt x="443362" y="25168"/>
                  <a:pt x="443362" y="56241"/>
                </a:cubicBezTo>
                <a:cubicBezTo>
                  <a:pt x="443362" y="87314"/>
                  <a:pt x="418162" y="112481"/>
                  <a:pt x="387050" y="112481"/>
                </a:cubicBezTo>
                <a:lnTo>
                  <a:pt x="386346" y="112481"/>
                </a:lnTo>
                <a:cubicBezTo>
                  <a:pt x="355280" y="112481"/>
                  <a:pt x="330034" y="87314"/>
                  <a:pt x="330034" y="56241"/>
                </a:cubicBezTo>
                <a:cubicBezTo>
                  <a:pt x="330034" y="25168"/>
                  <a:pt x="355280" y="0"/>
                  <a:pt x="386346" y="0"/>
                </a:cubicBezTo>
                <a:close/>
                <a:moveTo>
                  <a:pt x="221153" y="0"/>
                </a:moveTo>
                <a:lnTo>
                  <a:pt x="221857" y="0"/>
                </a:lnTo>
                <a:cubicBezTo>
                  <a:pt x="252922" y="0"/>
                  <a:pt x="278169" y="25168"/>
                  <a:pt x="278169" y="56241"/>
                </a:cubicBezTo>
                <a:cubicBezTo>
                  <a:pt x="278169" y="87314"/>
                  <a:pt x="252922" y="112481"/>
                  <a:pt x="221857" y="112481"/>
                </a:cubicBezTo>
                <a:lnTo>
                  <a:pt x="221153" y="112481"/>
                </a:lnTo>
                <a:cubicBezTo>
                  <a:pt x="190040" y="112481"/>
                  <a:pt x="164841" y="87314"/>
                  <a:pt x="164841" y="56241"/>
                </a:cubicBezTo>
                <a:cubicBezTo>
                  <a:pt x="164841" y="25168"/>
                  <a:pt x="190040" y="0"/>
                  <a:pt x="221153" y="0"/>
                </a:cubicBezTo>
                <a:close/>
                <a:moveTo>
                  <a:pt x="56323" y="0"/>
                </a:moveTo>
                <a:lnTo>
                  <a:pt x="56652" y="0"/>
                </a:lnTo>
                <a:cubicBezTo>
                  <a:pt x="87723" y="0"/>
                  <a:pt x="112975" y="25168"/>
                  <a:pt x="112975" y="56241"/>
                </a:cubicBezTo>
                <a:cubicBezTo>
                  <a:pt x="112975" y="87314"/>
                  <a:pt x="87723" y="112481"/>
                  <a:pt x="56652" y="112481"/>
                </a:cubicBezTo>
                <a:lnTo>
                  <a:pt x="56323" y="112481"/>
                </a:lnTo>
                <a:cubicBezTo>
                  <a:pt x="25204" y="112481"/>
                  <a:pt x="0" y="87314"/>
                  <a:pt x="0" y="56241"/>
                </a:cubicBezTo>
                <a:cubicBezTo>
                  <a:pt x="0" y="25168"/>
                  <a:pt x="25204" y="0"/>
                  <a:pt x="56323" y="0"/>
                </a:cubicBezTo>
                <a:close/>
              </a:path>
            </a:pathLst>
          </a:custGeom>
          <a:solidFill>
            <a:srgbClr val="1A3172"/>
          </a:solidFill>
          <a:ln>
            <a:noFill/>
          </a:ln>
        </p:spPr>
      </p:sp>
      <p:sp>
        <p:nvSpPr>
          <p:cNvPr id="549" name="book-and-cd_43679"/>
          <p:cNvSpPr>
            <a:spLocks noChangeAspect="1"/>
          </p:cNvSpPr>
          <p:nvPr/>
        </p:nvSpPr>
        <p:spPr bwMode="auto">
          <a:xfrm>
            <a:off x="520658" y="414668"/>
            <a:ext cx="609685" cy="488288"/>
          </a:xfrm>
          <a:custGeom>
            <a:avLst/>
            <a:gdLst>
              <a:gd name="connsiteX0" fmla="*/ 452113 w 560604"/>
              <a:gd name="connsiteY0" fmla="*/ 77314 h 448980"/>
              <a:gd name="connsiteX1" fmla="*/ 417185 w 560604"/>
              <a:gd name="connsiteY1" fmla="*/ 112165 h 448980"/>
              <a:gd name="connsiteX2" fmla="*/ 452113 w 560604"/>
              <a:gd name="connsiteY2" fmla="*/ 145726 h 448980"/>
              <a:gd name="connsiteX3" fmla="*/ 485747 w 560604"/>
              <a:gd name="connsiteY3" fmla="*/ 112165 h 448980"/>
              <a:gd name="connsiteX4" fmla="*/ 452113 w 560604"/>
              <a:gd name="connsiteY4" fmla="*/ 77314 h 448980"/>
              <a:gd name="connsiteX5" fmla="*/ 118850 w 560604"/>
              <a:gd name="connsiteY5" fmla="*/ 64516 h 448980"/>
              <a:gd name="connsiteX6" fmla="*/ 40048 w 560604"/>
              <a:gd name="connsiteY6" fmla="*/ 77417 h 448980"/>
              <a:gd name="connsiteX7" fmla="*/ 40048 w 560604"/>
              <a:gd name="connsiteY7" fmla="*/ 392214 h 448980"/>
              <a:gd name="connsiteX8" fmla="*/ 107224 w 560604"/>
              <a:gd name="connsiteY8" fmla="*/ 380602 h 448980"/>
              <a:gd name="connsiteX9" fmla="*/ 255786 w 560604"/>
              <a:gd name="connsiteY9" fmla="*/ 412856 h 448980"/>
              <a:gd name="connsiteX10" fmla="*/ 255786 w 560604"/>
              <a:gd name="connsiteY10" fmla="*/ 277390 h 448980"/>
              <a:gd name="connsiteX11" fmla="*/ 246743 w 560604"/>
              <a:gd name="connsiteY11" fmla="*/ 287711 h 448980"/>
              <a:gd name="connsiteX12" fmla="*/ 246743 w 560604"/>
              <a:gd name="connsiteY12" fmla="*/ 109671 h 448980"/>
              <a:gd name="connsiteX13" fmla="*/ 118850 w 560604"/>
              <a:gd name="connsiteY13" fmla="*/ 64516 h 448980"/>
              <a:gd name="connsiteX14" fmla="*/ 452113 w 560604"/>
              <a:gd name="connsiteY14" fmla="*/ 64406 h 448980"/>
              <a:gd name="connsiteX15" fmla="*/ 498683 w 560604"/>
              <a:gd name="connsiteY15" fmla="*/ 112165 h 448980"/>
              <a:gd name="connsiteX16" fmla="*/ 452113 w 560604"/>
              <a:gd name="connsiteY16" fmla="*/ 158634 h 448980"/>
              <a:gd name="connsiteX17" fmla="*/ 404248 w 560604"/>
              <a:gd name="connsiteY17" fmla="*/ 112165 h 448980"/>
              <a:gd name="connsiteX18" fmla="*/ 452113 w 560604"/>
              <a:gd name="connsiteY18" fmla="*/ 64406 h 448980"/>
              <a:gd name="connsiteX19" fmla="*/ 452058 w 560604"/>
              <a:gd name="connsiteY19" fmla="*/ 59344 h 448980"/>
              <a:gd name="connsiteX20" fmla="*/ 399076 w 560604"/>
              <a:gd name="connsiteY20" fmla="*/ 112237 h 448980"/>
              <a:gd name="connsiteX21" fmla="*/ 452058 w 560604"/>
              <a:gd name="connsiteY21" fmla="*/ 163840 h 448980"/>
              <a:gd name="connsiteX22" fmla="*/ 505039 w 560604"/>
              <a:gd name="connsiteY22" fmla="*/ 112237 h 448980"/>
              <a:gd name="connsiteX23" fmla="*/ 452058 w 560604"/>
              <a:gd name="connsiteY23" fmla="*/ 59344 h 448980"/>
              <a:gd name="connsiteX24" fmla="*/ 118850 w 560604"/>
              <a:gd name="connsiteY24" fmla="*/ 50324 h 448980"/>
              <a:gd name="connsiteX25" fmla="*/ 257078 w 560604"/>
              <a:gd name="connsiteY25" fmla="*/ 99350 h 448980"/>
              <a:gd name="connsiteX26" fmla="*/ 334589 w 560604"/>
              <a:gd name="connsiteY26" fmla="*/ 58065 h 448980"/>
              <a:gd name="connsiteX27" fmla="*/ 329422 w 560604"/>
              <a:gd name="connsiteY27" fmla="*/ 76127 h 448980"/>
              <a:gd name="connsiteX28" fmla="*/ 268705 w 560604"/>
              <a:gd name="connsiteY28" fmla="*/ 109671 h 448980"/>
              <a:gd name="connsiteX29" fmla="*/ 268705 w 560604"/>
              <a:gd name="connsiteY29" fmla="*/ 287711 h 448980"/>
              <a:gd name="connsiteX30" fmla="*/ 259662 w 560604"/>
              <a:gd name="connsiteY30" fmla="*/ 277390 h 448980"/>
              <a:gd name="connsiteX31" fmla="*/ 259662 w 560604"/>
              <a:gd name="connsiteY31" fmla="*/ 412856 h 448980"/>
              <a:gd name="connsiteX32" fmla="*/ 405641 w 560604"/>
              <a:gd name="connsiteY32" fmla="*/ 380602 h 448980"/>
              <a:gd name="connsiteX33" fmla="*/ 475400 w 560604"/>
              <a:gd name="connsiteY33" fmla="*/ 392214 h 448980"/>
              <a:gd name="connsiteX34" fmla="*/ 475400 w 560604"/>
              <a:gd name="connsiteY34" fmla="*/ 233525 h 448980"/>
              <a:gd name="connsiteX35" fmla="*/ 510280 w 560604"/>
              <a:gd name="connsiteY35" fmla="*/ 221914 h 448980"/>
              <a:gd name="connsiteX36" fmla="*/ 510280 w 560604"/>
              <a:gd name="connsiteY36" fmla="*/ 437369 h 448980"/>
              <a:gd name="connsiteX37" fmla="*/ 290666 w 560604"/>
              <a:gd name="connsiteY37" fmla="*/ 437369 h 448980"/>
              <a:gd name="connsiteX38" fmla="*/ 258370 w 560604"/>
              <a:gd name="connsiteY38" fmla="*/ 448980 h 448980"/>
              <a:gd name="connsiteX39" fmla="*/ 226074 w 560604"/>
              <a:gd name="connsiteY39" fmla="*/ 437369 h 448980"/>
              <a:gd name="connsiteX40" fmla="*/ 0 w 560604"/>
              <a:gd name="connsiteY40" fmla="*/ 437369 h 448980"/>
              <a:gd name="connsiteX41" fmla="*/ 0 w 560604"/>
              <a:gd name="connsiteY41" fmla="*/ 113541 h 448980"/>
              <a:gd name="connsiteX42" fmla="*/ 24545 w 560604"/>
              <a:gd name="connsiteY42" fmla="*/ 96769 h 448980"/>
              <a:gd name="connsiteX43" fmla="*/ 24545 w 560604"/>
              <a:gd name="connsiteY43" fmla="*/ 67096 h 448980"/>
              <a:gd name="connsiteX44" fmla="*/ 29713 w 560604"/>
              <a:gd name="connsiteY44" fmla="*/ 65806 h 448980"/>
              <a:gd name="connsiteX45" fmla="*/ 118850 w 560604"/>
              <a:gd name="connsiteY45" fmla="*/ 50324 h 448980"/>
              <a:gd name="connsiteX46" fmla="*/ 449473 w 560604"/>
              <a:gd name="connsiteY46" fmla="*/ 0 h 448980"/>
              <a:gd name="connsiteX47" fmla="*/ 560604 w 560604"/>
              <a:gd name="connsiteY47" fmla="*/ 109657 h 448980"/>
              <a:gd name="connsiteX48" fmla="*/ 449473 w 560604"/>
              <a:gd name="connsiteY48" fmla="*/ 219313 h 448980"/>
              <a:gd name="connsiteX49" fmla="*/ 339634 w 560604"/>
              <a:gd name="connsiteY49" fmla="*/ 109657 h 448980"/>
              <a:gd name="connsiteX50" fmla="*/ 449473 w 560604"/>
              <a:gd name="connsiteY50" fmla="*/ 0 h 448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60604" h="448980">
                <a:moveTo>
                  <a:pt x="452113" y="77314"/>
                </a:moveTo>
                <a:cubicBezTo>
                  <a:pt x="432708" y="77314"/>
                  <a:pt x="417185" y="92804"/>
                  <a:pt x="417185" y="112165"/>
                </a:cubicBezTo>
                <a:cubicBezTo>
                  <a:pt x="417185" y="130237"/>
                  <a:pt x="432708" y="145726"/>
                  <a:pt x="452113" y="145726"/>
                </a:cubicBezTo>
                <a:cubicBezTo>
                  <a:pt x="471517" y="145726"/>
                  <a:pt x="485747" y="130237"/>
                  <a:pt x="485747" y="112165"/>
                </a:cubicBezTo>
                <a:cubicBezTo>
                  <a:pt x="485747" y="92804"/>
                  <a:pt x="470223" y="77314"/>
                  <a:pt x="452113" y="77314"/>
                </a:cubicBezTo>
                <a:close/>
                <a:moveTo>
                  <a:pt x="118850" y="64516"/>
                </a:moveTo>
                <a:cubicBezTo>
                  <a:pt x="81387" y="64516"/>
                  <a:pt x="50382" y="73547"/>
                  <a:pt x="40048" y="77417"/>
                </a:cubicBezTo>
                <a:lnTo>
                  <a:pt x="40048" y="392214"/>
                </a:lnTo>
                <a:cubicBezTo>
                  <a:pt x="58133" y="384473"/>
                  <a:pt x="81387" y="380602"/>
                  <a:pt x="107224" y="380602"/>
                </a:cubicBezTo>
                <a:cubicBezTo>
                  <a:pt x="171816" y="380602"/>
                  <a:pt x="236408" y="405115"/>
                  <a:pt x="255786" y="412856"/>
                </a:cubicBezTo>
                <a:lnTo>
                  <a:pt x="255786" y="277390"/>
                </a:lnTo>
                <a:lnTo>
                  <a:pt x="246743" y="287711"/>
                </a:lnTo>
                <a:lnTo>
                  <a:pt x="246743" y="109671"/>
                </a:lnTo>
                <a:cubicBezTo>
                  <a:pt x="211863" y="79997"/>
                  <a:pt x="169232" y="64516"/>
                  <a:pt x="118850" y="64516"/>
                </a:cubicBezTo>
                <a:close/>
                <a:moveTo>
                  <a:pt x="452113" y="64406"/>
                </a:moveTo>
                <a:cubicBezTo>
                  <a:pt x="477985" y="64406"/>
                  <a:pt x="498683" y="86350"/>
                  <a:pt x="498683" y="112165"/>
                </a:cubicBezTo>
                <a:cubicBezTo>
                  <a:pt x="498683" y="137981"/>
                  <a:pt x="477985" y="158634"/>
                  <a:pt x="452113" y="158634"/>
                </a:cubicBezTo>
                <a:cubicBezTo>
                  <a:pt x="426240" y="158634"/>
                  <a:pt x="404248" y="137981"/>
                  <a:pt x="404248" y="112165"/>
                </a:cubicBezTo>
                <a:cubicBezTo>
                  <a:pt x="404248" y="86350"/>
                  <a:pt x="426240" y="64406"/>
                  <a:pt x="452113" y="64406"/>
                </a:cubicBezTo>
                <a:close/>
                <a:moveTo>
                  <a:pt x="452058" y="59344"/>
                </a:moveTo>
                <a:cubicBezTo>
                  <a:pt x="422336" y="59344"/>
                  <a:pt x="399076" y="82565"/>
                  <a:pt x="399076" y="112237"/>
                </a:cubicBezTo>
                <a:cubicBezTo>
                  <a:pt x="399076" y="140618"/>
                  <a:pt x="422336" y="163840"/>
                  <a:pt x="452058" y="163840"/>
                </a:cubicBezTo>
                <a:cubicBezTo>
                  <a:pt x="480486" y="163840"/>
                  <a:pt x="505039" y="140618"/>
                  <a:pt x="505039" y="112237"/>
                </a:cubicBezTo>
                <a:cubicBezTo>
                  <a:pt x="505039" y="82565"/>
                  <a:pt x="480486" y="59344"/>
                  <a:pt x="452058" y="59344"/>
                </a:cubicBezTo>
                <a:close/>
                <a:moveTo>
                  <a:pt x="118850" y="50324"/>
                </a:moveTo>
                <a:cubicBezTo>
                  <a:pt x="173108" y="50324"/>
                  <a:pt x="219614" y="67096"/>
                  <a:pt x="257078" y="99350"/>
                </a:cubicBezTo>
                <a:cubicBezTo>
                  <a:pt x="280331" y="79997"/>
                  <a:pt x="306168" y="65806"/>
                  <a:pt x="334589" y="58065"/>
                </a:cubicBezTo>
                <a:cubicBezTo>
                  <a:pt x="332005" y="64516"/>
                  <a:pt x="330713" y="69676"/>
                  <a:pt x="329422" y="76127"/>
                </a:cubicBezTo>
                <a:cubicBezTo>
                  <a:pt x="307460" y="82578"/>
                  <a:pt x="286791" y="94189"/>
                  <a:pt x="268705" y="109671"/>
                </a:cubicBezTo>
                <a:lnTo>
                  <a:pt x="268705" y="287711"/>
                </a:lnTo>
                <a:lnTo>
                  <a:pt x="259662" y="277390"/>
                </a:lnTo>
                <a:lnTo>
                  <a:pt x="259662" y="412856"/>
                </a:lnTo>
                <a:cubicBezTo>
                  <a:pt x="279039" y="405115"/>
                  <a:pt x="339756" y="380602"/>
                  <a:pt x="405641" y="380602"/>
                </a:cubicBezTo>
                <a:cubicBezTo>
                  <a:pt x="431478" y="380602"/>
                  <a:pt x="454731" y="384473"/>
                  <a:pt x="475400" y="392214"/>
                </a:cubicBezTo>
                <a:lnTo>
                  <a:pt x="475400" y="233525"/>
                </a:lnTo>
                <a:cubicBezTo>
                  <a:pt x="488319" y="230945"/>
                  <a:pt x="499945" y="227074"/>
                  <a:pt x="510280" y="221914"/>
                </a:cubicBezTo>
                <a:lnTo>
                  <a:pt x="510280" y="437369"/>
                </a:lnTo>
                <a:lnTo>
                  <a:pt x="290666" y="437369"/>
                </a:lnTo>
                <a:cubicBezTo>
                  <a:pt x="282915" y="445110"/>
                  <a:pt x="271288" y="448980"/>
                  <a:pt x="258370" y="448980"/>
                </a:cubicBezTo>
                <a:cubicBezTo>
                  <a:pt x="245451" y="448980"/>
                  <a:pt x="233825" y="445110"/>
                  <a:pt x="226074" y="437369"/>
                </a:cubicBezTo>
                <a:lnTo>
                  <a:pt x="0" y="437369"/>
                </a:lnTo>
                <a:lnTo>
                  <a:pt x="0" y="113541"/>
                </a:lnTo>
                <a:cubicBezTo>
                  <a:pt x="0" y="105800"/>
                  <a:pt x="9043" y="100640"/>
                  <a:pt x="24545" y="96769"/>
                </a:cubicBezTo>
                <a:lnTo>
                  <a:pt x="24545" y="67096"/>
                </a:lnTo>
                <a:lnTo>
                  <a:pt x="29713" y="65806"/>
                </a:lnTo>
                <a:cubicBezTo>
                  <a:pt x="31005" y="64516"/>
                  <a:pt x="68468" y="50324"/>
                  <a:pt x="118850" y="50324"/>
                </a:cubicBezTo>
                <a:close/>
                <a:moveTo>
                  <a:pt x="449473" y="0"/>
                </a:moveTo>
                <a:cubicBezTo>
                  <a:pt x="510208" y="0"/>
                  <a:pt x="560604" y="49023"/>
                  <a:pt x="560604" y="109657"/>
                </a:cubicBezTo>
                <a:cubicBezTo>
                  <a:pt x="560604" y="170290"/>
                  <a:pt x="510208" y="219313"/>
                  <a:pt x="449473" y="219313"/>
                </a:cubicBezTo>
                <a:cubicBezTo>
                  <a:pt x="388739" y="219313"/>
                  <a:pt x="339634" y="170290"/>
                  <a:pt x="339634" y="109657"/>
                </a:cubicBezTo>
                <a:cubicBezTo>
                  <a:pt x="339634" y="49023"/>
                  <a:pt x="388739" y="0"/>
                  <a:pt x="449473" y="0"/>
                </a:cubicBezTo>
                <a:close/>
              </a:path>
            </a:pathLst>
          </a:custGeom>
          <a:solidFill>
            <a:srgbClr val="1A3172"/>
          </a:solidFill>
          <a:ln>
            <a:noFill/>
          </a:ln>
        </p:spPr>
      </p:sp>
      <p:sp>
        <p:nvSpPr>
          <p:cNvPr id="545" name="灯片编号占位符 6"/>
          <p:cNvSpPr>
            <a:spLocks noGrp="1"/>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8236D-BA36-4C90-BC5E-4C81E9977708}" type="slidenum">
              <a:rPr lang="zh-CN" altLang="en-US" sz="2400" smtClean="0"/>
              <a:t>25</a:t>
            </a:fld>
            <a:endParaRPr lang="zh-CN" altLang="en-US" sz="2400"/>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909" y="261331"/>
            <a:ext cx="1882775" cy="663575"/>
          </a:xfrm>
        </p:spPr>
        <p:txBody>
          <a:bodyPr/>
          <a:lstStyle/>
          <a:p>
            <a:r>
              <a:rPr lang="en-US" altLang="zh-CN" sz="2800" dirty="0"/>
              <a:t>RAID </a:t>
            </a:r>
            <a:r>
              <a:rPr lang="zh-CN" altLang="en-US" sz="2800" dirty="0"/>
              <a:t>对比</a:t>
            </a:r>
          </a:p>
        </p:txBody>
      </p:sp>
      <p:pic>
        <p:nvPicPr>
          <p:cNvPr id="8" name="图片 7"/>
          <p:cNvPicPr>
            <a:picLocks noChangeAspect="1"/>
          </p:cNvPicPr>
          <p:nvPr/>
        </p:nvPicPr>
        <p:blipFill>
          <a:blip r:embed="rId3"/>
          <a:stretch>
            <a:fillRect/>
          </a:stretch>
        </p:blipFill>
        <p:spPr>
          <a:xfrm>
            <a:off x="1245909" y="1040265"/>
            <a:ext cx="9401175" cy="5191125"/>
          </a:xfrm>
          <a:prstGeom prst="rect">
            <a:avLst/>
          </a:prstGeom>
        </p:spPr>
      </p:pic>
      <p:sp>
        <p:nvSpPr>
          <p:cNvPr id="7" name="灯片编号占位符 6"/>
          <p:cNvSpPr>
            <a:spLocks noGrp="1"/>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8236D-BA36-4C90-BC5E-4C81E9977708}" type="slidenum">
              <a:rPr lang="zh-CN" altLang="en-US" sz="2400" smtClean="0"/>
              <a:t>26</a:t>
            </a:fld>
            <a:endParaRPr lang="zh-CN" altLang="en-US" sz="2400"/>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iS1ïďê"/>
          <p:cNvSpPr/>
          <p:nvPr/>
        </p:nvSpPr>
        <p:spPr bwMode="auto">
          <a:xfrm>
            <a:off x="3799065" y="2553416"/>
            <a:ext cx="315388" cy="453572"/>
          </a:xfrm>
          <a:custGeom>
            <a:avLst/>
            <a:gdLst>
              <a:gd name="T0" fmla="*/ 82 w 82"/>
              <a:gd name="T1" fmla="*/ 118 h 118"/>
              <a:gd name="T2" fmla="*/ 29 w 82"/>
              <a:gd name="T3" fmla="*/ 116 h 118"/>
              <a:gd name="T4" fmla="*/ 47 w 82"/>
              <a:gd name="T5" fmla="*/ 96 h 118"/>
              <a:gd name="T6" fmla="*/ 30 w 82"/>
              <a:gd name="T7" fmla="*/ 1 h 118"/>
              <a:gd name="T8" fmla="*/ 31 w 82"/>
              <a:gd name="T9" fmla="*/ 0 h 118"/>
              <a:gd name="T10" fmla="*/ 59 w 82"/>
              <a:gd name="T11" fmla="*/ 18 h 118"/>
              <a:gd name="T12" fmla="*/ 58 w 82"/>
              <a:gd name="T13" fmla="*/ 20 h 118"/>
              <a:gd name="T14" fmla="*/ 60 w 82"/>
              <a:gd name="T15" fmla="*/ 86 h 118"/>
              <a:gd name="T16" fmla="*/ 79 w 82"/>
              <a:gd name="T17" fmla="*/ 70 h 118"/>
              <a:gd name="T18" fmla="*/ 82 w 82"/>
              <a:gd name="T19" fmla="*/ 118 h 118"/>
              <a:gd name="T20" fmla="*/ 36 w 82"/>
              <a:gd name="T21" fmla="*/ 113 h 118"/>
              <a:gd name="T22" fmla="*/ 79 w 82"/>
              <a:gd name="T23" fmla="*/ 115 h 118"/>
              <a:gd name="T24" fmla="*/ 76 w 82"/>
              <a:gd name="T25" fmla="*/ 76 h 118"/>
              <a:gd name="T26" fmla="*/ 59 w 82"/>
              <a:gd name="T27" fmla="*/ 90 h 118"/>
              <a:gd name="T28" fmla="*/ 59 w 82"/>
              <a:gd name="T29" fmla="*/ 89 h 118"/>
              <a:gd name="T30" fmla="*/ 55 w 82"/>
              <a:gd name="T31" fmla="*/ 19 h 118"/>
              <a:gd name="T32" fmla="*/ 32 w 82"/>
              <a:gd name="T33" fmla="*/ 4 h 118"/>
              <a:gd name="T34" fmla="*/ 50 w 82"/>
              <a:gd name="T35" fmla="*/ 95 h 118"/>
              <a:gd name="T36" fmla="*/ 52 w 82"/>
              <a:gd name="T37" fmla="*/ 96 h 118"/>
              <a:gd name="T38" fmla="*/ 36 w 82"/>
              <a:gd name="T39" fmla="*/ 11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 h="118">
                <a:moveTo>
                  <a:pt x="82" y="118"/>
                </a:moveTo>
                <a:cubicBezTo>
                  <a:pt x="29" y="116"/>
                  <a:pt x="29" y="116"/>
                  <a:pt x="29" y="116"/>
                </a:cubicBezTo>
                <a:cubicBezTo>
                  <a:pt x="47" y="96"/>
                  <a:pt x="47" y="96"/>
                  <a:pt x="47" y="96"/>
                </a:cubicBezTo>
                <a:cubicBezTo>
                  <a:pt x="0" y="62"/>
                  <a:pt x="30" y="2"/>
                  <a:pt x="30" y="1"/>
                </a:cubicBezTo>
                <a:cubicBezTo>
                  <a:pt x="31" y="0"/>
                  <a:pt x="31" y="0"/>
                  <a:pt x="31" y="0"/>
                </a:cubicBezTo>
                <a:cubicBezTo>
                  <a:pt x="59" y="18"/>
                  <a:pt x="59" y="18"/>
                  <a:pt x="59" y="18"/>
                </a:cubicBezTo>
                <a:cubicBezTo>
                  <a:pt x="58" y="20"/>
                  <a:pt x="58" y="20"/>
                  <a:pt x="58" y="20"/>
                </a:cubicBezTo>
                <a:cubicBezTo>
                  <a:pt x="34" y="53"/>
                  <a:pt x="55" y="80"/>
                  <a:pt x="60" y="86"/>
                </a:cubicBezTo>
                <a:cubicBezTo>
                  <a:pt x="79" y="70"/>
                  <a:pt x="79" y="70"/>
                  <a:pt x="79" y="70"/>
                </a:cubicBezTo>
                <a:lnTo>
                  <a:pt x="82" y="118"/>
                </a:lnTo>
                <a:close/>
                <a:moveTo>
                  <a:pt x="36" y="113"/>
                </a:moveTo>
                <a:cubicBezTo>
                  <a:pt x="79" y="115"/>
                  <a:pt x="79" y="115"/>
                  <a:pt x="79" y="115"/>
                </a:cubicBezTo>
                <a:cubicBezTo>
                  <a:pt x="76" y="76"/>
                  <a:pt x="76" y="76"/>
                  <a:pt x="76" y="76"/>
                </a:cubicBezTo>
                <a:cubicBezTo>
                  <a:pt x="59" y="90"/>
                  <a:pt x="59" y="90"/>
                  <a:pt x="59" y="90"/>
                </a:cubicBezTo>
                <a:cubicBezTo>
                  <a:pt x="59" y="89"/>
                  <a:pt x="59" y="89"/>
                  <a:pt x="59" y="89"/>
                </a:cubicBezTo>
                <a:cubicBezTo>
                  <a:pt x="58" y="88"/>
                  <a:pt x="28" y="58"/>
                  <a:pt x="55" y="19"/>
                </a:cubicBezTo>
                <a:cubicBezTo>
                  <a:pt x="32" y="4"/>
                  <a:pt x="32" y="4"/>
                  <a:pt x="32" y="4"/>
                </a:cubicBezTo>
                <a:cubicBezTo>
                  <a:pt x="28" y="14"/>
                  <a:pt x="7" y="65"/>
                  <a:pt x="50" y="95"/>
                </a:cubicBezTo>
                <a:cubicBezTo>
                  <a:pt x="52" y="96"/>
                  <a:pt x="52" y="96"/>
                  <a:pt x="52" y="96"/>
                </a:cubicBezTo>
                <a:lnTo>
                  <a:pt x="36" y="113"/>
                </a:lnTo>
                <a:close/>
              </a:path>
            </a:pathLst>
          </a:custGeom>
          <a:solidFill>
            <a:schemeClr val="bg1">
              <a:lumMod val="85000"/>
            </a:schemeClr>
          </a:solidFill>
          <a:ln>
            <a:noFill/>
          </a:ln>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17" name="ïšliďe"/>
          <p:cNvSpPr/>
          <p:nvPr/>
        </p:nvSpPr>
        <p:spPr bwMode="auto">
          <a:xfrm>
            <a:off x="3794189" y="2556667"/>
            <a:ext cx="204839" cy="442193"/>
          </a:xfrm>
          <a:custGeom>
            <a:avLst/>
            <a:gdLst>
              <a:gd name="T0" fmla="*/ 34 w 53"/>
              <a:gd name="T1" fmla="*/ 115 h 115"/>
              <a:gd name="T2" fmla="*/ 22 w 53"/>
              <a:gd name="T3" fmla="*/ 113 h 115"/>
              <a:gd name="T4" fmla="*/ 37 w 53"/>
              <a:gd name="T5" fmla="*/ 96 h 115"/>
              <a:gd name="T6" fmla="*/ 20 w 53"/>
              <a:gd name="T7" fmla="*/ 10 h 115"/>
              <a:gd name="T8" fmla="*/ 21 w 53"/>
              <a:gd name="T9" fmla="*/ 10 h 115"/>
              <a:gd name="T10" fmla="*/ 31 w 53"/>
              <a:gd name="T11" fmla="*/ 0 h 115"/>
              <a:gd name="T12" fmla="*/ 33 w 53"/>
              <a:gd name="T13" fmla="*/ 2 h 115"/>
              <a:gd name="T14" fmla="*/ 23 w 53"/>
              <a:gd name="T15" fmla="*/ 12 h 115"/>
              <a:gd name="T16" fmla="*/ 40 w 53"/>
              <a:gd name="T17" fmla="*/ 94 h 115"/>
              <a:gd name="T18" fmla="*/ 53 w 53"/>
              <a:gd name="T19" fmla="*/ 94 h 115"/>
              <a:gd name="T20" fmla="*/ 34 w 53"/>
              <a:gd name="T21" fmla="*/ 115 h 115"/>
              <a:gd name="T22" fmla="*/ 28 w 53"/>
              <a:gd name="T23" fmla="*/ 111 h 115"/>
              <a:gd name="T24" fmla="*/ 33 w 53"/>
              <a:gd name="T25" fmla="*/ 112 h 115"/>
              <a:gd name="T26" fmla="*/ 46 w 53"/>
              <a:gd name="T27" fmla="*/ 97 h 115"/>
              <a:gd name="T28" fmla="*/ 40 w 53"/>
              <a:gd name="T29" fmla="*/ 97 h 115"/>
              <a:gd name="T30" fmla="*/ 28 w 53"/>
              <a:gd name="T31" fmla="*/ 11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115">
                <a:moveTo>
                  <a:pt x="34" y="115"/>
                </a:moveTo>
                <a:cubicBezTo>
                  <a:pt x="22" y="113"/>
                  <a:pt x="22" y="113"/>
                  <a:pt x="22" y="113"/>
                </a:cubicBezTo>
                <a:cubicBezTo>
                  <a:pt x="37" y="96"/>
                  <a:pt x="37" y="96"/>
                  <a:pt x="37" y="96"/>
                </a:cubicBezTo>
                <a:cubicBezTo>
                  <a:pt x="30" y="90"/>
                  <a:pt x="0" y="59"/>
                  <a:pt x="20" y="10"/>
                </a:cubicBezTo>
                <a:cubicBezTo>
                  <a:pt x="21" y="10"/>
                  <a:pt x="21" y="10"/>
                  <a:pt x="21" y="10"/>
                </a:cubicBezTo>
                <a:cubicBezTo>
                  <a:pt x="31" y="0"/>
                  <a:pt x="31" y="0"/>
                  <a:pt x="31" y="0"/>
                </a:cubicBezTo>
                <a:cubicBezTo>
                  <a:pt x="33" y="2"/>
                  <a:pt x="33" y="2"/>
                  <a:pt x="33" y="2"/>
                </a:cubicBezTo>
                <a:cubicBezTo>
                  <a:pt x="23" y="12"/>
                  <a:pt x="23" y="12"/>
                  <a:pt x="23" y="12"/>
                </a:cubicBezTo>
                <a:cubicBezTo>
                  <a:pt x="3" y="61"/>
                  <a:pt x="36" y="91"/>
                  <a:pt x="40" y="94"/>
                </a:cubicBezTo>
                <a:cubicBezTo>
                  <a:pt x="53" y="94"/>
                  <a:pt x="53" y="94"/>
                  <a:pt x="53" y="94"/>
                </a:cubicBezTo>
                <a:lnTo>
                  <a:pt x="34" y="115"/>
                </a:lnTo>
                <a:close/>
                <a:moveTo>
                  <a:pt x="28" y="111"/>
                </a:moveTo>
                <a:cubicBezTo>
                  <a:pt x="33" y="112"/>
                  <a:pt x="33" y="112"/>
                  <a:pt x="33" y="112"/>
                </a:cubicBezTo>
                <a:cubicBezTo>
                  <a:pt x="46" y="97"/>
                  <a:pt x="46" y="97"/>
                  <a:pt x="46" y="97"/>
                </a:cubicBezTo>
                <a:cubicBezTo>
                  <a:pt x="40" y="97"/>
                  <a:pt x="40" y="97"/>
                  <a:pt x="40" y="97"/>
                </a:cubicBezTo>
                <a:lnTo>
                  <a:pt x="28" y="111"/>
                </a:lnTo>
                <a:close/>
              </a:path>
            </a:pathLst>
          </a:custGeom>
          <a:solidFill>
            <a:schemeClr val="bg1">
              <a:lumMod val="85000"/>
            </a:schemeClr>
          </a:solidFill>
          <a:ln>
            <a:noFill/>
          </a:ln>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77" name="ïSļiďê"/>
          <p:cNvSpPr/>
          <p:nvPr/>
        </p:nvSpPr>
        <p:spPr bwMode="auto">
          <a:xfrm>
            <a:off x="6711555" y="3034892"/>
            <a:ext cx="289376" cy="287751"/>
          </a:xfrm>
          <a:custGeom>
            <a:avLst/>
            <a:gdLst>
              <a:gd name="T0" fmla="*/ 72 w 75"/>
              <a:gd name="T1" fmla="*/ 72 h 75"/>
              <a:gd name="T2" fmla="*/ 3 w 75"/>
              <a:gd name="T3" fmla="*/ 72 h 75"/>
              <a:gd name="T4" fmla="*/ 3 w 75"/>
              <a:gd name="T5" fmla="*/ 3 h 75"/>
              <a:gd name="T6" fmla="*/ 16 w 75"/>
              <a:gd name="T7" fmla="*/ 3 h 75"/>
              <a:gd name="T8" fmla="*/ 15 w 75"/>
              <a:gd name="T9" fmla="*/ 0 h 75"/>
              <a:gd name="T10" fmla="*/ 0 w 75"/>
              <a:gd name="T11" fmla="*/ 0 h 75"/>
              <a:gd name="T12" fmla="*/ 0 w 75"/>
              <a:gd name="T13" fmla="*/ 75 h 75"/>
              <a:gd name="T14" fmla="*/ 75 w 75"/>
              <a:gd name="T15" fmla="*/ 75 h 75"/>
              <a:gd name="T16" fmla="*/ 75 w 75"/>
              <a:gd name="T17" fmla="*/ 27 h 75"/>
              <a:gd name="T18" fmla="*/ 72 w 75"/>
              <a:gd name="T19" fmla="*/ 29 h 75"/>
              <a:gd name="T20" fmla="*/ 72 w 75"/>
              <a:gd name="T21" fmla="*/ 72 h 75"/>
              <a:gd name="T22" fmla="*/ 28 w 75"/>
              <a:gd name="T23" fmla="*/ 0 h 75"/>
              <a:gd name="T24" fmla="*/ 29 w 75"/>
              <a:gd name="T25" fmla="*/ 3 h 75"/>
              <a:gd name="T26" fmla="*/ 72 w 75"/>
              <a:gd name="T27" fmla="*/ 3 h 75"/>
              <a:gd name="T28" fmla="*/ 72 w 75"/>
              <a:gd name="T29" fmla="*/ 13 h 75"/>
              <a:gd name="T30" fmla="*/ 75 w 75"/>
              <a:gd name="T31" fmla="*/ 11 h 75"/>
              <a:gd name="T32" fmla="*/ 75 w 75"/>
              <a:gd name="T33" fmla="*/ 0 h 75"/>
              <a:gd name="T34" fmla="*/ 28 w 75"/>
              <a:gd name="T3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72" y="72"/>
                </a:moveTo>
                <a:cubicBezTo>
                  <a:pt x="3" y="72"/>
                  <a:pt x="3" y="72"/>
                  <a:pt x="3" y="72"/>
                </a:cubicBezTo>
                <a:cubicBezTo>
                  <a:pt x="3" y="3"/>
                  <a:pt x="3" y="3"/>
                  <a:pt x="3" y="3"/>
                </a:cubicBezTo>
                <a:cubicBezTo>
                  <a:pt x="16" y="3"/>
                  <a:pt x="16" y="3"/>
                  <a:pt x="16" y="3"/>
                </a:cubicBezTo>
                <a:cubicBezTo>
                  <a:pt x="15" y="2"/>
                  <a:pt x="15" y="1"/>
                  <a:pt x="15" y="0"/>
                </a:cubicBezTo>
                <a:cubicBezTo>
                  <a:pt x="0" y="0"/>
                  <a:pt x="0" y="0"/>
                  <a:pt x="0" y="0"/>
                </a:cubicBezTo>
                <a:cubicBezTo>
                  <a:pt x="0" y="75"/>
                  <a:pt x="0" y="75"/>
                  <a:pt x="0" y="75"/>
                </a:cubicBezTo>
                <a:cubicBezTo>
                  <a:pt x="75" y="75"/>
                  <a:pt x="75" y="75"/>
                  <a:pt x="75" y="75"/>
                </a:cubicBezTo>
                <a:cubicBezTo>
                  <a:pt x="75" y="27"/>
                  <a:pt x="75" y="27"/>
                  <a:pt x="75" y="27"/>
                </a:cubicBezTo>
                <a:cubicBezTo>
                  <a:pt x="74" y="28"/>
                  <a:pt x="73" y="29"/>
                  <a:pt x="72" y="29"/>
                </a:cubicBezTo>
                <a:lnTo>
                  <a:pt x="72" y="72"/>
                </a:lnTo>
                <a:close/>
                <a:moveTo>
                  <a:pt x="28" y="0"/>
                </a:moveTo>
                <a:cubicBezTo>
                  <a:pt x="28" y="1"/>
                  <a:pt x="29" y="2"/>
                  <a:pt x="29" y="3"/>
                </a:cubicBezTo>
                <a:cubicBezTo>
                  <a:pt x="72" y="3"/>
                  <a:pt x="72" y="3"/>
                  <a:pt x="72" y="3"/>
                </a:cubicBezTo>
                <a:cubicBezTo>
                  <a:pt x="72" y="13"/>
                  <a:pt x="72" y="13"/>
                  <a:pt x="72" y="13"/>
                </a:cubicBezTo>
                <a:cubicBezTo>
                  <a:pt x="73" y="13"/>
                  <a:pt x="74" y="12"/>
                  <a:pt x="75" y="11"/>
                </a:cubicBezTo>
                <a:cubicBezTo>
                  <a:pt x="75" y="0"/>
                  <a:pt x="75" y="0"/>
                  <a:pt x="75" y="0"/>
                </a:cubicBezTo>
                <a:lnTo>
                  <a:pt x="28" y="0"/>
                </a:lnTo>
                <a:close/>
              </a:path>
            </a:pathLst>
          </a:custGeom>
          <a:solidFill>
            <a:schemeClr val="bg1">
              <a:lumMod val="85000"/>
            </a:schemeClr>
          </a:solidFill>
          <a:ln>
            <a:noFill/>
          </a:ln>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78" name="íŝḷiḑe"/>
          <p:cNvSpPr/>
          <p:nvPr/>
        </p:nvSpPr>
        <p:spPr bwMode="auto">
          <a:xfrm>
            <a:off x="6745695" y="2973115"/>
            <a:ext cx="356031" cy="264991"/>
          </a:xfrm>
          <a:custGeom>
            <a:avLst/>
            <a:gdLst>
              <a:gd name="T0" fmla="*/ 91 w 92"/>
              <a:gd name="T1" fmla="*/ 22 h 69"/>
              <a:gd name="T2" fmla="*/ 83 w 92"/>
              <a:gd name="T3" fmla="*/ 17 h 69"/>
              <a:gd name="T4" fmla="*/ 66 w 92"/>
              <a:gd name="T5" fmla="*/ 24 h 69"/>
              <a:gd name="T6" fmla="*/ 63 w 92"/>
              <a:gd name="T7" fmla="*/ 26 h 69"/>
              <a:gd name="T8" fmla="*/ 44 w 92"/>
              <a:gd name="T9" fmla="*/ 39 h 69"/>
              <a:gd name="T10" fmla="*/ 35 w 92"/>
              <a:gd name="T11" fmla="*/ 46 h 69"/>
              <a:gd name="T12" fmla="*/ 29 w 92"/>
              <a:gd name="T13" fmla="*/ 31 h 69"/>
              <a:gd name="T14" fmla="*/ 23 w 92"/>
              <a:gd name="T15" fmla="*/ 19 h 69"/>
              <a:gd name="T16" fmla="*/ 22 w 92"/>
              <a:gd name="T17" fmla="*/ 16 h 69"/>
              <a:gd name="T18" fmla="*/ 8 w 92"/>
              <a:gd name="T19" fmla="*/ 0 h 69"/>
              <a:gd name="T20" fmla="*/ 0 w 92"/>
              <a:gd name="T21" fmla="*/ 7 h 69"/>
              <a:gd name="T22" fmla="*/ 0 w 92"/>
              <a:gd name="T23" fmla="*/ 8 h 69"/>
              <a:gd name="T24" fmla="*/ 0 w 92"/>
              <a:gd name="T25" fmla="*/ 8 h 69"/>
              <a:gd name="T26" fmla="*/ 2 w 92"/>
              <a:gd name="T27" fmla="*/ 16 h 69"/>
              <a:gd name="T28" fmla="*/ 3 w 92"/>
              <a:gd name="T29" fmla="*/ 19 h 69"/>
              <a:gd name="T30" fmla="*/ 28 w 92"/>
              <a:gd name="T31" fmla="*/ 69 h 69"/>
              <a:gd name="T32" fmla="*/ 63 w 92"/>
              <a:gd name="T33" fmla="*/ 49 h 69"/>
              <a:gd name="T34" fmla="*/ 66 w 92"/>
              <a:gd name="T35" fmla="*/ 47 h 69"/>
              <a:gd name="T36" fmla="*/ 90 w 92"/>
              <a:gd name="T37" fmla="*/ 26 h 69"/>
              <a:gd name="T38" fmla="*/ 91 w 92"/>
              <a:gd name="T39" fmla="*/ 22 h 69"/>
              <a:gd name="T40" fmla="*/ 85 w 92"/>
              <a:gd name="T41" fmla="*/ 27 h 69"/>
              <a:gd name="T42" fmla="*/ 66 w 92"/>
              <a:gd name="T43" fmla="*/ 43 h 69"/>
              <a:gd name="T44" fmla="*/ 63 w 92"/>
              <a:gd name="T45" fmla="*/ 45 h 69"/>
              <a:gd name="T46" fmla="*/ 28 w 92"/>
              <a:gd name="T47" fmla="*/ 66 h 69"/>
              <a:gd name="T48" fmla="*/ 7 w 92"/>
              <a:gd name="T49" fmla="*/ 19 h 69"/>
              <a:gd name="T50" fmla="*/ 6 w 92"/>
              <a:gd name="T51" fmla="*/ 16 h 69"/>
              <a:gd name="T52" fmla="*/ 3 w 92"/>
              <a:gd name="T53" fmla="*/ 8 h 69"/>
              <a:gd name="T54" fmla="*/ 8 w 92"/>
              <a:gd name="T55" fmla="*/ 3 h 69"/>
              <a:gd name="T56" fmla="*/ 19 w 92"/>
              <a:gd name="T57" fmla="*/ 16 h 69"/>
              <a:gd name="T58" fmla="*/ 20 w 92"/>
              <a:gd name="T59" fmla="*/ 19 h 69"/>
              <a:gd name="T60" fmla="*/ 26 w 92"/>
              <a:gd name="T61" fmla="*/ 33 h 69"/>
              <a:gd name="T62" fmla="*/ 35 w 92"/>
              <a:gd name="T63" fmla="*/ 49 h 69"/>
              <a:gd name="T64" fmla="*/ 36 w 92"/>
              <a:gd name="T65" fmla="*/ 49 h 69"/>
              <a:gd name="T66" fmla="*/ 46 w 92"/>
              <a:gd name="T67" fmla="*/ 41 h 69"/>
              <a:gd name="T68" fmla="*/ 63 w 92"/>
              <a:gd name="T69" fmla="*/ 29 h 69"/>
              <a:gd name="T70" fmla="*/ 66 w 92"/>
              <a:gd name="T71" fmla="*/ 27 h 69"/>
              <a:gd name="T72" fmla="*/ 83 w 92"/>
              <a:gd name="T73" fmla="*/ 20 h 69"/>
              <a:gd name="T74" fmla="*/ 88 w 92"/>
              <a:gd name="T75" fmla="*/ 23 h 69"/>
              <a:gd name="T76" fmla="*/ 85 w 92"/>
              <a:gd name="T77"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 h="69">
                <a:moveTo>
                  <a:pt x="91" y="22"/>
                </a:moveTo>
                <a:cubicBezTo>
                  <a:pt x="89" y="19"/>
                  <a:pt x="87" y="17"/>
                  <a:pt x="83" y="17"/>
                </a:cubicBezTo>
                <a:cubicBezTo>
                  <a:pt x="78" y="17"/>
                  <a:pt x="72" y="20"/>
                  <a:pt x="66" y="24"/>
                </a:cubicBezTo>
                <a:cubicBezTo>
                  <a:pt x="65" y="24"/>
                  <a:pt x="64" y="25"/>
                  <a:pt x="63" y="26"/>
                </a:cubicBezTo>
                <a:cubicBezTo>
                  <a:pt x="56" y="30"/>
                  <a:pt x="50" y="35"/>
                  <a:pt x="44" y="39"/>
                </a:cubicBezTo>
                <a:cubicBezTo>
                  <a:pt x="41" y="42"/>
                  <a:pt x="37" y="45"/>
                  <a:pt x="35" y="46"/>
                </a:cubicBezTo>
                <a:cubicBezTo>
                  <a:pt x="34" y="44"/>
                  <a:pt x="31" y="37"/>
                  <a:pt x="29" y="31"/>
                </a:cubicBezTo>
                <a:cubicBezTo>
                  <a:pt x="27" y="27"/>
                  <a:pt x="25" y="23"/>
                  <a:pt x="23" y="19"/>
                </a:cubicBezTo>
                <a:cubicBezTo>
                  <a:pt x="23" y="18"/>
                  <a:pt x="23" y="17"/>
                  <a:pt x="22" y="16"/>
                </a:cubicBezTo>
                <a:cubicBezTo>
                  <a:pt x="17" y="6"/>
                  <a:pt x="13" y="0"/>
                  <a:pt x="8" y="0"/>
                </a:cubicBezTo>
                <a:cubicBezTo>
                  <a:pt x="5" y="0"/>
                  <a:pt x="2" y="2"/>
                  <a:pt x="0" y="7"/>
                </a:cubicBezTo>
                <a:cubicBezTo>
                  <a:pt x="0" y="8"/>
                  <a:pt x="0" y="8"/>
                  <a:pt x="0" y="8"/>
                </a:cubicBezTo>
                <a:cubicBezTo>
                  <a:pt x="0" y="8"/>
                  <a:pt x="0" y="8"/>
                  <a:pt x="0" y="8"/>
                </a:cubicBezTo>
                <a:cubicBezTo>
                  <a:pt x="1" y="10"/>
                  <a:pt x="1" y="13"/>
                  <a:pt x="2" y="16"/>
                </a:cubicBezTo>
                <a:cubicBezTo>
                  <a:pt x="3" y="17"/>
                  <a:pt x="3" y="18"/>
                  <a:pt x="3" y="19"/>
                </a:cubicBezTo>
                <a:cubicBezTo>
                  <a:pt x="10" y="38"/>
                  <a:pt x="21" y="69"/>
                  <a:pt x="28" y="69"/>
                </a:cubicBezTo>
                <a:cubicBezTo>
                  <a:pt x="32" y="69"/>
                  <a:pt x="48" y="59"/>
                  <a:pt x="63" y="49"/>
                </a:cubicBezTo>
                <a:cubicBezTo>
                  <a:pt x="64" y="48"/>
                  <a:pt x="65" y="48"/>
                  <a:pt x="66" y="47"/>
                </a:cubicBezTo>
                <a:cubicBezTo>
                  <a:pt x="77" y="39"/>
                  <a:pt x="88" y="30"/>
                  <a:pt x="90" y="26"/>
                </a:cubicBezTo>
                <a:cubicBezTo>
                  <a:pt x="91" y="25"/>
                  <a:pt x="92" y="23"/>
                  <a:pt x="91" y="22"/>
                </a:cubicBezTo>
                <a:close/>
                <a:moveTo>
                  <a:pt x="85" y="27"/>
                </a:moveTo>
                <a:cubicBezTo>
                  <a:pt x="81" y="32"/>
                  <a:pt x="74" y="37"/>
                  <a:pt x="66" y="43"/>
                </a:cubicBezTo>
                <a:cubicBezTo>
                  <a:pt x="65" y="44"/>
                  <a:pt x="64" y="45"/>
                  <a:pt x="63" y="45"/>
                </a:cubicBezTo>
                <a:cubicBezTo>
                  <a:pt x="48" y="56"/>
                  <a:pt x="31" y="66"/>
                  <a:pt x="28" y="66"/>
                </a:cubicBezTo>
                <a:cubicBezTo>
                  <a:pt x="24" y="66"/>
                  <a:pt x="15" y="43"/>
                  <a:pt x="7" y="19"/>
                </a:cubicBezTo>
                <a:cubicBezTo>
                  <a:pt x="6" y="18"/>
                  <a:pt x="6" y="17"/>
                  <a:pt x="6" y="16"/>
                </a:cubicBezTo>
                <a:cubicBezTo>
                  <a:pt x="5" y="13"/>
                  <a:pt x="4" y="11"/>
                  <a:pt x="3" y="8"/>
                </a:cubicBezTo>
                <a:cubicBezTo>
                  <a:pt x="4" y="6"/>
                  <a:pt x="6" y="3"/>
                  <a:pt x="8" y="3"/>
                </a:cubicBezTo>
                <a:cubicBezTo>
                  <a:pt x="11" y="3"/>
                  <a:pt x="15" y="9"/>
                  <a:pt x="19" y="16"/>
                </a:cubicBezTo>
                <a:cubicBezTo>
                  <a:pt x="19" y="17"/>
                  <a:pt x="20" y="18"/>
                  <a:pt x="20" y="19"/>
                </a:cubicBezTo>
                <a:cubicBezTo>
                  <a:pt x="22" y="24"/>
                  <a:pt x="24" y="28"/>
                  <a:pt x="26" y="33"/>
                </a:cubicBezTo>
                <a:cubicBezTo>
                  <a:pt x="31" y="45"/>
                  <a:pt x="33" y="49"/>
                  <a:pt x="35" y="49"/>
                </a:cubicBezTo>
                <a:cubicBezTo>
                  <a:pt x="36" y="49"/>
                  <a:pt x="36" y="49"/>
                  <a:pt x="36" y="49"/>
                </a:cubicBezTo>
                <a:cubicBezTo>
                  <a:pt x="37" y="48"/>
                  <a:pt x="40" y="46"/>
                  <a:pt x="46" y="41"/>
                </a:cubicBezTo>
                <a:cubicBezTo>
                  <a:pt x="51" y="38"/>
                  <a:pt x="57" y="33"/>
                  <a:pt x="63" y="29"/>
                </a:cubicBezTo>
                <a:cubicBezTo>
                  <a:pt x="64" y="29"/>
                  <a:pt x="65" y="28"/>
                  <a:pt x="66" y="27"/>
                </a:cubicBezTo>
                <a:cubicBezTo>
                  <a:pt x="72" y="23"/>
                  <a:pt x="79" y="20"/>
                  <a:pt x="83" y="20"/>
                </a:cubicBezTo>
                <a:cubicBezTo>
                  <a:pt x="86" y="20"/>
                  <a:pt x="87" y="21"/>
                  <a:pt x="88" y="23"/>
                </a:cubicBezTo>
                <a:cubicBezTo>
                  <a:pt x="88" y="23"/>
                  <a:pt x="88" y="24"/>
                  <a:pt x="85" y="27"/>
                </a:cubicBezTo>
                <a:close/>
              </a:path>
            </a:pathLst>
          </a:custGeom>
          <a:solidFill>
            <a:schemeClr val="bg1">
              <a:lumMod val="85000"/>
            </a:schemeClr>
          </a:solidFill>
          <a:ln>
            <a:noFill/>
          </a:ln>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75" name="íṡļíde"/>
          <p:cNvSpPr/>
          <p:nvPr/>
        </p:nvSpPr>
        <p:spPr bwMode="auto">
          <a:xfrm>
            <a:off x="6448190" y="3601998"/>
            <a:ext cx="347902" cy="230851"/>
          </a:xfrm>
          <a:custGeom>
            <a:avLst/>
            <a:gdLst>
              <a:gd name="T0" fmla="*/ 5 w 90"/>
              <a:gd name="T1" fmla="*/ 60 h 60"/>
              <a:gd name="T2" fmla="*/ 10 w 90"/>
              <a:gd name="T3" fmla="*/ 43 h 60"/>
              <a:gd name="T4" fmla="*/ 0 w 90"/>
              <a:gd name="T5" fmla="*/ 26 h 60"/>
              <a:gd name="T6" fmla="*/ 45 w 90"/>
              <a:gd name="T7" fmla="*/ 0 h 60"/>
              <a:gd name="T8" fmla="*/ 90 w 90"/>
              <a:gd name="T9" fmla="*/ 26 h 60"/>
              <a:gd name="T10" fmla="*/ 45 w 90"/>
              <a:gd name="T11" fmla="*/ 52 h 60"/>
              <a:gd name="T12" fmla="*/ 35 w 90"/>
              <a:gd name="T13" fmla="*/ 52 h 60"/>
              <a:gd name="T14" fmla="*/ 5 w 90"/>
              <a:gd name="T15" fmla="*/ 60 h 60"/>
              <a:gd name="T16" fmla="*/ 45 w 90"/>
              <a:gd name="T17" fmla="*/ 3 h 60"/>
              <a:gd name="T18" fmla="*/ 3 w 90"/>
              <a:gd name="T19" fmla="*/ 26 h 60"/>
              <a:gd name="T20" fmla="*/ 13 w 90"/>
              <a:gd name="T21" fmla="*/ 41 h 60"/>
              <a:gd name="T22" fmla="*/ 13 w 90"/>
              <a:gd name="T23" fmla="*/ 42 h 60"/>
              <a:gd name="T24" fmla="*/ 9 w 90"/>
              <a:gd name="T25" fmla="*/ 56 h 60"/>
              <a:gd name="T26" fmla="*/ 32 w 90"/>
              <a:gd name="T27" fmla="*/ 49 h 60"/>
              <a:gd name="T28" fmla="*/ 31 w 90"/>
              <a:gd name="T29" fmla="*/ 48 h 60"/>
              <a:gd name="T30" fmla="*/ 35 w 90"/>
              <a:gd name="T31" fmla="*/ 49 h 60"/>
              <a:gd name="T32" fmla="*/ 45 w 90"/>
              <a:gd name="T33" fmla="*/ 49 h 60"/>
              <a:gd name="T34" fmla="*/ 87 w 90"/>
              <a:gd name="T35" fmla="*/ 26 h 60"/>
              <a:gd name="T36" fmla="*/ 45 w 90"/>
              <a:gd name="T37"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60">
                <a:moveTo>
                  <a:pt x="5" y="60"/>
                </a:moveTo>
                <a:cubicBezTo>
                  <a:pt x="10" y="43"/>
                  <a:pt x="10" y="43"/>
                  <a:pt x="10" y="43"/>
                </a:cubicBezTo>
                <a:cubicBezTo>
                  <a:pt x="3" y="38"/>
                  <a:pt x="0" y="32"/>
                  <a:pt x="0" y="26"/>
                </a:cubicBezTo>
                <a:cubicBezTo>
                  <a:pt x="0" y="12"/>
                  <a:pt x="20" y="0"/>
                  <a:pt x="45" y="0"/>
                </a:cubicBezTo>
                <a:cubicBezTo>
                  <a:pt x="70" y="0"/>
                  <a:pt x="90" y="12"/>
                  <a:pt x="90" y="26"/>
                </a:cubicBezTo>
                <a:cubicBezTo>
                  <a:pt x="90" y="41"/>
                  <a:pt x="70" y="52"/>
                  <a:pt x="45" y="52"/>
                </a:cubicBezTo>
                <a:cubicBezTo>
                  <a:pt x="42" y="52"/>
                  <a:pt x="38" y="52"/>
                  <a:pt x="35" y="52"/>
                </a:cubicBezTo>
                <a:lnTo>
                  <a:pt x="5" y="60"/>
                </a:lnTo>
                <a:close/>
                <a:moveTo>
                  <a:pt x="45" y="3"/>
                </a:moveTo>
                <a:cubicBezTo>
                  <a:pt x="22" y="3"/>
                  <a:pt x="3" y="13"/>
                  <a:pt x="3" y="26"/>
                </a:cubicBezTo>
                <a:cubicBezTo>
                  <a:pt x="3" y="31"/>
                  <a:pt x="6" y="37"/>
                  <a:pt x="13" y="41"/>
                </a:cubicBezTo>
                <a:cubicBezTo>
                  <a:pt x="13" y="42"/>
                  <a:pt x="13" y="42"/>
                  <a:pt x="13" y="42"/>
                </a:cubicBezTo>
                <a:cubicBezTo>
                  <a:pt x="9" y="56"/>
                  <a:pt x="9" y="56"/>
                  <a:pt x="9" y="56"/>
                </a:cubicBezTo>
                <a:cubicBezTo>
                  <a:pt x="32" y="49"/>
                  <a:pt x="32" y="49"/>
                  <a:pt x="32" y="49"/>
                </a:cubicBezTo>
                <a:cubicBezTo>
                  <a:pt x="31" y="48"/>
                  <a:pt x="31" y="48"/>
                  <a:pt x="31" y="48"/>
                </a:cubicBezTo>
                <a:cubicBezTo>
                  <a:pt x="35" y="49"/>
                  <a:pt x="35" y="49"/>
                  <a:pt x="35" y="49"/>
                </a:cubicBezTo>
                <a:cubicBezTo>
                  <a:pt x="38" y="49"/>
                  <a:pt x="42" y="49"/>
                  <a:pt x="45" y="49"/>
                </a:cubicBezTo>
                <a:cubicBezTo>
                  <a:pt x="68" y="49"/>
                  <a:pt x="87" y="39"/>
                  <a:pt x="87" y="26"/>
                </a:cubicBezTo>
                <a:cubicBezTo>
                  <a:pt x="87" y="13"/>
                  <a:pt x="68" y="3"/>
                  <a:pt x="45" y="3"/>
                </a:cubicBezTo>
                <a:close/>
              </a:path>
            </a:pathLst>
          </a:custGeom>
          <a:solidFill>
            <a:schemeClr val="bg1">
              <a:lumMod val="85000"/>
            </a:schemeClr>
          </a:solidFill>
          <a:ln>
            <a:noFill/>
          </a:ln>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76" name="iṡḻiḑe"/>
          <p:cNvSpPr/>
          <p:nvPr/>
        </p:nvSpPr>
        <p:spPr bwMode="auto">
          <a:xfrm>
            <a:off x="6560364" y="3697915"/>
            <a:ext cx="346277" cy="234102"/>
          </a:xfrm>
          <a:custGeom>
            <a:avLst/>
            <a:gdLst>
              <a:gd name="T0" fmla="*/ 5 w 90"/>
              <a:gd name="T1" fmla="*/ 61 h 61"/>
              <a:gd name="T2" fmla="*/ 10 w 90"/>
              <a:gd name="T3" fmla="*/ 44 h 61"/>
              <a:gd name="T4" fmla="*/ 0 w 90"/>
              <a:gd name="T5" fmla="*/ 27 h 61"/>
              <a:gd name="T6" fmla="*/ 45 w 90"/>
              <a:gd name="T7" fmla="*/ 0 h 61"/>
              <a:gd name="T8" fmla="*/ 90 w 90"/>
              <a:gd name="T9" fmla="*/ 27 h 61"/>
              <a:gd name="T10" fmla="*/ 45 w 90"/>
              <a:gd name="T11" fmla="*/ 53 h 61"/>
              <a:gd name="T12" fmla="*/ 35 w 90"/>
              <a:gd name="T13" fmla="*/ 53 h 61"/>
              <a:gd name="T14" fmla="*/ 5 w 90"/>
              <a:gd name="T15" fmla="*/ 61 h 61"/>
              <a:gd name="T16" fmla="*/ 45 w 90"/>
              <a:gd name="T17" fmla="*/ 3 h 61"/>
              <a:gd name="T18" fmla="*/ 3 w 90"/>
              <a:gd name="T19" fmla="*/ 27 h 61"/>
              <a:gd name="T20" fmla="*/ 12 w 90"/>
              <a:gd name="T21" fmla="*/ 42 h 61"/>
              <a:gd name="T22" fmla="*/ 13 w 90"/>
              <a:gd name="T23" fmla="*/ 42 h 61"/>
              <a:gd name="T24" fmla="*/ 9 w 90"/>
              <a:gd name="T25" fmla="*/ 57 h 61"/>
              <a:gd name="T26" fmla="*/ 32 w 90"/>
              <a:gd name="T27" fmla="*/ 50 h 61"/>
              <a:gd name="T28" fmla="*/ 30 w 90"/>
              <a:gd name="T29" fmla="*/ 49 h 61"/>
              <a:gd name="T30" fmla="*/ 35 w 90"/>
              <a:gd name="T31" fmla="*/ 49 h 61"/>
              <a:gd name="T32" fmla="*/ 45 w 90"/>
              <a:gd name="T33" fmla="*/ 50 h 61"/>
              <a:gd name="T34" fmla="*/ 87 w 90"/>
              <a:gd name="T35" fmla="*/ 27 h 61"/>
              <a:gd name="T36" fmla="*/ 45 w 90"/>
              <a:gd name="T37" fmla="*/ 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61">
                <a:moveTo>
                  <a:pt x="5" y="61"/>
                </a:moveTo>
                <a:cubicBezTo>
                  <a:pt x="10" y="44"/>
                  <a:pt x="10" y="44"/>
                  <a:pt x="10" y="44"/>
                </a:cubicBezTo>
                <a:cubicBezTo>
                  <a:pt x="3" y="39"/>
                  <a:pt x="0" y="33"/>
                  <a:pt x="0" y="27"/>
                </a:cubicBezTo>
                <a:cubicBezTo>
                  <a:pt x="0" y="12"/>
                  <a:pt x="20" y="0"/>
                  <a:pt x="45" y="0"/>
                </a:cubicBezTo>
                <a:cubicBezTo>
                  <a:pt x="70" y="0"/>
                  <a:pt x="90" y="12"/>
                  <a:pt x="90" y="27"/>
                </a:cubicBezTo>
                <a:cubicBezTo>
                  <a:pt x="90" y="41"/>
                  <a:pt x="70" y="53"/>
                  <a:pt x="45" y="53"/>
                </a:cubicBezTo>
                <a:cubicBezTo>
                  <a:pt x="42" y="53"/>
                  <a:pt x="38" y="53"/>
                  <a:pt x="35" y="53"/>
                </a:cubicBezTo>
                <a:lnTo>
                  <a:pt x="5" y="61"/>
                </a:lnTo>
                <a:close/>
                <a:moveTo>
                  <a:pt x="45" y="3"/>
                </a:moveTo>
                <a:cubicBezTo>
                  <a:pt x="22" y="3"/>
                  <a:pt x="3" y="14"/>
                  <a:pt x="3" y="27"/>
                </a:cubicBezTo>
                <a:cubicBezTo>
                  <a:pt x="3" y="32"/>
                  <a:pt x="6" y="37"/>
                  <a:pt x="12" y="42"/>
                </a:cubicBezTo>
                <a:cubicBezTo>
                  <a:pt x="13" y="42"/>
                  <a:pt x="13" y="42"/>
                  <a:pt x="13" y="42"/>
                </a:cubicBezTo>
                <a:cubicBezTo>
                  <a:pt x="9" y="57"/>
                  <a:pt x="9" y="57"/>
                  <a:pt x="9" y="57"/>
                </a:cubicBezTo>
                <a:cubicBezTo>
                  <a:pt x="32" y="50"/>
                  <a:pt x="32" y="50"/>
                  <a:pt x="32" y="50"/>
                </a:cubicBezTo>
                <a:cubicBezTo>
                  <a:pt x="30" y="49"/>
                  <a:pt x="30" y="49"/>
                  <a:pt x="30" y="49"/>
                </a:cubicBezTo>
                <a:cubicBezTo>
                  <a:pt x="35" y="49"/>
                  <a:pt x="35" y="49"/>
                  <a:pt x="35" y="49"/>
                </a:cubicBezTo>
                <a:cubicBezTo>
                  <a:pt x="38" y="50"/>
                  <a:pt x="42" y="50"/>
                  <a:pt x="45" y="50"/>
                </a:cubicBezTo>
                <a:cubicBezTo>
                  <a:pt x="68" y="50"/>
                  <a:pt x="87" y="40"/>
                  <a:pt x="87" y="27"/>
                </a:cubicBezTo>
                <a:cubicBezTo>
                  <a:pt x="87" y="14"/>
                  <a:pt x="68" y="3"/>
                  <a:pt x="45" y="3"/>
                </a:cubicBezTo>
                <a:close/>
              </a:path>
            </a:pathLst>
          </a:custGeom>
          <a:solidFill>
            <a:schemeClr val="bg1">
              <a:lumMod val="85000"/>
            </a:schemeClr>
          </a:solidFill>
          <a:ln>
            <a:noFill/>
          </a:ln>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62" name="íṣľíďe"/>
          <p:cNvSpPr/>
          <p:nvPr/>
        </p:nvSpPr>
        <p:spPr bwMode="auto">
          <a:xfrm>
            <a:off x="6273130" y="2299259"/>
            <a:ext cx="502344" cy="474706"/>
          </a:xfrm>
          <a:custGeom>
            <a:avLst/>
            <a:gdLst>
              <a:gd name="T0" fmla="*/ 86 w 130"/>
              <a:gd name="T1" fmla="*/ 123 h 123"/>
              <a:gd name="T2" fmla="*/ 0 w 130"/>
              <a:gd name="T3" fmla="*/ 102 h 123"/>
              <a:gd name="T4" fmla="*/ 3 w 130"/>
              <a:gd name="T5" fmla="*/ 100 h 123"/>
              <a:gd name="T6" fmla="*/ 54 w 130"/>
              <a:gd name="T7" fmla="*/ 1 h 123"/>
              <a:gd name="T8" fmla="*/ 54 w 130"/>
              <a:gd name="T9" fmla="*/ 0 h 123"/>
              <a:gd name="T10" fmla="*/ 130 w 130"/>
              <a:gd name="T11" fmla="*/ 18 h 123"/>
              <a:gd name="T12" fmla="*/ 130 w 130"/>
              <a:gd name="T13" fmla="*/ 20 h 123"/>
              <a:gd name="T14" fmla="*/ 86 w 130"/>
              <a:gd name="T15" fmla="*/ 123 h 123"/>
              <a:gd name="T16" fmla="*/ 7 w 130"/>
              <a:gd name="T17" fmla="*/ 101 h 123"/>
              <a:gd name="T18" fmla="*/ 86 w 130"/>
              <a:gd name="T19" fmla="*/ 120 h 123"/>
              <a:gd name="T20" fmla="*/ 127 w 130"/>
              <a:gd name="T21" fmla="*/ 20 h 123"/>
              <a:gd name="T22" fmla="*/ 56 w 130"/>
              <a:gd name="T23" fmla="*/ 4 h 123"/>
              <a:gd name="T24" fmla="*/ 7 w 130"/>
              <a:gd name="T25" fmla="*/ 10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23">
                <a:moveTo>
                  <a:pt x="86" y="123"/>
                </a:moveTo>
                <a:cubicBezTo>
                  <a:pt x="0" y="102"/>
                  <a:pt x="0" y="102"/>
                  <a:pt x="0" y="102"/>
                </a:cubicBezTo>
                <a:cubicBezTo>
                  <a:pt x="3" y="100"/>
                  <a:pt x="3" y="100"/>
                  <a:pt x="3" y="100"/>
                </a:cubicBezTo>
                <a:cubicBezTo>
                  <a:pt x="28" y="85"/>
                  <a:pt x="53" y="2"/>
                  <a:pt x="54" y="1"/>
                </a:cubicBezTo>
                <a:cubicBezTo>
                  <a:pt x="54" y="0"/>
                  <a:pt x="54" y="0"/>
                  <a:pt x="54" y="0"/>
                </a:cubicBezTo>
                <a:cubicBezTo>
                  <a:pt x="130" y="18"/>
                  <a:pt x="130" y="18"/>
                  <a:pt x="130" y="18"/>
                </a:cubicBezTo>
                <a:cubicBezTo>
                  <a:pt x="130" y="20"/>
                  <a:pt x="130" y="20"/>
                  <a:pt x="130" y="20"/>
                </a:cubicBezTo>
                <a:cubicBezTo>
                  <a:pt x="117" y="108"/>
                  <a:pt x="88" y="122"/>
                  <a:pt x="86" y="123"/>
                </a:cubicBezTo>
                <a:close/>
                <a:moveTo>
                  <a:pt x="7" y="101"/>
                </a:moveTo>
                <a:cubicBezTo>
                  <a:pt x="86" y="120"/>
                  <a:pt x="86" y="120"/>
                  <a:pt x="86" y="120"/>
                </a:cubicBezTo>
                <a:cubicBezTo>
                  <a:pt x="89" y="117"/>
                  <a:pt x="115" y="100"/>
                  <a:pt x="127" y="20"/>
                </a:cubicBezTo>
                <a:cubicBezTo>
                  <a:pt x="56" y="4"/>
                  <a:pt x="56" y="4"/>
                  <a:pt x="56" y="4"/>
                </a:cubicBezTo>
                <a:cubicBezTo>
                  <a:pt x="53" y="14"/>
                  <a:pt x="30" y="82"/>
                  <a:pt x="7" y="101"/>
                </a:cubicBezTo>
                <a:close/>
              </a:path>
            </a:pathLst>
          </a:custGeom>
          <a:solidFill>
            <a:schemeClr val="bg1">
              <a:lumMod val="85000"/>
            </a:schemeClr>
          </a:solidFill>
          <a:ln>
            <a:noFill/>
          </a:ln>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7" name="išļïďê"/>
          <p:cNvSpPr/>
          <p:nvPr/>
        </p:nvSpPr>
        <p:spPr bwMode="auto">
          <a:xfrm>
            <a:off x="6618593" y="4117075"/>
            <a:ext cx="393421" cy="261739"/>
          </a:xfrm>
          <a:custGeom>
            <a:avLst/>
            <a:gdLst>
              <a:gd name="T0" fmla="*/ 53 w 102"/>
              <a:gd name="T1" fmla="*/ 68 h 68"/>
              <a:gd name="T2" fmla="*/ 53 w 102"/>
              <a:gd name="T3" fmla="*/ 68 h 68"/>
              <a:gd name="T4" fmla="*/ 19 w 102"/>
              <a:gd name="T5" fmla="*/ 67 h 68"/>
              <a:gd name="T6" fmla="*/ 6 w 102"/>
              <a:gd name="T7" fmla="*/ 4 h 68"/>
              <a:gd name="T8" fmla="*/ 6 w 102"/>
              <a:gd name="T9" fmla="*/ 3 h 68"/>
              <a:gd name="T10" fmla="*/ 11 w 102"/>
              <a:gd name="T11" fmla="*/ 2 h 68"/>
              <a:gd name="T12" fmla="*/ 62 w 102"/>
              <a:gd name="T13" fmla="*/ 0 h 68"/>
              <a:gd name="T14" fmla="*/ 89 w 102"/>
              <a:gd name="T15" fmla="*/ 3 h 68"/>
              <a:gd name="T16" fmla="*/ 94 w 102"/>
              <a:gd name="T17" fmla="*/ 66 h 68"/>
              <a:gd name="T18" fmla="*/ 94 w 102"/>
              <a:gd name="T19" fmla="*/ 67 h 68"/>
              <a:gd name="T20" fmla="*/ 93 w 102"/>
              <a:gd name="T21" fmla="*/ 67 h 68"/>
              <a:gd name="T22" fmla="*/ 53 w 102"/>
              <a:gd name="T23" fmla="*/ 68 h 68"/>
              <a:gd name="T24" fmla="*/ 9 w 102"/>
              <a:gd name="T25" fmla="*/ 6 h 68"/>
              <a:gd name="T26" fmla="*/ 19 w 102"/>
              <a:gd name="T27" fmla="*/ 64 h 68"/>
              <a:gd name="T28" fmla="*/ 53 w 102"/>
              <a:gd name="T29" fmla="*/ 65 h 68"/>
              <a:gd name="T30" fmla="*/ 91 w 102"/>
              <a:gd name="T31" fmla="*/ 64 h 68"/>
              <a:gd name="T32" fmla="*/ 88 w 102"/>
              <a:gd name="T33" fmla="*/ 6 h 68"/>
              <a:gd name="T34" fmla="*/ 62 w 102"/>
              <a:gd name="T35" fmla="*/ 3 h 68"/>
              <a:gd name="T36" fmla="*/ 12 w 102"/>
              <a:gd name="T37" fmla="*/ 5 h 68"/>
              <a:gd name="T38" fmla="*/ 9 w 102"/>
              <a:gd name="T39" fmla="*/ 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68">
                <a:moveTo>
                  <a:pt x="53" y="68"/>
                </a:moveTo>
                <a:cubicBezTo>
                  <a:pt x="53" y="68"/>
                  <a:pt x="53" y="68"/>
                  <a:pt x="53" y="68"/>
                </a:cubicBezTo>
                <a:cubicBezTo>
                  <a:pt x="36" y="68"/>
                  <a:pt x="25" y="67"/>
                  <a:pt x="19" y="67"/>
                </a:cubicBezTo>
                <a:cubicBezTo>
                  <a:pt x="0" y="64"/>
                  <a:pt x="5" y="10"/>
                  <a:pt x="6" y="4"/>
                </a:cubicBezTo>
                <a:cubicBezTo>
                  <a:pt x="6" y="3"/>
                  <a:pt x="6" y="3"/>
                  <a:pt x="6" y="3"/>
                </a:cubicBezTo>
                <a:cubicBezTo>
                  <a:pt x="11" y="2"/>
                  <a:pt x="11" y="2"/>
                  <a:pt x="11" y="2"/>
                </a:cubicBezTo>
                <a:cubicBezTo>
                  <a:pt x="20" y="2"/>
                  <a:pt x="43" y="0"/>
                  <a:pt x="62" y="0"/>
                </a:cubicBezTo>
                <a:cubicBezTo>
                  <a:pt x="76" y="0"/>
                  <a:pt x="85" y="1"/>
                  <a:pt x="89" y="3"/>
                </a:cubicBezTo>
                <a:cubicBezTo>
                  <a:pt x="102" y="10"/>
                  <a:pt x="95" y="60"/>
                  <a:pt x="94" y="66"/>
                </a:cubicBezTo>
                <a:cubicBezTo>
                  <a:pt x="94" y="67"/>
                  <a:pt x="94" y="67"/>
                  <a:pt x="94" y="67"/>
                </a:cubicBezTo>
                <a:cubicBezTo>
                  <a:pt x="93" y="67"/>
                  <a:pt x="93" y="67"/>
                  <a:pt x="93" y="67"/>
                </a:cubicBezTo>
                <a:cubicBezTo>
                  <a:pt x="93" y="67"/>
                  <a:pt x="72" y="68"/>
                  <a:pt x="53" y="68"/>
                </a:cubicBezTo>
                <a:close/>
                <a:moveTo>
                  <a:pt x="9" y="6"/>
                </a:moveTo>
                <a:cubicBezTo>
                  <a:pt x="7" y="22"/>
                  <a:pt x="6" y="62"/>
                  <a:pt x="19" y="64"/>
                </a:cubicBezTo>
                <a:cubicBezTo>
                  <a:pt x="25" y="64"/>
                  <a:pt x="37" y="65"/>
                  <a:pt x="53" y="65"/>
                </a:cubicBezTo>
                <a:cubicBezTo>
                  <a:pt x="70" y="65"/>
                  <a:pt x="87" y="64"/>
                  <a:pt x="91" y="64"/>
                </a:cubicBezTo>
                <a:cubicBezTo>
                  <a:pt x="93" y="48"/>
                  <a:pt x="96" y="10"/>
                  <a:pt x="88" y="6"/>
                </a:cubicBezTo>
                <a:cubicBezTo>
                  <a:pt x="85" y="4"/>
                  <a:pt x="79" y="3"/>
                  <a:pt x="62" y="3"/>
                </a:cubicBezTo>
                <a:cubicBezTo>
                  <a:pt x="43" y="3"/>
                  <a:pt x="20" y="5"/>
                  <a:pt x="12" y="5"/>
                </a:cubicBezTo>
                <a:lnTo>
                  <a:pt x="9" y="6"/>
                </a:lnTo>
                <a:close/>
              </a:path>
            </a:pathLst>
          </a:custGeom>
          <a:solidFill>
            <a:schemeClr val="bg1">
              <a:lumMod val="85000"/>
            </a:schemeClr>
          </a:solidFill>
          <a:ln>
            <a:noFill/>
          </a:ln>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8" name="išľíďê"/>
          <p:cNvSpPr/>
          <p:nvPr/>
        </p:nvSpPr>
        <p:spPr bwMode="auto">
          <a:xfrm>
            <a:off x="6641353" y="4130081"/>
            <a:ext cx="320265" cy="126806"/>
          </a:xfrm>
          <a:custGeom>
            <a:avLst/>
            <a:gdLst>
              <a:gd name="T0" fmla="*/ 46 w 83"/>
              <a:gd name="T1" fmla="*/ 33 h 33"/>
              <a:gd name="T2" fmla="*/ 44 w 83"/>
              <a:gd name="T3" fmla="*/ 32 h 33"/>
              <a:gd name="T4" fmla="*/ 0 w 83"/>
              <a:gd name="T5" fmla="*/ 2 h 33"/>
              <a:gd name="T6" fmla="*/ 2 w 83"/>
              <a:gd name="T7" fmla="*/ 0 h 33"/>
              <a:gd name="T8" fmla="*/ 45 w 83"/>
              <a:gd name="T9" fmla="*/ 30 h 33"/>
              <a:gd name="T10" fmla="*/ 81 w 83"/>
              <a:gd name="T11" fmla="*/ 0 h 33"/>
              <a:gd name="T12" fmla="*/ 83 w 83"/>
              <a:gd name="T13" fmla="*/ 2 h 33"/>
              <a:gd name="T14" fmla="*/ 46 w 83"/>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33">
                <a:moveTo>
                  <a:pt x="46" y="33"/>
                </a:moveTo>
                <a:cubicBezTo>
                  <a:pt x="45" y="33"/>
                  <a:pt x="45" y="33"/>
                  <a:pt x="44" y="32"/>
                </a:cubicBezTo>
                <a:cubicBezTo>
                  <a:pt x="36" y="29"/>
                  <a:pt x="2" y="3"/>
                  <a:pt x="0" y="2"/>
                </a:cubicBezTo>
                <a:cubicBezTo>
                  <a:pt x="2" y="0"/>
                  <a:pt x="2" y="0"/>
                  <a:pt x="2" y="0"/>
                </a:cubicBezTo>
                <a:cubicBezTo>
                  <a:pt x="2" y="0"/>
                  <a:pt x="37" y="26"/>
                  <a:pt x="45" y="30"/>
                </a:cubicBezTo>
                <a:cubicBezTo>
                  <a:pt x="50" y="32"/>
                  <a:pt x="69" y="14"/>
                  <a:pt x="81" y="0"/>
                </a:cubicBezTo>
                <a:cubicBezTo>
                  <a:pt x="83" y="2"/>
                  <a:pt x="83" y="2"/>
                  <a:pt x="83" y="2"/>
                </a:cubicBezTo>
                <a:cubicBezTo>
                  <a:pt x="79" y="8"/>
                  <a:pt x="56" y="33"/>
                  <a:pt x="46" y="33"/>
                </a:cubicBezTo>
                <a:close/>
              </a:path>
            </a:pathLst>
          </a:custGeom>
          <a:solidFill>
            <a:schemeClr val="bg1">
              <a:lumMod val="85000"/>
            </a:schemeClr>
          </a:solidFill>
          <a:ln>
            <a:noFill/>
          </a:ln>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 name="iŝḻiḓé"/>
          <p:cNvSpPr/>
          <p:nvPr/>
        </p:nvSpPr>
        <p:spPr>
          <a:xfrm rot="5400000">
            <a:off x="3552666" y="1465667"/>
            <a:ext cx="4464496" cy="4464496"/>
          </a:xfrm>
          <a:prstGeom prst="blockArc">
            <a:avLst>
              <a:gd name="adj1" fmla="val 10800000"/>
              <a:gd name="adj2" fmla="val 21450364"/>
              <a:gd name="adj3" fmla="val 11755"/>
            </a:avLst>
          </a:prstGeom>
          <a:gradFill flip="none" rotWithShape="1">
            <a:gsLst>
              <a:gs pos="0">
                <a:schemeClr val="accent1">
                  <a:lumMod val="5000"/>
                  <a:lumOff val="95000"/>
                  <a:alpha val="0"/>
                </a:schemeClr>
              </a:gs>
              <a:gs pos="77000">
                <a:schemeClr val="accent1">
                  <a:alpha val="23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128" name="矩形 127"/>
          <p:cNvSpPr/>
          <p:nvPr/>
        </p:nvSpPr>
        <p:spPr>
          <a:xfrm>
            <a:off x="344699" y="2773965"/>
            <a:ext cx="3469648" cy="179131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en-US" altLang="zh-CN" sz="22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MDT </a:t>
            </a:r>
            <a:r>
              <a:rPr kumimoji="0" lang="zh-CN" altLang="en-US" sz="22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负责存储系统中的元数据信息，采用 </a:t>
            </a:r>
            <a:r>
              <a:rPr kumimoji="0" lang="en-US" altLang="zh-CN" sz="22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RAID1 </a:t>
            </a:r>
            <a:r>
              <a:rPr kumimoji="0" lang="zh-CN" altLang="en-US" sz="22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或 </a:t>
            </a:r>
            <a:r>
              <a:rPr kumimoji="0" lang="en-US" altLang="zh-CN" sz="22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RAID10 </a:t>
            </a:r>
            <a:r>
              <a:rPr kumimoji="0" lang="zh-CN" altLang="en-US" sz="22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进行 </a:t>
            </a:r>
            <a:r>
              <a:rPr kumimoji="0" lang="en-US" altLang="zh-CN" sz="22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RAID </a:t>
            </a:r>
            <a:r>
              <a:rPr kumimoji="0" lang="zh-CN" altLang="en-US" sz="22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保护</a:t>
            </a:r>
            <a:endParaRPr kumimoji="0" lang="en-US" altLang="zh-CN" sz="22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sp>
        <p:nvSpPr>
          <p:cNvPr id="134" name="Shape 6065"/>
          <p:cNvSpPr/>
          <p:nvPr/>
        </p:nvSpPr>
        <p:spPr>
          <a:xfrm>
            <a:off x="7274612" y="1885815"/>
            <a:ext cx="577851" cy="577851"/>
          </a:xfrm>
          <a:prstGeom prst="roundRect">
            <a:avLst>
              <a:gd name="adj" fmla="val 50000"/>
            </a:avLst>
          </a:prstGeom>
          <a:solidFill>
            <a:srgbClr val="1A3172"/>
          </a:solidFill>
          <a:ln w="38100" cap="flat">
            <a:solidFill>
              <a:schemeClr val="bg1"/>
            </a:solidFill>
            <a:miter lim="400000"/>
          </a:ln>
          <a:effectLst/>
        </p:spPr>
        <p:txBody>
          <a:bodyPr wrap="square" lIns="0" tIns="0" rIns="0" bIns="0" numCol="1" anchor="ctr">
            <a:no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sz="3200"/>
            </a:pPr>
            <a:endParaRPr kumimoji="0" sz="16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ea"/>
              <a:sym typeface="+mn-lt"/>
            </a:endParaRPr>
          </a:p>
        </p:txBody>
      </p:sp>
      <p:sp>
        <p:nvSpPr>
          <p:cNvPr id="135" name="Shape 6066"/>
          <p:cNvSpPr/>
          <p:nvPr/>
        </p:nvSpPr>
        <p:spPr>
          <a:xfrm>
            <a:off x="7423683" y="2033838"/>
            <a:ext cx="279708" cy="281804"/>
          </a:xfrm>
          <a:custGeom>
            <a:avLst/>
            <a:gdLst>
              <a:gd name="connsiteX0" fmla="*/ 386204 w 602205"/>
              <a:gd name="connsiteY0" fmla="*/ 222916 h 606722"/>
              <a:gd name="connsiteX1" fmla="*/ 516692 w 602205"/>
              <a:gd name="connsiteY1" fmla="*/ 222916 h 606722"/>
              <a:gd name="connsiteX2" fmla="*/ 545129 w 602205"/>
              <a:gd name="connsiteY2" fmla="*/ 231976 h 606722"/>
              <a:gd name="connsiteX3" fmla="*/ 594743 w 602205"/>
              <a:gd name="connsiteY3" fmla="*/ 270632 h 606722"/>
              <a:gd name="connsiteX4" fmla="*/ 602205 w 602205"/>
              <a:gd name="connsiteY4" fmla="*/ 285329 h 606722"/>
              <a:gd name="connsiteX5" fmla="*/ 594944 w 602205"/>
              <a:gd name="connsiteY5" fmla="*/ 300228 h 606722"/>
              <a:gd name="connsiteX6" fmla="*/ 545129 w 602205"/>
              <a:gd name="connsiteY6" fmla="*/ 340293 h 606722"/>
              <a:gd name="connsiteX7" fmla="*/ 516692 w 602205"/>
              <a:gd name="connsiteY7" fmla="*/ 351769 h 606722"/>
              <a:gd name="connsiteX8" fmla="*/ 386204 w 602205"/>
              <a:gd name="connsiteY8" fmla="*/ 351769 h 606722"/>
              <a:gd name="connsiteX9" fmla="*/ 85299 w 602205"/>
              <a:gd name="connsiteY9" fmla="*/ 131463 h 606722"/>
              <a:gd name="connsiteX10" fmla="*/ 216777 w 602205"/>
              <a:gd name="connsiteY10" fmla="*/ 131463 h 606722"/>
              <a:gd name="connsiteX11" fmla="*/ 216777 w 602205"/>
              <a:gd name="connsiteY11" fmla="*/ 260386 h 606722"/>
              <a:gd name="connsiteX12" fmla="*/ 85299 w 602205"/>
              <a:gd name="connsiteY12" fmla="*/ 260386 h 606722"/>
              <a:gd name="connsiteX13" fmla="*/ 57068 w 602205"/>
              <a:gd name="connsiteY13" fmla="*/ 248501 h 606722"/>
              <a:gd name="connsiteX14" fmla="*/ 7058 w 602205"/>
              <a:gd name="connsiteY14" fmla="*/ 206803 h 606722"/>
              <a:gd name="connsiteX15" fmla="*/ 0 w 602205"/>
              <a:gd name="connsiteY15" fmla="*/ 192903 h 606722"/>
              <a:gd name="connsiteX16" fmla="*/ 7260 w 602205"/>
              <a:gd name="connsiteY16" fmla="*/ 178802 h 606722"/>
              <a:gd name="connsiteX17" fmla="*/ 57068 w 602205"/>
              <a:gd name="connsiteY17" fmla="*/ 139924 h 606722"/>
              <a:gd name="connsiteX18" fmla="*/ 85299 w 602205"/>
              <a:gd name="connsiteY18" fmla="*/ 131463 h 606722"/>
              <a:gd name="connsiteX19" fmla="*/ 386204 w 602205"/>
              <a:gd name="connsiteY19" fmla="*/ 42904 h 606722"/>
              <a:gd name="connsiteX20" fmla="*/ 516692 w 602205"/>
              <a:gd name="connsiteY20" fmla="*/ 42904 h 606722"/>
              <a:gd name="connsiteX21" fmla="*/ 545129 w 602205"/>
              <a:gd name="connsiteY21" fmla="*/ 51964 h 606722"/>
              <a:gd name="connsiteX22" fmla="*/ 594743 w 602205"/>
              <a:gd name="connsiteY22" fmla="*/ 90620 h 606722"/>
              <a:gd name="connsiteX23" fmla="*/ 602205 w 602205"/>
              <a:gd name="connsiteY23" fmla="*/ 105317 h 606722"/>
              <a:gd name="connsiteX24" fmla="*/ 594944 w 602205"/>
              <a:gd name="connsiteY24" fmla="*/ 120216 h 606722"/>
              <a:gd name="connsiteX25" fmla="*/ 545129 w 602205"/>
              <a:gd name="connsiteY25" fmla="*/ 160281 h 606722"/>
              <a:gd name="connsiteX26" fmla="*/ 516692 w 602205"/>
              <a:gd name="connsiteY26" fmla="*/ 171757 h 606722"/>
              <a:gd name="connsiteX27" fmla="*/ 386204 w 602205"/>
              <a:gd name="connsiteY27" fmla="*/ 171757 h 606722"/>
              <a:gd name="connsiteX28" fmla="*/ 297432 w 602205"/>
              <a:gd name="connsiteY28" fmla="*/ 0 h 606722"/>
              <a:gd name="connsiteX29" fmla="*/ 337765 w 602205"/>
              <a:gd name="connsiteY29" fmla="*/ 40274 h 606722"/>
              <a:gd name="connsiteX30" fmla="*/ 337765 w 602205"/>
              <a:gd name="connsiteY30" fmla="*/ 496775 h 606722"/>
              <a:gd name="connsiteX31" fmla="*/ 419238 w 602205"/>
              <a:gd name="connsiteY31" fmla="*/ 496775 h 606722"/>
              <a:gd name="connsiteX32" fmla="*/ 455739 w 602205"/>
              <a:gd name="connsiteY32" fmla="*/ 515100 h 606722"/>
              <a:gd name="connsiteX33" fmla="*/ 497887 w 602205"/>
              <a:gd name="connsiteY33" fmla="*/ 572490 h 606722"/>
              <a:gd name="connsiteX34" fmla="*/ 500912 w 602205"/>
              <a:gd name="connsiteY34" fmla="*/ 595647 h 606722"/>
              <a:gd name="connsiteX35" fmla="*/ 480342 w 602205"/>
              <a:gd name="connsiteY35" fmla="*/ 606722 h 606722"/>
              <a:gd name="connsiteX36" fmla="*/ 121580 w 602205"/>
              <a:gd name="connsiteY36" fmla="*/ 606722 h 606722"/>
              <a:gd name="connsiteX37" fmla="*/ 101010 w 602205"/>
              <a:gd name="connsiteY37" fmla="*/ 595647 h 606722"/>
              <a:gd name="connsiteX38" fmla="*/ 104237 w 602205"/>
              <a:gd name="connsiteY38" fmla="*/ 572490 h 606722"/>
              <a:gd name="connsiteX39" fmla="*/ 146183 w 602205"/>
              <a:gd name="connsiteY39" fmla="*/ 515100 h 606722"/>
              <a:gd name="connsiteX40" fmla="*/ 182684 w 602205"/>
              <a:gd name="connsiteY40" fmla="*/ 496775 h 606722"/>
              <a:gd name="connsiteX41" fmla="*/ 257099 w 602205"/>
              <a:gd name="connsiteY41" fmla="*/ 496775 h 606722"/>
              <a:gd name="connsiteX42" fmla="*/ 257099 w 602205"/>
              <a:gd name="connsiteY42" fmla="*/ 40274 h 606722"/>
              <a:gd name="connsiteX43" fmla="*/ 297432 w 602205"/>
              <a:gd name="connsiteY4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2205" h="606722">
                <a:moveTo>
                  <a:pt x="386204" y="222916"/>
                </a:moveTo>
                <a:lnTo>
                  <a:pt x="516692" y="222916"/>
                </a:lnTo>
                <a:cubicBezTo>
                  <a:pt x="525163" y="222916"/>
                  <a:pt x="537465" y="225936"/>
                  <a:pt x="545129" y="231976"/>
                </a:cubicBezTo>
                <a:lnTo>
                  <a:pt x="594743" y="270632"/>
                </a:lnTo>
                <a:cubicBezTo>
                  <a:pt x="599381" y="274256"/>
                  <a:pt x="602205" y="279692"/>
                  <a:pt x="602205" y="285329"/>
                </a:cubicBezTo>
                <a:cubicBezTo>
                  <a:pt x="602205" y="291168"/>
                  <a:pt x="599381" y="296604"/>
                  <a:pt x="594944" y="300228"/>
                </a:cubicBezTo>
                <a:lnTo>
                  <a:pt x="545129" y="340293"/>
                </a:lnTo>
                <a:cubicBezTo>
                  <a:pt x="539280" y="344924"/>
                  <a:pt x="526978" y="351769"/>
                  <a:pt x="516692" y="351769"/>
                </a:cubicBezTo>
                <a:lnTo>
                  <a:pt x="386204" y="351769"/>
                </a:lnTo>
                <a:close/>
                <a:moveTo>
                  <a:pt x="85299" y="131463"/>
                </a:moveTo>
                <a:lnTo>
                  <a:pt x="216777" y="131463"/>
                </a:lnTo>
                <a:lnTo>
                  <a:pt x="216777" y="260386"/>
                </a:lnTo>
                <a:lnTo>
                  <a:pt x="85299" y="260386"/>
                </a:lnTo>
                <a:cubicBezTo>
                  <a:pt x="74813" y="260386"/>
                  <a:pt x="62311" y="252530"/>
                  <a:pt x="57068" y="248501"/>
                </a:cubicBezTo>
                <a:lnTo>
                  <a:pt x="7058" y="206803"/>
                </a:lnTo>
                <a:cubicBezTo>
                  <a:pt x="2621" y="203177"/>
                  <a:pt x="0" y="198140"/>
                  <a:pt x="0" y="192903"/>
                </a:cubicBezTo>
                <a:cubicBezTo>
                  <a:pt x="0" y="187464"/>
                  <a:pt x="2621" y="182428"/>
                  <a:pt x="7260" y="178802"/>
                </a:cubicBezTo>
                <a:lnTo>
                  <a:pt x="57068" y="139924"/>
                </a:lnTo>
                <a:cubicBezTo>
                  <a:pt x="64327" y="134082"/>
                  <a:pt x="76426" y="131463"/>
                  <a:pt x="85299" y="131463"/>
                </a:cubicBezTo>
                <a:close/>
                <a:moveTo>
                  <a:pt x="386204" y="42904"/>
                </a:moveTo>
                <a:lnTo>
                  <a:pt x="516692" y="42904"/>
                </a:lnTo>
                <a:cubicBezTo>
                  <a:pt x="525163" y="42904"/>
                  <a:pt x="537667" y="46125"/>
                  <a:pt x="545129" y="51964"/>
                </a:cubicBezTo>
                <a:lnTo>
                  <a:pt x="594743" y="90620"/>
                </a:lnTo>
                <a:cubicBezTo>
                  <a:pt x="599381" y="94244"/>
                  <a:pt x="602205" y="99680"/>
                  <a:pt x="602205" y="105317"/>
                </a:cubicBezTo>
                <a:cubicBezTo>
                  <a:pt x="602205" y="111156"/>
                  <a:pt x="599381" y="116592"/>
                  <a:pt x="594944" y="120216"/>
                </a:cubicBezTo>
                <a:lnTo>
                  <a:pt x="545129" y="160281"/>
                </a:lnTo>
                <a:cubicBezTo>
                  <a:pt x="539280" y="164912"/>
                  <a:pt x="526978" y="171757"/>
                  <a:pt x="516692" y="171757"/>
                </a:cubicBezTo>
                <a:lnTo>
                  <a:pt x="386204" y="171757"/>
                </a:lnTo>
                <a:close/>
                <a:moveTo>
                  <a:pt x="297432" y="0"/>
                </a:moveTo>
                <a:cubicBezTo>
                  <a:pt x="319615" y="0"/>
                  <a:pt x="337765" y="18123"/>
                  <a:pt x="337765" y="40274"/>
                </a:cubicBezTo>
                <a:lnTo>
                  <a:pt x="337765" y="496775"/>
                </a:lnTo>
                <a:lnTo>
                  <a:pt x="419238" y="496775"/>
                </a:lnTo>
                <a:cubicBezTo>
                  <a:pt x="432346" y="496775"/>
                  <a:pt x="448076" y="504629"/>
                  <a:pt x="455739" y="515100"/>
                </a:cubicBezTo>
                <a:lnTo>
                  <a:pt x="497887" y="572490"/>
                </a:lnTo>
                <a:cubicBezTo>
                  <a:pt x="503332" y="580142"/>
                  <a:pt x="504542" y="588599"/>
                  <a:pt x="500912" y="595647"/>
                </a:cubicBezTo>
                <a:cubicBezTo>
                  <a:pt x="497282" y="602695"/>
                  <a:pt x="489820" y="606722"/>
                  <a:pt x="480342" y="606722"/>
                </a:cubicBezTo>
                <a:lnTo>
                  <a:pt x="121580" y="606722"/>
                </a:lnTo>
                <a:cubicBezTo>
                  <a:pt x="112102" y="606722"/>
                  <a:pt x="104640" y="602695"/>
                  <a:pt x="101010" y="595647"/>
                </a:cubicBezTo>
                <a:cubicBezTo>
                  <a:pt x="97380" y="588599"/>
                  <a:pt x="98590" y="580142"/>
                  <a:pt x="104237" y="572490"/>
                </a:cubicBezTo>
                <a:lnTo>
                  <a:pt x="146183" y="515100"/>
                </a:lnTo>
                <a:cubicBezTo>
                  <a:pt x="153846" y="504629"/>
                  <a:pt x="169576" y="496775"/>
                  <a:pt x="182684" y="496775"/>
                </a:cubicBezTo>
                <a:lnTo>
                  <a:pt x="257099" y="496775"/>
                </a:lnTo>
                <a:lnTo>
                  <a:pt x="257099" y="40274"/>
                </a:lnTo>
                <a:cubicBezTo>
                  <a:pt x="257099" y="18123"/>
                  <a:pt x="275249" y="0"/>
                  <a:pt x="297432" y="0"/>
                </a:cubicBezTo>
                <a:close/>
              </a:path>
            </a:pathLst>
          </a:custGeom>
          <a:solidFill>
            <a:srgbClr val="FFFFFF"/>
          </a:solidFill>
          <a:ln w="12700" cap="flat">
            <a:noFill/>
            <a:miter lim="400000"/>
          </a:ln>
          <a:effectLst/>
        </p:spPr>
        <p:txBody>
          <a:bodyPr wrap="square" lIns="19050" tIns="19050" rIns="19050" bIns="19050" numCol="1" anchor="ctr">
            <a:no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2286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kumimoji="0" sz="15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panose="020B0502020104020203"/>
              <a:cs typeface="+mn-ea"/>
              <a:sym typeface="+mn-lt"/>
            </a:endParaRPr>
          </a:p>
        </p:txBody>
      </p:sp>
      <p:sp>
        <p:nvSpPr>
          <p:cNvPr id="132" name="Rectangle 30"/>
          <p:cNvSpPr/>
          <p:nvPr/>
        </p:nvSpPr>
        <p:spPr bwMode="auto">
          <a:xfrm>
            <a:off x="8001534" y="1862748"/>
            <a:ext cx="3785428" cy="637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50000"/>
              </a:lnSpc>
            </a:pPr>
            <a:r>
              <a:rPr lang="en-US" altLang="zh-CN" sz="1600" dirty="0"/>
              <a:t>RAID1 </a:t>
            </a:r>
            <a:r>
              <a:rPr lang="zh-CN" altLang="en-US" sz="1600" dirty="0"/>
              <a:t>提供镜像备份，保证数据的高可用性和数据安全性</a:t>
            </a:r>
          </a:p>
        </p:txBody>
      </p:sp>
      <p:sp>
        <p:nvSpPr>
          <p:cNvPr id="143" name="Shape 6065"/>
          <p:cNvSpPr/>
          <p:nvPr/>
        </p:nvSpPr>
        <p:spPr>
          <a:xfrm>
            <a:off x="7598431" y="3268088"/>
            <a:ext cx="577851" cy="577851"/>
          </a:xfrm>
          <a:prstGeom prst="roundRect">
            <a:avLst>
              <a:gd name="adj" fmla="val 50000"/>
            </a:avLst>
          </a:prstGeom>
          <a:solidFill>
            <a:srgbClr val="1A3172"/>
          </a:solidFill>
          <a:ln w="38100" cap="flat">
            <a:solidFill>
              <a:schemeClr val="bg1"/>
            </a:solidFill>
            <a:miter lim="400000"/>
          </a:ln>
          <a:effectLst/>
        </p:spPr>
        <p:txBody>
          <a:bodyPr wrap="square" lIns="0" tIns="0" rIns="0" bIns="0" numCol="1" anchor="ctr">
            <a:no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sz="3200"/>
            </a:pPr>
            <a:endParaRPr kumimoji="0" sz="16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ea"/>
              <a:sym typeface="+mn-lt"/>
            </a:endParaRPr>
          </a:p>
        </p:txBody>
      </p:sp>
      <p:sp>
        <p:nvSpPr>
          <p:cNvPr id="144" name="Shape 6066"/>
          <p:cNvSpPr/>
          <p:nvPr/>
        </p:nvSpPr>
        <p:spPr>
          <a:xfrm>
            <a:off x="7747502" y="3416111"/>
            <a:ext cx="279708" cy="281804"/>
          </a:xfrm>
          <a:custGeom>
            <a:avLst/>
            <a:gdLst>
              <a:gd name="connsiteX0" fmla="*/ 386204 w 602205"/>
              <a:gd name="connsiteY0" fmla="*/ 222916 h 606722"/>
              <a:gd name="connsiteX1" fmla="*/ 516692 w 602205"/>
              <a:gd name="connsiteY1" fmla="*/ 222916 h 606722"/>
              <a:gd name="connsiteX2" fmla="*/ 545129 w 602205"/>
              <a:gd name="connsiteY2" fmla="*/ 231976 h 606722"/>
              <a:gd name="connsiteX3" fmla="*/ 594743 w 602205"/>
              <a:gd name="connsiteY3" fmla="*/ 270632 h 606722"/>
              <a:gd name="connsiteX4" fmla="*/ 602205 w 602205"/>
              <a:gd name="connsiteY4" fmla="*/ 285329 h 606722"/>
              <a:gd name="connsiteX5" fmla="*/ 594944 w 602205"/>
              <a:gd name="connsiteY5" fmla="*/ 300228 h 606722"/>
              <a:gd name="connsiteX6" fmla="*/ 545129 w 602205"/>
              <a:gd name="connsiteY6" fmla="*/ 340293 h 606722"/>
              <a:gd name="connsiteX7" fmla="*/ 516692 w 602205"/>
              <a:gd name="connsiteY7" fmla="*/ 351769 h 606722"/>
              <a:gd name="connsiteX8" fmla="*/ 386204 w 602205"/>
              <a:gd name="connsiteY8" fmla="*/ 351769 h 606722"/>
              <a:gd name="connsiteX9" fmla="*/ 85299 w 602205"/>
              <a:gd name="connsiteY9" fmla="*/ 131463 h 606722"/>
              <a:gd name="connsiteX10" fmla="*/ 216777 w 602205"/>
              <a:gd name="connsiteY10" fmla="*/ 131463 h 606722"/>
              <a:gd name="connsiteX11" fmla="*/ 216777 w 602205"/>
              <a:gd name="connsiteY11" fmla="*/ 260386 h 606722"/>
              <a:gd name="connsiteX12" fmla="*/ 85299 w 602205"/>
              <a:gd name="connsiteY12" fmla="*/ 260386 h 606722"/>
              <a:gd name="connsiteX13" fmla="*/ 57068 w 602205"/>
              <a:gd name="connsiteY13" fmla="*/ 248501 h 606722"/>
              <a:gd name="connsiteX14" fmla="*/ 7058 w 602205"/>
              <a:gd name="connsiteY14" fmla="*/ 206803 h 606722"/>
              <a:gd name="connsiteX15" fmla="*/ 0 w 602205"/>
              <a:gd name="connsiteY15" fmla="*/ 192903 h 606722"/>
              <a:gd name="connsiteX16" fmla="*/ 7260 w 602205"/>
              <a:gd name="connsiteY16" fmla="*/ 178802 h 606722"/>
              <a:gd name="connsiteX17" fmla="*/ 57068 w 602205"/>
              <a:gd name="connsiteY17" fmla="*/ 139924 h 606722"/>
              <a:gd name="connsiteX18" fmla="*/ 85299 w 602205"/>
              <a:gd name="connsiteY18" fmla="*/ 131463 h 606722"/>
              <a:gd name="connsiteX19" fmla="*/ 386204 w 602205"/>
              <a:gd name="connsiteY19" fmla="*/ 42904 h 606722"/>
              <a:gd name="connsiteX20" fmla="*/ 516692 w 602205"/>
              <a:gd name="connsiteY20" fmla="*/ 42904 h 606722"/>
              <a:gd name="connsiteX21" fmla="*/ 545129 w 602205"/>
              <a:gd name="connsiteY21" fmla="*/ 51964 h 606722"/>
              <a:gd name="connsiteX22" fmla="*/ 594743 w 602205"/>
              <a:gd name="connsiteY22" fmla="*/ 90620 h 606722"/>
              <a:gd name="connsiteX23" fmla="*/ 602205 w 602205"/>
              <a:gd name="connsiteY23" fmla="*/ 105317 h 606722"/>
              <a:gd name="connsiteX24" fmla="*/ 594944 w 602205"/>
              <a:gd name="connsiteY24" fmla="*/ 120216 h 606722"/>
              <a:gd name="connsiteX25" fmla="*/ 545129 w 602205"/>
              <a:gd name="connsiteY25" fmla="*/ 160281 h 606722"/>
              <a:gd name="connsiteX26" fmla="*/ 516692 w 602205"/>
              <a:gd name="connsiteY26" fmla="*/ 171757 h 606722"/>
              <a:gd name="connsiteX27" fmla="*/ 386204 w 602205"/>
              <a:gd name="connsiteY27" fmla="*/ 171757 h 606722"/>
              <a:gd name="connsiteX28" fmla="*/ 297432 w 602205"/>
              <a:gd name="connsiteY28" fmla="*/ 0 h 606722"/>
              <a:gd name="connsiteX29" fmla="*/ 337765 w 602205"/>
              <a:gd name="connsiteY29" fmla="*/ 40274 h 606722"/>
              <a:gd name="connsiteX30" fmla="*/ 337765 w 602205"/>
              <a:gd name="connsiteY30" fmla="*/ 496775 h 606722"/>
              <a:gd name="connsiteX31" fmla="*/ 419238 w 602205"/>
              <a:gd name="connsiteY31" fmla="*/ 496775 h 606722"/>
              <a:gd name="connsiteX32" fmla="*/ 455739 w 602205"/>
              <a:gd name="connsiteY32" fmla="*/ 515100 h 606722"/>
              <a:gd name="connsiteX33" fmla="*/ 497887 w 602205"/>
              <a:gd name="connsiteY33" fmla="*/ 572490 h 606722"/>
              <a:gd name="connsiteX34" fmla="*/ 500912 w 602205"/>
              <a:gd name="connsiteY34" fmla="*/ 595647 h 606722"/>
              <a:gd name="connsiteX35" fmla="*/ 480342 w 602205"/>
              <a:gd name="connsiteY35" fmla="*/ 606722 h 606722"/>
              <a:gd name="connsiteX36" fmla="*/ 121580 w 602205"/>
              <a:gd name="connsiteY36" fmla="*/ 606722 h 606722"/>
              <a:gd name="connsiteX37" fmla="*/ 101010 w 602205"/>
              <a:gd name="connsiteY37" fmla="*/ 595647 h 606722"/>
              <a:gd name="connsiteX38" fmla="*/ 104237 w 602205"/>
              <a:gd name="connsiteY38" fmla="*/ 572490 h 606722"/>
              <a:gd name="connsiteX39" fmla="*/ 146183 w 602205"/>
              <a:gd name="connsiteY39" fmla="*/ 515100 h 606722"/>
              <a:gd name="connsiteX40" fmla="*/ 182684 w 602205"/>
              <a:gd name="connsiteY40" fmla="*/ 496775 h 606722"/>
              <a:gd name="connsiteX41" fmla="*/ 257099 w 602205"/>
              <a:gd name="connsiteY41" fmla="*/ 496775 h 606722"/>
              <a:gd name="connsiteX42" fmla="*/ 257099 w 602205"/>
              <a:gd name="connsiteY42" fmla="*/ 40274 h 606722"/>
              <a:gd name="connsiteX43" fmla="*/ 297432 w 602205"/>
              <a:gd name="connsiteY4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2205" h="606722">
                <a:moveTo>
                  <a:pt x="386204" y="222916"/>
                </a:moveTo>
                <a:lnTo>
                  <a:pt x="516692" y="222916"/>
                </a:lnTo>
                <a:cubicBezTo>
                  <a:pt x="525163" y="222916"/>
                  <a:pt x="537465" y="225936"/>
                  <a:pt x="545129" y="231976"/>
                </a:cubicBezTo>
                <a:lnTo>
                  <a:pt x="594743" y="270632"/>
                </a:lnTo>
                <a:cubicBezTo>
                  <a:pt x="599381" y="274256"/>
                  <a:pt x="602205" y="279692"/>
                  <a:pt x="602205" y="285329"/>
                </a:cubicBezTo>
                <a:cubicBezTo>
                  <a:pt x="602205" y="291168"/>
                  <a:pt x="599381" y="296604"/>
                  <a:pt x="594944" y="300228"/>
                </a:cubicBezTo>
                <a:lnTo>
                  <a:pt x="545129" y="340293"/>
                </a:lnTo>
                <a:cubicBezTo>
                  <a:pt x="539280" y="344924"/>
                  <a:pt x="526978" y="351769"/>
                  <a:pt x="516692" y="351769"/>
                </a:cubicBezTo>
                <a:lnTo>
                  <a:pt x="386204" y="351769"/>
                </a:lnTo>
                <a:close/>
                <a:moveTo>
                  <a:pt x="85299" y="131463"/>
                </a:moveTo>
                <a:lnTo>
                  <a:pt x="216777" y="131463"/>
                </a:lnTo>
                <a:lnTo>
                  <a:pt x="216777" y="260386"/>
                </a:lnTo>
                <a:lnTo>
                  <a:pt x="85299" y="260386"/>
                </a:lnTo>
                <a:cubicBezTo>
                  <a:pt x="74813" y="260386"/>
                  <a:pt x="62311" y="252530"/>
                  <a:pt x="57068" y="248501"/>
                </a:cubicBezTo>
                <a:lnTo>
                  <a:pt x="7058" y="206803"/>
                </a:lnTo>
                <a:cubicBezTo>
                  <a:pt x="2621" y="203177"/>
                  <a:pt x="0" y="198140"/>
                  <a:pt x="0" y="192903"/>
                </a:cubicBezTo>
                <a:cubicBezTo>
                  <a:pt x="0" y="187464"/>
                  <a:pt x="2621" y="182428"/>
                  <a:pt x="7260" y="178802"/>
                </a:cubicBezTo>
                <a:lnTo>
                  <a:pt x="57068" y="139924"/>
                </a:lnTo>
                <a:cubicBezTo>
                  <a:pt x="64327" y="134082"/>
                  <a:pt x="76426" y="131463"/>
                  <a:pt x="85299" y="131463"/>
                </a:cubicBezTo>
                <a:close/>
                <a:moveTo>
                  <a:pt x="386204" y="42904"/>
                </a:moveTo>
                <a:lnTo>
                  <a:pt x="516692" y="42904"/>
                </a:lnTo>
                <a:cubicBezTo>
                  <a:pt x="525163" y="42904"/>
                  <a:pt x="537667" y="46125"/>
                  <a:pt x="545129" y="51964"/>
                </a:cubicBezTo>
                <a:lnTo>
                  <a:pt x="594743" y="90620"/>
                </a:lnTo>
                <a:cubicBezTo>
                  <a:pt x="599381" y="94244"/>
                  <a:pt x="602205" y="99680"/>
                  <a:pt x="602205" y="105317"/>
                </a:cubicBezTo>
                <a:cubicBezTo>
                  <a:pt x="602205" y="111156"/>
                  <a:pt x="599381" y="116592"/>
                  <a:pt x="594944" y="120216"/>
                </a:cubicBezTo>
                <a:lnTo>
                  <a:pt x="545129" y="160281"/>
                </a:lnTo>
                <a:cubicBezTo>
                  <a:pt x="539280" y="164912"/>
                  <a:pt x="526978" y="171757"/>
                  <a:pt x="516692" y="171757"/>
                </a:cubicBezTo>
                <a:lnTo>
                  <a:pt x="386204" y="171757"/>
                </a:lnTo>
                <a:close/>
                <a:moveTo>
                  <a:pt x="297432" y="0"/>
                </a:moveTo>
                <a:cubicBezTo>
                  <a:pt x="319615" y="0"/>
                  <a:pt x="337765" y="18123"/>
                  <a:pt x="337765" y="40274"/>
                </a:cubicBezTo>
                <a:lnTo>
                  <a:pt x="337765" y="496775"/>
                </a:lnTo>
                <a:lnTo>
                  <a:pt x="419238" y="496775"/>
                </a:lnTo>
                <a:cubicBezTo>
                  <a:pt x="432346" y="496775"/>
                  <a:pt x="448076" y="504629"/>
                  <a:pt x="455739" y="515100"/>
                </a:cubicBezTo>
                <a:lnTo>
                  <a:pt x="497887" y="572490"/>
                </a:lnTo>
                <a:cubicBezTo>
                  <a:pt x="503332" y="580142"/>
                  <a:pt x="504542" y="588599"/>
                  <a:pt x="500912" y="595647"/>
                </a:cubicBezTo>
                <a:cubicBezTo>
                  <a:pt x="497282" y="602695"/>
                  <a:pt x="489820" y="606722"/>
                  <a:pt x="480342" y="606722"/>
                </a:cubicBezTo>
                <a:lnTo>
                  <a:pt x="121580" y="606722"/>
                </a:lnTo>
                <a:cubicBezTo>
                  <a:pt x="112102" y="606722"/>
                  <a:pt x="104640" y="602695"/>
                  <a:pt x="101010" y="595647"/>
                </a:cubicBezTo>
                <a:cubicBezTo>
                  <a:pt x="97380" y="588599"/>
                  <a:pt x="98590" y="580142"/>
                  <a:pt x="104237" y="572490"/>
                </a:cubicBezTo>
                <a:lnTo>
                  <a:pt x="146183" y="515100"/>
                </a:lnTo>
                <a:cubicBezTo>
                  <a:pt x="153846" y="504629"/>
                  <a:pt x="169576" y="496775"/>
                  <a:pt x="182684" y="496775"/>
                </a:cubicBezTo>
                <a:lnTo>
                  <a:pt x="257099" y="496775"/>
                </a:lnTo>
                <a:lnTo>
                  <a:pt x="257099" y="40274"/>
                </a:lnTo>
                <a:cubicBezTo>
                  <a:pt x="257099" y="18123"/>
                  <a:pt x="275249" y="0"/>
                  <a:pt x="297432" y="0"/>
                </a:cubicBezTo>
                <a:close/>
              </a:path>
            </a:pathLst>
          </a:custGeom>
          <a:solidFill>
            <a:srgbClr val="FFFFFF"/>
          </a:solidFill>
          <a:ln w="12700" cap="flat">
            <a:noFill/>
            <a:miter lim="400000"/>
          </a:ln>
          <a:effectLst/>
        </p:spPr>
        <p:txBody>
          <a:bodyPr wrap="square" lIns="19050" tIns="19050" rIns="19050" bIns="19050" numCol="1" anchor="ctr">
            <a:no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2286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kumimoji="0" sz="15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panose="020B0502020104020203"/>
              <a:cs typeface="+mn-ea"/>
              <a:sym typeface="+mn-lt"/>
            </a:endParaRPr>
          </a:p>
        </p:txBody>
      </p:sp>
      <p:sp>
        <p:nvSpPr>
          <p:cNvPr id="141" name="Rectangle 30"/>
          <p:cNvSpPr/>
          <p:nvPr/>
        </p:nvSpPr>
        <p:spPr bwMode="auto">
          <a:xfrm>
            <a:off x="8295299" y="3267310"/>
            <a:ext cx="3489280" cy="637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50000"/>
              </a:lnSpc>
            </a:pPr>
            <a:r>
              <a:rPr lang="en-US" altLang="zh-CN" sz="1600" dirty="0"/>
              <a:t>RAID10 </a:t>
            </a:r>
            <a:r>
              <a:rPr lang="zh-CN" altLang="en-US" sz="1600" dirty="0"/>
              <a:t>结合了镜像和条带化，既提供高数据安全性，又能提升读写性能</a:t>
            </a:r>
          </a:p>
        </p:txBody>
      </p:sp>
      <p:sp>
        <p:nvSpPr>
          <p:cNvPr id="146" name="Shape 6065"/>
          <p:cNvSpPr/>
          <p:nvPr/>
        </p:nvSpPr>
        <p:spPr>
          <a:xfrm>
            <a:off x="7274612" y="4725445"/>
            <a:ext cx="577851" cy="577851"/>
          </a:xfrm>
          <a:prstGeom prst="roundRect">
            <a:avLst>
              <a:gd name="adj" fmla="val 50000"/>
            </a:avLst>
          </a:prstGeom>
          <a:solidFill>
            <a:srgbClr val="1A3172"/>
          </a:solidFill>
          <a:ln w="38100" cap="flat">
            <a:solidFill>
              <a:schemeClr val="bg1"/>
            </a:solidFill>
            <a:miter lim="400000"/>
          </a:ln>
          <a:effectLst/>
        </p:spPr>
        <p:txBody>
          <a:bodyPr wrap="square" lIns="0" tIns="0" rIns="0" bIns="0" numCol="1" anchor="ctr">
            <a:no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sz="3200"/>
            </a:pPr>
            <a:endParaRPr kumimoji="0" sz="16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ea"/>
              <a:sym typeface="+mn-lt"/>
            </a:endParaRPr>
          </a:p>
        </p:txBody>
      </p:sp>
      <p:sp>
        <p:nvSpPr>
          <p:cNvPr id="147" name="Shape 6066"/>
          <p:cNvSpPr/>
          <p:nvPr/>
        </p:nvSpPr>
        <p:spPr>
          <a:xfrm>
            <a:off x="7423683" y="4873468"/>
            <a:ext cx="279708" cy="281804"/>
          </a:xfrm>
          <a:custGeom>
            <a:avLst/>
            <a:gdLst>
              <a:gd name="connsiteX0" fmla="*/ 386204 w 602205"/>
              <a:gd name="connsiteY0" fmla="*/ 222916 h 606722"/>
              <a:gd name="connsiteX1" fmla="*/ 516692 w 602205"/>
              <a:gd name="connsiteY1" fmla="*/ 222916 h 606722"/>
              <a:gd name="connsiteX2" fmla="*/ 545129 w 602205"/>
              <a:gd name="connsiteY2" fmla="*/ 231976 h 606722"/>
              <a:gd name="connsiteX3" fmla="*/ 594743 w 602205"/>
              <a:gd name="connsiteY3" fmla="*/ 270632 h 606722"/>
              <a:gd name="connsiteX4" fmla="*/ 602205 w 602205"/>
              <a:gd name="connsiteY4" fmla="*/ 285329 h 606722"/>
              <a:gd name="connsiteX5" fmla="*/ 594944 w 602205"/>
              <a:gd name="connsiteY5" fmla="*/ 300228 h 606722"/>
              <a:gd name="connsiteX6" fmla="*/ 545129 w 602205"/>
              <a:gd name="connsiteY6" fmla="*/ 340293 h 606722"/>
              <a:gd name="connsiteX7" fmla="*/ 516692 w 602205"/>
              <a:gd name="connsiteY7" fmla="*/ 351769 h 606722"/>
              <a:gd name="connsiteX8" fmla="*/ 386204 w 602205"/>
              <a:gd name="connsiteY8" fmla="*/ 351769 h 606722"/>
              <a:gd name="connsiteX9" fmla="*/ 85299 w 602205"/>
              <a:gd name="connsiteY9" fmla="*/ 131463 h 606722"/>
              <a:gd name="connsiteX10" fmla="*/ 216777 w 602205"/>
              <a:gd name="connsiteY10" fmla="*/ 131463 h 606722"/>
              <a:gd name="connsiteX11" fmla="*/ 216777 w 602205"/>
              <a:gd name="connsiteY11" fmla="*/ 260386 h 606722"/>
              <a:gd name="connsiteX12" fmla="*/ 85299 w 602205"/>
              <a:gd name="connsiteY12" fmla="*/ 260386 h 606722"/>
              <a:gd name="connsiteX13" fmla="*/ 57068 w 602205"/>
              <a:gd name="connsiteY13" fmla="*/ 248501 h 606722"/>
              <a:gd name="connsiteX14" fmla="*/ 7058 w 602205"/>
              <a:gd name="connsiteY14" fmla="*/ 206803 h 606722"/>
              <a:gd name="connsiteX15" fmla="*/ 0 w 602205"/>
              <a:gd name="connsiteY15" fmla="*/ 192903 h 606722"/>
              <a:gd name="connsiteX16" fmla="*/ 7260 w 602205"/>
              <a:gd name="connsiteY16" fmla="*/ 178802 h 606722"/>
              <a:gd name="connsiteX17" fmla="*/ 57068 w 602205"/>
              <a:gd name="connsiteY17" fmla="*/ 139924 h 606722"/>
              <a:gd name="connsiteX18" fmla="*/ 85299 w 602205"/>
              <a:gd name="connsiteY18" fmla="*/ 131463 h 606722"/>
              <a:gd name="connsiteX19" fmla="*/ 386204 w 602205"/>
              <a:gd name="connsiteY19" fmla="*/ 42904 h 606722"/>
              <a:gd name="connsiteX20" fmla="*/ 516692 w 602205"/>
              <a:gd name="connsiteY20" fmla="*/ 42904 h 606722"/>
              <a:gd name="connsiteX21" fmla="*/ 545129 w 602205"/>
              <a:gd name="connsiteY21" fmla="*/ 51964 h 606722"/>
              <a:gd name="connsiteX22" fmla="*/ 594743 w 602205"/>
              <a:gd name="connsiteY22" fmla="*/ 90620 h 606722"/>
              <a:gd name="connsiteX23" fmla="*/ 602205 w 602205"/>
              <a:gd name="connsiteY23" fmla="*/ 105317 h 606722"/>
              <a:gd name="connsiteX24" fmla="*/ 594944 w 602205"/>
              <a:gd name="connsiteY24" fmla="*/ 120216 h 606722"/>
              <a:gd name="connsiteX25" fmla="*/ 545129 w 602205"/>
              <a:gd name="connsiteY25" fmla="*/ 160281 h 606722"/>
              <a:gd name="connsiteX26" fmla="*/ 516692 w 602205"/>
              <a:gd name="connsiteY26" fmla="*/ 171757 h 606722"/>
              <a:gd name="connsiteX27" fmla="*/ 386204 w 602205"/>
              <a:gd name="connsiteY27" fmla="*/ 171757 h 606722"/>
              <a:gd name="connsiteX28" fmla="*/ 297432 w 602205"/>
              <a:gd name="connsiteY28" fmla="*/ 0 h 606722"/>
              <a:gd name="connsiteX29" fmla="*/ 337765 w 602205"/>
              <a:gd name="connsiteY29" fmla="*/ 40274 h 606722"/>
              <a:gd name="connsiteX30" fmla="*/ 337765 w 602205"/>
              <a:gd name="connsiteY30" fmla="*/ 496775 h 606722"/>
              <a:gd name="connsiteX31" fmla="*/ 419238 w 602205"/>
              <a:gd name="connsiteY31" fmla="*/ 496775 h 606722"/>
              <a:gd name="connsiteX32" fmla="*/ 455739 w 602205"/>
              <a:gd name="connsiteY32" fmla="*/ 515100 h 606722"/>
              <a:gd name="connsiteX33" fmla="*/ 497887 w 602205"/>
              <a:gd name="connsiteY33" fmla="*/ 572490 h 606722"/>
              <a:gd name="connsiteX34" fmla="*/ 500912 w 602205"/>
              <a:gd name="connsiteY34" fmla="*/ 595647 h 606722"/>
              <a:gd name="connsiteX35" fmla="*/ 480342 w 602205"/>
              <a:gd name="connsiteY35" fmla="*/ 606722 h 606722"/>
              <a:gd name="connsiteX36" fmla="*/ 121580 w 602205"/>
              <a:gd name="connsiteY36" fmla="*/ 606722 h 606722"/>
              <a:gd name="connsiteX37" fmla="*/ 101010 w 602205"/>
              <a:gd name="connsiteY37" fmla="*/ 595647 h 606722"/>
              <a:gd name="connsiteX38" fmla="*/ 104237 w 602205"/>
              <a:gd name="connsiteY38" fmla="*/ 572490 h 606722"/>
              <a:gd name="connsiteX39" fmla="*/ 146183 w 602205"/>
              <a:gd name="connsiteY39" fmla="*/ 515100 h 606722"/>
              <a:gd name="connsiteX40" fmla="*/ 182684 w 602205"/>
              <a:gd name="connsiteY40" fmla="*/ 496775 h 606722"/>
              <a:gd name="connsiteX41" fmla="*/ 257099 w 602205"/>
              <a:gd name="connsiteY41" fmla="*/ 496775 h 606722"/>
              <a:gd name="connsiteX42" fmla="*/ 257099 w 602205"/>
              <a:gd name="connsiteY42" fmla="*/ 40274 h 606722"/>
              <a:gd name="connsiteX43" fmla="*/ 297432 w 602205"/>
              <a:gd name="connsiteY4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2205" h="606722">
                <a:moveTo>
                  <a:pt x="386204" y="222916"/>
                </a:moveTo>
                <a:lnTo>
                  <a:pt x="516692" y="222916"/>
                </a:lnTo>
                <a:cubicBezTo>
                  <a:pt x="525163" y="222916"/>
                  <a:pt x="537465" y="225936"/>
                  <a:pt x="545129" y="231976"/>
                </a:cubicBezTo>
                <a:lnTo>
                  <a:pt x="594743" y="270632"/>
                </a:lnTo>
                <a:cubicBezTo>
                  <a:pt x="599381" y="274256"/>
                  <a:pt x="602205" y="279692"/>
                  <a:pt x="602205" y="285329"/>
                </a:cubicBezTo>
                <a:cubicBezTo>
                  <a:pt x="602205" y="291168"/>
                  <a:pt x="599381" y="296604"/>
                  <a:pt x="594944" y="300228"/>
                </a:cubicBezTo>
                <a:lnTo>
                  <a:pt x="545129" y="340293"/>
                </a:lnTo>
                <a:cubicBezTo>
                  <a:pt x="539280" y="344924"/>
                  <a:pt x="526978" y="351769"/>
                  <a:pt x="516692" y="351769"/>
                </a:cubicBezTo>
                <a:lnTo>
                  <a:pt x="386204" y="351769"/>
                </a:lnTo>
                <a:close/>
                <a:moveTo>
                  <a:pt x="85299" y="131463"/>
                </a:moveTo>
                <a:lnTo>
                  <a:pt x="216777" y="131463"/>
                </a:lnTo>
                <a:lnTo>
                  <a:pt x="216777" y="260386"/>
                </a:lnTo>
                <a:lnTo>
                  <a:pt x="85299" y="260386"/>
                </a:lnTo>
                <a:cubicBezTo>
                  <a:pt x="74813" y="260386"/>
                  <a:pt x="62311" y="252530"/>
                  <a:pt x="57068" y="248501"/>
                </a:cubicBezTo>
                <a:lnTo>
                  <a:pt x="7058" y="206803"/>
                </a:lnTo>
                <a:cubicBezTo>
                  <a:pt x="2621" y="203177"/>
                  <a:pt x="0" y="198140"/>
                  <a:pt x="0" y="192903"/>
                </a:cubicBezTo>
                <a:cubicBezTo>
                  <a:pt x="0" y="187464"/>
                  <a:pt x="2621" y="182428"/>
                  <a:pt x="7260" y="178802"/>
                </a:cubicBezTo>
                <a:lnTo>
                  <a:pt x="57068" y="139924"/>
                </a:lnTo>
                <a:cubicBezTo>
                  <a:pt x="64327" y="134082"/>
                  <a:pt x="76426" y="131463"/>
                  <a:pt x="85299" y="131463"/>
                </a:cubicBezTo>
                <a:close/>
                <a:moveTo>
                  <a:pt x="386204" y="42904"/>
                </a:moveTo>
                <a:lnTo>
                  <a:pt x="516692" y="42904"/>
                </a:lnTo>
                <a:cubicBezTo>
                  <a:pt x="525163" y="42904"/>
                  <a:pt x="537667" y="46125"/>
                  <a:pt x="545129" y="51964"/>
                </a:cubicBezTo>
                <a:lnTo>
                  <a:pt x="594743" y="90620"/>
                </a:lnTo>
                <a:cubicBezTo>
                  <a:pt x="599381" y="94244"/>
                  <a:pt x="602205" y="99680"/>
                  <a:pt x="602205" y="105317"/>
                </a:cubicBezTo>
                <a:cubicBezTo>
                  <a:pt x="602205" y="111156"/>
                  <a:pt x="599381" y="116592"/>
                  <a:pt x="594944" y="120216"/>
                </a:cubicBezTo>
                <a:lnTo>
                  <a:pt x="545129" y="160281"/>
                </a:lnTo>
                <a:cubicBezTo>
                  <a:pt x="539280" y="164912"/>
                  <a:pt x="526978" y="171757"/>
                  <a:pt x="516692" y="171757"/>
                </a:cubicBezTo>
                <a:lnTo>
                  <a:pt x="386204" y="171757"/>
                </a:lnTo>
                <a:close/>
                <a:moveTo>
                  <a:pt x="297432" y="0"/>
                </a:moveTo>
                <a:cubicBezTo>
                  <a:pt x="319615" y="0"/>
                  <a:pt x="337765" y="18123"/>
                  <a:pt x="337765" y="40274"/>
                </a:cubicBezTo>
                <a:lnTo>
                  <a:pt x="337765" y="496775"/>
                </a:lnTo>
                <a:lnTo>
                  <a:pt x="419238" y="496775"/>
                </a:lnTo>
                <a:cubicBezTo>
                  <a:pt x="432346" y="496775"/>
                  <a:pt x="448076" y="504629"/>
                  <a:pt x="455739" y="515100"/>
                </a:cubicBezTo>
                <a:lnTo>
                  <a:pt x="497887" y="572490"/>
                </a:lnTo>
                <a:cubicBezTo>
                  <a:pt x="503332" y="580142"/>
                  <a:pt x="504542" y="588599"/>
                  <a:pt x="500912" y="595647"/>
                </a:cubicBezTo>
                <a:cubicBezTo>
                  <a:pt x="497282" y="602695"/>
                  <a:pt x="489820" y="606722"/>
                  <a:pt x="480342" y="606722"/>
                </a:cubicBezTo>
                <a:lnTo>
                  <a:pt x="121580" y="606722"/>
                </a:lnTo>
                <a:cubicBezTo>
                  <a:pt x="112102" y="606722"/>
                  <a:pt x="104640" y="602695"/>
                  <a:pt x="101010" y="595647"/>
                </a:cubicBezTo>
                <a:cubicBezTo>
                  <a:pt x="97380" y="588599"/>
                  <a:pt x="98590" y="580142"/>
                  <a:pt x="104237" y="572490"/>
                </a:cubicBezTo>
                <a:lnTo>
                  <a:pt x="146183" y="515100"/>
                </a:lnTo>
                <a:cubicBezTo>
                  <a:pt x="153846" y="504629"/>
                  <a:pt x="169576" y="496775"/>
                  <a:pt x="182684" y="496775"/>
                </a:cubicBezTo>
                <a:lnTo>
                  <a:pt x="257099" y="496775"/>
                </a:lnTo>
                <a:lnTo>
                  <a:pt x="257099" y="40274"/>
                </a:lnTo>
                <a:cubicBezTo>
                  <a:pt x="257099" y="18123"/>
                  <a:pt x="275249" y="0"/>
                  <a:pt x="297432" y="0"/>
                </a:cubicBezTo>
                <a:close/>
              </a:path>
            </a:pathLst>
          </a:custGeom>
          <a:solidFill>
            <a:srgbClr val="FFFFFF"/>
          </a:solidFill>
          <a:ln w="12700" cap="flat">
            <a:noFill/>
            <a:miter lim="400000"/>
          </a:ln>
          <a:effectLst/>
        </p:spPr>
        <p:txBody>
          <a:bodyPr wrap="square" lIns="19050" tIns="19050" rIns="19050" bIns="19050" numCol="1" anchor="ctr">
            <a:no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2286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kumimoji="0" sz="15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panose="020B0502020104020203"/>
              <a:cs typeface="+mn-ea"/>
              <a:sym typeface="+mn-lt"/>
            </a:endParaRPr>
          </a:p>
        </p:txBody>
      </p:sp>
      <p:sp>
        <p:nvSpPr>
          <p:cNvPr id="149" name="Rectangle 30"/>
          <p:cNvSpPr/>
          <p:nvPr/>
        </p:nvSpPr>
        <p:spPr bwMode="auto">
          <a:xfrm>
            <a:off x="8024561" y="4732226"/>
            <a:ext cx="3785428" cy="637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50000"/>
              </a:lnSpc>
              <a:spcBef>
                <a:spcPct val="0"/>
              </a:spcBef>
              <a:spcAft>
                <a:spcPts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RAID5 </a:t>
            </a:r>
            <a:r>
              <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和 </a:t>
            </a:r>
            <a:r>
              <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RAID6 </a:t>
            </a:r>
            <a:r>
              <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在处理随机小</a:t>
            </a:r>
            <a:r>
              <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IO</a:t>
            </a:r>
            <a:r>
              <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操作时性能较差，不适用于存储元数据，会导致元数据性能严重下降</a:t>
            </a:r>
          </a:p>
        </p:txBody>
      </p:sp>
      <p:cxnSp>
        <p:nvCxnSpPr>
          <p:cNvPr id="152" name="直接连接符 151"/>
          <p:cNvCxnSpPr/>
          <p:nvPr/>
        </p:nvCxnSpPr>
        <p:spPr>
          <a:xfrm>
            <a:off x="8027210" y="2826535"/>
            <a:ext cx="349327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8027210" y="4273295"/>
            <a:ext cx="349327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341437" y="253713"/>
            <a:ext cx="10850563" cy="663575"/>
          </a:xfrm>
        </p:spPr>
        <p:txBody>
          <a:bodyPr/>
          <a:lstStyle/>
          <a:p>
            <a:r>
              <a:rPr lang="en-US" altLang="zh-CN" sz="2800" dirty="0" err="1"/>
              <a:t>MetaData</a:t>
            </a:r>
            <a:r>
              <a:rPr lang="en-US" altLang="zh-CN" sz="2800" dirty="0"/>
              <a:t> Target (MDT)</a:t>
            </a:r>
            <a:endParaRPr lang="zh-CN" altLang="en-US" sz="2800" dirty="0"/>
          </a:p>
        </p:txBody>
      </p:sp>
      <p:sp>
        <p:nvSpPr>
          <p:cNvPr id="7" name="灯片编号占位符 6"/>
          <p:cNvSpPr>
            <a:spLocks noGrp="1"/>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8236D-BA36-4C90-BC5E-4C81E9977708}" type="slidenum">
              <a:rPr lang="zh-CN" altLang="en-US" sz="2400" smtClean="0"/>
              <a:t>27</a:t>
            </a:fld>
            <a:endParaRPr lang="zh-CN" altLang="en-US" sz="2400"/>
          </a:p>
        </p:txBody>
      </p:sp>
      <p:pic>
        <p:nvPicPr>
          <p:cNvPr id="3" name="图片 2">
            <a:extLst>
              <a:ext uri="{FF2B5EF4-FFF2-40B4-BE49-F238E27FC236}">
                <a16:creationId xmlns:a16="http://schemas.microsoft.com/office/drawing/2014/main" id="{4264A2E8-A40B-2D0F-7FEC-D457D0A7C512}"/>
              </a:ext>
            </a:extLst>
          </p:cNvPr>
          <p:cNvPicPr>
            <a:picLocks noChangeAspect="1"/>
          </p:cNvPicPr>
          <p:nvPr/>
        </p:nvPicPr>
        <p:blipFill>
          <a:blip r:embed="rId3"/>
          <a:stretch>
            <a:fillRect/>
          </a:stretch>
        </p:blipFill>
        <p:spPr>
          <a:xfrm>
            <a:off x="3837963" y="1594463"/>
            <a:ext cx="3409731" cy="3748592"/>
          </a:xfrm>
          <a:prstGeom prst="rect">
            <a:avLst/>
          </a:prstGeom>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ŝḻiḓé"/>
          <p:cNvSpPr/>
          <p:nvPr/>
        </p:nvSpPr>
        <p:spPr>
          <a:xfrm rot="5400000">
            <a:off x="3552666" y="1465667"/>
            <a:ext cx="4464496" cy="4464496"/>
          </a:xfrm>
          <a:prstGeom prst="blockArc">
            <a:avLst>
              <a:gd name="adj1" fmla="val 10800000"/>
              <a:gd name="adj2" fmla="val 21450364"/>
              <a:gd name="adj3" fmla="val 11755"/>
            </a:avLst>
          </a:prstGeom>
          <a:gradFill flip="none" rotWithShape="1">
            <a:gsLst>
              <a:gs pos="0">
                <a:schemeClr val="accent1">
                  <a:lumMod val="5000"/>
                  <a:lumOff val="95000"/>
                  <a:alpha val="0"/>
                </a:schemeClr>
              </a:gs>
              <a:gs pos="77000">
                <a:schemeClr val="accent1">
                  <a:alpha val="23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128" name="矩形 127"/>
          <p:cNvSpPr/>
          <p:nvPr/>
        </p:nvSpPr>
        <p:spPr>
          <a:xfrm>
            <a:off x="469130" y="2035803"/>
            <a:ext cx="2964519" cy="1464682"/>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en-US" altLang="zh-CN" sz="22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OSS </a:t>
            </a:r>
            <a:r>
              <a:rPr kumimoji="0" lang="zh-CN" altLang="en-US" sz="22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是存储文件内容的主要服务，每个 </a:t>
            </a:r>
            <a:r>
              <a:rPr kumimoji="0" lang="en-US" altLang="zh-CN" sz="22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OSS </a:t>
            </a:r>
            <a:r>
              <a:rPr kumimoji="0" lang="zh-CN" altLang="en-US" sz="22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可以有一个或多个 </a:t>
            </a:r>
            <a:r>
              <a:rPr kumimoji="0" lang="en-US" altLang="zh-CN" sz="22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Object Storage Targets (OST)</a:t>
            </a:r>
            <a:r>
              <a:rPr kumimoji="0" lang="zh-CN" altLang="en-US" sz="22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。我们采用 </a:t>
            </a:r>
            <a:r>
              <a:rPr kumimoji="0" lang="en-US" altLang="zh-CN" sz="22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RAID6 </a:t>
            </a:r>
            <a:r>
              <a:rPr kumimoji="0" lang="zh-CN" altLang="en-US" sz="22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级别保护。</a:t>
            </a:r>
            <a:endParaRPr kumimoji="0" lang="en-US" altLang="zh-CN" sz="22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sp>
        <p:nvSpPr>
          <p:cNvPr id="134" name="Shape 6065"/>
          <p:cNvSpPr/>
          <p:nvPr/>
        </p:nvSpPr>
        <p:spPr>
          <a:xfrm>
            <a:off x="7274612" y="1885815"/>
            <a:ext cx="577851" cy="577851"/>
          </a:xfrm>
          <a:prstGeom prst="roundRect">
            <a:avLst>
              <a:gd name="adj" fmla="val 50000"/>
            </a:avLst>
          </a:prstGeom>
          <a:solidFill>
            <a:srgbClr val="1A3172"/>
          </a:solidFill>
          <a:ln w="38100" cap="flat">
            <a:solidFill>
              <a:schemeClr val="bg1"/>
            </a:solidFill>
            <a:miter lim="400000"/>
          </a:ln>
          <a:effectLst/>
        </p:spPr>
        <p:txBody>
          <a:bodyPr wrap="square" lIns="0" tIns="0" rIns="0" bIns="0" numCol="1" anchor="ctr">
            <a:no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sz="3200"/>
            </a:pPr>
            <a:endParaRPr kumimoji="0" sz="16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ea"/>
              <a:sym typeface="+mn-lt"/>
            </a:endParaRPr>
          </a:p>
        </p:txBody>
      </p:sp>
      <p:sp>
        <p:nvSpPr>
          <p:cNvPr id="135" name="Shape 6066"/>
          <p:cNvSpPr/>
          <p:nvPr/>
        </p:nvSpPr>
        <p:spPr>
          <a:xfrm>
            <a:off x="7423683" y="2033838"/>
            <a:ext cx="279708" cy="281804"/>
          </a:xfrm>
          <a:custGeom>
            <a:avLst/>
            <a:gdLst>
              <a:gd name="connsiteX0" fmla="*/ 386204 w 602205"/>
              <a:gd name="connsiteY0" fmla="*/ 222916 h 606722"/>
              <a:gd name="connsiteX1" fmla="*/ 516692 w 602205"/>
              <a:gd name="connsiteY1" fmla="*/ 222916 h 606722"/>
              <a:gd name="connsiteX2" fmla="*/ 545129 w 602205"/>
              <a:gd name="connsiteY2" fmla="*/ 231976 h 606722"/>
              <a:gd name="connsiteX3" fmla="*/ 594743 w 602205"/>
              <a:gd name="connsiteY3" fmla="*/ 270632 h 606722"/>
              <a:gd name="connsiteX4" fmla="*/ 602205 w 602205"/>
              <a:gd name="connsiteY4" fmla="*/ 285329 h 606722"/>
              <a:gd name="connsiteX5" fmla="*/ 594944 w 602205"/>
              <a:gd name="connsiteY5" fmla="*/ 300228 h 606722"/>
              <a:gd name="connsiteX6" fmla="*/ 545129 w 602205"/>
              <a:gd name="connsiteY6" fmla="*/ 340293 h 606722"/>
              <a:gd name="connsiteX7" fmla="*/ 516692 w 602205"/>
              <a:gd name="connsiteY7" fmla="*/ 351769 h 606722"/>
              <a:gd name="connsiteX8" fmla="*/ 386204 w 602205"/>
              <a:gd name="connsiteY8" fmla="*/ 351769 h 606722"/>
              <a:gd name="connsiteX9" fmla="*/ 85299 w 602205"/>
              <a:gd name="connsiteY9" fmla="*/ 131463 h 606722"/>
              <a:gd name="connsiteX10" fmla="*/ 216777 w 602205"/>
              <a:gd name="connsiteY10" fmla="*/ 131463 h 606722"/>
              <a:gd name="connsiteX11" fmla="*/ 216777 w 602205"/>
              <a:gd name="connsiteY11" fmla="*/ 260386 h 606722"/>
              <a:gd name="connsiteX12" fmla="*/ 85299 w 602205"/>
              <a:gd name="connsiteY12" fmla="*/ 260386 h 606722"/>
              <a:gd name="connsiteX13" fmla="*/ 57068 w 602205"/>
              <a:gd name="connsiteY13" fmla="*/ 248501 h 606722"/>
              <a:gd name="connsiteX14" fmla="*/ 7058 w 602205"/>
              <a:gd name="connsiteY14" fmla="*/ 206803 h 606722"/>
              <a:gd name="connsiteX15" fmla="*/ 0 w 602205"/>
              <a:gd name="connsiteY15" fmla="*/ 192903 h 606722"/>
              <a:gd name="connsiteX16" fmla="*/ 7260 w 602205"/>
              <a:gd name="connsiteY16" fmla="*/ 178802 h 606722"/>
              <a:gd name="connsiteX17" fmla="*/ 57068 w 602205"/>
              <a:gd name="connsiteY17" fmla="*/ 139924 h 606722"/>
              <a:gd name="connsiteX18" fmla="*/ 85299 w 602205"/>
              <a:gd name="connsiteY18" fmla="*/ 131463 h 606722"/>
              <a:gd name="connsiteX19" fmla="*/ 386204 w 602205"/>
              <a:gd name="connsiteY19" fmla="*/ 42904 h 606722"/>
              <a:gd name="connsiteX20" fmla="*/ 516692 w 602205"/>
              <a:gd name="connsiteY20" fmla="*/ 42904 h 606722"/>
              <a:gd name="connsiteX21" fmla="*/ 545129 w 602205"/>
              <a:gd name="connsiteY21" fmla="*/ 51964 h 606722"/>
              <a:gd name="connsiteX22" fmla="*/ 594743 w 602205"/>
              <a:gd name="connsiteY22" fmla="*/ 90620 h 606722"/>
              <a:gd name="connsiteX23" fmla="*/ 602205 w 602205"/>
              <a:gd name="connsiteY23" fmla="*/ 105317 h 606722"/>
              <a:gd name="connsiteX24" fmla="*/ 594944 w 602205"/>
              <a:gd name="connsiteY24" fmla="*/ 120216 h 606722"/>
              <a:gd name="connsiteX25" fmla="*/ 545129 w 602205"/>
              <a:gd name="connsiteY25" fmla="*/ 160281 h 606722"/>
              <a:gd name="connsiteX26" fmla="*/ 516692 w 602205"/>
              <a:gd name="connsiteY26" fmla="*/ 171757 h 606722"/>
              <a:gd name="connsiteX27" fmla="*/ 386204 w 602205"/>
              <a:gd name="connsiteY27" fmla="*/ 171757 h 606722"/>
              <a:gd name="connsiteX28" fmla="*/ 297432 w 602205"/>
              <a:gd name="connsiteY28" fmla="*/ 0 h 606722"/>
              <a:gd name="connsiteX29" fmla="*/ 337765 w 602205"/>
              <a:gd name="connsiteY29" fmla="*/ 40274 h 606722"/>
              <a:gd name="connsiteX30" fmla="*/ 337765 w 602205"/>
              <a:gd name="connsiteY30" fmla="*/ 496775 h 606722"/>
              <a:gd name="connsiteX31" fmla="*/ 419238 w 602205"/>
              <a:gd name="connsiteY31" fmla="*/ 496775 h 606722"/>
              <a:gd name="connsiteX32" fmla="*/ 455739 w 602205"/>
              <a:gd name="connsiteY32" fmla="*/ 515100 h 606722"/>
              <a:gd name="connsiteX33" fmla="*/ 497887 w 602205"/>
              <a:gd name="connsiteY33" fmla="*/ 572490 h 606722"/>
              <a:gd name="connsiteX34" fmla="*/ 500912 w 602205"/>
              <a:gd name="connsiteY34" fmla="*/ 595647 h 606722"/>
              <a:gd name="connsiteX35" fmla="*/ 480342 w 602205"/>
              <a:gd name="connsiteY35" fmla="*/ 606722 h 606722"/>
              <a:gd name="connsiteX36" fmla="*/ 121580 w 602205"/>
              <a:gd name="connsiteY36" fmla="*/ 606722 h 606722"/>
              <a:gd name="connsiteX37" fmla="*/ 101010 w 602205"/>
              <a:gd name="connsiteY37" fmla="*/ 595647 h 606722"/>
              <a:gd name="connsiteX38" fmla="*/ 104237 w 602205"/>
              <a:gd name="connsiteY38" fmla="*/ 572490 h 606722"/>
              <a:gd name="connsiteX39" fmla="*/ 146183 w 602205"/>
              <a:gd name="connsiteY39" fmla="*/ 515100 h 606722"/>
              <a:gd name="connsiteX40" fmla="*/ 182684 w 602205"/>
              <a:gd name="connsiteY40" fmla="*/ 496775 h 606722"/>
              <a:gd name="connsiteX41" fmla="*/ 257099 w 602205"/>
              <a:gd name="connsiteY41" fmla="*/ 496775 h 606722"/>
              <a:gd name="connsiteX42" fmla="*/ 257099 w 602205"/>
              <a:gd name="connsiteY42" fmla="*/ 40274 h 606722"/>
              <a:gd name="connsiteX43" fmla="*/ 297432 w 602205"/>
              <a:gd name="connsiteY4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2205" h="606722">
                <a:moveTo>
                  <a:pt x="386204" y="222916"/>
                </a:moveTo>
                <a:lnTo>
                  <a:pt x="516692" y="222916"/>
                </a:lnTo>
                <a:cubicBezTo>
                  <a:pt x="525163" y="222916"/>
                  <a:pt x="537465" y="225936"/>
                  <a:pt x="545129" y="231976"/>
                </a:cubicBezTo>
                <a:lnTo>
                  <a:pt x="594743" y="270632"/>
                </a:lnTo>
                <a:cubicBezTo>
                  <a:pt x="599381" y="274256"/>
                  <a:pt x="602205" y="279692"/>
                  <a:pt x="602205" y="285329"/>
                </a:cubicBezTo>
                <a:cubicBezTo>
                  <a:pt x="602205" y="291168"/>
                  <a:pt x="599381" y="296604"/>
                  <a:pt x="594944" y="300228"/>
                </a:cubicBezTo>
                <a:lnTo>
                  <a:pt x="545129" y="340293"/>
                </a:lnTo>
                <a:cubicBezTo>
                  <a:pt x="539280" y="344924"/>
                  <a:pt x="526978" y="351769"/>
                  <a:pt x="516692" y="351769"/>
                </a:cubicBezTo>
                <a:lnTo>
                  <a:pt x="386204" y="351769"/>
                </a:lnTo>
                <a:close/>
                <a:moveTo>
                  <a:pt x="85299" y="131463"/>
                </a:moveTo>
                <a:lnTo>
                  <a:pt x="216777" y="131463"/>
                </a:lnTo>
                <a:lnTo>
                  <a:pt x="216777" y="260386"/>
                </a:lnTo>
                <a:lnTo>
                  <a:pt x="85299" y="260386"/>
                </a:lnTo>
                <a:cubicBezTo>
                  <a:pt x="74813" y="260386"/>
                  <a:pt x="62311" y="252530"/>
                  <a:pt x="57068" y="248501"/>
                </a:cubicBezTo>
                <a:lnTo>
                  <a:pt x="7058" y="206803"/>
                </a:lnTo>
                <a:cubicBezTo>
                  <a:pt x="2621" y="203177"/>
                  <a:pt x="0" y="198140"/>
                  <a:pt x="0" y="192903"/>
                </a:cubicBezTo>
                <a:cubicBezTo>
                  <a:pt x="0" y="187464"/>
                  <a:pt x="2621" y="182428"/>
                  <a:pt x="7260" y="178802"/>
                </a:cubicBezTo>
                <a:lnTo>
                  <a:pt x="57068" y="139924"/>
                </a:lnTo>
                <a:cubicBezTo>
                  <a:pt x="64327" y="134082"/>
                  <a:pt x="76426" y="131463"/>
                  <a:pt x="85299" y="131463"/>
                </a:cubicBezTo>
                <a:close/>
                <a:moveTo>
                  <a:pt x="386204" y="42904"/>
                </a:moveTo>
                <a:lnTo>
                  <a:pt x="516692" y="42904"/>
                </a:lnTo>
                <a:cubicBezTo>
                  <a:pt x="525163" y="42904"/>
                  <a:pt x="537667" y="46125"/>
                  <a:pt x="545129" y="51964"/>
                </a:cubicBezTo>
                <a:lnTo>
                  <a:pt x="594743" y="90620"/>
                </a:lnTo>
                <a:cubicBezTo>
                  <a:pt x="599381" y="94244"/>
                  <a:pt x="602205" y="99680"/>
                  <a:pt x="602205" y="105317"/>
                </a:cubicBezTo>
                <a:cubicBezTo>
                  <a:pt x="602205" y="111156"/>
                  <a:pt x="599381" y="116592"/>
                  <a:pt x="594944" y="120216"/>
                </a:cubicBezTo>
                <a:lnTo>
                  <a:pt x="545129" y="160281"/>
                </a:lnTo>
                <a:cubicBezTo>
                  <a:pt x="539280" y="164912"/>
                  <a:pt x="526978" y="171757"/>
                  <a:pt x="516692" y="171757"/>
                </a:cubicBezTo>
                <a:lnTo>
                  <a:pt x="386204" y="171757"/>
                </a:lnTo>
                <a:close/>
                <a:moveTo>
                  <a:pt x="297432" y="0"/>
                </a:moveTo>
                <a:cubicBezTo>
                  <a:pt x="319615" y="0"/>
                  <a:pt x="337765" y="18123"/>
                  <a:pt x="337765" y="40274"/>
                </a:cubicBezTo>
                <a:lnTo>
                  <a:pt x="337765" y="496775"/>
                </a:lnTo>
                <a:lnTo>
                  <a:pt x="419238" y="496775"/>
                </a:lnTo>
                <a:cubicBezTo>
                  <a:pt x="432346" y="496775"/>
                  <a:pt x="448076" y="504629"/>
                  <a:pt x="455739" y="515100"/>
                </a:cubicBezTo>
                <a:lnTo>
                  <a:pt x="497887" y="572490"/>
                </a:lnTo>
                <a:cubicBezTo>
                  <a:pt x="503332" y="580142"/>
                  <a:pt x="504542" y="588599"/>
                  <a:pt x="500912" y="595647"/>
                </a:cubicBezTo>
                <a:cubicBezTo>
                  <a:pt x="497282" y="602695"/>
                  <a:pt x="489820" y="606722"/>
                  <a:pt x="480342" y="606722"/>
                </a:cubicBezTo>
                <a:lnTo>
                  <a:pt x="121580" y="606722"/>
                </a:lnTo>
                <a:cubicBezTo>
                  <a:pt x="112102" y="606722"/>
                  <a:pt x="104640" y="602695"/>
                  <a:pt x="101010" y="595647"/>
                </a:cubicBezTo>
                <a:cubicBezTo>
                  <a:pt x="97380" y="588599"/>
                  <a:pt x="98590" y="580142"/>
                  <a:pt x="104237" y="572490"/>
                </a:cubicBezTo>
                <a:lnTo>
                  <a:pt x="146183" y="515100"/>
                </a:lnTo>
                <a:cubicBezTo>
                  <a:pt x="153846" y="504629"/>
                  <a:pt x="169576" y="496775"/>
                  <a:pt x="182684" y="496775"/>
                </a:cubicBezTo>
                <a:lnTo>
                  <a:pt x="257099" y="496775"/>
                </a:lnTo>
                <a:lnTo>
                  <a:pt x="257099" y="40274"/>
                </a:lnTo>
                <a:cubicBezTo>
                  <a:pt x="257099" y="18123"/>
                  <a:pt x="275249" y="0"/>
                  <a:pt x="297432" y="0"/>
                </a:cubicBezTo>
                <a:close/>
              </a:path>
            </a:pathLst>
          </a:custGeom>
          <a:solidFill>
            <a:srgbClr val="FFFFFF"/>
          </a:solidFill>
          <a:ln w="12700" cap="flat">
            <a:noFill/>
            <a:miter lim="400000"/>
          </a:ln>
          <a:effectLst/>
        </p:spPr>
        <p:txBody>
          <a:bodyPr wrap="square" lIns="19050" tIns="19050" rIns="19050" bIns="19050" numCol="1" anchor="ctr">
            <a:no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2286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kumimoji="0" sz="15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panose="020B0502020104020203"/>
              <a:cs typeface="+mn-ea"/>
              <a:sym typeface="+mn-lt"/>
            </a:endParaRPr>
          </a:p>
        </p:txBody>
      </p:sp>
      <p:sp>
        <p:nvSpPr>
          <p:cNvPr id="132" name="Rectangle 30"/>
          <p:cNvSpPr/>
          <p:nvPr/>
        </p:nvSpPr>
        <p:spPr bwMode="auto">
          <a:xfrm>
            <a:off x="8001534" y="1862748"/>
            <a:ext cx="3785428" cy="637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50000"/>
              </a:lnSpc>
            </a:pPr>
            <a:r>
              <a:rPr lang="en-US" altLang="zh-CN" sz="1600" dirty="0"/>
              <a:t>RAID6 </a:t>
            </a:r>
            <a:r>
              <a:rPr lang="zh-CN" altLang="en-US" sz="1600" dirty="0"/>
              <a:t>在提供冗余保护的同时允许两个硬盘故障，适合大规模存储环境</a:t>
            </a:r>
          </a:p>
        </p:txBody>
      </p:sp>
      <p:sp>
        <p:nvSpPr>
          <p:cNvPr id="143" name="Shape 6065"/>
          <p:cNvSpPr/>
          <p:nvPr/>
        </p:nvSpPr>
        <p:spPr>
          <a:xfrm>
            <a:off x="7598431" y="3268088"/>
            <a:ext cx="577851" cy="577851"/>
          </a:xfrm>
          <a:prstGeom prst="roundRect">
            <a:avLst>
              <a:gd name="adj" fmla="val 50000"/>
            </a:avLst>
          </a:prstGeom>
          <a:solidFill>
            <a:srgbClr val="1A3172"/>
          </a:solidFill>
          <a:ln w="38100" cap="flat">
            <a:solidFill>
              <a:schemeClr val="bg1"/>
            </a:solidFill>
            <a:miter lim="400000"/>
          </a:ln>
          <a:effectLst/>
        </p:spPr>
        <p:txBody>
          <a:bodyPr wrap="square" lIns="0" tIns="0" rIns="0" bIns="0" numCol="1" anchor="ctr">
            <a:no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sz="3200"/>
            </a:pPr>
            <a:endParaRPr kumimoji="0" sz="16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ea"/>
              <a:sym typeface="+mn-lt"/>
            </a:endParaRPr>
          </a:p>
        </p:txBody>
      </p:sp>
      <p:sp>
        <p:nvSpPr>
          <p:cNvPr id="144" name="Shape 6066"/>
          <p:cNvSpPr/>
          <p:nvPr/>
        </p:nvSpPr>
        <p:spPr>
          <a:xfrm>
            <a:off x="7747502" y="3416111"/>
            <a:ext cx="279708" cy="281804"/>
          </a:xfrm>
          <a:custGeom>
            <a:avLst/>
            <a:gdLst>
              <a:gd name="connsiteX0" fmla="*/ 386204 w 602205"/>
              <a:gd name="connsiteY0" fmla="*/ 222916 h 606722"/>
              <a:gd name="connsiteX1" fmla="*/ 516692 w 602205"/>
              <a:gd name="connsiteY1" fmla="*/ 222916 h 606722"/>
              <a:gd name="connsiteX2" fmla="*/ 545129 w 602205"/>
              <a:gd name="connsiteY2" fmla="*/ 231976 h 606722"/>
              <a:gd name="connsiteX3" fmla="*/ 594743 w 602205"/>
              <a:gd name="connsiteY3" fmla="*/ 270632 h 606722"/>
              <a:gd name="connsiteX4" fmla="*/ 602205 w 602205"/>
              <a:gd name="connsiteY4" fmla="*/ 285329 h 606722"/>
              <a:gd name="connsiteX5" fmla="*/ 594944 w 602205"/>
              <a:gd name="connsiteY5" fmla="*/ 300228 h 606722"/>
              <a:gd name="connsiteX6" fmla="*/ 545129 w 602205"/>
              <a:gd name="connsiteY6" fmla="*/ 340293 h 606722"/>
              <a:gd name="connsiteX7" fmla="*/ 516692 w 602205"/>
              <a:gd name="connsiteY7" fmla="*/ 351769 h 606722"/>
              <a:gd name="connsiteX8" fmla="*/ 386204 w 602205"/>
              <a:gd name="connsiteY8" fmla="*/ 351769 h 606722"/>
              <a:gd name="connsiteX9" fmla="*/ 85299 w 602205"/>
              <a:gd name="connsiteY9" fmla="*/ 131463 h 606722"/>
              <a:gd name="connsiteX10" fmla="*/ 216777 w 602205"/>
              <a:gd name="connsiteY10" fmla="*/ 131463 h 606722"/>
              <a:gd name="connsiteX11" fmla="*/ 216777 w 602205"/>
              <a:gd name="connsiteY11" fmla="*/ 260386 h 606722"/>
              <a:gd name="connsiteX12" fmla="*/ 85299 w 602205"/>
              <a:gd name="connsiteY12" fmla="*/ 260386 h 606722"/>
              <a:gd name="connsiteX13" fmla="*/ 57068 w 602205"/>
              <a:gd name="connsiteY13" fmla="*/ 248501 h 606722"/>
              <a:gd name="connsiteX14" fmla="*/ 7058 w 602205"/>
              <a:gd name="connsiteY14" fmla="*/ 206803 h 606722"/>
              <a:gd name="connsiteX15" fmla="*/ 0 w 602205"/>
              <a:gd name="connsiteY15" fmla="*/ 192903 h 606722"/>
              <a:gd name="connsiteX16" fmla="*/ 7260 w 602205"/>
              <a:gd name="connsiteY16" fmla="*/ 178802 h 606722"/>
              <a:gd name="connsiteX17" fmla="*/ 57068 w 602205"/>
              <a:gd name="connsiteY17" fmla="*/ 139924 h 606722"/>
              <a:gd name="connsiteX18" fmla="*/ 85299 w 602205"/>
              <a:gd name="connsiteY18" fmla="*/ 131463 h 606722"/>
              <a:gd name="connsiteX19" fmla="*/ 386204 w 602205"/>
              <a:gd name="connsiteY19" fmla="*/ 42904 h 606722"/>
              <a:gd name="connsiteX20" fmla="*/ 516692 w 602205"/>
              <a:gd name="connsiteY20" fmla="*/ 42904 h 606722"/>
              <a:gd name="connsiteX21" fmla="*/ 545129 w 602205"/>
              <a:gd name="connsiteY21" fmla="*/ 51964 h 606722"/>
              <a:gd name="connsiteX22" fmla="*/ 594743 w 602205"/>
              <a:gd name="connsiteY22" fmla="*/ 90620 h 606722"/>
              <a:gd name="connsiteX23" fmla="*/ 602205 w 602205"/>
              <a:gd name="connsiteY23" fmla="*/ 105317 h 606722"/>
              <a:gd name="connsiteX24" fmla="*/ 594944 w 602205"/>
              <a:gd name="connsiteY24" fmla="*/ 120216 h 606722"/>
              <a:gd name="connsiteX25" fmla="*/ 545129 w 602205"/>
              <a:gd name="connsiteY25" fmla="*/ 160281 h 606722"/>
              <a:gd name="connsiteX26" fmla="*/ 516692 w 602205"/>
              <a:gd name="connsiteY26" fmla="*/ 171757 h 606722"/>
              <a:gd name="connsiteX27" fmla="*/ 386204 w 602205"/>
              <a:gd name="connsiteY27" fmla="*/ 171757 h 606722"/>
              <a:gd name="connsiteX28" fmla="*/ 297432 w 602205"/>
              <a:gd name="connsiteY28" fmla="*/ 0 h 606722"/>
              <a:gd name="connsiteX29" fmla="*/ 337765 w 602205"/>
              <a:gd name="connsiteY29" fmla="*/ 40274 h 606722"/>
              <a:gd name="connsiteX30" fmla="*/ 337765 w 602205"/>
              <a:gd name="connsiteY30" fmla="*/ 496775 h 606722"/>
              <a:gd name="connsiteX31" fmla="*/ 419238 w 602205"/>
              <a:gd name="connsiteY31" fmla="*/ 496775 h 606722"/>
              <a:gd name="connsiteX32" fmla="*/ 455739 w 602205"/>
              <a:gd name="connsiteY32" fmla="*/ 515100 h 606722"/>
              <a:gd name="connsiteX33" fmla="*/ 497887 w 602205"/>
              <a:gd name="connsiteY33" fmla="*/ 572490 h 606722"/>
              <a:gd name="connsiteX34" fmla="*/ 500912 w 602205"/>
              <a:gd name="connsiteY34" fmla="*/ 595647 h 606722"/>
              <a:gd name="connsiteX35" fmla="*/ 480342 w 602205"/>
              <a:gd name="connsiteY35" fmla="*/ 606722 h 606722"/>
              <a:gd name="connsiteX36" fmla="*/ 121580 w 602205"/>
              <a:gd name="connsiteY36" fmla="*/ 606722 h 606722"/>
              <a:gd name="connsiteX37" fmla="*/ 101010 w 602205"/>
              <a:gd name="connsiteY37" fmla="*/ 595647 h 606722"/>
              <a:gd name="connsiteX38" fmla="*/ 104237 w 602205"/>
              <a:gd name="connsiteY38" fmla="*/ 572490 h 606722"/>
              <a:gd name="connsiteX39" fmla="*/ 146183 w 602205"/>
              <a:gd name="connsiteY39" fmla="*/ 515100 h 606722"/>
              <a:gd name="connsiteX40" fmla="*/ 182684 w 602205"/>
              <a:gd name="connsiteY40" fmla="*/ 496775 h 606722"/>
              <a:gd name="connsiteX41" fmla="*/ 257099 w 602205"/>
              <a:gd name="connsiteY41" fmla="*/ 496775 h 606722"/>
              <a:gd name="connsiteX42" fmla="*/ 257099 w 602205"/>
              <a:gd name="connsiteY42" fmla="*/ 40274 h 606722"/>
              <a:gd name="connsiteX43" fmla="*/ 297432 w 602205"/>
              <a:gd name="connsiteY4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2205" h="606722">
                <a:moveTo>
                  <a:pt x="386204" y="222916"/>
                </a:moveTo>
                <a:lnTo>
                  <a:pt x="516692" y="222916"/>
                </a:lnTo>
                <a:cubicBezTo>
                  <a:pt x="525163" y="222916"/>
                  <a:pt x="537465" y="225936"/>
                  <a:pt x="545129" y="231976"/>
                </a:cubicBezTo>
                <a:lnTo>
                  <a:pt x="594743" y="270632"/>
                </a:lnTo>
                <a:cubicBezTo>
                  <a:pt x="599381" y="274256"/>
                  <a:pt x="602205" y="279692"/>
                  <a:pt x="602205" y="285329"/>
                </a:cubicBezTo>
                <a:cubicBezTo>
                  <a:pt x="602205" y="291168"/>
                  <a:pt x="599381" y="296604"/>
                  <a:pt x="594944" y="300228"/>
                </a:cubicBezTo>
                <a:lnTo>
                  <a:pt x="545129" y="340293"/>
                </a:lnTo>
                <a:cubicBezTo>
                  <a:pt x="539280" y="344924"/>
                  <a:pt x="526978" y="351769"/>
                  <a:pt x="516692" y="351769"/>
                </a:cubicBezTo>
                <a:lnTo>
                  <a:pt x="386204" y="351769"/>
                </a:lnTo>
                <a:close/>
                <a:moveTo>
                  <a:pt x="85299" y="131463"/>
                </a:moveTo>
                <a:lnTo>
                  <a:pt x="216777" y="131463"/>
                </a:lnTo>
                <a:lnTo>
                  <a:pt x="216777" y="260386"/>
                </a:lnTo>
                <a:lnTo>
                  <a:pt x="85299" y="260386"/>
                </a:lnTo>
                <a:cubicBezTo>
                  <a:pt x="74813" y="260386"/>
                  <a:pt x="62311" y="252530"/>
                  <a:pt x="57068" y="248501"/>
                </a:cubicBezTo>
                <a:lnTo>
                  <a:pt x="7058" y="206803"/>
                </a:lnTo>
                <a:cubicBezTo>
                  <a:pt x="2621" y="203177"/>
                  <a:pt x="0" y="198140"/>
                  <a:pt x="0" y="192903"/>
                </a:cubicBezTo>
                <a:cubicBezTo>
                  <a:pt x="0" y="187464"/>
                  <a:pt x="2621" y="182428"/>
                  <a:pt x="7260" y="178802"/>
                </a:cubicBezTo>
                <a:lnTo>
                  <a:pt x="57068" y="139924"/>
                </a:lnTo>
                <a:cubicBezTo>
                  <a:pt x="64327" y="134082"/>
                  <a:pt x="76426" y="131463"/>
                  <a:pt x="85299" y="131463"/>
                </a:cubicBezTo>
                <a:close/>
                <a:moveTo>
                  <a:pt x="386204" y="42904"/>
                </a:moveTo>
                <a:lnTo>
                  <a:pt x="516692" y="42904"/>
                </a:lnTo>
                <a:cubicBezTo>
                  <a:pt x="525163" y="42904"/>
                  <a:pt x="537667" y="46125"/>
                  <a:pt x="545129" y="51964"/>
                </a:cubicBezTo>
                <a:lnTo>
                  <a:pt x="594743" y="90620"/>
                </a:lnTo>
                <a:cubicBezTo>
                  <a:pt x="599381" y="94244"/>
                  <a:pt x="602205" y="99680"/>
                  <a:pt x="602205" y="105317"/>
                </a:cubicBezTo>
                <a:cubicBezTo>
                  <a:pt x="602205" y="111156"/>
                  <a:pt x="599381" y="116592"/>
                  <a:pt x="594944" y="120216"/>
                </a:cubicBezTo>
                <a:lnTo>
                  <a:pt x="545129" y="160281"/>
                </a:lnTo>
                <a:cubicBezTo>
                  <a:pt x="539280" y="164912"/>
                  <a:pt x="526978" y="171757"/>
                  <a:pt x="516692" y="171757"/>
                </a:cubicBezTo>
                <a:lnTo>
                  <a:pt x="386204" y="171757"/>
                </a:lnTo>
                <a:close/>
                <a:moveTo>
                  <a:pt x="297432" y="0"/>
                </a:moveTo>
                <a:cubicBezTo>
                  <a:pt x="319615" y="0"/>
                  <a:pt x="337765" y="18123"/>
                  <a:pt x="337765" y="40274"/>
                </a:cubicBezTo>
                <a:lnTo>
                  <a:pt x="337765" y="496775"/>
                </a:lnTo>
                <a:lnTo>
                  <a:pt x="419238" y="496775"/>
                </a:lnTo>
                <a:cubicBezTo>
                  <a:pt x="432346" y="496775"/>
                  <a:pt x="448076" y="504629"/>
                  <a:pt x="455739" y="515100"/>
                </a:cubicBezTo>
                <a:lnTo>
                  <a:pt x="497887" y="572490"/>
                </a:lnTo>
                <a:cubicBezTo>
                  <a:pt x="503332" y="580142"/>
                  <a:pt x="504542" y="588599"/>
                  <a:pt x="500912" y="595647"/>
                </a:cubicBezTo>
                <a:cubicBezTo>
                  <a:pt x="497282" y="602695"/>
                  <a:pt x="489820" y="606722"/>
                  <a:pt x="480342" y="606722"/>
                </a:cubicBezTo>
                <a:lnTo>
                  <a:pt x="121580" y="606722"/>
                </a:lnTo>
                <a:cubicBezTo>
                  <a:pt x="112102" y="606722"/>
                  <a:pt x="104640" y="602695"/>
                  <a:pt x="101010" y="595647"/>
                </a:cubicBezTo>
                <a:cubicBezTo>
                  <a:pt x="97380" y="588599"/>
                  <a:pt x="98590" y="580142"/>
                  <a:pt x="104237" y="572490"/>
                </a:cubicBezTo>
                <a:lnTo>
                  <a:pt x="146183" y="515100"/>
                </a:lnTo>
                <a:cubicBezTo>
                  <a:pt x="153846" y="504629"/>
                  <a:pt x="169576" y="496775"/>
                  <a:pt x="182684" y="496775"/>
                </a:cubicBezTo>
                <a:lnTo>
                  <a:pt x="257099" y="496775"/>
                </a:lnTo>
                <a:lnTo>
                  <a:pt x="257099" y="40274"/>
                </a:lnTo>
                <a:cubicBezTo>
                  <a:pt x="257099" y="18123"/>
                  <a:pt x="275249" y="0"/>
                  <a:pt x="297432" y="0"/>
                </a:cubicBezTo>
                <a:close/>
              </a:path>
            </a:pathLst>
          </a:custGeom>
          <a:solidFill>
            <a:srgbClr val="FFFFFF"/>
          </a:solidFill>
          <a:ln w="12700" cap="flat">
            <a:noFill/>
            <a:miter lim="400000"/>
          </a:ln>
          <a:effectLst/>
        </p:spPr>
        <p:txBody>
          <a:bodyPr wrap="square" lIns="19050" tIns="19050" rIns="19050" bIns="19050" numCol="1" anchor="ctr">
            <a:no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2286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kumimoji="0" sz="15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panose="020B0502020104020203"/>
              <a:cs typeface="+mn-ea"/>
              <a:sym typeface="+mn-lt"/>
            </a:endParaRPr>
          </a:p>
        </p:txBody>
      </p:sp>
      <p:sp>
        <p:nvSpPr>
          <p:cNvPr id="141" name="Rectangle 30"/>
          <p:cNvSpPr/>
          <p:nvPr/>
        </p:nvSpPr>
        <p:spPr bwMode="auto">
          <a:xfrm>
            <a:off x="8295299" y="3267310"/>
            <a:ext cx="3489280" cy="637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50000"/>
              </a:lnSpc>
            </a:pPr>
            <a:r>
              <a:rPr lang="en-US" altLang="zh-CN" sz="1600" dirty="0"/>
              <a:t>RAID6 </a:t>
            </a:r>
            <a:r>
              <a:rPr lang="zh-CN" altLang="en-US" sz="1600" dirty="0"/>
              <a:t>能够提供较好的读取性能和数据保护</a:t>
            </a:r>
          </a:p>
        </p:txBody>
      </p:sp>
      <p:sp>
        <p:nvSpPr>
          <p:cNvPr id="146" name="Shape 6065"/>
          <p:cNvSpPr/>
          <p:nvPr/>
        </p:nvSpPr>
        <p:spPr>
          <a:xfrm>
            <a:off x="7274612" y="4725445"/>
            <a:ext cx="577851" cy="577851"/>
          </a:xfrm>
          <a:prstGeom prst="roundRect">
            <a:avLst>
              <a:gd name="adj" fmla="val 50000"/>
            </a:avLst>
          </a:prstGeom>
          <a:solidFill>
            <a:srgbClr val="1A3172"/>
          </a:solidFill>
          <a:ln w="38100" cap="flat">
            <a:solidFill>
              <a:schemeClr val="bg1"/>
            </a:solidFill>
            <a:miter lim="400000"/>
          </a:ln>
          <a:effectLst/>
        </p:spPr>
        <p:txBody>
          <a:bodyPr wrap="square" lIns="0" tIns="0" rIns="0" bIns="0" numCol="1" anchor="ctr">
            <a:no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sz="3200"/>
            </a:pPr>
            <a:endParaRPr kumimoji="0" sz="16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ea"/>
              <a:sym typeface="+mn-lt"/>
            </a:endParaRPr>
          </a:p>
        </p:txBody>
      </p:sp>
      <p:sp>
        <p:nvSpPr>
          <p:cNvPr id="147" name="Shape 6066"/>
          <p:cNvSpPr/>
          <p:nvPr/>
        </p:nvSpPr>
        <p:spPr>
          <a:xfrm>
            <a:off x="7423683" y="4873468"/>
            <a:ext cx="279708" cy="281804"/>
          </a:xfrm>
          <a:custGeom>
            <a:avLst/>
            <a:gdLst>
              <a:gd name="connsiteX0" fmla="*/ 386204 w 602205"/>
              <a:gd name="connsiteY0" fmla="*/ 222916 h 606722"/>
              <a:gd name="connsiteX1" fmla="*/ 516692 w 602205"/>
              <a:gd name="connsiteY1" fmla="*/ 222916 h 606722"/>
              <a:gd name="connsiteX2" fmla="*/ 545129 w 602205"/>
              <a:gd name="connsiteY2" fmla="*/ 231976 h 606722"/>
              <a:gd name="connsiteX3" fmla="*/ 594743 w 602205"/>
              <a:gd name="connsiteY3" fmla="*/ 270632 h 606722"/>
              <a:gd name="connsiteX4" fmla="*/ 602205 w 602205"/>
              <a:gd name="connsiteY4" fmla="*/ 285329 h 606722"/>
              <a:gd name="connsiteX5" fmla="*/ 594944 w 602205"/>
              <a:gd name="connsiteY5" fmla="*/ 300228 h 606722"/>
              <a:gd name="connsiteX6" fmla="*/ 545129 w 602205"/>
              <a:gd name="connsiteY6" fmla="*/ 340293 h 606722"/>
              <a:gd name="connsiteX7" fmla="*/ 516692 w 602205"/>
              <a:gd name="connsiteY7" fmla="*/ 351769 h 606722"/>
              <a:gd name="connsiteX8" fmla="*/ 386204 w 602205"/>
              <a:gd name="connsiteY8" fmla="*/ 351769 h 606722"/>
              <a:gd name="connsiteX9" fmla="*/ 85299 w 602205"/>
              <a:gd name="connsiteY9" fmla="*/ 131463 h 606722"/>
              <a:gd name="connsiteX10" fmla="*/ 216777 w 602205"/>
              <a:gd name="connsiteY10" fmla="*/ 131463 h 606722"/>
              <a:gd name="connsiteX11" fmla="*/ 216777 w 602205"/>
              <a:gd name="connsiteY11" fmla="*/ 260386 h 606722"/>
              <a:gd name="connsiteX12" fmla="*/ 85299 w 602205"/>
              <a:gd name="connsiteY12" fmla="*/ 260386 h 606722"/>
              <a:gd name="connsiteX13" fmla="*/ 57068 w 602205"/>
              <a:gd name="connsiteY13" fmla="*/ 248501 h 606722"/>
              <a:gd name="connsiteX14" fmla="*/ 7058 w 602205"/>
              <a:gd name="connsiteY14" fmla="*/ 206803 h 606722"/>
              <a:gd name="connsiteX15" fmla="*/ 0 w 602205"/>
              <a:gd name="connsiteY15" fmla="*/ 192903 h 606722"/>
              <a:gd name="connsiteX16" fmla="*/ 7260 w 602205"/>
              <a:gd name="connsiteY16" fmla="*/ 178802 h 606722"/>
              <a:gd name="connsiteX17" fmla="*/ 57068 w 602205"/>
              <a:gd name="connsiteY17" fmla="*/ 139924 h 606722"/>
              <a:gd name="connsiteX18" fmla="*/ 85299 w 602205"/>
              <a:gd name="connsiteY18" fmla="*/ 131463 h 606722"/>
              <a:gd name="connsiteX19" fmla="*/ 386204 w 602205"/>
              <a:gd name="connsiteY19" fmla="*/ 42904 h 606722"/>
              <a:gd name="connsiteX20" fmla="*/ 516692 w 602205"/>
              <a:gd name="connsiteY20" fmla="*/ 42904 h 606722"/>
              <a:gd name="connsiteX21" fmla="*/ 545129 w 602205"/>
              <a:gd name="connsiteY21" fmla="*/ 51964 h 606722"/>
              <a:gd name="connsiteX22" fmla="*/ 594743 w 602205"/>
              <a:gd name="connsiteY22" fmla="*/ 90620 h 606722"/>
              <a:gd name="connsiteX23" fmla="*/ 602205 w 602205"/>
              <a:gd name="connsiteY23" fmla="*/ 105317 h 606722"/>
              <a:gd name="connsiteX24" fmla="*/ 594944 w 602205"/>
              <a:gd name="connsiteY24" fmla="*/ 120216 h 606722"/>
              <a:gd name="connsiteX25" fmla="*/ 545129 w 602205"/>
              <a:gd name="connsiteY25" fmla="*/ 160281 h 606722"/>
              <a:gd name="connsiteX26" fmla="*/ 516692 w 602205"/>
              <a:gd name="connsiteY26" fmla="*/ 171757 h 606722"/>
              <a:gd name="connsiteX27" fmla="*/ 386204 w 602205"/>
              <a:gd name="connsiteY27" fmla="*/ 171757 h 606722"/>
              <a:gd name="connsiteX28" fmla="*/ 297432 w 602205"/>
              <a:gd name="connsiteY28" fmla="*/ 0 h 606722"/>
              <a:gd name="connsiteX29" fmla="*/ 337765 w 602205"/>
              <a:gd name="connsiteY29" fmla="*/ 40274 h 606722"/>
              <a:gd name="connsiteX30" fmla="*/ 337765 w 602205"/>
              <a:gd name="connsiteY30" fmla="*/ 496775 h 606722"/>
              <a:gd name="connsiteX31" fmla="*/ 419238 w 602205"/>
              <a:gd name="connsiteY31" fmla="*/ 496775 h 606722"/>
              <a:gd name="connsiteX32" fmla="*/ 455739 w 602205"/>
              <a:gd name="connsiteY32" fmla="*/ 515100 h 606722"/>
              <a:gd name="connsiteX33" fmla="*/ 497887 w 602205"/>
              <a:gd name="connsiteY33" fmla="*/ 572490 h 606722"/>
              <a:gd name="connsiteX34" fmla="*/ 500912 w 602205"/>
              <a:gd name="connsiteY34" fmla="*/ 595647 h 606722"/>
              <a:gd name="connsiteX35" fmla="*/ 480342 w 602205"/>
              <a:gd name="connsiteY35" fmla="*/ 606722 h 606722"/>
              <a:gd name="connsiteX36" fmla="*/ 121580 w 602205"/>
              <a:gd name="connsiteY36" fmla="*/ 606722 h 606722"/>
              <a:gd name="connsiteX37" fmla="*/ 101010 w 602205"/>
              <a:gd name="connsiteY37" fmla="*/ 595647 h 606722"/>
              <a:gd name="connsiteX38" fmla="*/ 104237 w 602205"/>
              <a:gd name="connsiteY38" fmla="*/ 572490 h 606722"/>
              <a:gd name="connsiteX39" fmla="*/ 146183 w 602205"/>
              <a:gd name="connsiteY39" fmla="*/ 515100 h 606722"/>
              <a:gd name="connsiteX40" fmla="*/ 182684 w 602205"/>
              <a:gd name="connsiteY40" fmla="*/ 496775 h 606722"/>
              <a:gd name="connsiteX41" fmla="*/ 257099 w 602205"/>
              <a:gd name="connsiteY41" fmla="*/ 496775 h 606722"/>
              <a:gd name="connsiteX42" fmla="*/ 257099 w 602205"/>
              <a:gd name="connsiteY42" fmla="*/ 40274 h 606722"/>
              <a:gd name="connsiteX43" fmla="*/ 297432 w 602205"/>
              <a:gd name="connsiteY4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2205" h="606722">
                <a:moveTo>
                  <a:pt x="386204" y="222916"/>
                </a:moveTo>
                <a:lnTo>
                  <a:pt x="516692" y="222916"/>
                </a:lnTo>
                <a:cubicBezTo>
                  <a:pt x="525163" y="222916"/>
                  <a:pt x="537465" y="225936"/>
                  <a:pt x="545129" y="231976"/>
                </a:cubicBezTo>
                <a:lnTo>
                  <a:pt x="594743" y="270632"/>
                </a:lnTo>
                <a:cubicBezTo>
                  <a:pt x="599381" y="274256"/>
                  <a:pt x="602205" y="279692"/>
                  <a:pt x="602205" y="285329"/>
                </a:cubicBezTo>
                <a:cubicBezTo>
                  <a:pt x="602205" y="291168"/>
                  <a:pt x="599381" y="296604"/>
                  <a:pt x="594944" y="300228"/>
                </a:cubicBezTo>
                <a:lnTo>
                  <a:pt x="545129" y="340293"/>
                </a:lnTo>
                <a:cubicBezTo>
                  <a:pt x="539280" y="344924"/>
                  <a:pt x="526978" y="351769"/>
                  <a:pt x="516692" y="351769"/>
                </a:cubicBezTo>
                <a:lnTo>
                  <a:pt x="386204" y="351769"/>
                </a:lnTo>
                <a:close/>
                <a:moveTo>
                  <a:pt x="85299" y="131463"/>
                </a:moveTo>
                <a:lnTo>
                  <a:pt x="216777" y="131463"/>
                </a:lnTo>
                <a:lnTo>
                  <a:pt x="216777" y="260386"/>
                </a:lnTo>
                <a:lnTo>
                  <a:pt x="85299" y="260386"/>
                </a:lnTo>
                <a:cubicBezTo>
                  <a:pt x="74813" y="260386"/>
                  <a:pt x="62311" y="252530"/>
                  <a:pt x="57068" y="248501"/>
                </a:cubicBezTo>
                <a:lnTo>
                  <a:pt x="7058" y="206803"/>
                </a:lnTo>
                <a:cubicBezTo>
                  <a:pt x="2621" y="203177"/>
                  <a:pt x="0" y="198140"/>
                  <a:pt x="0" y="192903"/>
                </a:cubicBezTo>
                <a:cubicBezTo>
                  <a:pt x="0" y="187464"/>
                  <a:pt x="2621" y="182428"/>
                  <a:pt x="7260" y="178802"/>
                </a:cubicBezTo>
                <a:lnTo>
                  <a:pt x="57068" y="139924"/>
                </a:lnTo>
                <a:cubicBezTo>
                  <a:pt x="64327" y="134082"/>
                  <a:pt x="76426" y="131463"/>
                  <a:pt x="85299" y="131463"/>
                </a:cubicBezTo>
                <a:close/>
                <a:moveTo>
                  <a:pt x="386204" y="42904"/>
                </a:moveTo>
                <a:lnTo>
                  <a:pt x="516692" y="42904"/>
                </a:lnTo>
                <a:cubicBezTo>
                  <a:pt x="525163" y="42904"/>
                  <a:pt x="537667" y="46125"/>
                  <a:pt x="545129" y="51964"/>
                </a:cubicBezTo>
                <a:lnTo>
                  <a:pt x="594743" y="90620"/>
                </a:lnTo>
                <a:cubicBezTo>
                  <a:pt x="599381" y="94244"/>
                  <a:pt x="602205" y="99680"/>
                  <a:pt x="602205" y="105317"/>
                </a:cubicBezTo>
                <a:cubicBezTo>
                  <a:pt x="602205" y="111156"/>
                  <a:pt x="599381" y="116592"/>
                  <a:pt x="594944" y="120216"/>
                </a:cubicBezTo>
                <a:lnTo>
                  <a:pt x="545129" y="160281"/>
                </a:lnTo>
                <a:cubicBezTo>
                  <a:pt x="539280" y="164912"/>
                  <a:pt x="526978" y="171757"/>
                  <a:pt x="516692" y="171757"/>
                </a:cubicBezTo>
                <a:lnTo>
                  <a:pt x="386204" y="171757"/>
                </a:lnTo>
                <a:close/>
                <a:moveTo>
                  <a:pt x="297432" y="0"/>
                </a:moveTo>
                <a:cubicBezTo>
                  <a:pt x="319615" y="0"/>
                  <a:pt x="337765" y="18123"/>
                  <a:pt x="337765" y="40274"/>
                </a:cubicBezTo>
                <a:lnTo>
                  <a:pt x="337765" y="496775"/>
                </a:lnTo>
                <a:lnTo>
                  <a:pt x="419238" y="496775"/>
                </a:lnTo>
                <a:cubicBezTo>
                  <a:pt x="432346" y="496775"/>
                  <a:pt x="448076" y="504629"/>
                  <a:pt x="455739" y="515100"/>
                </a:cubicBezTo>
                <a:lnTo>
                  <a:pt x="497887" y="572490"/>
                </a:lnTo>
                <a:cubicBezTo>
                  <a:pt x="503332" y="580142"/>
                  <a:pt x="504542" y="588599"/>
                  <a:pt x="500912" y="595647"/>
                </a:cubicBezTo>
                <a:cubicBezTo>
                  <a:pt x="497282" y="602695"/>
                  <a:pt x="489820" y="606722"/>
                  <a:pt x="480342" y="606722"/>
                </a:cubicBezTo>
                <a:lnTo>
                  <a:pt x="121580" y="606722"/>
                </a:lnTo>
                <a:cubicBezTo>
                  <a:pt x="112102" y="606722"/>
                  <a:pt x="104640" y="602695"/>
                  <a:pt x="101010" y="595647"/>
                </a:cubicBezTo>
                <a:cubicBezTo>
                  <a:pt x="97380" y="588599"/>
                  <a:pt x="98590" y="580142"/>
                  <a:pt x="104237" y="572490"/>
                </a:cubicBezTo>
                <a:lnTo>
                  <a:pt x="146183" y="515100"/>
                </a:lnTo>
                <a:cubicBezTo>
                  <a:pt x="153846" y="504629"/>
                  <a:pt x="169576" y="496775"/>
                  <a:pt x="182684" y="496775"/>
                </a:cubicBezTo>
                <a:lnTo>
                  <a:pt x="257099" y="496775"/>
                </a:lnTo>
                <a:lnTo>
                  <a:pt x="257099" y="40274"/>
                </a:lnTo>
                <a:cubicBezTo>
                  <a:pt x="257099" y="18123"/>
                  <a:pt x="275249" y="0"/>
                  <a:pt x="297432" y="0"/>
                </a:cubicBezTo>
                <a:close/>
              </a:path>
            </a:pathLst>
          </a:custGeom>
          <a:solidFill>
            <a:srgbClr val="FFFFFF"/>
          </a:solidFill>
          <a:ln w="12700" cap="flat">
            <a:noFill/>
            <a:miter lim="400000"/>
          </a:ln>
          <a:effectLst/>
        </p:spPr>
        <p:txBody>
          <a:bodyPr wrap="square" lIns="19050" tIns="19050" rIns="19050" bIns="19050" numCol="1" anchor="ctr">
            <a:no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2286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kumimoji="0" sz="15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panose="020B0502020104020203"/>
              <a:cs typeface="+mn-ea"/>
              <a:sym typeface="+mn-lt"/>
            </a:endParaRPr>
          </a:p>
        </p:txBody>
      </p:sp>
      <p:sp>
        <p:nvSpPr>
          <p:cNvPr id="149" name="Rectangle 30"/>
          <p:cNvSpPr/>
          <p:nvPr/>
        </p:nvSpPr>
        <p:spPr bwMode="auto">
          <a:xfrm>
            <a:off x="8024561" y="4732226"/>
            <a:ext cx="3785428" cy="637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50000"/>
              </a:lnSpc>
              <a:spcBef>
                <a:spcPct val="0"/>
              </a:spcBef>
              <a:spcAft>
                <a:spcPts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RAID6 </a:t>
            </a:r>
            <a:r>
              <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的冗余特性在存储大量数据时能够显著提高数据的可靠性和系统的容错能力</a:t>
            </a:r>
          </a:p>
        </p:txBody>
      </p:sp>
      <p:cxnSp>
        <p:nvCxnSpPr>
          <p:cNvPr id="152" name="直接连接符 151"/>
          <p:cNvCxnSpPr/>
          <p:nvPr/>
        </p:nvCxnSpPr>
        <p:spPr>
          <a:xfrm>
            <a:off x="8027210" y="2826535"/>
            <a:ext cx="349327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8027210" y="4273295"/>
            <a:ext cx="349327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341437" y="253713"/>
            <a:ext cx="10850563" cy="663575"/>
          </a:xfrm>
        </p:spPr>
        <p:txBody>
          <a:bodyPr/>
          <a:lstStyle/>
          <a:p>
            <a:r>
              <a:rPr lang="en-US" altLang="zh-CN" sz="2800" dirty="0"/>
              <a:t>Object Storage Target (OST)</a:t>
            </a:r>
          </a:p>
        </p:txBody>
      </p:sp>
      <p:sp>
        <p:nvSpPr>
          <p:cNvPr id="7" name="灯片编号占位符 6"/>
          <p:cNvSpPr>
            <a:spLocks noGrp="1"/>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8236D-BA36-4C90-BC5E-4C81E9977708}" type="slidenum">
              <a:rPr lang="zh-CN" altLang="en-US" sz="2400" smtClean="0"/>
              <a:t>28</a:t>
            </a:fld>
            <a:endParaRPr lang="zh-CN" altLang="en-US" sz="2400"/>
          </a:p>
        </p:txBody>
      </p:sp>
      <p:pic>
        <p:nvPicPr>
          <p:cNvPr id="3" name="图片 2">
            <a:extLst>
              <a:ext uri="{FF2B5EF4-FFF2-40B4-BE49-F238E27FC236}">
                <a16:creationId xmlns:a16="http://schemas.microsoft.com/office/drawing/2014/main" id="{82E063AC-52CA-74AC-A262-644B9A6F5593}"/>
              </a:ext>
            </a:extLst>
          </p:cNvPr>
          <p:cNvPicPr>
            <a:picLocks noChangeAspect="1"/>
          </p:cNvPicPr>
          <p:nvPr/>
        </p:nvPicPr>
        <p:blipFill>
          <a:blip r:embed="rId3"/>
          <a:stretch>
            <a:fillRect/>
          </a:stretch>
        </p:blipFill>
        <p:spPr>
          <a:xfrm>
            <a:off x="3641600" y="1796794"/>
            <a:ext cx="3842220" cy="2864780"/>
          </a:xfrm>
          <a:prstGeom prst="rect">
            <a:avLst/>
          </a:prstGeom>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77419" y="598161"/>
            <a:ext cx="10825884" cy="5667826"/>
          </a:xfrm>
          <a:prstGeom prst="rect">
            <a:avLst/>
          </a:prstGeom>
          <a:blipFill dpi="0" rotWithShape="1">
            <a:blip r:embed="rId3">
              <a:alphaModFix amt="8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5015410" y="1465053"/>
            <a:ext cx="2149901" cy="2149901"/>
            <a:chOff x="5015408" y="1196255"/>
            <a:chExt cx="2149901" cy="2149901"/>
          </a:xfrm>
        </p:grpSpPr>
        <p:sp>
          <p:nvSpPr>
            <p:cNvPr id="10" name="菱形 9"/>
            <p:cNvSpPr/>
            <p:nvPr/>
          </p:nvSpPr>
          <p:spPr bwMode="auto">
            <a:xfrm>
              <a:off x="5015408" y="1196255"/>
              <a:ext cx="2149901" cy="2149901"/>
            </a:xfrm>
            <a:prstGeom prst="diamond">
              <a:avLst/>
            </a:prstGeom>
            <a:solidFill>
              <a:srgbClr val="1A3172"/>
            </a:solidFill>
            <a:ln w="38100">
              <a:solidFill>
                <a:srgbClr val="1A3172"/>
              </a:solidFill>
            </a:ln>
          </p:spPr>
          <p:style>
            <a:lnRef idx="2">
              <a:schemeClr val="dk1"/>
            </a:lnRef>
            <a:fillRef idx="1">
              <a:schemeClr val="lt1"/>
            </a:fillRef>
            <a:effectRef idx="0">
              <a:schemeClr val="dk1"/>
            </a:effectRef>
            <a:fontRef idx="minor">
              <a:schemeClr val="dk1"/>
            </a:fontRef>
          </p:style>
          <p:txBody>
            <a:bodyPr wrap="none" rtlCol="0" anchor="ctr">
              <a:noAutofit/>
            </a:bodyPr>
            <a:lstStyle/>
            <a:p>
              <a:pPr algn="ctr"/>
              <a:endParaRPr lang="zh-CN" altLang="en-US" sz="2400" dirty="0">
                <a:solidFill>
                  <a:schemeClr val="tx1">
                    <a:lumMod val="85000"/>
                    <a:lumOff val="15000"/>
                  </a:schemeClr>
                </a:solidFill>
                <a:latin typeface="站酷快乐体2016修订版" panose="02010600030101010101" pitchFamily="2" charset="-122"/>
                <a:ea typeface="站酷快乐体2016修订版" panose="02010600030101010101" pitchFamily="2" charset="-122"/>
                <a:cs typeface="+mn-ea"/>
                <a:sym typeface="+mn-lt"/>
              </a:endParaRPr>
            </a:p>
          </p:txBody>
        </p:sp>
        <p:sp>
          <p:nvSpPr>
            <p:cNvPr id="7" name="矩形 6"/>
            <p:cNvSpPr/>
            <p:nvPr/>
          </p:nvSpPr>
          <p:spPr>
            <a:xfrm>
              <a:off x="5680394" y="1671042"/>
              <a:ext cx="831215" cy="1198880"/>
            </a:xfrm>
            <a:prstGeom prst="rect">
              <a:avLst/>
            </a:prstGeom>
          </p:spPr>
          <p:txBody>
            <a:bodyPr wrap="none">
              <a:spAutoFit/>
            </a:bodyPr>
            <a:lstStyle/>
            <a:p>
              <a:pPr lvl="0" algn="ctr"/>
              <a:r>
                <a:rPr lang="en-US" altLang="zh-CN" sz="7200" b="1" spc="600" dirty="0">
                  <a:solidFill>
                    <a:schemeClr val="bg1"/>
                  </a:solidFill>
                  <a:latin typeface="微软雅黑" panose="020B0503020204020204" pitchFamily="34" charset="-122"/>
                  <a:ea typeface="微软雅黑" panose="020B0503020204020204" pitchFamily="34" charset="-122"/>
                  <a:cs typeface="+mn-ea"/>
                  <a:sym typeface="+mn-lt"/>
                </a:rPr>
                <a:t>5</a:t>
              </a:r>
            </a:p>
          </p:txBody>
        </p:sp>
      </p:grpSp>
      <p:sp>
        <p:nvSpPr>
          <p:cNvPr id="8" name="矩形 7"/>
          <p:cNvSpPr/>
          <p:nvPr/>
        </p:nvSpPr>
        <p:spPr>
          <a:xfrm>
            <a:off x="2949700" y="3743491"/>
            <a:ext cx="6260098" cy="1337945"/>
          </a:xfrm>
          <a:prstGeom prst="rect">
            <a:avLst/>
          </a:prstGeom>
        </p:spPr>
        <p:txBody>
          <a:bodyPr wrap="square">
            <a:spAutoFit/>
          </a:bodyPr>
          <a:lstStyle/>
          <a:p>
            <a:pPr algn="ctr">
              <a:lnSpc>
                <a:spcPct val="150000"/>
              </a:lnSpc>
            </a:pPr>
            <a:r>
              <a:rPr lang="zh-CN" altLang="en-US" sz="5400" b="1" spc="600" dirty="0">
                <a:solidFill>
                  <a:schemeClr val="tx1">
                    <a:lumMod val="85000"/>
                    <a:lumOff val="15000"/>
                  </a:schemeClr>
                </a:solidFill>
                <a:latin typeface="微软雅黑" panose="020B0503020204020204" pitchFamily="34" charset="-122"/>
                <a:ea typeface="微软雅黑" panose="020B0503020204020204" pitchFamily="34" charset="-122"/>
              </a:rPr>
              <a:t>数据清洗和处理</a:t>
            </a:r>
          </a:p>
        </p:txBody>
      </p:sp>
      <p:sp>
        <p:nvSpPr>
          <p:cNvPr id="9" name="灯片编号占位符 8"/>
          <p:cNvSpPr>
            <a:spLocks noGrp="1"/>
          </p:cNvSpPr>
          <p:nvPr>
            <p:ph type="sldNum" sz="quarter" idx="12"/>
          </p:nvPr>
        </p:nvSpPr>
        <p:spPr/>
        <p:txBody>
          <a:bodyPr/>
          <a:lstStyle/>
          <a:p>
            <a:fld id="{5588236D-BA36-4C90-BC5E-4C81E9977708}" type="slidenum">
              <a:rPr lang="zh-CN" altLang="en-US" sz="2400" smtClean="0"/>
              <a:t>29</a:t>
            </a:fld>
            <a:endParaRPr lang="zh-CN" altLang="en-US" sz="240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77419" y="598161"/>
            <a:ext cx="10825884" cy="5667826"/>
          </a:xfrm>
          <a:prstGeom prst="rect">
            <a:avLst/>
          </a:prstGeom>
          <a:blipFill dpi="0" rotWithShape="1">
            <a:blip r:embed="rId3">
              <a:alphaModFix amt="8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5015410" y="1465053"/>
            <a:ext cx="2149901" cy="2149901"/>
            <a:chOff x="5015408" y="1196255"/>
            <a:chExt cx="2149901" cy="2149901"/>
          </a:xfrm>
        </p:grpSpPr>
        <p:sp>
          <p:nvSpPr>
            <p:cNvPr id="10" name="菱形 9"/>
            <p:cNvSpPr/>
            <p:nvPr/>
          </p:nvSpPr>
          <p:spPr bwMode="auto">
            <a:xfrm>
              <a:off x="5015408" y="1196255"/>
              <a:ext cx="2149901" cy="2149901"/>
            </a:xfrm>
            <a:prstGeom prst="diamond">
              <a:avLst/>
            </a:prstGeom>
            <a:solidFill>
              <a:srgbClr val="1A3172"/>
            </a:solidFill>
            <a:ln w="38100">
              <a:solidFill>
                <a:srgbClr val="1A3172"/>
              </a:solidFill>
            </a:ln>
          </p:spPr>
          <p:style>
            <a:lnRef idx="2">
              <a:schemeClr val="dk1"/>
            </a:lnRef>
            <a:fillRef idx="1">
              <a:schemeClr val="lt1"/>
            </a:fillRef>
            <a:effectRef idx="0">
              <a:schemeClr val="dk1"/>
            </a:effectRef>
            <a:fontRef idx="minor">
              <a:schemeClr val="dk1"/>
            </a:fontRef>
          </p:style>
          <p:txBody>
            <a:bodyPr wrap="none" rtlCol="0" anchor="ctr">
              <a:noAutofit/>
            </a:bodyPr>
            <a:lstStyle/>
            <a:p>
              <a:pPr algn="ctr"/>
              <a:endParaRPr lang="zh-CN" altLang="en-US" sz="2400" dirty="0">
                <a:solidFill>
                  <a:schemeClr val="tx1">
                    <a:lumMod val="85000"/>
                    <a:lumOff val="15000"/>
                  </a:schemeClr>
                </a:solidFill>
                <a:latin typeface="站酷快乐体2016修订版" panose="02010600030101010101" pitchFamily="2" charset="-122"/>
                <a:ea typeface="站酷快乐体2016修订版" panose="02010600030101010101" pitchFamily="2" charset="-122"/>
                <a:cs typeface="+mn-ea"/>
                <a:sym typeface="+mn-lt"/>
              </a:endParaRPr>
            </a:p>
          </p:txBody>
        </p:sp>
        <p:sp>
          <p:nvSpPr>
            <p:cNvPr id="7" name="矩形 6"/>
            <p:cNvSpPr/>
            <p:nvPr/>
          </p:nvSpPr>
          <p:spPr>
            <a:xfrm>
              <a:off x="5680660" y="1671042"/>
              <a:ext cx="830676" cy="1200329"/>
            </a:xfrm>
            <a:prstGeom prst="rect">
              <a:avLst/>
            </a:prstGeom>
          </p:spPr>
          <p:txBody>
            <a:bodyPr wrap="none">
              <a:spAutoFit/>
            </a:bodyPr>
            <a:lstStyle/>
            <a:p>
              <a:pPr lvl="0" algn="ctr"/>
              <a:r>
                <a:rPr lang="en-US" altLang="zh-CN" sz="7200" b="1" spc="600" dirty="0">
                  <a:solidFill>
                    <a:schemeClr val="bg1"/>
                  </a:solidFill>
                  <a:latin typeface="微软雅黑" panose="020B0503020204020204" pitchFamily="34" charset="-122"/>
                  <a:ea typeface="微软雅黑" panose="020B0503020204020204" pitchFamily="34" charset="-122"/>
                  <a:cs typeface="+mn-ea"/>
                  <a:sym typeface="+mn-lt"/>
                </a:rPr>
                <a:t>0</a:t>
              </a:r>
              <a:endParaRPr lang="zh-CN" altLang="en-US" sz="7200" b="1" spc="6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8" name="矩形 7"/>
          <p:cNvSpPr/>
          <p:nvPr/>
        </p:nvSpPr>
        <p:spPr>
          <a:xfrm>
            <a:off x="2949700" y="3743491"/>
            <a:ext cx="6260098" cy="1191993"/>
          </a:xfrm>
          <a:prstGeom prst="rect">
            <a:avLst/>
          </a:prstGeom>
        </p:spPr>
        <p:txBody>
          <a:bodyPr wrap="square">
            <a:spAutoFit/>
          </a:bodyPr>
          <a:lstStyle/>
          <a:p>
            <a:pPr algn="ctr">
              <a:lnSpc>
                <a:spcPct val="150000"/>
              </a:lnSpc>
            </a:pPr>
            <a:r>
              <a:rPr lang="zh-CN" altLang="en-US" sz="5400" b="1" spc="600" dirty="0">
                <a:solidFill>
                  <a:schemeClr val="tx1">
                    <a:lumMod val="85000"/>
                    <a:lumOff val="15000"/>
                  </a:schemeClr>
                </a:solidFill>
                <a:latin typeface="微软雅黑" panose="020B0503020204020204" pitchFamily="34" charset="-122"/>
                <a:ea typeface="微软雅黑" panose="020B0503020204020204" pitchFamily="34" charset="-122"/>
              </a:rPr>
              <a:t>总体介绍</a:t>
            </a:r>
          </a:p>
        </p:txBody>
      </p:sp>
      <p:sp>
        <p:nvSpPr>
          <p:cNvPr id="9" name="灯片编号占位符 8"/>
          <p:cNvSpPr>
            <a:spLocks noGrp="1"/>
          </p:cNvSpPr>
          <p:nvPr>
            <p:ph type="sldNum" sz="quarter" idx="12"/>
          </p:nvPr>
        </p:nvSpPr>
        <p:spPr/>
        <p:txBody>
          <a:bodyPr/>
          <a:lstStyle/>
          <a:p>
            <a:fld id="{5588236D-BA36-4C90-BC5E-4C81E9977708}" type="slidenum">
              <a:rPr lang="zh-CN" altLang="en-US" sz="2400" smtClean="0"/>
              <a:t>3</a:t>
            </a:fld>
            <a:endParaRPr lang="zh-CN" altLang="en-US" sz="2400"/>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bwMode="auto">
          <a:xfrm>
            <a:off x="-1482" y="0"/>
            <a:ext cx="12193481" cy="6863750"/>
          </a:xfrm>
          <a:prstGeom prst="rect">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9" name="矩形 28"/>
          <p:cNvSpPr/>
          <p:nvPr/>
        </p:nvSpPr>
        <p:spPr bwMode="auto">
          <a:xfrm>
            <a:off x="-1270" y="1016000"/>
            <a:ext cx="12193270" cy="5553710"/>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 name="标题 1"/>
          <p:cNvSpPr>
            <a:spLocks noGrp="1"/>
          </p:cNvSpPr>
          <p:nvPr>
            <p:ph type="title"/>
          </p:nvPr>
        </p:nvSpPr>
        <p:spPr>
          <a:xfrm>
            <a:off x="1328737" y="321467"/>
            <a:ext cx="10850563" cy="663575"/>
          </a:xfrm>
        </p:spPr>
        <p:txBody>
          <a:bodyPr/>
          <a:lstStyle/>
          <a:p>
            <a:r>
              <a:rPr lang="zh-CN" altLang="en-US" sz="2800" spc="600" dirty="0">
                <a:solidFill>
                  <a:schemeClr val="tx1">
                    <a:lumMod val="85000"/>
                    <a:lumOff val="15000"/>
                  </a:schemeClr>
                </a:solidFill>
                <a:latin typeface="微软雅黑" panose="020B0503020204020204" pitchFamily="34" charset="-122"/>
                <a:ea typeface="微软雅黑" panose="020B0503020204020204" pitchFamily="34" charset="-122"/>
                <a:sym typeface="+mn-ea"/>
              </a:rPr>
              <a:t>数据清洗和处理</a:t>
            </a:r>
            <a:endParaRPr lang="zh-CN" altLang="en-US" sz="2800" dirty="0">
              <a:solidFill>
                <a:schemeClr val="tx1">
                  <a:lumMod val="85000"/>
                  <a:lumOff val="15000"/>
                </a:schemeClr>
              </a:solidFill>
            </a:endParaRPr>
          </a:p>
        </p:txBody>
      </p:sp>
      <p:sp>
        <p:nvSpPr>
          <p:cNvPr id="46" name="book-and-cd_43679"/>
          <p:cNvSpPr>
            <a:spLocks noChangeAspect="1"/>
          </p:cNvSpPr>
          <p:nvPr/>
        </p:nvSpPr>
        <p:spPr bwMode="auto">
          <a:xfrm>
            <a:off x="520658" y="414668"/>
            <a:ext cx="609685" cy="488288"/>
          </a:xfrm>
          <a:custGeom>
            <a:avLst/>
            <a:gdLst>
              <a:gd name="connsiteX0" fmla="*/ 452113 w 560604"/>
              <a:gd name="connsiteY0" fmla="*/ 77314 h 448980"/>
              <a:gd name="connsiteX1" fmla="*/ 417185 w 560604"/>
              <a:gd name="connsiteY1" fmla="*/ 112165 h 448980"/>
              <a:gd name="connsiteX2" fmla="*/ 452113 w 560604"/>
              <a:gd name="connsiteY2" fmla="*/ 145726 h 448980"/>
              <a:gd name="connsiteX3" fmla="*/ 485747 w 560604"/>
              <a:gd name="connsiteY3" fmla="*/ 112165 h 448980"/>
              <a:gd name="connsiteX4" fmla="*/ 452113 w 560604"/>
              <a:gd name="connsiteY4" fmla="*/ 77314 h 448980"/>
              <a:gd name="connsiteX5" fmla="*/ 118850 w 560604"/>
              <a:gd name="connsiteY5" fmla="*/ 64516 h 448980"/>
              <a:gd name="connsiteX6" fmla="*/ 40048 w 560604"/>
              <a:gd name="connsiteY6" fmla="*/ 77417 h 448980"/>
              <a:gd name="connsiteX7" fmla="*/ 40048 w 560604"/>
              <a:gd name="connsiteY7" fmla="*/ 392214 h 448980"/>
              <a:gd name="connsiteX8" fmla="*/ 107224 w 560604"/>
              <a:gd name="connsiteY8" fmla="*/ 380602 h 448980"/>
              <a:gd name="connsiteX9" fmla="*/ 255786 w 560604"/>
              <a:gd name="connsiteY9" fmla="*/ 412856 h 448980"/>
              <a:gd name="connsiteX10" fmla="*/ 255786 w 560604"/>
              <a:gd name="connsiteY10" fmla="*/ 277390 h 448980"/>
              <a:gd name="connsiteX11" fmla="*/ 246743 w 560604"/>
              <a:gd name="connsiteY11" fmla="*/ 287711 h 448980"/>
              <a:gd name="connsiteX12" fmla="*/ 246743 w 560604"/>
              <a:gd name="connsiteY12" fmla="*/ 109671 h 448980"/>
              <a:gd name="connsiteX13" fmla="*/ 118850 w 560604"/>
              <a:gd name="connsiteY13" fmla="*/ 64516 h 448980"/>
              <a:gd name="connsiteX14" fmla="*/ 452113 w 560604"/>
              <a:gd name="connsiteY14" fmla="*/ 64406 h 448980"/>
              <a:gd name="connsiteX15" fmla="*/ 498683 w 560604"/>
              <a:gd name="connsiteY15" fmla="*/ 112165 h 448980"/>
              <a:gd name="connsiteX16" fmla="*/ 452113 w 560604"/>
              <a:gd name="connsiteY16" fmla="*/ 158634 h 448980"/>
              <a:gd name="connsiteX17" fmla="*/ 404248 w 560604"/>
              <a:gd name="connsiteY17" fmla="*/ 112165 h 448980"/>
              <a:gd name="connsiteX18" fmla="*/ 452113 w 560604"/>
              <a:gd name="connsiteY18" fmla="*/ 64406 h 448980"/>
              <a:gd name="connsiteX19" fmla="*/ 452058 w 560604"/>
              <a:gd name="connsiteY19" fmla="*/ 59344 h 448980"/>
              <a:gd name="connsiteX20" fmla="*/ 399076 w 560604"/>
              <a:gd name="connsiteY20" fmla="*/ 112237 h 448980"/>
              <a:gd name="connsiteX21" fmla="*/ 452058 w 560604"/>
              <a:gd name="connsiteY21" fmla="*/ 163840 h 448980"/>
              <a:gd name="connsiteX22" fmla="*/ 505039 w 560604"/>
              <a:gd name="connsiteY22" fmla="*/ 112237 h 448980"/>
              <a:gd name="connsiteX23" fmla="*/ 452058 w 560604"/>
              <a:gd name="connsiteY23" fmla="*/ 59344 h 448980"/>
              <a:gd name="connsiteX24" fmla="*/ 118850 w 560604"/>
              <a:gd name="connsiteY24" fmla="*/ 50324 h 448980"/>
              <a:gd name="connsiteX25" fmla="*/ 257078 w 560604"/>
              <a:gd name="connsiteY25" fmla="*/ 99350 h 448980"/>
              <a:gd name="connsiteX26" fmla="*/ 334589 w 560604"/>
              <a:gd name="connsiteY26" fmla="*/ 58065 h 448980"/>
              <a:gd name="connsiteX27" fmla="*/ 329422 w 560604"/>
              <a:gd name="connsiteY27" fmla="*/ 76127 h 448980"/>
              <a:gd name="connsiteX28" fmla="*/ 268705 w 560604"/>
              <a:gd name="connsiteY28" fmla="*/ 109671 h 448980"/>
              <a:gd name="connsiteX29" fmla="*/ 268705 w 560604"/>
              <a:gd name="connsiteY29" fmla="*/ 287711 h 448980"/>
              <a:gd name="connsiteX30" fmla="*/ 259662 w 560604"/>
              <a:gd name="connsiteY30" fmla="*/ 277390 h 448980"/>
              <a:gd name="connsiteX31" fmla="*/ 259662 w 560604"/>
              <a:gd name="connsiteY31" fmla="*/ 412856 h 448980"/>
              <a:gd name="connsiteX32" fmla="*/ 405641 w 560604"/>
              <a:gd name="connsiteY32" fmla="*/ 380602 h 448980"/>
              <a:gd name="connsiteX33" fmla="*/ 475400 w 560604"/>
              <a:gd name="connsiteY33" fmla="*/ 392214 h 448980"/>
              <a:gd name="connsiteX34" fmla="*/ 475400 w 560604"/>
              <a:gd name="connsiteY34" fmla="*/ 233525 h 448980"/>
              <a:gd name="connsiteX35" fmla="*/ 510280 w 560604"/>
              <a:gd name="connsiteY35" fmla="*/ 221914 h 448980"/>
              <a:gd name="connsiteX36" fmla="*/ 510280 w 560604"/>
              <a:gd name="connsiteY36" fmla="*/ 437369 h 448980"/>
              <a:gd name="connsiteX37" fmla="*/ 290666 w 560604"/>
              <a:gd name="connsiteY37" fmla="*/ 437369 h 448980"/>
              <a:gd name="connsiteX38" fmla="*/ 258370 w 560604"/>
              <a:gd name="connsiteY38" fmla="*/ 448980 h 448980"/>
              <a:gd name="connsiteX39" fmla="*/ 226074 w 560604"/>
              <a:gd name="connsiteY39" fmla="*/ 437369 h 448980"/>
              <a:gd name="connsiteX40" fmla="*/ 0 w 560604"/>
              <a:gd name="connsiteY40" fmla="*/ 437369 h 448980"/>
              <a:gd name="connsiteX41" fmla="*/ 0 w 560604"/>
              <a:gd name="connsiteY41" fmla="*/ 113541 h 448980"/>
              <a:gd name="connsiteX42" fmla="*/ 24545 w 560604"/>
              <a:gd name="connsiteY42" fmla="*/ 96769 h 448980"/>
              <a:gd name="connsiteX43" fmla="*/ 24545 w 560604"/>
              <a:gd name="connsiteY43" fmla="*/ 67096 h 448980"/>
              <a:gd name="connsiteX44" fmla="*/ 29713 w 560604"/>
              <a:gd name="connsiteY44" fmla="*/ 65806 h 448980"/>
              <a:gd name="connsiteX45" fmla="*/ 118850 w 560604"/>
              <a:gd name="connsiteY45" fmla="*/ 50324 h 448980"/>
              <a:gd name="connsiteX46" fmla="*/ 449473 w 560604"/>
              <a:gd name="connsiteY46" fmla="*/ 0 h 448980"/>
              <a:gd name="connsiteX47" fmla="*/ 560604 w 560604"/>
              <a:gd name="connsiteY47" fmla="*/ 109657 h 448980"/>
              <a:gd name="connsiteX48" fmla="*/ 449473 w 560604"/>
              <a:gd name="connsiteY48" fmla="*/ 219313 h 448980"/>
              <a:gd name="connsiteX49" fmla="*/ 339634 w 560604"/>
              <a:gd name="connsiteY49" fmla="*/ 109657 h 448980"/>
              <a:gd name="connsiteX50" fmla="*/ 449473 w 560604"/>
              <a:gd name="connsiteY50" fmla="*/ 0 h 448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60604" h="448980">
                <a:moveTo>
                  <a:pt x="452113" y="77314"/>
                </a:moveTo>
                <a:cubicBezTo>
                  <a:pt x="432708" y="77314"/>
                  <a:pt x="417185" y="92804"/>
                  <a:pt x="417185" y="112165"/>
                </a:cubicBezTo>
                <a:cubicBezTo>
                  <a:pt x="417185" y="130237"/>
                  <a:pt x="432708" y="145726"/>
                  <a:pt x="452113" y="145726"/>
                </a:cubicBezTo>
                <a:cubicBezTo>
                  <a:pt x="471517" y="145726"/>
                  <a:pt x="485747" y="130237"/>
                  <a:pt x="485747" y="112165"/>
                </a:cubicBezTo>
                <a:cubicBezTo>
                  <a:pt x="485747" y="92804"/>
                  <a:pt x="470223" y="77314"/>
                  <a:pt x="452113" y="77314"/>
                </a:cubicBezTo>
                <a:close/>
                <a:moveTo>
                  <a:pt x="118850" y="64516"/>
                </a:moveTo>
                <a:cubicBezTo>
                  <a:pt x="81387" y="64516"/>
                  <a:pt x="50382" y="73547"/>
                  <a:pt x="40048" y="77417"/>
                </a:cubicBezTo>
                <a:lnTo>
                  <a:pt x="40048" y="392214"/>
                </a:lnTo>
                <a:cubicBezTo>
                  <a:pt x="58133" y="384473"/>
                  <a:pt x="81387" y="380602"/>
                  <a:pt x="107224" y="380602"/>
                </a:cubicBezTo>
                <a:cubicBezTo>
                  <a:pt x="171816" y="380602"/>
                  <a:pt x="236408" y="405115"/>
                  <a:pt x="255786" y="412856"/>
                </a:cubicBezTo>
                <a:lnTo>
                  <a:pt x="255786" y="277390"/>
                </a:lnTo>
                <a:lnTo>
                  <a:pt x="246743" y="287711"/>
                </a:lnTo>
                <a:lnTo>
                  <a:pt x="246743" y="109671"/>
                </a:lnTo>
                <a:cubicBezTo>
                  <a:pt x="211863" y="79997"/>
                  <a:pt x="169232" y="64516"/>
                  <a:pt x="118850" y="64516"/>
                </a:cubicBezTo>
                <a:close/>
                <a:moveTo>
                  <a:pt x="452113" y="64406"/>
                </a:moveTo>
                <a:cubicBezTo>
                  <a:pt x="477985" y="64406"/>
                  <a:pt x="498683" y="86350"/>
                  <a:pt x="498683" y="112165"/>
                </a:cubicBezTo>
                <a:cubicBezTo>
                  <a:pt x="498683" y="137981"/>
                  <a:pt x="477985" y="158634"/>
                  <a:pt x="452113" y="158634"/>
                </a:cubicBezTo>
                <a:cubicBezTo>
                  <a:pt x="426240" y="158634"/>
                  <a:pt x="404248" y="137981"/>
                  <a:pt x="404248" y="112165"/>
                </a:cubicBezTo>
                <a:cubicBezTo>
                  <a:pt x="404248" y="86350"/>
                  <a:pt x="426240" y="64406"/>
                  <a:pt x="452113" y="64406"/>
                </a:cubicBezTo>
                <a:close/>
                <a:moveTo>
                  <a:pt x="452058" y="59344"/>
                </a:moveTo>
                <a:cubicBezTo>
                  <a:pt x="422336" y="59344"/>
                  <a:pt x="399076" y="82565"/>
                  <a:pt x="399076" y="112237"/>
                </a:cubicBezTo>
                <a:cubicBezTo>
                  <a:pt x="399076" y="140618"/>
                  <a:pt x="422336" y="163840"/>
                  <a:pt x="452058" y="163840"/>
                </a:cubicBezTo>
                <a:cubicBezTo>
                  <a:pt x="480486" y="163840"/>
                  <a:pt x="505039" y="140618"/>
                  <a:pt x="505039" y="112237"/>
                </a:cubicBezTo>
                <a:cubicBezTo>
                  <a:pt x="505039" y="82565"/>
                  <a:pt x="480486" y="59344"/>
                  <a:pt x="452058" y="59344"/>
                </a:cubicBezTo>
                <a:close/>
                <a:moveTo>
                  <a:pt x="118850" y="50324"/>
                </a:moveTo>
                <a:cubicBezTo>
                  <a:pt x="173108" y="50324"/>
                  <a:pt x="219614" y="67096"/>
                  <a:pt x="257078" y="99350"/>
                </a:cubicBezTo>
                <a:cubicBezTo>
                  <a:pt x="280331" y="79997"/>
                  <a:pt x="306168" y="65806"/>
                  <a:pt x="334589" y="58065"/>
                </a:cubicBezTo>
                <a:cubicBezTo>
                  <a:pt x="332005" y="64516"/>
                  <a:pt x="330713" y="69676"/>
                  <a:pt x="329422" y="76127"/>
                </a:cubicBezTo>
                <a:cubicBezTo>
                  <a:pt x="307460" y="82578"/>
                  <a:pt x="286791" y="94189"/>
                  <a:pt x="268705" y="109671"/>
                </a:cubicBezTo>
                <a:lnTo>
                  <a:pt x="268705" y="287711"/>
                </a:lnTo>
                <a:lnTo>
                  <a:pt x="259662" y="277390"/>
                </a:lnTo>
                <a:lnTo>
                  <a:pt x="259662" y="412856"/>
                </a:lnTo>
                <a:cubicBezTo>
                  <a:pt x="279039" y="405115"/>
                  <a:pt x="339756" y="380602"/>
                  <a:pt x="405641" y="380602"/>
                </a:cubicBezTo>
                <a:cubicBezTo>
                  <a:pt x="431478" y="380602"/>
                  <a:pt x="454731" y="384473"/>
                  <a:pt x="475400" y="392214"/>
                </a:cubicBezTo>
                <a:lnTo>
                  <a:pt x="475400" y="233525"/>
                </a:lnTo>
                <a:cubicBezTo>
                  <a:pt x="488319" y="230945"/>
                  <a:pt x="499945" y="227074"/>
                  <a:pt x="510280" y="221914"/>
                </a:cubicBezTo>
                <a:lnTo>
                  <a:pt x="510280" y="437369"/>
                </a:lnTo>
                <a:lnTo>
                  <a:pt x="290666" y="437369"/>
                </a:lnTo>
                <a:cubicBezTo>
                  <a:pt x="282915" y="445110"/>
                  <a:pt x="271288" y="448980"/>
                  <a:pt x="258370" y="448980"/>
                </a:cubicBezTo>
                <a:cubicBezTo>
                  <a:pt x="245451" y="448980"/>
                  <a:pt x="233825" y="445110"/>
                  <a:pt x="226074" y="437369"/>
                </a:cubicBezTo>
                <a:lnTo>
                  <a:pt x="0" y="437369"/>
                </a:lnTo>
                <a:lnTo>
                  <a:pt x="0" y="113541"/>
                </a:lnTo>
                <a:cubicBezTo>
                  <a:pt x="0" y="105800"/>
                  <a:pt x="9043" y="100640"/>
                  <a:pt x="24545" y="96769"/>
                </a:cubicBezTo>
                <a:lnTo>
                  <a:pt x="24545" y="67096"/>
                </a:lnTo>
                <a:lnTo>
                  <a:pt x="29713" y="65806"/>
                </a:lnTo>
                <a:cubicBezTo>
                  <a:pt x="31005" y="64516"/>
                  <a:pt x="68468" y="50324"/>
                  <a:pt x="118850" y="50324"/>
                </a:cubicBezTo>
                <a:close/>
                <a:moveTo>
                  <a:pt x="449473" y="0"/>
                </a:moveTo>
                <a:cubicBezTo>
                  <a:pt x="510208" y="0"/>
                  <a:pt x="560604" y="49023"/>
                  <a:pt x="560604" y="109657"/>
                </a:cubicBezTo>
                <a:cubicBezTo>
                  <a:pt x="560604" y="170290"/>
                  <a:pt x="510208" y="219313"/>
                  <a:pt x="449473" y="219313"/>
                </a:cubicBezTo>
                <a:cubicBezTo>
                  <a:pt x="388739" y="219313"/>
                  <a:pt x="339634" y="170290"/>
                  <a:pt x="339634" y="109657"/>
                </a:cubicBezTo>
                <a:cubicBezTo>
                  <a:pt x="339634" y="49023"/>
                  <a:pt x="388739" y="0"/>
                  <a:pt x="449473" y="0"/>
                </a:cubicBezTo>
                <a:close/>
              </a:path>
            </a:pathLst>
          </a:custGeom>
          <a:solidFill>
            <a:srgbClr val="1A3172"/>
          </a:solidFill>
          <a:ln>
            <a:noFill/>
          </a:ln>
        </p:spPr>
      </p:sp>
      <p:grpSp>
        <p:nvGrpSpPr>
          <p:cNvPr id="14" name="组合 13"/>
          <p:cNvGrpSpPr/>
          <p:nvPr>
            <p:custDataLst>
              <p:tags r:id="rId2"/>
            </p:custDataLst>
          </p:nvPr>
        </p:nvGrpSpPr>
        <p:grpSpPr>
          <a:xfrm>
            <a:off x="566420" y="1225550"/>
            <a:ext cx="5221605" cy="2388870"/>
            <a:chOff x="820" y="1930"/>
            <a:chExt cx="8223" cy="3762"/>
          </a:xfrm>
        </p:grpSpPr>
        <p:sp>
          <p:nvSpPr>
            <p:cNvPr id="8" name="í$ḻiḓe"/>
            <p:cNvSpPr/>
            <p:nvPr>
              <p:custDataLst>
                <p:tags r:id="rId17"/>
              </p:custDataLst>
            </p:nvPr>
          </p:nvSpPr>
          <p:spPr>
            <a:xfrm>
              <a:off x="820" y="2361"/>
              <a:ext cx="8223" cy="3331"/>
            </a:xfrm>
            <a:prstGeom prst="roundRect">
              <a:avLst>
                <a:gd name="adj" fmla="val 2415"/>
              </a:avLst>
            </a:prstGeom>
            <a:solidFill>
              <a:schemeClr val="accent1">
                <a:lumMod val="20000"/>
                <a:lumOff val="80000"/>
                <a:alpha val="40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tIns="46800" anchor="t">
              <a:normAutofit/>
            </a:bodyPr>
            <a:lstStyle/>
            <a:p>
              <a:pPr marL="0" marR="0" lvl="0" indent="0" algn="l" defTabSz="913765" rtl="0" eaLnBrk="1" fontAlgn="auto" latinLnBrk="0" hangingPunct="1">
                <a:lnSpc>
                  <a:spcPct val="120000"/>
                </a:lnSpc>
                <a:spcBef>
                  <a:spcPts val="0"/>
                </a:spcBef>
                <a:spcAft>
                  <a:spcPts val="0"/>
                </a:spcAft>
                <a:buClrTx/>
                <a:buSzTx/>
                <a:buFontTx/>
                <a:buNone/>
                <a:defRPr/>
              </a:pP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endPar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endParaRPr>
            </a:p>
          </p:txBody>
        </p:sp>
        <p:sp>
          <p:nvSpPr>
            <p:cNvPr id="9" name="ïS1iďê"/>
            <p:cNvSpPr/>
            <p:nvPr>
              <p:custDataLst>
                <p:tags r:id="rId18"/>
              </p:custDataLst>
            </p:nvPr>
          </p:nvSpPr>
          <p:spPr>
            <a:xfrm>
              <a:off x="1202" y="1930"/>
              <a:ext cx="2825" cy="791"/>
            </a:xfrm>
            <a:prstGeom prst="roundRect">
              <a:avLst>
                <a:gd name="adj" fmla="val 14195"/>
              </a:avLst>
            </a:prstGeom>
            <a:solidFill>
              <a:srgbClr val="1A317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 1 </a:t>
              </a:r>
              <a:r>
                <a:rPr kumimoji="0" lang="zh-CN" altLang="en-US" sz="20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数据去重</a:t>
              </a:r>
            </a:p>
          </p:txBody>
        </p:sp>
        <p:sp>
          <p:nvSpPr>
            <p:cNvPr id="10" name="îşḻíḑe"/>
            <p:cNvSpPr txBox="1"/>
            <p:nvPr/>
          </p:nvSpPr>
          <p:spPr bwMode="auto">
            <a:xfrm>
              <a:off x="2133" y="5341"/>
              <a:ext cx="0" cy="349"/>
            </a:xfrm>
            <a:prstGeom prst="rect">
              <a:avLst/>
            </a:prstGeom>
            <a:noFill/>
            <a:scene3d>
              <a:camera prst="orthographicFront">
                <a:rot lat="0" lon="0" rev="0"/>
              </a:camera>
              <a:lightRig rig="threePt" dir="t"/>
            </a:scene3d>
            <a:sp3d prstMaterial="matte">
              <a:bevelT w="1270" h="1270"/>
            </a:sp3d>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4" name="文本框 3"/>
            <p:cNvSpPr txBox="1"/>
            <p:nvPr>
              <p:custDataLst>
                <p:tags r:id="rId19"/>
              </p:custDataLst>
            </p:nvPr>
          </p:nvSpPr>
          <p:spPr>
            <a:xfrm>
              <a:off x="1093" y="2776"/>
              <a:ext cx="7331" cy="1841"/>
            </a:xfrm>
            <a:prstGeom prst="rect">
              <a:avLst/>
            </a:prstGeom>
            <a:noFill/>
          </p:spPr>
          <p:txBody>
            <a:bodyPr wrap="square" lIns="90000" tIns="46800" rIns="90000" bIns="46800" rtlCol="0" anchor="t" anchorCtr="0"/>
            <a:lstStyle/>
            <a:p>
              <a:pPr marL="342900" indent="-342900" algn="l" fontAlgn="auto">
                <a:lnSpc>
                  <a:spcPct val="150000"/>
                </a:lnSpc>
                <a:buFont typeface="Arial" panose="020B0604020202020204" pitchFamily="34" charset="0"/>
                <a:buChar char="•"/>
              </a:pPr>
              <a:r>
                <a:rPr lang="zh-CN" altLang="en-US" sz="2000" dirty="0"/>
                <a:t>通过算法识别重复的文本片段或冗余的标记数据，并将移除。这有助于降低存储成本并提升数据处理速度。</a:t>
              </a:r>
            </a:p>
            <a:p>
              <a:pPr marL="342900" indent="-342900" algn="l" fontAlgn="auto">
                <a:lnSpc>
                  <a:spcPct val="150000"/>
                </a:lnSpc>
                <a:buFont typeface="Arial" panose="020B0604020202020204" pitchFamily="34" charset="0"/>
                <a:buChar char="•"/>
              </a:pPr>
              <a:endParaRPr lang="zh-CN" altLang="en-US" sz="2000" dirty="0"/>
            </a:p>
          </p:txBody>
        </p:sp>
      </p:grpSp>
      <p:grpSp>
        <p:nvGrpSpPr>
          <p:cNvPr id="13" name="组合 12"/>
          <p:cNvGrpSpPr/>
          <p:nvPr>
            <p:custDataLst>
              <p:tags r:id="rId3"/>
            </p:custDataLst>
          </p:nvPr>
        </p:nvGrpSpPr>
        <p:grpSpPr>
          <a:xfrm>
            <a:off x="6275705" y="1225550"/>
            <a:ext cx="5221605" cy="1707515"/>
            <a:chOff x="9811" y="1931"/>
            <a:chExt cx="8223" cy="2689"/>
          </a:xfrm>
        </p:grpSpPr>
        <p:sp>
          <p:nvSpPr>
            <p:cNvPr id="5" name="í$ḻiḓe"/>
            <p:cNvSpPr/>
            <p:nvPr>
              <p:custDataLst>
                <p:tags r:id="rId15"/>
              </p:custDataLst>
            </p:nvPr>
          </p:nvSpPr>
          <p:spPr>
            <a:xfrm>
              <a:off x="9811" y="2362"/>
              <a:ext cx="8223" cy="2258"/>
            </a:xfrm>
            <a:prstGeom prst="roundRect">
              <a:avLst>
                <a:gd name="adj" fmla="val 2415"/>
              </a:avLst>
            </a:prstGeom>
            <a:solidFill>
              <a:schemeClr val="accent1">
                <a:lumMod val="20000"/>
                <a:lumOff val="80000"/>
                <a:alpha val="24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tIns="46800" anchor="t">
              <a:normAutofit/>
            </a:bodyPr>
            <a:lstStyle/>
            <a:p>
              <a:pPr marL="0" marR="0" lvl="0" indent="0" algn="l" defTabSz="913765" rtl="0" eaLnBrk="1" fontAlgn="auto" latinLnBrk="0" hangingPunct="1">
                <a:lnSpc>
                  <a:spcPct val="120000"/>
                </a:lnSpc>
                <a:spcBef>
                  <a:spcPts val="0"/>
                </a:spcBef>
                <a:spcAft>
                  <a:spcPts val="0"/>
                </a:spcAft>
                <a:buClrTx/>
                <a:buSzTx/>
                <a:buFontTx/>
                <a:buNone/>
                <a:defRPr/>
              </a:pP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endPar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endParaRPr>
            </a:p>
          </p:txBody>
        </p:sp>
        <p:sp>
          <p:nvSpPr>
            <p:cNvPr id="6" name="ïS1iďê"/>
            <p:cNvSpPr/>
            <p:nvPr>
              <p:custDataLst>
                <p:tags r:id="rId16"/>
              </p:custDataLst>
            </p:nvPr>
          </p:nvSpPr>
          <p:spPr>
            <a:xfrm>
              <a:off x="10193" y="1931"/>
              <a:ext cx="2825" cy="791"/>
            </a:xfrm>
            <a:prstGeom prst="roundRect">
              <a:avLst>
                <a:gd name="adj" fmla="val 14195"/>
              </a:avLst>
            </a:prstGeom>
            <a:solidFill>
              <a:srgbClr val="1A317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 2 </a:t>
              </a:r>
              <a:r>
                <a:rPr kumimoji="0" lang="zh-CN" altLang="en-US" sz="20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数据格式化</a:t>
              </a:r>
            </a:p>
          </p:txBody>
        </p:sp>
      </p:grpSp>
      <p:sp>
        <p:nvSpPr>
          <p:cNvPr id="11" name="îşḻíḑe"/>
          <p:cNvSpPr txBox="1"/>
          <p:nvPr/>
        </p:nvSpPr>
        <p:spPr bwMode="auto">
          <a:xfrm>
            <a:off x="7063454" y="3392242"/>
            <a:ext cx="73" cy="221599"/>
          </a:xfrm>
          <a:prstGeom prst="rect">
            <a:avLst/>
          </a:prstGeom>
          <a:noFill/>
          <a:scene3d>
            <a:camera prst="orthographicFront">
              <a:rot lat="0" lon="0" rev="0"/>
            </a:camera>
            <a:lightRig rig="threePt" dir="t"/>
          </a:scene3d>
          <a:sp3d prstMaterial="matte">
            <a:bevelT w="1270" h="1270"/>
          </a:sp3d>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2" name="文本框 11"/>
          <p:cNvSpPr txBox="1"/>
          <p:nvPr>
            <p:custDataLst>
              <p:tags r:id="rId4"/>
            </p:custDataLst>
          </p:nvPr>
        </p:nvSpPr>
        <p:spPr>
          <a:xfrm>
            <a:off x="6586220" y="1712595"/>
            <a:ext cx="4655185" cy="952500"/>
          </a:xfrm>
          <a:prstGeom prst="rect">
            <a:avLst/>
          </a:prstGeom>
          <a:noFill/>
        </p:spPr>
        <p:txBody>
          <a:bodyPr wrap="square" lIns="90000" tIns="46800" rIns="90000" bIns="46800" rtlCol="0" anchor="t" anchorCtr="0"/>
          <a:lstStyle/>
          <a:p>
            <a:pPr marL="342900" indent="-342900" algn="l" fontAlgn="auto">
              <a:lnSpc>
                <a:spcPct val="150000"/>
              </a:lnSpc>
              <a:buFont typeface="Arial" panose="020B0604020202020204" pitchFamily="34" charset="0"/>
              <a:buChar char="•"/>
            </a:pPr>
            <a:r>
              <a:rPr lang="zh-CN" altLang="en-US" sz="2000" dirty="0"/>
              <a:t>将所有数据信息转换为统一格式</a:t>
            </a:r>
          </a:p>
        </p:txBody>
      </p:sp>
      <p:grpSp>
        <p:nvGrpSpPr>
          <p:cNvPr id="3" name="组合 2"/>
          <p:cNvGrpSpPr/>
          <p:nvPr>
            <p:custDataLst>
              <p:tags r:id="rId5"/>
            </p:custDataLst>
          </p:nvPr>
        </p:nvGrpSpPr>
        <p:grpSpPr>
          <a:xfrm>
            <a:off x="566420" y="4004310"/>
            <a:ext cx="5221605" cy="2526665"/>
            <a:chOff x="820" y="1930"/>
            <a:chExt cx="8223" cy="3979"/>
          </a:xfrm>
        </p:grpSpPr>
        <p:sp>
          <p:nvSpPr>
            <p:cNvPr id="7" name="í$ḻiḓe"/>
            <p:cNvSpPr/>
            <p:nvPr>
              <p:custDataLst>
                <p:tags r:id="rId11"/>
              </p:custDataLst>
            </p:nvPr>
          </p:nvSpPr>
          <p:spPr>
            <a:xfrm>
              <a:off x="820" y="2361"/>
              <a:ext cx="8223" cy="3548"/>
            </a:xfrm>
            <a:prstGeom prst="roundRect">
              <a:avLst>
                <a:gd name="adj" fmla="val 2415"/>
              </a:avLst>
            </a:prstGeom>
            <a:solidFill>
              <a:schemeClr val="accent1">
                <a:lumMod val="20000"/>
                <a:lumOff val="80000"/>
                <a:alpha val="40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tIns="46800" anchor="t">
              <a:normAutofit/>
            </a:bodyPr>
            <a:lstStyle/>
            <a:p>
              <a:pPr marL="0" marR="0" lvl="0" indent="0" algn="l" defTabSz="913765" rtl="0" eaLnBrk="1" fontAlgn="auto" latinLnBrk="0" hangingPunct="1">
                <a:lnSpc>
                  <a:spcPct val="120000"/>
                </a:lnSpc>
                <a:spcBef>
                  <a:spcPts val="0"/>
                </a:spcBef>
                <a:spcAft>
                  <a:spcPts val="0"/>
                </a:spcAft>
                <a:buClrTx/>
                <a:buSzTx/>
                <a:buFontTx/>
                <a:buNone/>
                <a:defRPr/>
              </a:pP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endPar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endParaRPr>
            </a:p>
          </p:txBody>
        </p:sp>
        <p:sp>
          <p:nvSpPr>
            <p:cNvPr id="15" name="ïS1iďê"/>
            <p:cNvSpPr/>
            <p:nvPr>
              <p:custDataLst>
                <p:tags r:id="rId12"/>
              </p:custDataLst>
            </p:nvPr>
          </p:nvSpPr>
          <p:spPr>
            <a:xfrm>
              <a:off x="1202" y="1930"/>
              <a:ext cx="2825" cy="791"/>
            </a:xfrm>
            <a:prstGeom prst="roundRect">
              <a:avLst>
                <a:gd name="adj" fmla="val 14195"/>
              </a:avLst>
            </a:prstGeom>
            <a:solidFill>
              <a:srgbClr val="1A317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 3 </a:t>
              </a:r>
              <a:r>
                <a:rPr kumimoji="0" lang="zh-CN" altLang="en-US" sz="20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数据清洗</a:t>
              </a:r>
            </a:p>
          </p:txBody>
        </p:sp>
        <p:sp>
          <p:nvSpPr>
            <p:cNvPr id="16" name="îşḻíḑe"/>
            <p:cNvSpPr txBox="1"/>
            <p:nvPr>
              <p:custDataLst>
                <p:tags r:id="rId13"/>
              </p:custDataLst>
            </p:nvPr>
          </p:nvSpPr>
          <p:spPr bwMode="auto">
            <a:xfrm>
              <a:off x="2133" y="5341"/>
              <a:ext cx="0" cy="349"/>
            </a:xfrm>
            <a:prstGeom prst="rect">
              <a:avLst/>
            </a:prstGeom>
            <a:noFill/>
            <a:scene3d>
              <a:camera prst="orthographicFront">
                <a:rot lat="0" lon="0" rev="0"/>
              </a:camera>
              <a:lightRig rig="threePt" dir="t"/>
            </a:scene3d>
            <a:sp3d prstMaterial="matte">
              <a:bevelT w="1270" h="1270"/>
            </a:sp3d>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7" name="文本框 16"/>
            <p:cNvSpPr txBox="1"/>
            <p:nvPr>
              <p:custDataLst>
                <p:tags r:id="rId14"/>
              </p:custDataLst>
            </p:nvPr>
          </p:nvSpPr>
          <p:spPr>
            <a:xfrm>
              <a:off x="1093" y="3008"/>
              <a:ext cx="7331" cy="1841"/>
            </a:xfrm>
            <a:prstGeom prst="rect">
              <a:avLst/>
            </a:prstGeom>
            <a:noFill/>
          </p:spPr>
          <p:txBody>
            <a:bodyPr wrap="square" lIns="90000" tIns="46800" rIns="90000" bIns="46800" rtlCol="0" anchor="t" anchorCtr="0"/>
            <a:lstStyle/>
            <a:p>
              <a:pPr marL="342900" indent="-342900" algn="l" fontAlgn="auto">
                <a:lnSpc>
                  <a:spcPct val="150000"/>
                </a:lnSpc>
                <a:buFont typeface="Arial" panose="020B0604020202020204" pitchFamily="34" charset="0"/>
                <a:buChar char="•"/>
              </a:pPr>
              <a:r>
                <a:rPr lang="zh-CN" altLang="en-US" sz="2000" dirty="0"/>
                <a:t>噪声数据处理、异常值处理、缺失数据处理、停用词过滤、敏感信息处理</a:t>
              </a:r>
            </a:p>
            <a:p>
              <a:pPr marL="342900" indent="-342900" algn="l" fontAlgn="auto">
                <a:lnSpc>
                  <a:spcPct val="150000"/>
                </a:lnSpc>
                <a:buFont typeface="Arial" panose="020B0604020202020204" pitchFamily="34" charset="0"/>
                <a:buChar char="•"/>
              </a:pPr>
              <a:endParaRPr lang="zh-CN" altLang="en-US" sz="2000" dirty="0"/>
            </a:p>
          </p:txBody>
        </p:sp>
      </p:grpSp>
      <p:sp>
        <p:nvSpPr>
          <p:cNvPr id="23" name="í$ḻiḓe"/>
          <p:cNvSpPr/>
          <p:nvPr>
            <p:custDataLst>
              <p:tags r:id="rId6"/>
            </p:custDataLst>
          </p:nvPr>
        </p:nvSpPr>
        <p:spPr>
          <a:xfrm>
            <a:off x="6275705" y="3865245"/>
            <a:ext cx="5221605" cy="2526665"/>
          </a:xfrm>
          <a:prstGeom prst="roundRect">
            <a:avLst>
              <a:gd name="adj" fmla="val 2415"/>
            </a:avLst>
          </a:prstGeom>
          <a:solidFill>
            <a:schemeClr val="accent1">
              <a:lumMod val="20000"/>
              <a:lumOff val="80000"/>
              <a:alpha val="24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tIns="46800" anchor="t">
            <a:normAutofit/>
          </a:bodyPr>
          <a:lstStyle/>
          <a:p>
            <a:pPr marL="0" marR="0" lvl="0" indent="0" algn="l" defTabSz="913765" rtl="0" eaLnBrk="1" fontAlgn="auto" latinLnBrk="0" hangingPunct="1">
              <a:lnSpc>
                <a:spcPct val="120000"/>
              </a:lnSpc>
              <a:spcBef>
                <a:spcPts val="0"/>
              </a:spcBef>
              <a:spcAft>
                <a:spcPts val="0"/>
              </a:spcAft>
              <a:buClrTx/>
              <a:buSzTx/>
              <a:buFontTx/>
              <a:buNone/>
              <a:defRPr/>
            </a:pP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endPar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endParaRPr>
          </a:p>
        </p:txBody>
      </p:sp>
      <p:grpSp>
        <p:nvGrpSpPr>
          <p:cNvPr id="18" name="组合 17"/>
          <p:cNvGrpSpPr/>
          <p:nvPr>
            <p:custDataLst>
              <p:tags r:id="rId7"/>
            </p:custDataLst>
          </p:nvPr>
        </p:nvGrpSpPr>
        <p:grpSpPr>
          <a:xfrm>
            <a:off x="6449060" y="3501390"/>
            <a:ext cx="5048250" cy="2387600"/>
            <a:chOff x="1093" y="1930"/>
            <a:chExt cx="7950" cy="3760"/>
          </a:xfrm>
        </p:grpSpPr>
        <p:sp>
          <p:nvSpPr>
            <p:cNvPr id="20" name="ïS1iďê"/>
            <p:cNvSpPr/>
            <p:nvPr>
              <p:custDataLst>
                <p:tags r:id="rId8"/>
              </p:custDataLst>
            </p:nvPr>
          </p:nvSpPr>
          <p:spPr>
            <a:xfrm>
              <a:off x="1202" y="1930"/>
              <a:ext cx="3608" cy="791"/>
            </a:xfrm>
            <a:prstGeom prst="roundRect">
              <a:avLst>
                <a:gd name="adj" fmla="val 14195"/>
              </a:avLst>
            </a:prstGeom>
            <a:solidFill>
              <a:srgbClr val="1A317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 4 </a:t>
              </a:r>
              <a:r>
                <a:rPr kumimoji="0" lang="zh-CN" altLang="en-US" sz="20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数据验证和修复</a:t>
              </a:r>
            </a:p>
          </p:txBody>
        </p:sp>
        <p:sp>
          <p:nvSpPr>
            <p:cNvPr id="21" name="îşḻíḑe"/>
            <p:cNvSpPr txBox="1"/>
            <p:nvPr>
              <p:custDataLst>
                <p:tags r:id="rId9"/>
              </p:custDataLst>
            </p:nvPr>
          </p:nvSpPr>
          <p:spPr bwMode="auto">
            <a:xfrm>
              <a:off x="2133" y="5341"/>
              <a:ext cx="0" cy="349"/>
            </a:xfrm>
            <a:prstGeom prst="rect">
              <a:avLst/>
            </a:prstGeom>
            <a:noFill/>
            <a:scene3d>
              <a:camera prst="orthographicFront">
                <a:rot lat="0" lon="0" rev="0"/>
              </a:camera>
              <a:lightRig rig="threePt" dir="t"/>
            </a:scene3d>
            <a:sp3d prstMaterial="matte">
              <a:bevelT w="1270" h="1270"/>
            </a:sp3d>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2" name="文本框 21"/>
            <p:cNvSpPr txBox="1"/>
            <p:nvPr>
              <p:custDataLst>
                <p:tags r:id="rId10"/>
              </p:custDataLst>
            </p:nvPr>
          </p:nvSpPr>
          <p:spPr>
            <a:xfrm>
              <a:off x="1093" y="3008"/>
              <a:ext cx="7950" cy="2681"/>
            </a:xfrm>
            <a:prstGeom prst="rect">
              <a:avLst/>
            </a:prstGeom>
            <a:noFill/>
          </p:spPr>
          <p:txBody>
            <a:bodyPr wrap="square" lIns="90000" tIns="46800" rIns="90000" bIns="46800" rtlCol="0" anchor="t" anchorCtr="0"/>
            <a:lstStyle/>
            <a:p>
              <a:pPr marL="342900" indent="-342900" algn="l" fontAlgn="auto">
                <a:lnSpc>
                  <a:spcPct val="150000"/>
                </a:lnSpc>
                <a:buFont typeface="Arial" panose="020B0604020202020204" pitchFamily="34" charset="0"/>
                <a:buChar char="•"/>
              </a:pPr>
              <a:r>
                <a:rPr lang="zh-CN" altLang="en-US" sz="2000" dirty="0"/>
                <a:t>数据完整性验证： 定期检查数据集的完整性</a:t>
              </a:r>
            </a:p>
            <a:p>
              <a:pPr marL="342900" indent="-342900" algn="l" fontAlgn="auto">
                <a:lnSpc>
                  <a:spcPct val="150000"/>
                </a:lnSpc>
                <a:buFont typeface="Arial" panose="020B0604020202020204" pitchFamily="34" charset="0"/>
                <a:buChar char="•"/>
              </a:pPr>
              <a:r>
                <a:rPr lang="zh-CN" altLang="en-US" sz="2000" dirty="0"/>
                <a:t>数据纠正和修复： 对识别出的错误进行纠正</a:t>
              </a:r>
            </a:p>
            <a:p>
              <a:pPr marL="342900" indent="-342900" algn="l" fontAlgn="auto">
                <a:lnSpc>
                  <a:spcPct val="150000"/>
                </a:lnSpc>
                <a:buFont typeface="Arial" panose="020B0604020202020204" pitchFamily="34" charset="0"/>
                <a:buChar char="•"/>
              </a:pPr>
              <a:endParaRPr lang="zh-CN" altLang="en-US" sz="2000" dirty="0"/>
            </a:p>
          </p:txBody>
        </p:sp>
      </p:grpSp>
      <p:sp>
        <p:nvSpPr>
          <p:cNvPr id="19" name="灯片编号占位符 6"/>
          <p:cNvSpPr>
            <a:spLocks noGrp="1"/>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8236D-BA36-4C90-BC5E-4C81E9977708}" type="slidenum">
              <a:rPr lang="zh-CN" altLang="en-US" sz="2400" smtClean="0"/>
              <a:t>30</a:t>
            </a:fld>
            <a:endParaRPr lang="zh-CN" altLang="en-US" sz="2400"/>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77419" y="598161"/>
            <a:ext cx="10825884" cy="5667826"/>
          </a:xfrm>
          <a:prstGeom prst="rect">
            <a:avLst/>
          </a:prstGeom>
          <a:blipFill dpi="0" rotWithShape="1">
            <a:blip r:embed="rId3">
              <a:alphaModFix amt="8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5015410" y="1465053"/>
            <a:ext cx="2149901" cy="2149901"/>
            <a:chOff x="5015408" y="1196255"/>
            <a:chExt cx="2149901" cy="2149901"/>
          </a:xfrm>
        </p:grpSpPr>
        <p:sp>
          <p:nvSpPr>
            <p:cNvPr id="10" name="菱形 9"/>
            <p:cNvSpPr/>
            <p:nvPr/>
          </p:nvSpPr>
          <p:spPr bwMode="auto">
            <a:xfrm>
              <a:off x="5015408" y="1196255"/>
              <a:ext cx="2149901" cy="2149901"/>
            </a:xfrm>
            <a:prstGeom prst="diamond">
              <a:avLst/>
            </a:prstGeom>
            <a:solidFill>
              <a:srgbClr val="1A3172"/>
            </a:solidFill>
            <a:ln w="38100">
              <a:solidFill>
                <a:srgbClr val="1A3172"/>
              </a:solidFill>
            </a:ln>
          </p:spPr>
          <p:style>
            <a:lnRef idx="2">
              <a:schemeClr val="dk1"/>
            </a:lnRef>
            <a:fillRef idx="1">
              <a:schemeClr val="lt1"/>
            </a:fillRef>
            <a:effectRef idx="0">
              <a:schemeClr val="dk1"/>
            </a:effectRef>
            <a:fontRef idx="minor">
              <a:schemeClr val="dk1"/>
            </a:fontRef>
          </p:style>
          <p:txBody>
            <a:bodyPr wrap="none" rtlCol="0" anchor="ctr">
              <a:noAutofit/>
            </a:bodyPr>
            <a:lstStyle/>
            <a:p>
              <a:pPr algn="ctr"/>
              <a:endParaRPr lang="zh-CN" altLang="en-US" sz="2400" dirty="0">
                <a:solidFill>
                  <a:schemeClr val="tx1">
                    <a:lumMod val="85000"/>
                    <a:lumOff val="15000"/>
                  </a:schemeClr>
                </a:solidFill>
                <a:latin typeface="站酷快乐体2016修订版" panose="02010600030101010101" pitchFamily="2" charset="-122"/>
                <a:ea typeface="站酷快乐体2016修订版" panose="02010600030101010101" pitchFamily="2" charset="-122"/>
                <a:cs typeface="+mn-ea"/>
                <a:sym typeface="+mn-lt"/>
              </a:endParaRPr>
            </a:p>
          </p:txBody>
        </p:sp>
        <p:sp>
          <p:nvSpPr>
            <p:cNvPr id="7" name="矩形 6"/>
            <p:cNvSpPr/>
            <p:nvPr/>
          </p:nvSpPr>
          <p:spPr>
            <a:xfrm>
              <a:off x="5680393" y="1671042"/>
              <a:ext cx="831215" cy="1198880"/>
            </a:xfrm>
            <a:prstGeom prst="rect">
              <a:avLst/>
            </a:prstGeom>
          </p:spPr>
          <p:txBody>
            <a:bodyPr wrap="none">
              <a:spAutoFit/>
            </a:bodyPr>
            <a:lstStyle/>
            <a:p>
              <a:pPr lvl="0" algn="ctr"/>
              <a:r>
                <a:rPr lang="en-US" altLang="zh-CN" sz="7200" b="1" spc="600" dirty="0">
                  <a:solidFill>
                    <a:schemeClr val="bg1"/>
                  </a:solidFill>
                  <a:latin typeface="微软雅黑" panose="020B0503020204020204" pitchFamily="34" charset="-122"/>
                  <a:ea typeface="微软雅黑" panose="020B0503020204020204" pitchFamily="34" charset="-122"/>
                  <a:cs typeface="+mn-ea"/>
                  <a:sym typeface="+mn-lt"/>
                </a:rPr>
                <a:t>6</a:t>
              </a:r>
            </a:p>
          </p:txBody>
        </p:sp>
      </p:grpSp>
      <p:sp>
        <p:nvSpPr>
          <p:cNvPr id="8" name="矩形 7"/>
          <p:cNvSpPr/>
          <p:nvPr/>
        </p:nvSpPr>
        <p:spPr>
          <a:xfrm>
            <a:off x="2949700" y="3743491"/>
            <a:ext cx="6260098" cy="1337945"/>
          </a:xfrm>
          <a:prstGeom prst="rect">
            <a:avLst/>
          </a:prstGeom>
        </p:spPr>
        <p:txBody>
          <a:bodyPr wrap="square">
            <a:spAutoFit/>
          </a:bodyPr>
          <a:lstStyle/>
          <a:p>
            <a:pPr algn="ctr">
              <a:lnSpc>
                <a:spcPct val="150000"/>
              </a:lnSpc>
            </a:pPr>
            <a:r>
              <a:rPr lang="zh-CN" altLang="en-US" sz="5400" b="1" spc="600" dirty="0">
                <a:solidFill>
                  <a:schemeClr val="tx1">
                    <a:lumMod val="85000"/>
                    <a:lumOff val="15000"/>
                  </a:schemeClr>
                </a:solidFill>
                <a:latin typeface="微软雅黑" panose="020B0503020204020204" pitchFamily="34" charset="-122"/>
                <a:ea typeface="微软雅黑" panose="020B0503020204020204" pitchFamily="34" charset="-122"/>
              </a:rPr>
              <a:t>备份策略设计</a:t>
            </a:r>
          </a:p>
        </p:txBody>
      </p:sp>
      <p:sp>
        <p:nvSpPr>
          <p:cNvPr id="6" name="灯片编号占位符 5"/>
          <p:cNvSpPr>
            <a:spLocks noGrp="1"/>
          </p:cNvSpPr>
          <p:nvPr>
            <p:ph type="sldNum" sz="quarter" idx="12"/>
          </p:nvPr>
        </p:nvSpPr>
        <p:spPr/>
        <p:txBody>
          <a:bodyPr/>
          <a:lstStyle/>
          <a:p>
            <a:fld id="{5588236D-BA36-4C90-BC5E-4C81E9977708}" type="slidenum">
              <a:rPr lang="zh-CN" altLang="en-US" sz="2400" smtClean="0"/>
              <a:t>31</a:t>
            </a:fld>
            <a:endParaRPr lang="zh-CN" altLang="en-US" sz="2400"/>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矩形 547"/>
          <p:cNvSpPr/>
          <p:nvPr/>
        </p:nvSpPr>
        <p:spPr bwMode="auto">
          <a:xfrm>
            <a:off x="-1" y="10385"/>
            <a:ext cx="12192001" cy="6820280"/>
          </a:xfrm>
          <a:prstGeom prst="rect">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552" name="矩形 551"/>
          <p:cNvSpPr/>
          <p:nvPr/>
        </p:nvSpPr>
        <p:spPr bwMode="auto">
          <a:xfrm>
            <a:off x="520700" y="4488180"/>
            <a:ext cx="5645785" cy="1981835"/>
          </a:xfrm>
          <a:prstGeom prst="rect">
            <a:avLst/>
          </a:prstGeom>
          <a:solidFill>
            <a:schemeClr val="bg1">
              <a:lumMod val="95000"/>
            </a:schemeClr>
          </a:solidFill>
          <a:ln w="38100">
            <a:noFill/>
          </a:ln>
          <a:effectLst>
            <a:outerShdw blurRad="355600" dist="88900" dir="2700000" algn="tl"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551" name="矩形 550"/>
          <p:cNvSpPr/>
          <p:nvPr/>
        </p:nvSpPr>
        <p:spPr bwMode="auto">
          <a:xfrm>
            <a:off x="520700" y="2750185"/>
            <a:ext cx="5645785" cy="1970405"/>
          </a:xfrm>
          <a:prstGeom prst="rect">
            <a:avLst/>
          </a:prstGeom>
          <a:solidFill>
            <a:schemeClr val="bg1">
              <a:lumMod val="95000"/>
            </a:schemeClr>
          </a:solidFill>
          <a:ln w="38100">
            <a:noFill/>
          </a:ln>
          <a:effectLst>
            <a:outerShdw blurRad="355600" dist="88900" dir="2700000" algn="tl"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550" name="矩形 549"/>
          <p:cNvSpPr/>
          <p:nvPr/>
        </p:nvSpPr>
        <p:spPr bwMode="auto">
          <a:xfrm>
            <a:off x="520700" y="1004570"/>
            <a:ext cx="5645785" cy="1831340"/>
          </a:xfrm>
          <a:prstGeom prst="rect">
            <a:avLst/>
          </a:prstGeom>
          <a:solidFill>
            <a:schemeClr val="bg1">
              <a:lumMod val="95000"/>
            </a:schemeClr>
          </a:solidFill>
          <a:ln w="38100">
            <a:noFill/>
          </a:ln>
          <a:effectLst>
            <a:outerShdw blurRad="355600" dist="88900" dir="2700000" algn="tl"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 name="Rectangle 30"/>
          <p:cNvSpPr/>
          <p:nvPr/>
        </p:nvSpPr>
        <p:spPr bwMode="auto">
          <a:xfrm>
            <a:off x="724283" y="1865540"/>
            <a:ext cx="5049392" cy="96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indent="0">
              <a:lnSpc>
                <a:spcPct val="160000"/>
              </a:lnSpc>
              <a:spcBef>
                <a:spcPct val="0"/>
              </a:spcBef>
              <a:buFont typeface="Arial" panose="020B0604020202020204" pitchFamily="34" charset="0"/>
              <a:buNone/>
              <a:defRPr/>
            </a:pPr>
            <a:r>
              <a:rPr lang="en-US" altLang="zh-CN" sz="1600" dirty="0">
                <a:solidFill>
                  <a:srgbClr val="000000"/>
                </a:solidFill>
                <a:latin typeface="+mn-ea"/>
              </a:rPr>
              <a:t>适用于大语言模型中最为关键的数据，如模型参数、核心训练集等。</a:t>
            </a:r>
          </a:p>
        </p:txBody>
      </p:sp>
      <p:sp>
        <p:nvSpPr>
          <p:cNvPr id="3" name="TextBox 31"/>
          <p:cNvSpPr txBox="1"/>
          <p:nvPr/>
        </p:nvSpPr>
        <p:spPr bwMode="auto">
          <a:xfrm>
            <a:off x="724283" y="1412904"/>
            <a:ext cx="504939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180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完全备份</a:t>
            </a:r>
          </a:p>
        </p:txBody>
      </p:sp>
      <p:cxnSp>
        <p:nvCxnSpPr>
          <p:cNvPr id="4" name="直接连接符 3"/>
          <p:cNvCxnSpPr/>
          <p:nvPr/>
        </p:nvCxnSpPr>
        <p:spPr>
          <a:xfrm>
            <a:off x="724283" y="1865540"/>
            <a:ext cx="5049392"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5" name="Rectangle 30"/>
          <p:cNvSpPr/>
          <p:nvPr>
            <p:custDataLst>
              <p:tags r:id="rId2"/>
            </p:custDataLst>
          </p:nvPr>
        </p:nvSpPr>
        <p:spPr bwMode="auto">
          <a:xfrm>
            <a:off x="724283" y="3643360"/>
            <a:ext cx="5049392" cy="96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indent="0">
              <a:lnSpc>
                <a:spcPct val="160000"/>
              </a:lnSpc>
              <a:spcBef>
                <a:spcPct val="0"/>
              </a:spcBef>
              <a:buFont typeface="Arial" panose="020B0604020202020204" pitchFamily="34" charset="0"/>
              <a:buNone/>
              <a:defRPr/>
            </a:pPr>
            <a:r>
              <a:rPr lang="zh-CN" altLang="en-US" sz="1600"/>
              <a:t>适用于频繁变更的数据，如日常的用户交互数据、日志文件等。只记录自上次备份以来发生变化的数据</a:t>
            </a:r>
          </a:p>
          <a:p>
            <a:pPr marL="171450" lvl="0" indent="-171450">
              <a:lnSpc>
                <a:spcPct val="160000"/>
              </a:lnSpc>
              <a:spcBef>
                <a:spcPct val="0"/>
              </a:spcBef>
              <a:buFont typeface="Arial" panose="020B0604020202020204" pitchFamily="34" charset="0"/>
              <a:buChar char="•"/>
              <a:defRPr/>
            </a:pPr>
            <a:endParaRPr lang="zh-CN" altLang="en-US" sz="1600" dirty="0">
              <a:solidFill>
                <a:srgbClr val="000000"/>
              </a:solidFill>
              <a:latin typeface="+mn-ea"/>
            </a:endParaRPr>
          </a:p>
        </p:txBody>
      </p:sp>
      <p:sp>
        <p:nvSpPr>
          <p:cNvPr id="6" name="TextBox 31"/>
          <p:cNvSpPr txBox="1"/>
          <p:nvPr/>
        </p:nvSpPr>
        <p:spPr bwMode="auto">
          <a:xfrm>
            <a:off x="724283" y="3190724"/>
            <a:ext cx="504939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180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增量备份</a:t>
            </a:r>
          </a:p>
        </p:txBody>
      </p:sp>
      <p:cxnSp>
        <p:nvCxnSpPr>
          <p:cNvPr id="7" name="直接连接符 6"/>
          <p:cNvCxnSpPr/>
          <p:nvPr/>
        </p:nvCxnSpPr>
        <p:spPr>
          <a:xfrm>
            <a:off x="724283" y="3643360"/>
            <a:ext cx="5049392"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8" name="Rectangle 30"/>
          <p:cNvSpPr/>
          <p:nvPr/>
        </p:nvSpPr>
        <p:spPr bwMode="auto">
          <a:xfrm>
            <a:off x="724283" y="5421180"/>
            <a:ext cx="5049392" cy="96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indent="0">
              <a:lnSpc>
                <a:spcPct val="160000"/>
              </a:lnSpc>
              <a:spcBef>
                <a:spcPct val="0"/>
              </a:spcBef>
              <a:buFont typeface="Arial" panose="020B0604020202020204" pitchFamily="34" charset="0"/>
              <a:buNone/>
              <a:defRPr/>
            </a:pPr>
            <a:r>
              <a:rPr lang="en-US" altLang="zh-CN" sz="1600" dirty="0">
                <a:solidFill>
                  <a:srgbClr val="000000"/>
                </a:solidFill>
                <a:latin typeface="+mn-ea"/>
              </a:rPr>
              <a:t>适用于定期更新的数据，比如模型的微调参数。差异备份策略备份自上次完全备份之后有变化的所有数据。</a:t>
            </a:r>
          </a:p>
        </p:txBody>
      </p:sp>
      <p:sp>
        <p:nvSpPr>
          <p:cNvPr id="9" name="TextBox 31"/>
          <p:cNvSpPr txBox="1"/>
          <p:nvPr/>
        </p:nvSpPr>
        <p:spPr bwMode="auto">
          <a:xfrm>
            <a:off x="724283" y="4968544"/>
            <a:ext cx="504939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180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差异备份</a:t>
            </a:r>
          </a:p>
        </p:txBody>
      </p:sp>
      <p:cxnSp>
        <p:nvCxnSpPr>
          <p:cNvPr id="10" name="直接连接符 9"/>
          <p:cNvCxnSpPr/>
          <p:nvPr/>
        </p:nvCxnSpPr>
        <p:spPr>
          <a:xfrm>
            <a:off x="724283" y="5421180"/>
            <a:ext cx="5049392"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1" name="archives_232650"/>
          <p:cNvSpPr>
            <a:spLocks noChangeAspect="1"/>
          </p:cNvSpPr>
          <p:nvPr/>
        </p:nvSpPr>
        <p:spPr bwMode="auto">
          <a:xfrm>
            <a:off x="5292900" y="1281320"/>
            <a:ext cx="471197" cy="544464"/>
          </a:xfrm>
          <a:custGeom>
            <a:avLst/>
            <a:gdLst>
              <a:gd name="connsiteX0" fmla="*/ 382817 w 525077"/>
              <a:gd name="connsiteY0" fmla="*/ 436659 h 606722"/>
              <a:gd name="connsiteX1" fmla="*/ 409138 w 525077"/>
              <a:gd name="connsiteY1" fmla="*/ 462945 h 606722"/>
              <a:gd name="connsiteX2" fmla="*/ 382817 w 525077"/>
              <a:gd name="connsiteY2" fmla="*/ 489231 h 606722"/>
              <a:gd name="connsiteX3" fmla="*/ 356496 w 525077"/>
              <a:gd name="connsiteY3" fmla="*/ 462945 h 606722"/>
              <a:gd name="connsiteX4" fmla="*/ 382817 w 525077"/>
              <a:gd name="connsiteY4" fmla="*/ 436659 h 606722"/>
              <a:gd name="connsiteX5" fmla="*/ 145718 w 525077"/>
              <a:gd name="connsiteY5" fmla="*/ 436659 h 606722"/>
              <a:gd name="connsiteX6" fmla="*/ 172039 w 525077"/>
              <a:gd name="connsiteY6" fmla="*/ 462945 h 606722"/>
              <a:gd name="connsiteX7" fmla="*/ 145718 w 525077"/>
              <a:gd name="connsiteY7" fmla="*/ 489231 h 606722"/>
              <a:gd name="connsiteX8" fmla="*/ 119397 w 525077"/>
              <a:gd name="connsiteY8" fmla="*/ 462945 h 606722"/>
              <a:gd name="connsiteX9" fmla="*/ 145718 w 525077"/>
              <a:gd name="connsiteY9" fmla="*/ 436659 h 606722"/>
              <a:gd name="connsiteX10" fmla="*/ 382817 w 525077"/>
              <a:gd name="connsiteY10" fmla="*/ 122713 h 606722"/>
              <a:gd name="connsiteX11" fmla="*/ 409138 w 525077"/>
              <a:gd name="connsiteY11" fmla="*/ 149020 h 606722"/>
              <a:gd name="connsiteX12" fmla="*/ 409138 w 525077"/>
              <a:gd name="connsiteY12" fmla="*/ 359474 h 606722"/>
              <a:gd name="connsiteX13" fmla="*/ 382817 w 525077"/>
              <a:gd name="connsiteY13" fmla="*/ 385781 h 606722"/>
              <a:gd name="connsiteX14" fmla="*/ 356496 w 525077"/>
              <a:gd name="connsiteY14" fmla="*/ 359474 h 606722"/>
              <a:gd name="connsiteX15" fmla="*/ 356496 w 525077"/>
              <a:gd name="connsiteY15" fmla="*/ 149020 h 606722"/>
              <a:gd name="connsiteX16" fmla="*/ 382817 w 525077"/>
              <a:gd name="connsiteY16" fmla="*/ 122713 h 606722"/>
              <a:gd name="connsiteX17" fmla="*/ 145718 w 525077"/>
              <a:gd name="connsiteY17" fmla="*/ 122713 h 606722"/>
              <a:gd name="connsiteX18" fmla="*/ 172039 w 525077"/>
              <a:gd name="connsiteY18" fmla="*/ 149020 h 606722"/>
              <a:gd name="connsiteX19" fmla="*/ 172039 w 525077"/>
              <a:gd name="connsiteY19" fmla="*/ 359474 h 606722"/>
              <a:gd name="connsiteX20" fmla="*/ 145718 w 525077"/>
              <a:gd name="connsiteY20" fmla="*/ 385781 h 606722"/>
              <a:gd name="connsiteX21" fmla="*/ 119397 w 525077"/>
              <a:gd name="connsiteY21" fmla="*/ 359474 h 606722"/>
              <a:gd name="connsiteX22" fmla="*/ 119397 w 525077"/>
              <a:gd name="connsiteY22" fmla="*/ 149020 h 606722"/>
              <a:gd name="connsiteX23" fmla="*/ 145718 w 525077"/>
              <a:gd name="connsiteY23" fmla="*/ 122713 h 606722"/>
              <a:gd name="connsiteX24" fmla="*/ 289731 w 525077"/>
              <a:gd name="connsiteY24" fmla="*/ 52611 h 606722"/>
              <a:gd name="connsiteX25" fmla="*/ 289731 w 525077"/>
              <a:gd name="connsiteY25" fmla="*/ 554111 h 606722"/>
              <a:gd name="connsiteX26" fmla="*/ 474163 w 525077"/>
              <a:gd name="connsiteY26" fmla="*/ 554111 h 606722"/>
              <a:gd name="connsiteX27" fmla="*/ 474163 w 525077"/>
              <a:gd name="connsiteY27" fmla="*/ 52611 h 606722"/>
              <a:gd name="connsiteX28" fmla="*/ 52695 w 525077"/>
              <a:gd name="connsiteY28" fmla="*/ 52611 h 606722"/>
              <a:gd name="connsiteX29" fmla="*/ 52695 w 525077"/>
              <a:gd name="connsiteY29" fmla="*/ 554111 h 606722"/>
              <a:gd name="connsiteX30" fmla="*/ 237037 w 525077"/>
              <a:gd name="connsiteY30" fmla="*/ 554111 h 606722"/>
              <a:gd name="connsiteX31" fmla="*/ 237037 w 525077"/>
              <a:gd name="connsiteY31" fmla="*/ 52611 h 606722"/>
              <a:gd name="connsiteX32" fmla="*/ 26347 w 525077"/>
              <a:gd name="connsiteY32" fmla="*/ 0 h 606722"/>
              <a:gd name="connsiteX33" fmla="*/ 498730 w 525077"/>
              <a:gd name="connsiteY33" fmla="*/ 0 h 606722"/>
              <a:gd name="connsiteX34" fmla="*/ 525077 w 525077"/>
              <a:gd name="connsiteY34" fmla="*/ 26306 h 606722"/>
              <a:gd name="connsiteX35" fmla="*/ 525077 w 525077"/>
              <a:gd name="connsiteY35" fmla="*/ 580416 h 606722"/>
              <a:gd name="connsiteX36" fmla="*/ 498730 w 525077"/>
              <a:gd name="connsiteY36" fmla="*/ 606722 h 606722"/>
              <a:gd name="connsiteX37" fmla="*/ 26347 w 525077"/>
              <a:gd name="connsiteY37" fmla="*/ 606722 h 606722"/>
              <a:gd name="connsiteX38" fmla="*/ 0 w 525077"/>
              <a:gd name="connsiteY38" fmla="*/ 580416 h 606722"/>
              <a:gd name="connsiteX39" fmla="*/ 0 w 525077"/>
              <a:gd name="connsiteY39" fmla="*/ 26306 h 606722"/>
              <a:gd name="connsiteX40" fmla="*/ 26347 w 525077"/>
              <a:gd name="connsiteY40"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25077" h="606722">
                <a:moveTo>
                  <a:pt x="382817" y="436659"/>
                </a:moveTo>
                <a:cubicBezTo>
                  <a:pt x="397354" y="436659"/>
                  <a:pt x="409138" y="448428"/>
                  <a:pt x="409138" y="462945"/>
                </a:cubicBezTo>
                <a:cubicBezTo>
                  <a:pt x="409138" y="477462"/>
                  <a:pt x="397354" y="489231"/>
                  <a:pt x="382817" y="489231"/>
                </a:cubicBezTo>
                <a:cubicBezTo>
                  <a:pt x="368280" y="489231"/>
                  <a:pt x="356496" y="477462"/>
                  <a:pt x="356496" y="462945"/>
                </a:cubicBezTo>
                <a:cubicBezTo>
                  <a:pt x="356496" y="448428"/>
                  <a:pt x="368280" y="436659"/>
                  <a:pt x="382817" y="436659"/>
                </a:cubicBezTo>
                <a:close/>
                <a:moveTo>
                  <a:pt x="145718" y="436659"/>
                </a:moveTo>
                <a:cubicBezTo>
                  <a:pt x="160255" y="436659"/>
                  <a:pt x="172039" y="448428"/>
                  <a:pt x="172039" y="462945"/>
                </a:cubicBezTo>
                <a:cubicBezTo>
                  <a:pt x="172039" y="477462"/>
                  <a:pt x="160255" y="489231"/>
                  <a:pt x="145718" y="489231"/>
                </a:cubicBezTo>
                <a:cubicBezTo>
                  <a:pt x="131181" y="489231"/>
                  <a:pt x="119397" y="477462"/>
                  <a:pt x="119397" y="462945"/>
                </a:cubicBezTo>
                <a:cubicBezTo>
                  <a:pt x="119397" y="448428"/>
                  <a:pt x="131181" y="436659"/>
                  <a:pt x="145718" y="436659"/>
                </a:cubicBezTo>
                <a:close/>
                <a:moveTo>
                  <a:pt x="382817" y="122713"/>
                </a:moveTo>
                <a:cubicBezTo>
                  <a:pt x="397311" y="122713"/>
                  <a:pt x="409138" y="134534"/>
                  <a:pt x="409138" y="149020"/>
                </a:cubicBezTo>
                <a:lnTo>
                  <a:pt x="409138" y="359474"/>
                </a:lnTo>
                <a:cubicBezTo>
                  <a:pt x="409138" y="373961"/>
                  <a:pt x="397311" y="385781"/>
                  <a:pt x="382817" y="385781"/>
                </a:cubicBezTo>
                <a:cubicBezTo>
                  <a:pt x="368234" y="385781"/>
                  <a:pt x="356496" y="373961"/>
                  <a:pt x="356496" y="359474"/>
                </a:cubicBezTo>
                <a:lnTo>
                  <a:pt x="356496" y="149020"/>
                </a:lnTo>
                <a:cubicBezTo>
                  <a:pt x="356496" y="134534"/>
                  <a:pt x="368234" y="122713"/>
                  <a:pt x="382817" y="122713"/>
                </a:cubicBezTo>
                <a:close/>
                <a:moveTo>
                  <a:pt x="145718" y="122713"/>
                </a:moveTo>
                <a:cubicBezTo>
                  <a:pt x="160301" y="122713"/>
                  <a:pt x="172039" y="134534"/>
                  <a:pt x="172039" y="149020"/>
                </a:cubicBezTo>
                <a:lnTo>
                  <a:pt x="172039" y="359474"/>
                </a:lnTo>
                <a:cubicBezTo>
                  <a:pt x="172039" y="373961"/>
                  <a:pt x="160301" y="385781"/>
                  <a:pt x="145718" y="385781"/>
                </a:cubicBezTo>
                <a:cubicBezTo>
                  <a:pt x="131224" y="385781"/>
                  <a:pt x="119397" y="373961"/>
                  <a:pt x="119397" y="359474"/>
                </a:cubicBezTo>
                <a:lnTo>
                  <a:pt x="119397" y="149020"/>
                </a:lnTo>
                <a:cubicBezTo>
                  <a:pt x="119397" y="134534"/>
                  <a:pt x="131224" y="122713"/>
                  <a:pt x="145718" y="122713"/>
                </a:cubicBezTo>
                <a:close/>
                <a:moveTo>
                  <a:pt x="289731" y="52611"/>
                </a:moveTo>
                <a:lnTo>
                  <a:pt x="289731" y="554111"/>
                </a:lnTo>
                <a:lnTo>
                  <a:pt x="474163" y="554111"/>
                </a:lnTo>
                <a:lnTo>
                  <a:pt x="474163" y="52611"/>
                </a:lnTo>
                <a:close/>
                <a:moveTo>
                  <a:pt x="52695" y="52611"/>
                </a:moveTo>
                <a:lnTo>
                  <a:pt x="52695" y="554111"/>
                </a:lnTo>
                <a:lnTo>
                  <a:pt x="237037" y="554111"/>
                </a:lnTo>
                <a:lnTo>
                  <a:pt x="237037" y="52611"/>
                </a:lnTo>
                <a:close/>
                <a:moveTo>
                  <a:pt x="26347" y="0"/>
                </a:moveTo>
                <a:lnTo>
                  <a:pt x="498730" y="0"/>
                </a:lnTo>
                <a:cubicBezTo>
                  <a:pt x="513239" y="0"/>
                  <a:pt x="525077" y="11820"/>
                  <a:pt x="525077" y="26306"/>
                </a:cubicBezTo>
                <a:lnTo>
                  <a:pt x="525077" y="580416"/>
                </a:lnTo>
                <a:cubicBezTo>
                  <a:pt x="525077" y="594902"/>
                  <a:pt x="513328" y="606722"/>
                  <a:pt x="498730" y="606722"/>
                </a:cubicBezTo>
                <a:lnTo>
                  <a:pt x="26347" y="606722"/>
                </a:lnTo>
                <a:cubicBezTo>
                  <a:pt x="11749" y="606722"/>
                  <a:pt x="0" y="594902"/>
                  <a:pt x="0" y="580416"/>
                </a:cubicBezTo>
                <a:lnTo>
                  <a:pt x="0" y="26306"/>
                </a:lnTo>
                <a:cubicBezTo>
                  <a:pt x="0" y="11820"/>
                  <a:pt x="11749" y="0"/>
                  <a:pt x="26347" y="0"/>
                </a:cubicBezTo>
                <a:close/>
              </a:path>
            </a:pathLst>
          </a:custGeom>
          <a:solidFill>
            <a:srgbClr val="1A3172"/>
          </a:solidFill>
          <a:ln>
            <a:noFill/>
          </a:ln>
        </p:spPr>
      </p:sp>
      <p:sp>
        <p:nvSpPr>
          <p:cNvPr id="12" name="archives_232650"/>
          <p:cNvSpPr>
            <a:spLocks noChangeAspect="1"/>
          </p:cNvSpPr>
          <p:nvPr/>
        </p:nvSpPr>
        <p:spPr bwMode="auto">
          <a:xfrm>
            <a:off x="5292900" y="3059140"/>
            <a:ext cx="471197" cy="544464"/>
          </a:xfrm>
          <a:custGeom>
            <a:avLst/>
            <a:gdLst>
              <a:gd name="connsiteX0" fmla="*/ 382817 w 525077"/>
              <a:gd name="connsiteY0" fmla="*/ 436659 h 606722"/>
              <a:gd name="connsiteX1" fmla="*/ 409138 w 525077"/>
              <a:gd name="connsiteY1" fmla="*/ 462945 h 606722"/>
              <a:gd name="connsiteX2" fmla="*/ 382817 w 525077"/>
              <a:gd name="connsiteY2" fmla="*/ 489231 h 606722"/>
              <a:gd name="connsiteX3" fmla="*/ 356496 w 525077"/>
              <a:gd name="connsiteY3" fmla="*/ 462945 h 606722"/>
              <a:gd name="connsiteX4" fmla="*/ 382817 w 525077"/>
              <a:gd name="connsiteY4" fmla="*/ 436659 h 606722"/>
              <a:gd name="connsiteX5" fmla="*/ 145718 w 525077"/>
              <a:gd name="connsiteY5" fmla="*/ 436659 h 606722"/>
              <a:gd name="connsiteX6" fmla="*/ 172039 w 525077"/>
              <a:gd name="connsiteY6" fmla="*/ 462945 h 606722"/>
              <a:gd name="connsiteX7" fmla="*/ 145718 w 525077"/>
              <a:gd name="connsiteY7" fmla="*/ 489231 h 606722"/>
              <a:gd name="connsiteX8" fmla="*/ 119397 w 525077"/>
              <a:gd name="connsiteY8" fmla="*/ 462945 h 606722"/>
              <a:gd name="connsiteX9" fmla="*/ 145718 w 525077"/>
              <a:gd name="connsiteY9" fmla="*/ 436659 h 606722"/>
              <a:gd name="connsiteX10" fmla="*/ 382817 w 525077"/>
              <a:gd name="connsiteY10" fmla="*/ 122713 h 606722"/>
              <a:gd name="connsiteX11" fmla="*/ 409138 w 525077"/>
              <a:gd name="connsiteY11" fmla="*/ 149020 h 606722"/>
              <a:gd name="connsiteX12" fmla="*/ 409138 w 525077"/>
              <a:gd name="connsiteY12" fmla="*/ 359474 h 606722"/>
              <a:gd name="connsiteX13" fmla="*/ 382817 w 525077"/>
              <a:gd name="connsiteY13" fmla="*/ 385781 h 606722"/>
              <a:gd name="connsiteX14" fmla="*/ 356496 w 525077"/>
              <a:gd name="connsiteY14" fmla="*/ 359474 h 606722"/>
              <a:gd name="connsiteX15" fmla="*/ 356496 w 525077"/>
              <a:gd name="connsiteY15" fmla="*/ 149020 h 606722"/>
              <a:gd name="connsiteX16" fmla="*/ 382817 w 525077"/>
              <a:gd name="connsiteY16" fmla="*/ 122713 h 606722"/>
              <a:gd name="connsiteX17" fmla="*/ 145718 w 525077"/>
              <a:gd name="connsiteY17" fmla="*/ 122713 h 606722"/>
              <a:gd name="connsiteX18" fmla="*/ 172039 w 525077"/>
              <a:gd name="connsiteY18" fmla="*/ 149020 h 606722"/>
              <a:gd name="connsiteX19" fmla="*/ 172039 w 525077"/>
              <a:gd name="connsiteY19" fmla="*/ 359474 h 606722"/>
              <a:gd name="connsiteX20" fmla="*/ 145718 w 525077"/>
              <a:gd name="connsiteY20" fmla="*/ 385781 h 606722"/>
              <a:gd name="connsiteX21" fmla="*/ 119397 w 525077"/>
              <a:gd name="connsiteY21" fmla="*/ 359474 h 606722"/>
              <a:gd name="connsiteX22" fmla="*/ 119397 w 525077"/>
              <a:gd name="connsiteY22" fmla="*/ 149020 h 606722"/>
              <a:gd name="connsiteX23" fmla="*/ 145718 w 525077"/>
              <a:gd name="connsiteY23" fmla="*/ 122713 h 606722"/>
              <a:gd name="connsiteX24" fmla="*/ 289731 w 525077"/>
              <a:gd name="connsiteY24" fmla="*/ 52611 h 606722"/>
              <a:gd name="connsiteX25" fmla="*/ 289731 w 525077"/>
              <a:gd name="connsiteY25" fmla="*/ 554111 h 606722"/>
              <a:gd name="connsiteX26" fmla="*/ 474163 w 525077"/>
              <a:gd name="connsiteY26" fmla="*/ 554111 h 606722"/>
              <a:gd name="connsiteX27" fmla="*/ 474163 w 525077"/>
              <a:gd name="connsiteY27" fmla="*/ 52611 h 606722"/>
              <a:gd name="connsiteX28" fmla="*/ 52695 w 525077"/>
              <a:gd name="connsiteY28" fmla="*/ 52611 h 606722"/>
              <a:gd name="connsiteX29" fmla="*/ 52695 w 525077"/>
              <a:gd name="connsiteY29" fmla="*/ 554111 h 606722"/>
              <a:gd name="connsiteX30" fmla="*/ 237037 w 525077"/>
              <a:gd name="connsiteY30" fmla="*/ 554111 h 606722"/>
              <a:gd name="connsiteX31" fmla="*/ 237037 w 525077"/>
              <a:gd name="connsiteY31" fmla="*/ 52611 h 606722"/>
              <a:gd name="connsiteX32" fmla="*/ 26347 w 525077"/>
              <a:gd name="connsiteY32" fmla="*/ 0 h 606722"/>
              <a:gd name="connsiteX33" fmla="*/ 498730 w 525077"/>
              <a:gd name="connsiteY33" fmla="*/ 0 h 606722"/>
              <a:gd name="connsiteX34" fmla="*/ 525077 w 525077"/>
              <a:gd name="connsiteY34" fmla="*/ 26306 h 606722"/>
              <a:gd name="connsiteX35" fmla="*/ 525077 w 525077"/>
              <a:gd name="connsiteY35" fmla="*/ 580416 h 606722"/>
              <a:gd name="connsiteX36" fmla="*/ 498730 w 525077"/>
              <a:gd name="connsiteY36" fmla="*/ 606722 h 606722"/>
              <a:gd name="connsiteX37" fmla="*/ 26347 w 525077"/>
              <a:gd name="connsiteY37" fmla="*/ 606722 h 606722"/>
              <a:gd name="connsiteX38" fmla="*/ 0 w 525077"/>
              <a:gd name="connsiteY38" fmla="*/ 580416 h 606722"/>
              <a:gd name="connsiteX39" fmla="*/ 0 w 525077"/>
              <a:gd name="connsiteY39" fmla="*/ 26306 h 606722"/>
              <a:gd name="connsiteX40" fmla="*/ 26347 w 525077"/>
              <a:gd name="connsiteY40"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25077" h="606722">
                <a:moveTo>
                  <a:pt x="382817" y="436659"/>
                </a:moveTo>
                <a:cubicBezTo>
                  <a:pt x="397354" y="436659"/>
                  <a:pt x="409138" y="448428"/>
                  <a:pt x="409138" y="462945"/>
                </a:cubicBezTo>
                <a:cubicBezTo>
                  <a:pt x="409138" y="477462"/>
                  <a:pt x="397354" y="489231"/>
                  <a:pt x="382817" y="489231"/>
                </a:cubicBezTo>
                <a:cubicBezTo>
                  <a:pt x="368280" y="489231"/>
                  <a:pt x="356496" y="477462"/>
                  <a:pt x="356496" y="462945"/>
                </a:cubicBezTo>
                <a:cubicBezTo>
                  <a:pt x="356496" y="448428"/>
                  <a:pt x="368280" y="436659"/>
                  <a:pt x="382817" y="436659"/>
                </a:cubicBezTo>
                <a:close/>
                <a:moveTo>
                  <a:pt x="145718" y="436659"/>
                </a:moveTo>
                <a:cubicBezTo>
                  <a:pt x="160255" y="436659"/>
                  <a:pt x="172039" y="448428"/>
                  <a:pt x="172039" y="462945"/>
                </a:cubicBezTo>
                <a:cubicBezTo>
                  <a:pt x="172039" y="477462"/>
                  <a:pt x="160255" y="489231"/>
                  <a:pt x="145718" y="489231"/>
                </a:cubicBezTo>
                <a:cubicBezTo>
                  <a:pt x="131181" y="489231"/>
                  <a:pt x="119397" y="477462"/>
                  <a:pt x="119397" y="462945"/>
                </a:cubicBezTo>
                <a:cubicBezTo>
                  <a:pt x="119397" y="448428"/>
                  <a:pt x="131181" y="436659"/>
                  <a:pt x="145718" y="436659"/>
                </a:cubicBezTo>
                <a:close/>
                <a:moveTo>
                  <a:pt x="382817" y="122713"/>
                </a:moveTo>
                <a:cubicBezTo>
                  <a:pt x="397311" y="122713"/>
                  <a:pt x="409138" y="134534"/>
                  <a:pt x="409138" y="149020"/>
                </a:cubicBezTo>
                <a:lnTo>
                  <a:pt x="409138" y="359474"/>
                </a:lnTo>
                <a:cubicBezTo>
                  <a:pt x="409138" y="373961"/>
                  <a:pt x="397311" y="385781"/>
                  <a:pt x="382817" y="385781"/>
                </a:cubicBezTo>
                <a:cubicBezTo>
                  <a:pt x="368234" y="385781"/>
                  <a:pt x="356496" y="373961"/>
                  <a:pt x="356496" y="359474"/>
                </a:cubicBezTo>
                <a:lnTo>
                  <a:pt x="356496" y="149020"/>
                </a:lnTo>
                <a:cubicBezTo>
                  <a:pt x="356496" y="134534"/>
                  <a:pt x="368234" y="122713"/>
                  <a:pt x="382817" y="122713"/>
                </a:cubicBezTo>
                <a:close/>
                <a:moveTo>
                  <a:pt x="145718" y="122713"/>
                </a:moveTo>
                <a:cubicBezTo>
                  <a:pt x="160301" y="122713"/>
                  <a:pt x="172039" y="134534"/>
                  <a:pt x="172039" y="149020"/>
                </a:cubicBezTo>
                <a:lnTo>
                  <a:pt x="172039" y="359474"/>
                </a:lnTo>
                <a:cubicBezTo>
                  <a:pt x="172039" y="373961"/>
                  <a:pt x="160301" y="385781"/>
                  <a:pt x="145718" y="385781"/>
                </a:cubicBezTo>
                <a:cubicBezTo>
                  <a:pt x="131224" y="385781"/>
                  <a:pt x="119397" y="373961"/>
                  <a:pt x="119397" y="359474"/>
                </a:cubicBezTo>
                <a:lnTo>
                  <a:pt x="119397" y="149020"/>
                </a:lnTo>
                <a:cubicBezTo>
                  <a:pt x="119397" y="134534"/>
                  <a:pt x="131224" y="122713"/>
                  <a:pt x="145718" y="122713"/>
                </a:cubicBezTo>
                <a:close/>
                <a:moveTo>
                  <a:pt x="289731" y="52611"/>
                </a:moveTo>
                <a:lnTo>
                  <a:pt x="289731" y="554111"/>
                </a:lnTo>
                <a:lnTo>
                  <a:pt x="474163" y="554111"/>
                </a:lnTo>
                <a:lnTo>
                  <a:pt x="474163" y="52611"/>
                </a:lnTo>
                <a:close/>
                <a:moveTo>
                  <a:pt x="52695" y="52611"/>
                </a:moveTo>
                <a:lnTo>
                  <a:pt x="52695" y="554111"/>
                </a:lnTo>
                <a:lnTo>
                  <a:pt x="237037" y="554111"/>
                </a:lnTo>
                <a:lnTo>
                  <a:pt x="237037" y="52611"/>
                </a:lnTo>
                <a:close/>
                <a:moveTo>
                  <a:pt x="26347" y="0"/>
                </a:moveTo>
                <a:lnTo>
                  <a:pt x="498730" y="0"/>
                </a:lnTo>
                <a:cubicBezTo>
                  <a:pt x="513239" y="0"/>
                  <a:pt x="525077" y="11820"/>
                  <a:pt x="525077" y="26306"/>
                </a:cubicBezTo>
                <a:lnTo>
                  <a:pt x="525077" y="580416"/>
                </a:lnTo>
                <a:cubicBezTo>
                  <a:pt x="525077" y="594902"/>
                  <a:pt x="513328" y="606722"/>
                  <a:pt x="498730" y="606722"/>
                </a:cubicBezTo>
                <a:lnTo>
                  <a:pt x="26347" y="606722"/>
                </a:lnTo>
                <a:cubicBezTo>
                  <a:pt x="11749" y="606722"/>
                  <a:pt x="0" y="594902"/>
                  <a:pt x="0" y="580416"/>
                </a:cubicBezTo>
                <a:lnTo>
                  <a:pt x="0" y="26306"/>
                </a:lnTo>
                <a:cubicBezTo>
                  <a:pt x="0" y="11820"/>
                  <a:pt x="11749" y="0"/>
                  <a:pt x="26347" y="0"/>
                </a:cubicBezTo>
                <a:close/>
              </a:path>
            </a:pathLst>
          </a:custGeom>
          <a:solidFill>
            <a:srgbClr val="1A3172"/>
          </a:solidFill>
          <a:ln>
            <a:noFill/>
          </a:ln>
        </p:spPr>
      </p:sp>
      <p:sp>
        <p:nvSpPr>
          <p:cNvPr id="13" name="archives_232650"/>
          <p:cNvSpPr>
            <a:spLocks noChangeAspect="1"/>
          </p:cNvSpPr>
          <p:nvPr/>
        </p:nvSpPr>
        <p:spPr bwMode="auto">
          <a:xfrm>
            <a:off x="5292900" y="4836960"/>
            <a:ext cx="471197" cy="544464"/>
          </a:xfrm>
          <a:custGeom>
            <a:avLst/>
            <a:gdLst>
              <a:gd name="connsiteX0" fmla="*/ 382817 w 525077"/>
              <a:gd name="connsiteY0" fmla="*/ 436659 h 606722"/>
              <a:gd name="connsiteX1" fmla="*/ 409138 w 525077"/>
              <a:gd name="connsiteY1" fmla="*/ 462945 h 606722"/>
              <a:gd name="connsiteX2" fmla="*/ 382817 w 525077"/>
              <a:gd name="connsiteY2" fmla="*/ 489231 h 606722"/>
              <a:gd name="connsiteX3" fmla="*/ 356496 w 525077"/>
              <a:gd name="connsiteY3" fmla="*/ 462945 h 606722"/>
              <a:gd name="connsiteX4" fmla="*/ 382817 w 525077"/>
              <a:gd name="connsiteY4" fmla="*/ 436659 h 606722"/>
              <a:gd name="connsiteX5" fmla="*/ 145718 w 525077"/>
              <a:gd name="connsiteY5" fmla="*/ 436659 h 606722"/>
              <a:gd name="connsiteX6" fmla="*/ 172039 w 525077"/>
              <a:gd name="connsiteY6" fmla="*/ 462945 h 606722"/>
              <a:gd name="connsiteX7" fmla="*/ 145718 w 525077"/>
              <a:gd name="connsiteY7" fmla="*/ 489231 h 606722"/>
              <a:gd name="connsiteX8" fmla="*/ 119397 w 525077"/>
              <a:gd name="connsiteY8" fmla="*/ 462945 h 606722"/>
              <a:gd name="connsiteX9" fmla="*/ 145718 w 525077"/>
              <a:gd name="connsiteY9" fmla="*/ 436659 h 606722"/>
              <a:gd name="connsiteX10" fmla="*/ 382817 w 525077"/>
              <a:gd name="connsiteY10" fmla="*/ 122713 h 606722"/>
              <a:gd name="connsiteX11" fmla="*/ 409138 w 525077"/>
              <a:gd name="connsiteY11" fmla="*/ 149020 h 606722"/>
              <a:gd name="connsiteX12" fmla="*/ 409138 w 525077"/>
              <a:gd name="connsiteY12" fmla="*/ 359474 h 606722"/>
              <a:gd name="connsiteX13" fmla="*/ 382817 w 525077"/>
              <a:gd name="connsiteY13" fmla="*/ 385781 h 606722"/>
              <a:gd name="connsiteX14" fmla="*/ 356496 w 525077"/>
              <a:gd name="connsiteY14" fmla="*/ 359474 h 606722"/>
              <a:gd name="connsiteX15" fmla="*/ 356496 w 525077"/>
              <a:gd name="connsiteY15" fmla="*/ 149020 h 606722"/>
              <a:gd name="connsiteX16" fmla="*/ 382817 w 525077"/>
              <a:gd name="connsiteY16" fmla="*/ 122713 h 606722"/>
              <a:gd name="connsiteX17" fmla="*/ 145718 w 525077"/>
              <a:gd name="connsiteY17" fmla="*/ 122713 h 606722"/>
              <a:gd name="connsiteX18" fmla="*/ 172039 w 525077"/>
              <a:gd name="connsiteY18" fmla="*/ 149020 h 606722"/>
              <a:gd name="connsiteX19" fmla="*/ 172039 w 525077"/>
              <a:gd name="connsiteY19" fmla="*/ 359474 h 606722"/>
              <a:gd name="connsiteX20" fmla="*/ 145718 w 525077"/>
              <a:gd name="connsiteY20" fmla="*/ 385781 h 606722"/>
              <a:gd name="connsiteX21" fmla="*/ 119397 w 525077"/>
              <a:gd name="connsiteY21" fmla="*/ 359474 h 606722"/>
              <a:gd name="connsiteX22" fmla="*/ 119397 w 525077"/>
              <a:gd name="connsiteY22" fmla="*/ 149020 h 606722"/>
              <a:gd name="connsiteX23" fmla="*/ 145718 w 525077"/>
              <a:gd name="connsiteY23" fmla="*/ 122713 h 606722"/>
              <a:gd name="connsiteX24" fmla="*/ 289731 w 525077"/>
              <a:gd name="connsiteY24" fmla="*/ 52611 h 606722"/>
              <a:gd name="connsiteX25" fmla="*/ 289731 w 525077"/>
              <a:gd name="connsiteY25" fmla="*/ 554111 h 606722"/>
              <a:gd name="connsiteX26" fmla="*/ 474163 w 525077"/>
              <a:gd name="connsiteY26" fmla="*/ 554111 h 606722"/>
              <a:gd name="connsiteX27" fmla="*/ 474163 w 525077"/>
              <a:gd name="connsiteY27" fmla="*/ 52611 h 606722"/>
              <a:gd name="connsiteX28" fmla="*/ 52695 w 525077"/>
              <a:gd name="connsiteY28" fmla="*/ 52611 h 606722"/>
              <a:gd name="connsiteX29" fmla="*/ 52695 w 525077"/>
              <a:gd name="connsiteY29" fmla="*/ 554111 h 606722"/>
              <a:gd name="connsiteX30" fmla="*/ 237037 w 525077"/>
              <a:gd name="connsiteY30" fmla="*/ 554111 h 606722"/>
              <a:gd name="connsiteX31" fmla="*/ 237037 w 525077"/>
              <a:gd name="connsiteY31" fmla="*/ 52611 h 606722"/>
              <a:gd name="connsiteX32" fmla="*/ 26347 w 525077"/>
              <a:gd name="connsiteY32" fmla="*/ 0 h 606722"/>
              <a:gd name="connsiteX33" fmla="*/ 498730 w 525077"/>
              <a:gd name="connsiteY33" fmla="*/ 0 h 606722"/>
              <a:gd name="connsiteX34" fmla="*/ 525077 w 525077"/>
              <a:gd name="connsiteY34" fmla="*/ 26306 h 606722"/>
              <a:gd name="connsiteX35" fmla="*/ 525077 w 525077"/>
              <a:gd name="connsiteY35" fmla="*/ 580416 h 606722"/>
              <a:gd name="connsiteX36" fmla="*/ 498730 w 525077"/>
              <a:gd name="connsiteY36" fmla="*/ 606722 h 606722"/>
              <a:gd name="connsiteX37" fmla="*/ 26347 w 525077"/>
              <a:gd name="connsiteY37" fmla="*/ 606722 h 606722"/>
              <a:gd name="connsiteX38" fmla="*/ 0 w 525077"/>
              <a:gd name="connsiteY38" fmla="*/ 580416 h 606722"/>
              <a:gd name="connsiteX39" fmla="*/ 0 w 525077"/>
              <a:gd name="connsiteY39" fmla="*/ 26306 h 606722"/>
              <a:gd name="connsiteX40" fmla="*/ 26347 w 525077"/>
              <a:gd name="connsiteY40"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25077" h="606722">
                <a:moveTo>
                  <a:pt x="382817" y="436659"/>
                </a:moveTo>
                <a:cubicBezTo>
                  <a:pt x="397354" y="436659"/>
                  <a:pt x="409138" y="448428"/>
                  <a:pt x="409138" y="462945"/>
                </a:cubicBezTo>
                <a:cubicBezTo>
                  <a:pt x="409138" y="477462"/>
                  <a:pt x="397354" y="489231"/>
                  <a:pt x="382817" y="489231"/>
                </a:cubicBezTo>
                <a:cubicBezTo>
                  <a:pt x="368280" y="489231"/>
                  <a:pt x="356496" y="477462"/>
                  <a:pt x="356496" y="462945"/>
                </a:cubicBezTo>
                <a:cubicBezTo>
                  <a:pt x="356496" y="448428"/>
                  <a:pt x="368280" y="436659"/>
                  <a:pt x="382817" y="436659"/>
                </a:cubicBezTo>
                <a:close/>
                <a:moveTo>
                  <a:pt x="145718" y="436659"/>
                </a:moveTo>
                <a:cubicBezTo>
                  <a:pt x="160255" y="436659"/>
                  <a:pt x="172039" y="448428"/>
                  <a:pt x="172039" y="462945"/>
                </a:cubicBezTo>
                <a:cubicBezTo>
                  <a:pt x="172039" y="477462"/>
                  <a:pt x="160255" y="489231"/>
                  <a:pt x="145718" y="489231"/>
                </a:cubicBezTo>
                <a:cubicBezTo>
                  <a:pt x="131181" y="489231"/>
                  <a:pt x="119397" y="477462"/>
                  <a:pt x="119397" y="462945"/>
                </a:cubicBezTo>
                <a:cubicBezTo>
                  <a:pt x="119397" y="448428"/>
                  <a:pt x="131181" y="436659"/>
                  <a:pt x="145718" y="436659"/>
                </a:cubicBezTo>
                <a:close/>
                <a:moveTo>
                  <a:pt x="382817" y="122713"/>
                </a:moveTo>
                <a:cubicBezTo>
                  <a:pt x="397311" y="122713"/>
                  <a:pt x="409138" y="134534"/>
                  <a:pt x="409138" y="149020"/>
                </a:cubicBezTo>
                <a:lnTo>
                  <a:pt x="409138" y="359474"/>
                </a:lnTo>
                <a:cubicBezTo>
                  <a:pt x="409138" y="373961"/>
                  <a:pt x="397311" y="385781"/>
                  <a:pt x="382817" y="385781"/>
                </a:cubicBezTo>
                <a:cubicBezTo>
                  <a:pt x="368234" y="385781"/>
                  <a:pt x="356496" y="373961"/>
                  <a:pt x="356496" y="359474"/>
                </a:cubicBezTo>
                <a:lnTo>
                  <a:pt x="356496" y="149020"/>
                </a:lnTo>
                <a:cubicBezTo>
                  <a:pt x="356496" y="134534"/>
                  <a:pt x="368234" y="122713"/>
                  <a:pt x="382817" y="122713"/>
                </a:cubicBezTo>
                <a:close/>
                <a:moveTo>
                  <a:pt x="145718" y="122713"/>
                </a:moveTo>
                <a:cubicBezTo>
                  <a:pt x="160301" y="122713"/>
                  <a:pt x="172039" y="134534"/>
                  <a:pt x="172039" y="149020"/>
                </a:cubicBezTo>
                <a:lnTo>
                  <a:pt x="172039" y="359474"/>
                </a:lnTo>
                <a:cubicBezTo>
                  <a:pt x="172039" y="373961"/>
                  <a:pt x="160301" y="385781"/>
                  <a:pt x="145718" y="385781"/>
                </a:cubicBezTo>
                <a:cubicBezTo>
                  <a:pt x="131224" y="385781"/>
                  <a:pt x="119397" y="373961"/>
                  <a:pt x="119397" y="359474"/>
                </a:cubicBezTo>
                <a:lnTo>
                  <a:pt x="119397" y="149020"/>
                </a:lnTo>
                <a:cubicBezTo>
                  <a:pt x="119397" y="134534"/>
                  <a:pt x="131224" y="122713"/>
                  <a:pt x="145718" y="122713"/>
                </a:cubicBezTo>
                <a:close/>
                <a:moveTo>
                  <a:pt x="289731" y="52611"/>
                </a:moveTo>
                <a:lnTo>
                  <a:pt x="289731" y="554111"/>
                </a:lnTo>
                <a:lnTo>
                  <a:pt x="474163" y="554111"/>
                </a:lnTo>
                <a:lnTo>
                  <a:pt x="474163" y="52611"/>
                </a:lnTo>
                <a:close/>
                <a:moveTo>
                  <a:pt x="52695" y="52611"/>
                </a:moveTo>
                <a:lnTo>
                  <a:pt x="52695" y="554111"/>
                </a:lnTo>
                <a:lnTo>
                  <a:pt x="237037" y="554111"/>
                </a:lnTo>
                <a:lnTo>
                  <a:pt x="237037" y="52611"/>
                </a:lnTo>
                <a:close/>
                <a:moveTo>
                  <a:pt x="26347" y="0"/>
                </a:moveTo>
                <a:lnTo>
                  <a:pt x="498730" y="0"/>
                </a:lnTo>
                <a:cubicBezTo>
                  <a:pt x="513239" y="0"/>
                  <a:pt x="525077" y="11820"/>
                  <a:pt x="525077" y="26306"/>
                </a:cubicBezTo>
                <a:lnTo>
                  <a:pt x="525077" y="580416"/>
                </a:lnTo>
                <a:cubicBezTo>
                  <a:pt x="525077" y="594902"/>
                  <a:pt x="513328" y="606722"/>
                  <a:pt x="498730" y="606722"/>
                </a:cubicBezTo>
                <a:lnTo>
                  <a:pt x="26347" y="606722"/>
                </a:lnTo>
                <a:cubicBezTo>
                  <a:pt x="11749" y="606722"/>
                  <a:pt x="0" y="594902"/>
                  <a:pt x="0" y="580416"/>
                </a:cubicBezTo>
                <a:lnTo>
                  <a:pt x="0" y="26306"/>
                </a:lnTo>
                <a:cubicBezTo>
                  <a:pt x="0" y="11820"/>
                  <a:pt x="11749" y="0"/>
                  <a:pt x="26347" y="0"/>
                </a:cubicBezTo>
                <a:close/>
              </a:path>
            </a:pathLst>
          </a:custGeom>
          <a:solidFill>
            <a:srgbClr val="1A3172"/>
          </a:solidFill>
          <a:ln>
            <a:noFill/>
          </a:ln>
        </p:spPr>
      </p:sp>
      <p:cxnSp>
        <p:nvCxnSpPr>
          <p:cNvPr id="14" name="直接连接符 13"/>
          <p:cNvCxnSpPr/>
          <p:nvPr/>
        </p:nvCxnSpPr>
        <p:spPr>
          <a:xfrm>
            <a:off x="6592785" y="1004672"/>
            <a:ext cx="0" cy="5008778"/>
          </a:xfrm>
          <a:prstGeom prst="line">
            <a:avLst/>
          </a:prstGeom>
          <a:ln w="25400"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5" name="标题 14"/>
          <p:cNvSpPr>
            <a:spLocks noGrp="1"/>
          </p:cNvSpPr>
          <p:nvPr>
            <p:ph type="title"/>
          </p:nvPr>
        </p:nvSpPr>
        <p:spPr>
          <a:xfrm>
            <a:off x="1341437" y="235280"/>
            <a:ext cx="10850563" cy="663575"/>
          </a:xfrm>
        </p:spPr>
        <p:txBody>
          <a:bodyPr/>
          <a:lstStyle/>
          <a:p>
            <a:r>
              <a:rPr lang="zh-CN" altLang="en-US" sz="2800" dirty="0"/>
              <a:t> 备份策略与频率选择</a:t>
            </a:r>
          </a:p>
        </p:txBody>
      </p:sp>
      <p:sp>
        <p:nvSpPr>
          <p:cNvPr id="549" name="book-and-cd_43679"/>
          <p:cNvSpPr>
            <a:spLocks noChangeAspect="1"/>
          </p:cNvSpPr>
          <p:nvPr/>
        </p:nvSpPr>
        <p:spPr bwMode="auto">
          <a:xfrm>
            <a:off x="520658" y="414668"/>
            <a:ext cx="609685" cy="488288"/>
          </a:xfrm>
          <a:custGeom>
            <a:avLst/>
            <a:gdLst>
              <a:gd name="connsiteX0" fmla="*/ 452113 w 560604"/>
              <a:gd name="connsiteY0" fmla="*/ 77314 h 448980"/>
              <a:gd name="connsiteX1" fmla="*/ 417185 w 560604"/>
              <a:gd name="connsiteY1" fmla="*/ 112165 h 448980"/>
              <a:gd name="connsiteX2" fmla="*/ 452113 w 560604"/>
              <a:gd name="connsiteY2" fmla="*/ 145726 h 448980"/>
              <a:gd name="connsiteX3" fmla="*/ 485747 w 560604"/>
              <a:gd name="connsiteY3" fmla="*/ 112165 h 448980"/>
              <a:gd name="connsiteX4" fmla="*/ 452113 w 560604"/>
              <a:gd name="connsiteY4" fmla="*/ 77314 h 448980"/>
              <a:gd name="connsiteX5" fmla="*/ 118850 w 560604"/>
              <a:gd name="connsiteY5" fmla="*/ 64516 h 448980"/>
              <a:gd name="connsiteX6" fmla="*/ 40048 w 560604"/>
              <a:gd name="connsiteY6" fmla="*/ 77417 h 448980"/>
              <a:gd name="connsiteX7" fmla="*/ 40048 w 560604"/>
              <a:gd name="connsiteY7" fmla="*/ 392214 h 448980"/>
              <a:gd name="connsiteX8" fmla="*/ 107224 w 560604"/>
              <a:gd name="connsiteY8" fmla="*/ 380602 h 448980"/>
              <a:gd name="connsiteX9" fmla="*/ 255786 w 560604"/>
              <a:gd name="connsiteY9" fmla="*/ 412856 h 448980"/>
              <a:gd name="connsiteX10" fmla="*/ 255786 w 560604"/>
              <a:gd name="connsiteY10" fmla="*/ 277390 h 448980"/>
              <a:gd name="connsiteX11" fmla="*/ 246743 w 560604"/>
              <a:gd name="connsiteY11" fmla="*/ 287711 h 448980"/>
              <a:gd name="connsiteX12" fmla="*/ 246743 w 560604"/>
              <a:gd name="connsiteY12" fmla="*/ 109671 h 448980"/>
              <a:gd name="connsiteX13" fmla="*/ 118850 w 560604"/>
              <a:gd name="connsiteY13" fmla="*/ 64516 h 448980"/>
              <a:gd name="connsiteX14" fmla="*/ 452113 w 560604"/>
              <a:gd name="connsiteY14" fmla="*/ 64406 h 448980"/>
              <a:gd name="connsiteX15" fmla="*/ 498683 w 560604"/>
              <a:gd name="connsiteY15" fmla="*/ 112165 h 448980"/>
              <a:gd name="connsiteX16" fmla="*/ 452113 w 560604"/>
              <a:gd name="connsiteY16" fmla="*/ 158634 h 448980"/>
              <a:gd name="connsiteX17" fmla="*/ 404248 w 560604"/>
              <a:gd name="connsiteY17" fmla="*/ 112165 h 448980"/>
              <a:gd name="connsiteX18" fmla="*/ 452113 w 560604"/>
              <a:gd name="connsiteY18" fmla="*/ 64406 h 448980"/>
              <a:gd name="connsiteX19" fmla="*/ 452058 w 560604"/>
              <a:gd name="connsiteY19" fmla="*/ 59344 h 448980"/>
              <a:gd name="connsiteX20" fmla="*/ 399076 w 560604"/>
              <a:gd name="connsiteY20" fmla="*/ 112237 h 448980"/>
              <a:gd name="connsiteX21" fmla="*/ 452058 w 560604"/>
              <a:gd name="connsiteY21" fmla="*/ 163840 h 448980"/>
              <a:gd name="connsiteX22" fmla="*/ 505039 w 560604"/>
              <a:gd name="connsiteY22" fmla="*/ 112237 h 448980"/>
              <a:gd name="connsiteX23" fmla="*/ 452058 w 560604"/>
              <a:gd name="connsiteY23" fmla="*/ 59344 h 448980"/>
              <a:gd name="connsiteX24" fmla="*/ 118850 w 560604"/>
              <a:gd name="connsiteY24" fmla="*/ 50324 h 448980"/>
              <a:gd name="connsiteX25" fmla="*/ 257078 w 560604"/>
              <a:gd name="connsiteY25" fmla="*/ 99350 h 448980"/>
              <a:gd name="connsiteX26" fmla="*/ 334589 w 560604"/>
              <a:gd name="connsiteY26" fmla="*/ 58065 h 448980"/>
              <a:gd name="connsiteX27" fmla="*/ 329422 w 560604"/>
              <a:gd name="connsiteY27" fmla="*/ 76127 h 448980"/>
              <a:gd name="connsiteX28" fmla="*/ 268705 w 560604"/>
              <a:gd name="connsiteY28" fmla="*/ 109671 h 448980"/>
              <a:gd name="connsiteX29" fmla="*/ 268705 w 560604"/>
              <a:gd name="connsiteY29" fmla="*/ 287711 h 448980"/>
              <a:gd name="connsiteX30" fmla="*/ 259662 w 560604"/>
              <a:gd name="connsiteY30" fmla="*/ 277390 h 448980"/>
              <a:gd name="connsiteX31" fmla="*/ 259662 w 560604"/>
              <a:gd name="connsiteY31" fmla="*/ 412856 h 448980"/>
              <a:gd name="connsiteX32" fmla="*/ 405641 w 560604"/>
              <a:gd name="connsiteY32" fmla="*/ 380602 h 448980"/>
              <a:gd name="connsiteX33" fmla="*/ 475400 w 560604"/>
              <a:gd name="connsiteY33" fmla="*/ 392214 h 448980"/>
              <a:gd name="connsiteX34" fmla="*/ 475400 w 560604"/>
              <a:gd name="connsiteY34" fmla="*/ 233525 h 448980"/>
              <a:gd name="connsiteX35" fmla="*/ 510280 w 560604"/>
              <a:gd name="connsiteY35" fmla="*/ 221914 h 448980"/>
              <a:gd name="connsiteX36" fmla="*/ 510280 w 560604"/>
              <a:gd name="connsiteY36" fmla="*/ 437369 h 448980"/>
              <a:gd name="connsiteX37" fmla="*/ 290666 w 560604"/>
              <a:gd name="connsiteY37" fmla="*/ 437369 h 448980"/>
              <a:gd name="connsiteX38" fmla="*/ 258370 w 560604"/>
              <a:gd name="connsiteY38" fmla="*/ 448980 h 448980"/>
              <a:gd name="connsiteX39" fmla="*/ 226074 w 560604"/>
              <a:gd name="connsiteY39" fmla="*/ 437369 h 448980"/>
              <a:gd name="connsiteX40" fmla="*/ 0 w 560604"/>
              <a:gd name="connsiteY40" fmla="*/ 437369 h 448980"/>
              <a:gd name="connsiteX41" fmla="*/ 0 w 560604"/>
              <a:gd name="connsiteY41" fmla="*/ 113541 h 448980"/>
              <a:gd name="connsiteX42" fmla="*/ 24545 w 560604"/>
              <a:gd name="connsiteY42" fmla="*/ 96769 h 448980"/>
              <a:gd name="connsiteX43" fmla="*/ 24545 w 560604"/>
              <a:gd name="connsiteY43" fmla="*/ 67096 h 448980"/>
              <a:gd name="connsiteX44" fmla="*/ 29713 w 560604"/>
              <a:gd name="connsiteY44" fmla="*/ 65806 h 448980"/>
              <a:gd name="connsiteX45" fmla="*/ 118850 w 560604"/>
              <a:gd name="connsiteY45" fmla="*/ 50324 h 448980"/>
              <a:gd name="connsiteX46" fmla="*/ 449473 w 560604"/>
              <a:gd name="connsiteY46" fmla="*/ 0 h 448980"/>
              <a:gd name="connsiteX47" fmla="*/ 560604 w 560604"/>
              <a:gd name="connsiteY47" fmla="*/ 109657 h 448980"/>
              <a:gd name="connsiteX48" fmla="*/ 449473 w 560604"/>
              <a:gd name="connsiteY48" fmla="*/ 219313 h 448980"/>
              <a:gd name="connsiteX49" fmla="*/ 339634 w 560604"/>
              <a:gd name="connsiteY49" fmla="*/ 109657 h 448980"/>
              <a:gd name="connsiteX50" fmla="*/ 449473 w 560604"/>
              <a:gd name="connsiteY50" fmla="*/ 0 h 448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60604" h="448980">
                <a:moveTo>
                  <a:pt x="452113" y="77314"/>
                </a:moveTo>
                <a:cubicBezTo>
                  <a:pt x="432708" y="77314"/>
                  <a:pt x="417185" y="92804"/>
                  <a:pt x="417185" y="112165"/>
                </a:cubicBezTo>
                <a:cubicBezTo>
                  <a:pt x="417185" y="130237"/>
                  <a:pt x="432708" y="145726"/>
                  <a:pt x="452113" y="145726"/>
                </a:cubicBezTo>
                <a:cubicBezTo>
                  <a:pt x="471517" y="145726"/>
                  <a:pt x="485747" y="130237"/>
                  <a:pt x="485747" y="112165"/>
                </a:cubicBezTo>
                <a:cubicBezTo>
                  <a:pt x="485747" y="92804"/>
                  <a:pt x="470223" y="77314"/>
                  <a:pt x="452113" y="77314"/>
                </a:cubicBezTo>
                <a:close/>
                <a:moveTo>
                  <a:pt x="118850" y="64516"/>
                </a:moveTo>
                <a:cubicBezTo>
                  <a:pt x="81387" y="64516"/>
                  <a:pt x="50382" y="73547"/>
                  <a:pt x="40048" y="77417"/>
                </a:cubicBezTo>
                <a:lnTo>
                  <a:pt x="40048" y="392214"/>
                </a:lnTo>
                <a:cubicBezTo>
                  <a:pt x="58133" y="384473"/>
                  <a:pt x="81387" y="380602"/>
                  <a:pt x="107224" y="380602"/>
                </a:cubicBezTo>
                <a:cubicBezTo>
                  <a:pt x="171816" y="380602"/>
                  <a:pt x="236408" y="405115"/>
                  <a:pt x="255786" y="412856"/>
                </a:cubicBezTo>
                <a:lnTo>
                  <a:pt x="255786" y="277390"/>
                </a:lnTo>
                <a:lnTo>
                  <a:pt x="246743" y="287711"/>
                </a:lnTo>
                <a:lnTo>
                  <a:pt x="246743" y="109671"/>
                </a:lnTo>
                <a:cubicBezTo>
                  <a:pt x="211863" y="79997"/>
                  <a:pt x="169232" y="64516"/>
                  <a:pt x="118850" y="64516"/>
                </a:cubicBezTo>
                <a:close/>
                <a:moveTo>
                  <a:pt x="452113" y="64406"/>
                </a:moveTo>
                <a:cubicBezTo>
                  <a:pt x="477985" y="64406"/>
                  <a:pt x="498683" y="86350"/>
                  <a:pt x="498683" y="112165"/>
                </a:cubicBezTo>
                <a:cubicBezTo>
                  <a:pt x="498683" y="137981"/>
                  <a:pt x="477985" y="158634"/>
                  <a:pt x="452113" y="158634"/>
                </a:cubicBezTo>
                <a:cubicBezTo>
                  <a:pt x="426240" y="158634"/>
                  <a:pt x="404248" y="137981"/>
                  <a:pt x="404248" y="112165"/>
                </a:cubicBezTo>
                <a:cubicBezTo>
                  <a:pt x="404248" y="86350"/>
                  <a:pt x="426240" y="64406"/>
                  <a:pt x="452113" y="64406"/>
                </a:cubicBezTo>
                <a:close/>
                <a:moveTo>
                  <a:pt x="452058" y="59344"/>
                </a:moveTo>
                <a:cubicBezTo>
                  <a:pt x="422336" y="59344"/>
                  <a:pt x="399076" y="82565"/>
                  <a:pt x="399076" y="112237"/>
                </a:cubicBezTo>
                <a:cubicBezTo>
                  <a:pt x="399076" y="140618"/>
                  <a:pt x="422336" y="163840"/>
                  <a:pt x="452058" y="163840"/>
                </a:cubicBezTo>
                <a:cubicBezTo>
                  <a:pt x="480486" y="163840"/>
                  <a:pt x="505039" y="140618"/>
                  <a:pt x="505039" y="112237"/>
                </a:cubicBezTo>
                <a:cubicBezTo>
                  <a:pt x="505039" y="82565"/>
                  <a:pt x="480486" y="59344"/>
                  <a:pt x="452058" y="59344"/>
                </a:cubicBezTo>
                <a:close/>
                <a:moveTo>
                  <a:pt x="118850" y="50324"/>
                </a:moveTo>
                <a:cubicBezTo>
                  <a:pt x="173108" y="50324"/>
                  <a:pt x="219614" y="67096"/>
                  <a:pt x="257078" y="99350"/>
                </a:cubicBezTo>
                <a:cubicBezTo>
                  <a:pt x="280331" y="79997"/>
                  <a:pt x="306168" y="65806"/>
                  <a:pt x="334589" y="58065"/>
                </a:cubicBezTo>
                <a:cubicBezTo>
                  <a:pt x="332005" y="64516"/>
                  <a:pt x="330713" y="69676"/>
                  <a:pt x="329422" y="76127"/>
                </a:cubicBezTo>
                <a:cubicBezTo>
                  <a:pt x="307460" y="82578"/>
                  <a:pt x="286791" y="94189"/>
                  <a:pt x="268705" y="109671"/>
                </a:cubicBezTo>
                <a:lnTo>
                  <a:pt x="268705" y="287711"/>
                </a:lnTo>
                <a:lnTo>
                  <a:pt x="259662" y="277390"/>
                </a:lnTo>
                <a:lnTo>
                  <a:pt x="259662" y="412856"/>
                </a:lnTo>
                <a:cubicBezTo>
                  <a:pt x="279039" y="405115"/>
                  <a:pt x="339756" y="380602"/>
                  <a:pt x="405641" y="380602"/>
                </a:cubicBezTo>
                <a:cubicBezTo>
                  <a:pt x="431478" y="380602"/>
                  <a:pt x="454731" y="384473"/>
                  <a:pt x="475400" y="392214"/>
                </a:cubicBezTo>
                <a:lnTo>
                  <a:pt x="475400" y="233525"/>
                </a:lnTo>
                <a:cubicBezTo>
                  <a:pt x="488319" y="230945"/>
                  <a:pt x="499945" y="227074"/>
                  <a:pt x="510280" y="221914"/>
                </a:cubicBezTo>
                <a:lnTo>
                  <a:pt x="510280" y="437369"/>
                </a:lnTo>
                <a:lnTo>
                  <a:pt x="290666" y="437369"/>
                </a:lnTo>
                <a:cubicBezTo>
                  <a:pt x="282915" y="445110"/>
                  <a:pt x="271288" y="448980"/>
                  <a:pt x="258370" y="448980"/>
                </a:cubicBezTo>
                <a:cubicBezTo>
                  <a:pt x="245451" y="448980"/>
                  <a:pt x="233825" y="445110"/>
                  <a:pt x="226074" y="437369"/>
                </a:cubicBezTo>
                <a:lnTo>
                  <a:pt x="0" y="437369"/>
                </a:lnTo>
                <a:lnTo>
                  <a:pt x="0" y="113541"/>
                </a:lnTo>
                <a:cubicBezTo>
                  <a:pt x="0" y="105800"/>
                  <a:pt x="9043" y="100640"/>
                  <a:pt x="24545" y="96769"/>
                </a:cubicBezTo>
                <a:lnTo>
                  <a:pt x="24545" y="67096"/>
                </a:lnTo>
                <a:lnTo>
                  <a:pt x="29713" y="65806"/>
                </a:lnTo>
                <a:cubicBezTo>
                  <a:pt x="31005" y="64516"/>
                  <a:pt x="68468" y="50324"/>
                  <a:pt x="118850" y="50324"/>
                </a:cubicBezTo>
                <a:close/>
                <a:moveTo>
                  <a:pt x="449473" y="0"/>
                </a:moveTo>
                <a:cubicBezTo>
                  <a:pt x="510208" y="0"/>
                  <a:pt x="560604" y="49023"/>
                  <a:pt x="560604" y="109657"/>
                </a:cubicBezTo>
                <a:cubicBezTo>
                  <a:pt x="560604" y="170290"/>
                  <a:pt x="510208" y="219313"/>
                  <a:pt x="449473" y="219313"/>
                </a:cubicBezTo>
                <a:cubicBezTo>
                  <a:pt x="388739" y="219313"/>
                  <a:pt x="339634" y="170290"/>
                  <a:pt x="339634" y="109657"/>
                </a:cubicBezTo>
                <a:cubicBezTo>
                  <a:pt x="339634" y="49023"/>
                  <a:pt x="388739" y="0"/>
                  <a:pt x="449473" y="0"/>
                </a:cubicBezTo>
                <a:close/>
              </a:path>
            </a:pathLst>
          </a:custGeom>
          <a:solidFill>
            <a:srgbClr val="1A3172"/>
          </a:solidFill>
          <a:ln>
            <a:noFill/>
          </a:ln>
        </p:spPr>
      </p:sp>
      <p:sp>
        <p:nvSpPr>
          <p:cNvPr id="545" name="矩形 544"/>
          <p:cNvSpPr/>
          <p:nvPr>
            <p:custDataLst>
              <p:tags r:id="rId3"/>
            </p:custDataLst>
          </p:nvPr>
        </p:nvSpPr>
        <p:spPr bwMode="auto">
          <a:xfrm>
            <a:off x="6924675" y="680085"/>
            <a:ext cx="4847590" cy="5709920"/>
          </a:xfrm>
          <a:prstGeom prst="rect">
            <a:avLst/>
          </a:prstGeom>
          <a:solidFill>
            <a:schemeClr val="bg1">
              <a:lumMod val="95000"/>
            </a:schemeClr>
          </a:solidFill>
          <a:ln w="38100">
            <a:noFill/>
          </a:ln>
          <a:effectLst>
            <a:outerShdw blurRad="355600" dist="88900" dir="2700000" algn="tl"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553" name="ïSḻiḍè"/>
          <p:cNvSpPr/>
          <p:nvPr>
            <p:custDataLst>
              <p:tags r:id="rId4"/>
            </p:custDataLst>
          </p:nvPr>
        </p:nvSpPr>
        <p:spPr bwMode="auto">
          <a:xfrm>
            <a:off x="7794671" y="2838041"/>
            <a:ext cx="1827684" cy="1587805"/>
          </a:xfrm>
          <a:custGeom>
            <a:avLst/>
            <a:gdLst>
              <a:gd name="T0" fmla="*/ 188 w 2781"/>
              <a:gd name="T1" fmla="*/ 699 h 2416"/>
              <a:gd name="T2" fmla="*/ 659 w 2781"/>
              <a:gd name="T3" fmla="*/ 2416 h 2416"/>
              <a:gd name="T4" fmla="*/ 2781 w 2781"/>
              <a:gd name="T5" fmla="*/ 1834 h 2416"/>
              <a:gd name="T6" fmla="*/ 2597 w 2781"/>
              <a:gd name="T7" fmla="*/ 1803 h 2416"/>
              <a:gd name="T8" fmla="*/ 680 w 2781"/>
              <a:gd name="T9" fmla="*/ 2327 h 2416"/>
              <a:gd name="T10" fmla="*/ 235 w 2781"/>
              <a:gd name="T11" fmla="*/ 703 h 2416"/>
              <a:gd name="T12" fmla="*/ 188 w 2781"/>
              <a:gd name="T13" fmla="*/ 699 h 2416"/>
              <a:gd name="T14" fmla="*/ 42 w 2781"/>
              <a:gd name="T15" fmla="*/ 0 h 2416"/>
              <a:gd name="T16" fmla="*/ 0 w 2781"/>
              <a:gd name="T17" fmla="*/ 11 h 2416"/>
              <a:gd name="T18" fmla="*/ 117 w 2781"/>
              <a:gd name="T19" fmla="*/ 437 h 2416"/>
              <a:gd name="T20" fmla="*/ 129 w 2781"/>
              <a:gd name="T21" fmla="*/ 319 h 2416"/>
              <a:gd name="T22" fmla="*/ 42 w 2781"/>
              <a:gd name="T23" fmla="*/ 0 h 2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81" h="2416">
                <a:moveTo>
                  <a:pt x="188" y="699"/>
                </a:moveTo>
                <a:lnTo>
                  <a:pt x="659" y="2416"/>
                </a:lnTo>
                <a:lnTo>
                  <a:pt x="2781" y="1834"/>
                </a:lnTo>
                <a:lnTo>
                  <a:pt x="2597" y="1803"/>
                </a:lnTo>
                <a:lnTo>
                  <a:pt x="680" y="2327"/>
                </a:lnTo>
                <a:lnTo>
                  <a:pt x="235" y="703"/>
                </a:lnTo>
                <a:lnTo>
                  <a:pt x="188" y="699"/>
                </a:lnTo>
                <a:moveTo>
                  <a:pt x="42" y="0"/>
                </a:moveTo>
                <a:lnTo>
                  <a:pt x="0" y="11"/>
                </a:lnTo>
                <a:lnTo>
                  <a:pt x="117" y="437"/>
                </a:lnTo>
                <a:lnTo>
                  <a:pt x="129" y="319"/>
                </a:lnTo>
                <a:lnTo>
                  <a:pt x="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55" name="i$lïḋê"/>
          <p:cNvSpPr/>
          <p:nvPr>
            <p:custDataLst>
              <p:tags r:id="rId5"/>
            </p:custDataLst>
          </p:nvPr>
        </p:nvSpPr>
        <p:spPr bwMode="auto">
          <a:xfrm>
            <a:off x="7808473" y="2196610"/>
            <a:ext cx="2593984" cy="2170745"/>
          </a:xfrm>
          <a:custGeom>
            <a:avLst/>
            <a:gdLst>
              <a:gd name="T0" fmla="*/ 659 w 3947"/>
              <a:gd name="T1" fmla="*/ 3303 h 3303"/>
              <a:gd name="T2" fmla="*/ 0 w 3947"/>
              <a:gd name="T3" fmla="*/ 899 h 3303"/>
              <a:gd name="T4" fmla="*/ 3288 w 3947"/>
              <a:gd name="T5" fmla="*/ 0 h 3303"/>
              <a:gd name="T6" fmla="*/ 3947 w 3947"/>
              <a:gd name="T7" fmla="*/ 2404 h 3303"/>
              <a:gd name="T8" fmla="*/ 659 w 3947"/>
              <a:gd name="T9" fmla="*/ 3303 h 3303"/>
            </a:gdLst>
            <a:ahLst/>
            <a:cxnLst>
              <a:cxn ang="0">
                <a:pos x="T0" y="T1"/>
              </a:cxn>
              <a:cxn ang="0">
                <a:pos x="T2" y="T3"/>
              </a:cxn>
              <a:cxn ang="0">
                <a:pos x="T4" y="T5"/>
              </a:cxn>
              <a:cxn ang="0">
                <a:pos x="T6" y="T7"/>
              </a:cxn>
              <a:cxn ang="0">
                <a:pos x="T8" y="T9"/>
              </a:cxn>
            </a:cxnLst>
            <a:rect l="0" t="0" r="r" b="b"/>
            <a:pathLst>
              <a:path w="3947" h="3303">
                <a:moveTo>
                  <a:pt x="659" y="3303"/>
                </a:moveTo>
                <a:lnTo>
                  <a:pt x="0" y="899"/>
                </a:lnTo>
                <a:lnTo>
                  <a:pt x="3288" y="0"/>
                </a:lnTo>
                <a:lnTo>
                  <a:pt x="3947" y="2404"/>
                </a:lnTo>
                <a:lnTo>
                  <a:pt x="659" y="33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678" name="ïŝļïḍê"/>
          <p:cNvSpPr/>
          <p:nvPr>
            <p:custDataLst>
              <p:tags r:id="rId6"/>
            </p:custDataLst>
          </p:nvPr>
        </p:nvSpPr>
        <p:spPr bwMode="auto">
          <a:xfrm>
            <a:off x="9622355" y="2078972"/>
            <a:ext cx="1131048" cy="2104366"/>
          </a:xfrm>
          <a:custGeom>
            <a:avLst/>
            <a:gdLst>
              <a:gd name="T0" fmla="*/ 1705 w 1721"/>
              <a:gd name="T1" fmla="*/ 0 h 3202"/>
              <a:gd name="T2" fmla="*/ 1649 w 1721"/>
              <a:gd name="T3" fmla="*/ 320 h 3202"/>
              <a:gd name="T4" fmla="*/ 1649 w 1721"/>
              <a:gd name="T5" fmla="*/ 320 h 3202"/>
              <a:gd name="T6" fmla="*/ 1635 w 1721"/>
              <a:gd name="T7" fmla="*/ 399 h 3202"/>
              <a:gd name="T8" fmla="*/ 1163 w 1721"/>
              <a:gd name="T9" fmla="*/ 3136 h 3202"/>
              <a:gd name="T10" fmla="*/ 122 w 1721"/>
              <a:gd name="T11" fmla="*/ 2957 h 3202"/>
              <a:gd name="T12" fmla="*/ 0 w 1721"/>
              <a:gd name="T13" fmla="*/ 2989 h 3202"/>
              <a:gd name="T14" fmla="*/ 1216 w 1721"/>
              <a:gd name="T15" fmla="*/ 3202 h 3202"/>
              <a:gd name="T16" fmla="*/ 1721 w 1721"/>
              <a:gd name="T17" fmla="*/ 4 h 3202"/>
              <a:gd name="T18" fmla="*/ 1705 w 1721"/>
              <a:gd name="T19" fmla="*/ 0 h 3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1" h="3202">
                <a:moveTo>
                  <a:pt x="1705" y="0"/>
                </a:moveTo>
                <a:lnTo>
                  <a:pt x="1649" y="320"/>
                </a:lnTo>
                <a:lnTo>
                  <a:pt x="1649" y="320"/>
                </a:lnTo>
                <a:lnTo>
                  <a:pt x="1635" y="399"/>
                </a:lnTo>
                <a:lnTo>
                  <a:pt x="1163" y="3136"/>
                </a:lnTo>
                <a:lnTo>
                  <a:pt x="122" y="2957"/>
                </a:lnTo>
                <a:lnTo>
                  <a:pt x="0" y="2989"/>
                </a:lnTo>
                <a:lnTo>
                  <a:pt x="1216" y="3202"/>
                </a:lnTo>
                <a:lnTo>
                  <a:pt x="1721" y="4"/>
                </a:lnTo>
                <a:lnTo>
                  <a:pt x="17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1078" name="Rectangle 30"/>
          <p:cNvSpPr/>
          <p:nvPr>
            <p:custDataLst>
              <p:tags r:id="rId7"/>
            </p:custDataLst>
          </p:nvPr>
        </p:nvSpPr>
        <p:spPr bwMode="auto">
          <a:xfrm>
            <a:off x="7061835" y="1417955"/>
            <a:ext cx="444500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50000"/>
              </a:lnSpc>
              <a:spcBef>
                <a:spcPct val="0"/>
              </a:spcBef>
              <a:spcAft>
                <a:spcPts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mn-ea"/>
                <a:cs typeface="+mn-cs"/>
              </a:rPr>
              <a:t>鉴于大语言模型的数据规模和重要性，可以采取完全备份与差异备份相结合的方式。</a:t>
            </a:r>
          </a:p>
          <a:p>
            <a:pPr marL="285750" marR="0" lvl="0" indent="-285750" algn="l" defTabSz="913765" rtl="0" eaLnBrk="1" fontAlgn="auto" latinLnBrk="0" hangingPunct="1">
              <a:lnSpc>
                <a:spcPct val="150000"/>
              </a:lnSpc>
              <a:spcBef>
                <a:spcPct val="0"/>
              </a:spcBef>
              <a:spcAft>
                <a:spcPts val="0"/>
              </a:spcAft>
              <a:buClrTx/>
              <a:buSzTx/>
              <a:buFont typeface="Arial" panose="020B0604020202020204" pitchFamily="34" charset="0"/>
              <a:buChar char="•"/>
              <a:defRPr/>
            </a:pPr>
            <a:r>
              <a:rPr kumimoji="0" lang="en-US" altLang="zh-CN" sz="1600" b="0" i="0" u="none" strike="noStrike" kern="1200" cap="none" spc="0" normalizeH="0" baseline="0" noProof="0" dirty="0">
                <a:ln>
                  <a:noFill/>
                </a:ln>
                <a:solidFill>
                  <a:srgbClr val="000000"/>
                </a:solidFill>
                <a:effectLst/>
                <a:uLnTx/>
                <a:uFillTx/>
                <a:latin typeface="+mn-ea"/>
                <a:cs typeface="+mn-cs"/>
              </a:rPr>
              <a:t>对于核心数据，进行定期的完全备份，并辅以差异备份以应对日常的数据变更。</a:t>
            </a:r>
          </a:p>
        </p:txBody>
      </p:sp>
      <p:sp>
        <p:nvSpPr>
          <p:cNvPr id="1079" name="TextBox 31"/>
          <p:cNvSpPr txBox="1"/>
          <p:nvPr>
            <p:custDataLst>
              <p:tags r:id="rId8"/>
            </p:custDataLst>
          </p:nvPr>
        </p:nvSpPr>
        <p:spPr bwMode="auto">
          <a:xfrm>
            <a:off x="7061835" y="1005205"/>
            <a:ext cx="4445000" cy="673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00000"/>
              </a:lnSpc>
              <a:spcBef>
                <a:spcPct val="0"/>
              </a:spcBef>
              <a:spcAft>
                <a:spcPts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备份策略</a:t>
            </a:r>
          </a:p>
        </p:txBody>
      </p:sp>
      <p:sp>
        <p:nvSpPr>
          <p:cNvPr id="1080" name="four-dots-horizontally-aligned-as-a-line_56969"/>
          <p:cNvSpPr>
            <a:spLocks noChangeAspect="1"/>
          </p:cNvSpPr>
          <p:nvPr>
            <p:custDataLst>
              <p:tags r:id="rId9"/>
            </p:custDataLst>
          </p:nvPr>
        </p:nvSpPr>
        <p:spPr bwMode="auto">
          <a:xfrm>
            <a:off x="8791161" y="5842337"/>
            <a:ext cx="609685" cy="112755"/>
          </a:xfrm>
          <a:custGeom>
            <a:avLst/>
            <a:gdLst>
              <a:gd name="connsiteX0" fmla="*/ 551551 w 608203"/>
              <a:gd name="connsiteY0" fmla="*/ 0 h 112481"/>
              <a:gd name="connsiteX1" fmla="*/ 551880 w 608203"/>
              <a:gd name="connsiteY1" fmla="*/ 0 h 112481"/>
              <a:gd name="connsiteX2" fmla="*/ 608203 w 608203"/>
              <a:gd name="connsiteY2" fmla="*/ 56241 h 112481"/>
              <a:gd name="connsiteX3" fmla="*/ 551880 w 608203"/>
              <a:gd name="connsiteY3" fmla="*/ 112481 h 112481"/>
              <a:gd name="connsiteX4" fmla="*/ 551551 w 608203"/>
              <a:gd name="connsiteY4" fmla="*/ 112481 h 112481"/>
              <a:gd name="connsiteX5" fmla="*/ 495228 w 608203"/>
              <a:gd name="connsiteY5" fmla="*/ 56241 h 112481"/>
              <a:gd name="connsiteX6" fmla="*/ 551551 w 608203"/>
              <a:gd name="connsiteY6" fmla="*/ 0 h 112481"/>
              <a:gd name="connsiteX7" fmla="*/ 386346 w 608203"/>
              <a:gd name="connsiteY7" fmla="*/ 0 h 112481"/>
              <a:gd name="connsiteX8" fmla="*/ 387050 w 608203"/>
              <a:gd name="connsiteY8" fmla="*/ 0 h 112481"/>
              <a:gd name="connsiteX9" fmla="*/ 443362 w 608203"/>
              <a:gd name="connsiteY9" fmla="*/ 56241 h 112481"/>
              <a:gd name="connsiteX10" fmla="*/ 387050 w 608203"/>
              <a:gd name="connsiteY10" fmla="*/ 112481 h 112481"/>
              <a:gd name="connsiteX11" fmla="*/ 386346 w 608203"/>
              <a:gd name="connsiteY11" fmla="*/ 112481 h 112481"/>
              <a:gd name="connsiteX12" fmla="*/ 330034 w 608203"/>
              <a:gd name="connsiteY12" fmla="*/ 56241 h 112481"/>
              <a:gd name="connsiteX13" fmla="*/ 386346 w 608203"/>
              <a:gd name="connsiteY13" fmla="*/ 0 h 112481"/>
              <a:gd name="connsiteX14" fmla="*/ 221153 w 608203"/>
              <a:gd name="connsiteY14" fmla="*/ 0 h 112481"/>
              <a:gd name="connsiteX15" fmla="*/ 221857 w 608203"/>
              <a:gd name="connsiteY15" fmla="*/ 0 h 112481"/>
              <a:gd name="connsiteX16" fmla="*/ 278169 w 608203"/>
              <a:gd name="connsiteY16" fmla="*/ 56241 h 112481"/>
              <a:gd name="connsiteX17" fmla="*/ 221857 w 608203"/>
              <a:gd name="connsiteY17" fmla="*/ 112481 h 112481"/>
              <a:gd name="connsiteX18" fmla="*/ 221153 w 608203"/>
              <a:gd name="connsiteY18" fmla="*/ 112481 h 112481"/>
              <a:gd name="connsiteX19" fmla="*/ 164841 w 608203"/>
              <a:gd name="connsiteY19" fmla="*/ 56241 h 112481"/>
              <a:gd name="connsiteX20" fmla="*/ 221153 w 608203"/>
              <a:gd name="connsiteY20" fmla="*/ 0 h 112481"/>
              <a:gd name="connsiteX21" fmla="*/ 56323 w 608203"/>
              <a:gd name="connsiteY21" fmla="*/ 0 h 112481"/>
              <a:gd name="connsiteX22" fmla="*/ 56652 w 608203"/>
              <a:gd name="connsiteY22" fmla="*/ 0 h 112481"/>
              <a:gd name="connsiteX23" fmla="*/ 112975 w 608203"/>
              <a:gd name="connsiteY23" fmla="*/ 56241 h 112481"/>
              <a:gd name="connsiteX24" fmla="*/ 56652 w 608203"/>
              <a:gd name="connsiteY24" fmla="*/ 112481 h 112481"/>
              <a:gd name="connsiteX25" fmla="*/ 56323 w 608203"/>
              <a:gd name="connsiteY25" fmla="*/ 112481 h 112481"/>
              <a:gd name="connsiteX26" fmla="*/ 0 w 608203"/>
              <a:gd name="connsiteY26" fmla="*/ 56241 h 112481"/>
              <a:gd name="connsiteX27" fmla="*/ 56323 w 608203"/>
              <a:gd name="connsiteY27" fmla="*/ 0 h 11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8203" h="112481">
                <a:moveTo>
                  <a:pt x="551551" y="0"/>
                </a:moveTo>
                <a:lnTo>
                  <a:pt x="551880" y="0"/>
                </a:lnTo>
                <a:cubicBezTo>
                  <a:pt x="582999" y="0"/>
                  <a:pt x="608203" y="25168"/>
                  <a:pt x="608203" y="56241"/>
                </a:cubicBezTo>
                <a:cubicBezTo>
                  <a:pt x="608203" y="87314"/>
                  <a:pt x="582999" y="112481"/>
                  <a:pt x="551880" y="112481"/>
                </a:cubicBezTo>
                <a:lnTo>
                  <a:pt x="551551" y="112481"/>
                </a:lnTo>
                <a:cubicBezTo>
                  <a:pt x="520480" y="112481"/>
                  <a:pt x="495228" y="87314"/>
                  <a:pt x="495228" y="56241"/>
                </a:cubicBezTo>
                <a:cubicBezTo>
                  <a:pt x="495228" y="25168"/>
                  <a:pt x="520480" y="0"/>
                  <a:pt x="551551" y="0"/>
                </a:cubicBezTo>
                <a:close/>
                <a:moveTo>
                  <a:pt x="386346" y="0"/>
                </a:moveTo>
                <a:lnTo>
                  <a:pt x="387050" y="0"/>
                </a:lnTo>
                <a:cubicBezTo>
                  <a:pt x="418162" y="0"/>
                  <a:pt x="443362" y="25168"/>
                  <a:pt x="443362" y="56241"/>
                </a:cubicBezTo>
                <a:cubicBezTo>
                  <a:pt x="443362" y="87314"/>
                  <a:pt x="418162" y="112481"/>
                  <a:pt x="387050" y="112481"/>
                </a:cubicBezTo>
                <a:lnTo>
                  <a:pt x="386346" y="112481"/>
                </a:lnTo>
                <a:cubicBezTo>
                  <a:pt x="355280" y="112481"/>
                  <a:pt x="330034" y="87314"/>
                  <a:pt x="330034" y="56241"/>
                </a:cubicBezTo>
                <a:cubicBezTo>
                  <a:pt x="330034" y="25168"/>
                  <a:pt x="355280" y="0"/>
                  <a:pt x="386346" y="0"/>
                </a:cubicBezTo>
                <a:close/>
                <a:moveTo>
                  <a:pt x="221153" y="0"/>
                </a:moveTo>
                <a:lnTo>
                  <a:pt x="221857" y="0"/>
                </a:lnTo>
                <a:cubicBezTo>
                  <a:pt x="252922" y="0"/>
                  <a:pt x="278169" y="25168"/>
                  <a:pt x="278169" y="56241"/>
                </a:cubicBezTo>
                <a:cubicBezTo>
                  <a:pt x="278169" y="87314"/>
                  <a:pt x="252922" y="112481"/>
                  <a:pt x="221857" y="112481"/>
                </a:cubicBezTo>
                <a:lnTo>
                  <a:pt x="221153" y="112481"/>
                </a:lnTo>
                <a:cubicBezTo>
                  <a:pt x="190040" y="112481"/>
                  <a:pt x="164841" y="87314"/>
                  <a:pt x="164841" y="56241"/>
                </a:cubicBezTo>
                <a:cubicBezTo>
                  <a:pt x="164841" y="25168"/>
                  <a:pt x="190040" y="0"/>
                  <a:pt x="221153" y="0"/>
                </a:cubicBezTo>
                <a:close/>
                <a:moveTo>
                  <a:pt x="56323" y="0"/>
                </a:moveTo>
                <a:lnTo>
                  <a:pt x="56652" y="0"/>
                </a:lnTo>
                <a:cubicBezTo>
                  <a:pt x="87723" y="0"/>
                  <a:pt x="112975" y="25168"/>
                  <a:pt x="112975" y="56241"/>
                </a:cubicBezTo>
                <a:cubicBezTo>
                  <a:pt x="112975" y="87314"/>
                  <a:pt x="87723" y="112481"/>
                  <a:pt x="56652" y="112481"/>
                </a:cubicBezTo>
                <a:lnTo>
                  <a:pt x="56323" y="112481"/>
                </a:lnTo>
                <a:cubicBezTo>
                  <a:pt x="25204" y="112481"/>
                  <a:pt x="0" y="87314"/>
                  <a:pt x="0" y="56241"/>
                </a:cubicBezTo>
                <a:cubicBezTo>
                  <a:pt x="0" y="25168"/>
                  <a:pt x="25204" y="0"/>
                  <a:pt x="56323" y="0"/>
                </a:cubicBezTo>
                <a:close/>
              </a:path>
            </a:pathLst>
          </a:custGeom>
          <a:solidFill>
            <a:srgbClr val="1A3172"/>
          </a:solidFill>
          <a:ln>
            <a:noFill/>
          </a:ln>
        </p:spPr>
      </p:sp>
      <p:sp>
        <p:nvSpPr>
          <p:cNvPr id="1081" name="Rectangle 30"/>
          <p:cNvSpPr/>
          <p:nvPr>
            <p:custDataLst>
              <p:tags r:id="rId10"/>
            </p:custDataLst>
          </p:nvPr>
        </p:nvSpPr>
        <p:spPr bwMode="auto">
          <a:xfrm>
            <a:off x="7061835" y="3481070"/>
            <a:ext cx="4445000" cy="191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285750" marR="0" lvl="0" indent="-285750" algn="l" defTabSz="913765" rtl="0" eaLnBrk="1" fontAlgn="auto" latinLnBrk="0" hangingPunct="1">
              <a:lnSpc>
                <a:spcPct val="150000"/>
              </a:lnSpc>
              <a:spcBef>
                <a:spcPct val="0"/>
              </a:spcBef>
              <a:spcAft>
                <a:spcPts val="0"/>
              </a:spcAft>
              <a:buClrTx/>
              <a:buSzTx/>
              <a:buFont typeface="Arial" panose="020B0604020202020204" pitchFamily="34" charset="0"/>
              <a:buChar char="•"/>
              <a:defRPr/>
            </a:pPr>
            <a:r>
              <a:rPr kumimoji="0" lang="en-US" altLang="zh-CN" sz="1600" b="0" i="0" u="none" strike="noStrike" kern="1200" cap="none" spc="0" normalizeH="0" baseline="0" noProof="0" dirty="0">
                <a:ln>
                  <a:noFill/>
                </a:ln>
                <a:solidFill>
                  <a:srgbClr val="000000"/>
                </a:solidFill>
                <a:effectLst/>
                <a:uLnTx/>
                <a:uFillTx/>
                <a:latin typeface="+mn-ea"/>
                <a:cs typeface="+mn-cs"/>
              </a:rPr>
              <a:t>核心数据： 以天为单位进行完全备份，以小时为单位进行差异备份，确保在紧急情况下可以快速恢复。</a:t>
            </a:r>
          </a:p>
          <a:p>
            <a:pPr marL="285750" marR="0" lvl="0" indent="-285750" algn="l" defTabSz="913765" rtl="0" eaLnBrk="1" fontAlgn="auto" latinLnBrk="0" hangingPunct="1">
              <a:lnSpc>
                <a:spcPct val="150000"/>
              </a:lnSpc>
              <a:spcBef>
                <a:spcPct val="0"/>
              </a:spcBef>
              <a:spcAft>
                <a:spcPts val="0"/>
              </a:spcAft>
              <a:buClrTx/>
              <a:buSzTx/>
              <a:buFont typeface="Arial" panose="020B0604020202020204" pitchFamily="34" charset="0"/>
              <a:buChar char="•"/>
              <a:defRPr/>
            </a:pPr>
            <a:r>
              <a:rPr kumimoji="0" lang="en-US" altLang="zh-CN" sz="1600" b="0" i="0" u="none" strike="noStrike" kern="1200" cap="none" spc="0" normalizeH="0" baseline="0" noProof="0" dirty="0">
                <a:ln>
                  <a:noFill/>
                </a:ln>
                <a:solidFill>
                  <a:srgbClr val="000000"/>
                </a:solidFill>
                <a:effectLst/>
                <a:uLnTx/>
                <a:uFillTx/>
                <a:latin typeface="+mn-ea"/>
                <a:cs typeface="+mn-cs"/>
              </a:rPr>
              <a:t>非核心数据： 随着数据热度和业务重要性的降低，可以减少备份频率，例如以周为单位进行完全备份，以天为单位进行差异备份。</a:t>
            </a:r>
          </a:p>
        </p:txBody>
      </p:sp>
      <p:sp>
        <p:nvSpPr>
          <p:cNvPr id="1082" name="TextBox 31"/>
          <p:cNvSpPr txBox="1"/>
          <p:nvPr>
            <p:custDataLst>
              <p:tags r:id="rId11"/>
            </p:custDataLst>
          </p:nvPr>
        </p:nvSpPr>
        <p:spPr bwMode="auto">
          <a:xfrm>
            <a:off x="7061835" y="3068320"/>
            <a:ext cx="4445000" cy="673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00000"/>
              </a:lnSpc>
              <a:spcBef>
                <a:spcPct val="0"/>
              </a:spcBef>
              <a:spcAft>
                <a:spcPts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备份</a:t>
            </a:r>
            <a:r>
              <a:rPr kumimoji="0" lang="zh-CN" altLang="en-US" sz="1800" b="1"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频率</a:t>
            </a:r>
          </a:p>
        </p:txBody>
      </p:sp>
      <p:sp>
        <p:nvSpPr>
          <p:cNvPr id="16" name="灯片编号占位符 6"/>
          <p:cNvSpPr>
            <a:spLocks noGrp="1"/>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8236D-BA36-4C90-BC5E-4C81E9977708}" type="slidenum">
              <a:rPr lang="zh-CN" altLang="en-US" sz="2400" smtClean="0"/>
              <a:t>32</a:t>
            </a:fld>
            <a:endParaRPr lang="zh-CN" altLang="en-US" sz="2400"/>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7" name="矩形 116"/>
          <p:cNvSpPr/>
          <p:nvPr/>
        </p:nvSpPr>
        <p:spPr>
          <a:xfrm flipH="1">
            <a:off x="677419" y="598161"/>
            <a:ext cx="10825884" cy="5667826"/>
          </a:xfrm>
          <a:prstGeom prst="rect">
            <a:avLst/>
          </a:prstGeom>
          <a:blipFill dpi="0" rotWithShape="1">
            <a:blip r:embed="rId4">
              <a:alphaModFix amt="8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716532" y="4900965"/>
            <a:ext cx="10825884" cy="1408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8" name="组合 137"/>
          <p:cNvGrpSpPr/>
          <p:nvPr/>
        </p:nvGrpSpPr>
        <p:grpSpPr>
          <a:xfrm>
            <a:off x="1282855" y="5409343"/>
            <a:ext cx="2879011" cy="401662"/>
            <a:chOff x="6064368" y="-979684"/>
            <a:chExt cx="3102362" cy="401662"/>
          </a:xfrm>
        </p:grpSpPr>
        <p:grpSp>
          <p:nvGrpSpPr>
            <p:cNvPr id="137" name="组合 136"/>
            <p:cNvGrpSpPr/>
            <p:nvPr/>
          </p:nvGrpSpPr>
          <p:grpSpPr>
            <a:xfrm>
              <a:off x="6196432" y="-979684"/>
              <a:ext cx="2858407" cy="391432"/>
              <a:chOff x="6196432" y="-979684"/>
              <a:chExt cx="2858407" cy="391432"/>
            </a:xfrm>
          </p:grpSpPr>
          <p:sp>
            <p:nvSpPr>
              <p:cNvPr id="133" name="矩形 132"/>
              <p:cNvSpPr/>
              <p:nvPr/>
            </p:nvSpPr>
            <p:spPr>
              <a:xfrm>
                <a:off x="6322310" y="-979684"/>
                <a:ext cx="2586479" cy="391431"/>
              </a:xfrm>
              <a:prstGeom prst="rect">
                <a:avLst/>
              </a:prstGeom>
              <a:solidFill>
                <a:srgbClr val="FF9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6196432" y="-979683"/>
                <a:ext cx="292100" cy="391431"/>
              </a:xfrm>
              <a:prstGeom prst="ellipse">
                <a:avLst/>
              </a:prstGeom>
              <a:solidFill>
                <a:srgbClr val="FF9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8762739" y="-979683"/>
                <a:ext cx="292100" cy="391431"/>
              </a:xfrm>
              <a:prstGeom prst="ellipse">
                <a:avLst/>
              </a:prstGeom>
              <a:solidFill>
                <a:srgbClr val="FF9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占位符 1111"/>
            <p:cNvSpPr txBox="1"/>
            <p:nvPr/>
          </p:nvSpPr>
          <p:spPr>
            <a:xfrm>
              <a:off x="6064368" y="-969453"/>
              <a:ext cx="3102362" cy="391431"/>
            </a:xfrm>
            <a:prstGeom prst="rect">
              <a:avLst/>
            </a:prstGeom>
          </p:spPr>
          <p:txBody>
            <a:bodyPr vert="horz" lIns="91440" tIns="45720" rIns="91440" bIns="45720" rtlCol="0" anchor="ctr">
              <a:noAutofit/>
            </a:bodyPr>
            <a:lstStyle>
              <a:lvl1pPr marL="0" indent="0" algn="r" defTabSz="913765" rtl="0" eaLnBrk="1" latinLnBrk="0" hangingPunct="1">
                <a:lnSpc>
                  <a:spcPct val="90000"/>
                </a:lnSpc>
                <a:spcBef>
                  <a:spcPts val="1000"/>
                </a:spcBef>
                <a:buFont typeface="Arial" panose="020B0604020202020204" pitchFamily="34" charset="0"/>
                <a:buNone/>
                <a:defRPr sz="1500" b="0" kern="1200">
                  <a:solidFill>
                    <a:srgbClr val="08A0E2"/>
                  </a:solidFill>
                  <a:latin typeface="+mn-lt"/>
                  <a:ea typeface="+mn-ea"/>
                  <a:cs typeface="+mn-cs"/>
                </a:defRPr>
              </a:lvl1pPr>
              <a:lvl2pPr marL="457200" indent="0" algn="l" defTabSz="913765"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3765"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3765"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3765"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3765"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chemeClr val="bg1"/>
                  </a:solidFill>
                  <a:effectLst>
                    <a:outerShdw blurRad="355600" dist="88900" dir="2700000" algn="tl" rotWithShape="0">
                      <a:prstClr val="black">
                        <a:alpha val="28000"/>
                      </a:prstClr>
                    </a:outerShdw>
                  </a:effectLst>
                  <a:uLnTx/>
                  <a:uFillTx/>
                  <a:latin typeface="+mj-ea"/>
                  <a:ea typeface="+mj-ea"/>
                  <a:cs typeface="+mn-cs"/>
                </a:rPr>
                <a:t>汇报时间：</a:t>
              </a:r>
              <a:r>
                <a:rPr kumimoji="0" lang="en-US" altLang="zh-CN" sz="1800" b="1" i="0" u="none" strike="noStrike" kern="1200" cap="none" spc="0" normalizeH="0" baseline="0" noProof="0" dirty="0">
                  <a:ln>
                    <a:noFill/>
                  </a:ln>
                  <a:solidFill>
                    <a:schemeClr val="bg1"/>
                  </a:solidFill>
                  <a:effectLst>
                    <a:outerShdw blurRad="355600" dist="88900" dir="2700000" algn="tl" rotWithShape="0">
                      <a:prstClr val="black">
                        <a:alpha val="28000"/>
                      </a:prstClr>
                    </a:outerShdw>
                  </a:effectLst>
                  <a:uLnTx/>
                  <a:uFillTx/>
                  <a:latin typeface="+mj-ea"/>
                  <a:ea typeface="+mj-ea"/>
                  <a:cs typeface="+mn-cs"/>
                </a:rPr>
                <a:t>2024</a:t>
              </a:r>
              <a:r>
                <a:rPr kumimoji="0" lang="zh-CN" altLang="en-US" sz="1800" b="1" i="0" u="none" strike="noStrike" kern="1200" cap="none" spc="0" normalizeH="0" baseline="0" noProof="0" dirty="0">
                  <a:ln>
                    <a:noFill/>
                  </a:ln>
                  <a:solidFill>
                    <a:schemeClr val="bg1"/>
                  </a:solidFill>
                  <a:effectLst>
                    <a:outerShdw blurRad="355600" dist="88900" dir="2700000" algn="tl" rotWithShape="0">
                      <a:prstClr val="black">
                        <a:alpha val="28000"/>
                      </a:prstClr>
                    </a:outerShdw>
                  </a:effectLst>
                  <a:uLnTx/>
                  <a:uFillTx/>
                  <a:latin typeface="+mj-ea"/>
                  <a:ea typeface="+mj-ea"/>
                  <a:cs typeface="+mn-cs"/>
                </a:rPr>
                <a:t>年</a:t>
              </a:r>
              <a:r>
                <a:rPr kumimoji="0" lang="en-US" altLang="zh-CN" sz="1800" b="1" i="0" u="none" strike="noStrike" kern="1200" cap="none" spc="0" normalizeH="0" baseline="0" noProof="0" dirty="0">
                  <a:ln>
                    <a:noFill/>
                  </a:ln>
                  <a:solidFill>
                    <a:schemeClr val="bg1"/>
                  </a:solidFill>
                  <a:effectLst>
                    <a:outerShdw blurRad="355600" dist="88900" dir="2700000" algn="tl" rotWithShape="0">
                      <a:prstClr val="black">
                        <a:alpha val="28000"/>
                      </a:prstClr>
                    </a:outerShdw>
                  </a:effectLst>
                  <a:uLnTx/>
                  <a:uFillTx/>
                  <a:latin typeface="+mj-ea"/>
                  <a:ea typeface="+mj-ea"/>
                  <a:cs typeface="+mn-cs"/>
                </a:rPr>
                <a:t>6</a:t>
              </a:r>
              <a:r>
                <a:rPr kumimoji="0" lang="zh-CN" altLang="en-US" sz="1800" b="1" i="0" u="none" strike="noStrike" kern="1200" cap="none" spc="0" normalizeH="0" baseline="0" noProof="0" dirty="0">
                  <a:ln>
                    <a:noFill/>
                  </a:ln>
                  <a:solidFill>
                    <a:schemeClr val="bg1"/>
                  </a:solidFill>
                  <a:effectLst>
                    <a:outerShdw blurRad="355600" dist="88900" dir="2700000" algn="tl" rotWithShape="0">
                      <a:prstClr val="black">
                        <a:alpha val="28000"/>
                      </a:prstClr>
                    </a:outerShdw>
                  </a:effectLst>
                  <a:uLnTx/>
                  <a:uFillTx/>
                  <a:latin typeface="+mj-ea"/>
                  <a:ea typeface="+mj-ea"/>
                  <a:cs typeface="+mn-cs"/>
                </a:rPr>
                <a:t>月</a:t>
              </a:r>
              <a:endParaRPr kumimoji="0" lang="en-US" altLang="en-US" sz="1800" b="1" i="0" u="none" strike="noStrike" kern="1200" cap="none" spc="0" normalizeH="0" baseline="0" noProof="0" dirty="0">
                <a:ln>
                  <a:noFill/>
                </a:ln>
                <a:solidFill>
                  <a:schemeClr val="bg1"/>
                </a:solidFill>
                <a:effectLst>
                  <a:outerShdw blurRad="355600" dist="88900" dir="2700000" algn="tl" rotWithShape="0">
                    <a:prstClr val="black">
                      <a:alpha val="28000"/>
                    </a:prstClr>
                  </a:outerShdw>
                </a:effectLst>
                <a:uLnTx/>
                <a:uFillTx/>
                <a:latin typeface="+mj-ea"/>
                <a:ea typeface="+mj-ea"/>
                <a:cs typeface="+mn-cs"/>
              </a:endParaRPr>
            </a:p>
          </p:txBody>
        </p:sp>
      </p:grpSp>
      <p:grpSp>
        <p:nvGrpSpPr>
          <p:cNvPr id="143" name="组合 142"/>
          <p:cNvGrpSpPr/>
          <p:nvPr/>
        </p:nvGrpSpPr>
        <p:grpSpPr>
          <a:xfrm>
            <a:off x="10795000" y="838200"/>
            <a:ext cx="444500" cy="457200"/>
            <a:chOff x="10795050" y="837908"/>
            <a:chExt cx="444449" cy="457054"/>
          </a:xfrm>
        </p:grpSpPr>
        <p:sp>
          <p:nvSpPr>
            <p:cNvPr id="141" name="businessman_57134"/>
            <p:cNvSpPr>
              <a:spLocks noChangeAspect="1"/>
            </p:cNvSpPr>
            <p:nvPr/>
          </p:nvSpPr>
          <p:spPr bwMode="auto">
            <a:xfrm>
              <a:off x="10884001" y="895204"/>
              <a:ext cx="279300" cy="304842"/>
            </a:xfrm>
            <a:custGeom>
              <a:avLst/>
              <a:gdLst>
                <a:gd name="connsiteX0" fmla="*/ 243589 w 557114"/>
                <a:gd name="connsiteY0" fmla="*/ 355438 h 608062"/>
                <a:gd name="connsiteX1" fmla="*/ 277656 w 557114"/>
                <a:gd name="connsiteY1" fmla="*/ 355438 h 608062"/>
                <a:gd name="connsiteX2" fmla="*/ 277940 w 557114"/>
                <a:gd name="connsiteY2" fmla="*/ 355438 h 608062"/>
                <a:gd name="connsiteX3" fmla="*/ 278604 w 557114"/>
                <a:gd name="connsiteY3" fmla="*/ 355438 h 608062"/>
                <a:gd name="connsiteX4" fmla="*/ 279174 w 557114"/>
                <a:gd name="connsiteY4" fmla="*/ 355438 h 608062"/>
                <a:gd name="connsiteX5" fmla="*/ 279458 w 557114"/>
                <a:gd name="connsiteY5" fmla="*/ 355438 h 608062"/>
                <a:gd name="connsiteX6" fmla="*/ 279553 w 557114"/>
                <a:gd name="connsiteY6" fmla="*/ 355438 h 608062"/>
                <a:gd name="connsiteX7" fmla="*/ 313620 w 557114"/>
                <a:gd name="connsiteY7" fmla="*/ 355438 h 608062"/>
                <a:gd name="connsiteX8" fmla="*/ 324438 w 557114"/>
                <a:gd name="connsiteY8" fmla="*/ 375432 h 608062"/>
                <a:gd name="connsiteX9" fmla="*/ 298152 w 557114"/>
                <a:gd name="connsiteY9" fmla="*/ 430202 h 608062"/>
                <a:gd name="connsiteX10" fmla="*/ 301948 w 557114"/>
                <a:gd name="connsiteY10" fmla="*/ 510272 h 608062"/>
                <a:gd name="connsiteX11" fmla="*/ 356891 w 557114"/>
                <a:gd name="connsiteY11" fmla="*/ 389172 h 608062"/>
                <a:gd name="connsiteX12" fmla="*/ 356986 w 557114"/>
                <a:gd name="connsiteY12" fmla="*/ 389172 h 608062"/>
                <a:gd name="connsiteX13" fmla="*/ 376628 w 557114"/>
                <a:gd name="connsiteY13" fmla="*/ 375337 h 608062"/>
                <a:gd name="connsiteX14" fmla="*/ 383556 w 557114"/>
                <a:gd name="connsiteY14" fmla="*/ 376474 h 608062"/>
                <a:gd name="connsiteX15" fmla="*/ 383745 w 557114"/>
                <a:gd name="connsiteY15" fmla="*/ 376569 h 608062"/>
                <a:gd name="connsiteX16" fmla="*/ 518588 w 557114"/>
                <a:gd name="connsiteY16" fmla="*/ 438920 h 608062"/>
                <a:gd name="connsiteX17" fmla="*/ 557114 w 557114"/>
                <a:gd name="connsiteY17" fmla="*/ 482224 h 608062"/>
                <a:gd name="connsiteX18" fmla="*/ 557114 w 557114"/>
                <a:gd name="connsiteY18" fmla="*/ 608062 h 608062"/>
                <a:gd name="connsiteX19" fmla="*/ 279743 w 557114"/>
                <a:gd name="connsiteY19" fmla="*/ 608062 h 608062"/>
                <a:gd name="connsiteX20" fmla="*/ 279458 w 557114"/>
                <a:gd name="connsiteY20" fmla="*/ 608062 h 608062"/>
                <a:gd name="connsiteX21" fmla="*/ 279364 w 557114"/>
                <a:gd name="connsiteY21" fmla="*/ 608062 h 608062"/>
                <a:gd name="connsiteX22" fmla="*/ 279174 w 557114"/>
                <a:gd name="connsiteY22" fmla="*/ 608062 h 608062"/>
                <a:gd name="connsiteX23" fmla="*/ 278984 w 557114"/>
                <a:gd name="connsiteY23" fmla="*/ 608062 h 608062"/>
                <a:gd name="connsiteX24" fmla="*/ 278604 w 557114"/>
                <a:gd name="connsiteY24" fmla="*/ 608062 h 608062"/>
                <a:gd name="connsiteX25" fmla="*/ 278130 w 557114"/>
                <a:gd name="connsiteY25" fmla="*/ 608062 h 608062"/>
                <a:gd name="connsiteX26" fmla="*/ 277940 w 557114"/>
                <a:gd name="connsiteY26" fmla="*/ 608062 h 608062"/>
                <a:gd name="connsiteX27" fmla="*/ 277845 w 557114"/>
                <a:gd name="connsiteY27" fmla="*/ 608062 h 608062"/>
                <a:gd name="connsiteX28" fmla="*/ 277750 w 557114"/>
                <a:gd name="connsiteY28" fmla="*/ 608062 h 608062"/>
                <a:gd name="connsiteX29" fmla="*/ 277656 w 557114"/>
                <a:gd name="connsiteY29" fmla="*/ 608062 h 608062"/>
                <a:gd name="connsiteX30" fmla="*/ 277371 w 557114"/>
                <a:gd name="connsiteY30" fmla="*/ 608062 h 608062"/>
                <a:gd name="connsiteX31" fmla="*/ 0 w 557114"/>
                <a:gd name="connsiteY31" fmla="*/ 608062 h 608062"/>
                <a:gd name="connsiteX32" fmla="*/ 0 w 557114"/>
                <a:gd name="connsiteY32" fmla="*/ 482224 h 608062"/>
                <a:gd name="connsiteX33" fmla="*/ 38621 w 557114"/>
                <a:gd name="connsiteY33" fmla="*/ 438920 h 608062"/>
                <a:gd name="connsiteX34" fmla="*/ 173464 w 557114"/>
                <a:gd name="connsiteY34" fmla="*/ 376569 h 608062"/>
                <a:gd name="connsiteX35" fmla="*/ 173558 w 557114"/>
                <a:gd name="connsiteY35" fmla="*/ 376474 h 608062"/>
                <a:gd name="connsiteX36" fmla="*/ 180486 w 557114"/>
                <a:gd name="connsiteY36" fmla="*/ 375337 h 608062"/>
                <a:gd name="connsiteX37" fmla="*/ 200223 w 557114"/>
                <a:gd name="connsiteY37" fmla="*/ 389172 h 608062"/>
                <a:gd name="connsiteX38" fmla="*/ 255166 w 557114"/>
                <a:gd name="connsiteY38" fmla="*/ 510272 h 608062"/>
                <a:gd name="connsiteX39" fmla="*/ 258962 w 557114"/>
                <a:gd name="connsiteY39" fmla="*/ 430202 h 608062"/>
                <a:gd name="connsiteX40" fmla="*/ 232676 w 557114"/>
                <a:gd name="connsiteY40" fmla="*/ 375432 h 608062"/>
                <a:gd name="connsiteX41" fmla="*/ 243589 w 557114"/>
                <a:gd name="connsiteY41" fmla="*/ 355438 h 608062"/>
                <a:gd name="connsiteX42" fmla="*/ 276250 w 557114"/>
                <a:gd name="connsiteY42" fmla="*/ 0 h 608062"/>
                <a:gd name="connsiteX43" fmla="*/ 277674 w 557114"/>
                <a:gd name="connsiteY43" fmla="*/ 0 h 608062"/>
                <a:gd name="connsiteX44" fmla="*/ 277863 w 557114"/>
                <a:gd name="connsiteY44" fmla="*/ 0 h 608062"/>
                <a:gd name="connsiteX45" fmla="*/ 277958 w 557114"/>
                <a:gd name="connsiteY45" fmla="*/ 0 h 608062"/>
                <a:gd name="connsiteX46" fmla="*/ 279382 w 557114"/>
                <a:gd name="connsiteY46" fmla="*/ 0 h 608062"/>
                <a:gd name="connsiteX47" fmla="*/ 402570 w 557114"/>
                <a:gd name="connsiteY47" fmla="*/ 104895 h 608062"/>
                <a:gd name="connsiteX48" fmla="*/ 394693 w 557114"/>
                <a:gd name="connsiteY48" fmla="*/ 159001 h 608062"/>
                <a:gd name="connsiteX49" fmla="*/ 405892 w 557114"/>
                <a:gd name="connsiteY49" fmla="*/ 184774 h 608062"/>
                <a:gd name="connsiteX50" fmla="*/ 377040 w 557114"/>
                <a:gd name="connsiteY50" fmla="*/ 236890 h 608062"/>
                <a:gd name="connsiteX51" fmla="*/ 315731 w 557114"/>
                <a:gd name="connsiteY51" fmla="*/ 311274 h 608062"/>
                <a:gd name="connsiteX52" fmla="*/ 277958 w 557114"/>
                <a:gd name="connsiteY52" fmla="*/ 319707 h 608062"/>
                <a:gd name="connsiteX53" fmla="*/ 277958 w 557114"/>
                <a:gd name="connsiteY53" fmla="*/ 319802 h 608062"/>
                <a:gd name="connsiteX54" fmla="*/ 277863 w 557114"/>
                <a:gd name="connsiteY54" fmla="*/ 319802 h 608062"/>
                <a:gd name="connsiteX55" fmla="*/ 277674 w 557114"/>
                <a:gd name="connsiteY55" fmla="*/ 319802 h 608062"/>
                <a:gd name="connsiteX56" fmla="*/ 277674 w 557114"/>
                <a:gd name="connsiteY56" fmla="*/ 319707 h 608062"/>
                <a:gd name="connsiteX57" fmla="*/ 239901 w 557114"/>
                <a:gd name="connsiteY57" fmla="*/ 311274 h 608062"/>
                <a:gd name="connsiteX58" fmla="*/ 178592 w 557114"/>
                <a:gd name="connsiteY58" fmla="*/ 236890 h 608062"/>
                <a:gd name="connsiteX59" fmla="*/ 149740 w 557114"/>
                <a:gd name="connsiteY59" fmla="*/ 184774 h 608062"/>
                <a:gd name="connsiteX60" fmla="*/ 161034 w 557114"/>
                <a:gd name="connsiteY60" fmla="*/ 159001 h 608062"/>
                <a:gd name="connsiteX61" fmla="*/ 153062 w 557114"/>
                <a:gd name="connsiteY61" fmla="*/ 104895 h 608062"/>
                <a:gd name="connsiteX62" fmla="*/ 276250 w 557114"/>
                <a:gd name="connsiteY62" fmla="*/ 0 h 60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57114" h="608062">
                  <a:moveTo>
                    <a:pt x="243589" y="355438"/>
                  </a:moveTo>
                  <a:lnTo>
                    <a:pt x="277656" y="355438"/>
                  </a:lnTo>
                  <a:lnTo>
                    <a:pt x="277940" y="355438"/>
                  </a:lnTo>
                  <a:lnTo>
                    <a:pt x="278604" y="355438"/>
                  </a:lnTo>
                  <a:lnTo>
                    <a:pt x="279174" y="355438"/>
                  </a:lnTo>
                  <a:lnTo>
                    <a:pt x="279458" y="355438"/>
                  </a:lnTo>
                  <a:lnTo>
                    <a:pt x="279553" y="355438"/>
                  </a:lnTo>
                  <a:lnTo>
                    <a:pt x="313620" y="355438"/>
                  </a:lnTo>
                  <a:cubicBezTo>
                    <a:pt x="325007" y="355438"/>
                    <a:pt x="330511" y="364630"/>
                    <a:pt x="324438" y="375432"/>
                  </a:cubicBezTo>
                  <a:cubicBezTo>
                    <a:pt x="321781" y="379980"/>
                    <a:pt x="298152" y="430202"/>
                    <a:pt x="298152" y="430202"/>
                  </a:cubicBezTo>
                  <a:lnTo>
                    <a:pt x="301948" y="510272"/>
                  </a:lnTo>
                  <a:cubicBezTo>
                    <a:pt x="317700" y="481655"/>
                    <a:pt x="343131" y="422432"/>
                    <a:pt x="356891" y="389172"/>
                  </a:cubicBezTo>
                  <a:cubicBezTo>
                    <a:pt x="356891" y="389172"/>
                    <a:pt x="356891" y="389172"/>
                    <a:pt x="356986" y="389172"/>
                  </a:cubicBezTo>
                  <a:cubicBezTo>
                    <a:pt x="359832" y="381117"/>
                    <a:pt x="367519" y="375337"/>
                    <a:pt x="376628" y="375337"/>
                  </a:cubicBezTo>
                  <a:cubicBezTo>
                    <a:pt x="379096" y="375337"/>
                    <a:pt x="381373" y="375716"/>
                    <a:pt x="383556" y="376474"/>
                  </a:cubicBezTo>
                  <a:cubicBezTo>
                    <a:pt x="383650" y="376474"/>
                    <a:pt x="383650" y="376474"/>
                    <a:pt x="383745" y="376569"/>
                  </a:cubicBezTo>
                  <a:cubicBezTo>
                    <a:pt x="387446" y="377706"/>
                    <a:pt x="464973" y="411724"/>
                    <a:pt x="518588" y="438920"/>
                  </a:cubicBezTo>
                  <a:cubicBezTo>
                    <a:pt x="542595" y="451049"/>
                    <a:pt x="557114" y="466305"/>
                    <a:pt x="557114" y="482224"/>
                  </a:cubicBezTo>
                  <a:lnTo>
                    <a:pt x="557114" y="608062"/>
                  </a:lnTo>
                  <a:lnTo>
                    <a:pt x="279743" y="608062"/>
                  </a:lnTo>
                  <a:lnTo>
                    <a:pt x="279458" y="608062"/>
                  </a:lnTo>
                  <a:lnTo>
                    <a:pt x="279364" y="608062"/>
                  </a:lnTo>
                  <a:lnTo>
                    <a:pt x="279174" y="608062"/>
                  </a:lnTo>
                  <a:lnTo>
                    <a:pt x="278984" y="608062"/>
                  </a:lnTo>
                  <a:lnTo>
                    <a:pt x="278604" y="608062"/>
                  </a:lnTo>
                  <a:lnTo>
                    <a:pt x="278130" y="608062"/>
                  </a:lnTo>
                  <a:lnTo>
                    <a:pt x="277940" y="608062"/>
                  </a:lnTo>
                  <a:lnTo>
                    <a:pt x="277845" y="608062"/>
                  </a:lnTo>
                  <a:lnTo>
                    <a:pt x="277750" y="608062"/>
                  </a:lnTo>
                  <a:lnTo>
                    <a:pt x="277656" y="608062"/>
                  </a:lnTo>
                  <a:lnTo>
                    <a:pt x="277371" y="608062"/>
                  </a:lnTo>
                  <a:lnTo>
                    <a:pt x="0" y="608062"/>
                  </a:lnTo>
                  <a:lnTo>
                    <a:pt x="0" y="482224"/>
                  </a:lnTo>
                  <a:cubicBezTo>
                    <a:pt x="0" y="466305"/>
                    <a:pt x="14519" y="451049"/>
                    <a:pt x="38621" y="438920"/>
                  </a:cubicBezTo>
                  <a:cubicBezTo>
                    <a:pt x="92141" y="411724"/>
                    <a:pt x="169668" y="377706"/>
                    <a:pt x="173464" y="376569"/>
                  </a:cubicBezTo>
                  <a:cubicBezTo>
                    <a:pt x="173464" y="376474"/>
                    <a:pt x="173464" y="376474"/>
                    <a:pt x="173558" y="376474"/>
                  </a:cubicBezTo>
                  <a:cubicBezTo>
                    <a:pt x="175741" y="375716"/>
                    <a:pt x="178018" y="375337"/>
                    <a:pt x="180486" y="375337"/>
                  </a:cubicBezTo>
                  <a:cubicBezTo>
                    <a:pt x="189595" y="375337"/>
                    <a:pt x="197282" y="381117"/>
                    <a:pt x="200223" y="389172"/>
                  </a:cubicBezTo>
                  <a:cubicBezTo>
                    <a:pt x="214078" y="422432"/>
                    <a:pt x="239414" y="481655"/>
                    <a:pt x="255166" y="510272"/>
                  </a:cubicBezTo>
                  <a:lnTo>
                    <a:pt x="258962" y="430202"/>
                  </a:lnTo>
                  <a:cubicBezTo>
                    <a:pt x="258962" y="430202"/>
                    <a:pt x="235333" y="379980"/>
                    <a:pt x="232676" y="375432"/>
                  </a:cubicBezTo>
                  <a:cubicBezTo>
                    <a:pt x="226603" y="364630"/>
                    <a:pt x="232107" y="355438"/>
                    <a:pt x="243589" y="355438"/>
                  </a:cubicBezTo>
                  <a:close/>
                  <a:moveTo>
                    <a:pt x="276250" y="0"/>
                  </a:moveTo>
                  <a:cubicBezTo>
                    <a:pt x="276725" y="0"/>
                    <a:pt x="277199" y="0"/>
                    <a:pt x="277674" y="0"/>
                  </a:cubicBezTo>
                  <a:cubicBezTo>
                    <a:pt x="277769" y="0"/>
                    <a:pt x="277769" y="0"/>
                    <a:pt x="277863" y="0"/>
                  </a:cubicBezTo>
                  <a:cubicBezTo>
                    <a:pt x="277863" y="0"/>
                    <a:pt x="277863" y="0"/>
                    <a:pt x="277958" y="0"/>
                  </a:cubicBezTo>
                  <a:cubicBezTo>
                    <a:pt x="278433" y="0"/>
                    <a:pt x="278907" y="0"/>
                    <a:pt x="279382" y="0"/>
                  </a:cubicBezTo>
                  <a:cubicBezTo>
                    <a:pt x="385487" y="0"/>
                    <a:pt x="405417" y="75615"/>
                    <a:pt x="402570" y="104895"/>
                  </a:cubicBezTo>
                  <a:cubicBezTo>
                    <a:pt x="400387" y="128395"/>
                    <a:pt x="394693" y="159001"/>
                    <a:pt x="394693" y="159001"/>
                  </a:cubicBezTo>
                  <a:cubicBezTo>
                    <a:pt x="394693" y="159001"/>
                    <a:pt x="405892" y="164118"/>
                    <a:pt x="405892" y="184774"/>
                  </a:cubicBezTo>
                  <a:cubicBezTo>
                    <a:pt x="402001" y="236511"/>
                    <a:pt x="381311" y="214149"/>
                    <a:pt x="377040" y="236890"/>
                  </a:cubicBezTo>
                  <a:cubicBezTo>
                    <a:pt x="370017" y="274603"/>
                    <a:pt x="336610" y="301893"/>
                    <a:pt x="315731" y="311274"/>
                  </a:cubicBezTo>
                  <a:cubicBezTo>
                    <a:pt x="303583" y="316770"/>
                    <a:pt x="291055" y="319518"/>
                    <a:pt x="277958" y="319707"/>
                  </a:cubicBezTo>
                  <a:lnTo>
                    <a:pt x="277958" y="319802"/>
                  </a:lnTo>
                  <a:cubicBezTo>
                    <a:pt x="277863" y="319802"/>
                    <a:pt x="277863" y="319802"/>
                    <a:pt x="277863" y="319802"/>
                  </a:cubicBezTo>
                  <a:cubicBezTo>
                    <a:pt x="277769" y="319802"/>
                    <a:pt x="277769" y="319802"/>
                    <a:pt x="277674" y="319802"/>
                  </a:cubicBezTo>
                  <a:lnTo>
                    <a:pt x="277674" y="319707"/>
                  </a:lnTo>
                  <a:cubicBezTo>
                    <a:pt x="264577" y="319518"/>
                    <a:pt x="252049" y="316770"/>
                    <a:pt x="239901" y="311274"/>
                  </a:cubicBezTo>
                  <a:cubicBezTo>
                    <a:pt x="219022" y="301893"/>
                    <a:pt x="185615" y="274603"/>
                    <a:pt x="178592" y="236890"/>
                  </a:cubicBezTo>
                  <a:cubicBezTo>
                    <a:pt x="174321" y="214149"/>
                    <a:pt x="153631" y="236511"/>
                    <a:pt x="149740" y="184774"/>
                  </a:cubicBezTo>
                  <a:cubicBezTo>
                    <a:pt x="149740" y="164118"/>
                    <a:pt x="161034" y="159001"/>
                    <a:pt x="161034" y="159001"/>
                  </a:cubicBezTo>
                  <a:cubicBezTo>
                    <a:pt x="161034" y="159001"/>
                    <a:pt x="155245" y="128395"/>
                    <a:pt x="153062" y="104895"/>
                  </a:cubicBezTo>
                  <a:cubicBezTo>
                    <a:pt x="150215" y="75615"/>
                    <a:pt x="170145" y="0"/>
                    <a:pt x="276250" y="0"/>
                  </a:cubicBezTo>
                  <a:close/>
                </a:path>
              </a:pathLst>
            </a:custGeom>
            <a:solidFill>
              <a:srgbClr val="1A3172"/>
            </a:solidFill>
            <a:ln>
              <a:noFill/>
            </a:ln>
          </p:spPr>
        </p:sp>
        <p:sp>
          <p:nvSpPr>
            <p:cNvPr id="142" name="椭圆 141"/>
            <p:cNvSpPr/>
            <p:nvPr/>
          </p:nvSpPr>
          <p:spPr>
            <a:xfrm>
              <a:off x="10795050" y="837908"/>
              <a:ext cx="444449" cy="457054"/>
            </a:xfrm>
            <a:prstGeom prst="ellipse">
              <a:avLst/>
            </a:prstGeom>
            <a:noFill/>
            <a:ln w="25400">
              <a:solidFill>
                <a:srgbClr val="1A31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46" name="直接连接符 145"/>
          <p:cNvCxnSpPr/>
          <p:nvPr/>
        </p:nvCxnSpPr>
        <p:spPr>
          <a:xfrm>
            <a:off x="1651343" y="4943475"/>
            <a:ext cx="663232" cy="0"/>
          </a:xfrm>
          <a:prstGeom prst="line">
            <a:avLst/>
          </a:prstGeom>
          <a:ln w="38100">
            <a:solidFill>
              <a:srgbClr val="FF9C00"/>
            </a:solidFill>
          </a:ln>
        </p:spPr>
        <p:style>
          <a:lnRef idx="1">
            <a:schemeClr val="accent1"/>
          </a:lnRef>
          <a:fillRef idx="0">
            <a:schemeClr val="accent1"/>
          </a:fillRef>
          <a:effectRef idx="0">
            <a:schemeClr val="accent1"/>
          </a:effectRef>
          <a:fontRef idx="minor">
            <a:schemeClr val="tx1"/>
          </a:fontRef>
        </p:style>
      </p:cxnSp>
      <p:grpSp>
        <p:nvGrpSpPr>
          <p:cNvPr id="149" name="组合 148"/>
          <p:cNvGrpSpPr/>
          <p:nvPr/>
        </p:nvGrpSpPr>
        <p:grpSpPr>
          <a:xfrm>
            <a:off x="1508469" y="2000836"/>
            <a:ext cx="6306720" cy="2539426"/>
            <a:chOff x="1508469" y="2000836"/>
            <a:chExt cx="6306720" cy="2539426"/>
          </a:xfrm>
        </p:grpSpPr>
        <p:sp>
          <p:nvSpPr>
            <p:cNvPr id="123" name="标题 1104"/>
            <p:cNvSpPr txBox="1"/>
            <p:nvPr/>
          </p:nvSpPr>
          <p:spPr>
            <a:xfrm>
              <a:off x="1533869" y="2891804"/>
              <a:ext cx="6188531" cy="478635"/>
            </a:xfrm>
            <a:prstGeom prst="rect">
              <a:avLst/>
            </a:prstGeom>
          </p:spPr>
          <p:txBody>
            <a:bodyPr vert="horz" lIns="91440" tIns="45720" rIns="91440" bIns="45720" rtlCol="0" anchor="ctr">
              <a:normAutofit/>
            </a:bodyPr>
            <a:lstStyle>
              <a:lvl1pPr algn="r" defTabSz="913765" rtl="0" eaLnBrk="1" latinLnBrk="0" hangingPunct="1">
                <a:lnSpc>
                  <a:spcPct val="90000"/>
                </a:lnSpc>
                <a:spcBef>
                  <a:spcPct val="0"/>
                </a:spcBef>
                <a:buNone/>
                <a:defRPr sz="4000" b="1" kern="1200">
                  <a:solidFill>
                    <a:srgbClr val="08A0E2"/>
                  </a:solidFill>
                  <a:latin typeface="+mj-lt"/>
                  <a:ea typeface="+mj-ea"/>
                  <a:cs typeface="+mj-cs"/>
                </a:defRPr>
              </a:lvl1pPr>
            </a:lstStyle>
            <a:p>
              <a:pPr marL="0" marR="0" lvl="0" indent="0" algn="l" defTabSz="913765" rtl="0" eaLnBrk="1" fontAlgn="auto" latinLnBrk="0" hangingPunct="1">
                <a:lnSpc>
                  <a:spcPct val="90000"/>
                </a:lnSpc>
                <a:spcBef>
                  <a:spcPct val="0"/>
                </a:spcBef>
                <a:spcAft>
                  <a:spcPts val="0"/>
                </a:spcAft>
                <a:buClrTx/>
                <a:buSzTx/>
                <a:buFontTx/>
                <a:buNone/>
                <a:defRPr/>
              </a:pPr>
              <a:endParaRPr kumimoji="0" lang="zh-CN" altLang="en-US" sz="2800" i="0" u="none" strike="noStrike" kern="1200" cap="none" spc="0" normalizeH="0" baseline="0" noProof="0" dirty="0">
                <a:ln>
                  <a:noFill/>
                </a:ln>
                <a:solidFill>
                  <a:schemeClr val="tx1">
                    <a:lumMod val="85000"/>
                    <a:lumOff val="15000"/>
                  </a:schemeClr>
                </a:solidFill>
                <a:uLnTx/>
                <a:uFillTx/>
                <a:latin typeface="站酷快乐体2016修订版" panose="02010600030101010101" pitchFamily="2" charset="-122"/>
                <a:ea typeface="站酷快乐体2016修订版" panose="02010600030101010101" pitchFamily="2" charset="-122"/>
              </a:endParaRPr>
            </a:p>
          </p:txBody>
        </p:sp>
        <p:sp>
          <p:nvSpPr>
            <p:cNvPr id="5" name="矩形 4"/>
            <p:cNvSpPr/>
            <p:nvPr/>
          </p:nvSpPr>
          <p:spPr>
            <a:xfrm>
              <a:off x="1508469" y="3308709"/>
              <a:ext cx="5669280" cy="922020"/>
            </a:xfrm>
            <a:prstGeom prst="rect">
              <a:avLst/>
            </a:prstGeom>
          </p:spPr>
          <p:txBody>
            <a:bodyPr wrap="none">
              <a:spAutoFit/>
            </a:bodyPr>
            <a:lstStyle/>
            <a:p>
              <a:r>
                <a:rPr lang="zh-CN" altLang="en-US" sz="5400" b="1" dirty="0">
                  <a:solidFill>
                    <a:schemeClr val="tx1">
                      <a:lumMod val="85000"/>
                      <a:lumOff val="15000"/>
                    </a:schemeClr>
                  </a:solidFill>
                  <a:latin typeface="微软雅黑" panose="020B0503020204020204" pitchFamily="34" charset="-122"/>
                  <a:ea typeface="微软雅黑" panose="020B0503020204020204" pitchFamily="34" charset="-122"/>
                </a:rPr>
                <a:t>非常感谢您的观看</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0" name="矩形 139"/>
            <p:cNvSpPr/>
            <p:nvPr/>
          </p:nvSpPr>
          <p:spPr>
            <a:xfrm>
              <a:off x="1533869" y="4126242"/>
              <a:ext cx="6281320" cy="414020"/>
            </a:xfrm>
            <a:prstGeom prst="rect">
              <a:avLst/>
            </a:prstGeom>
          </p:spPr>
          <p:txBody>
            <a:bodyPr wrap="square">
              <a:spAutoFit/>
            </a:bodyPr>
            <a:lstStyle/>
            <a:p>
              <a:pPr>
                <a:lnSpc>
                  <a:spcPct val="150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THANK YOU</a:t>
              </a:r>
            </a:p>
          </p:txBody>
        </p:sp>
        <p:sp>
          <p:nvSpPr>
            <p:cNvPr id="147" name="文本框 146"/>
            <p:cNvSpPr txBox="1"/>
            <p:nvPr/>
          </p:nvSpPr>
          <p:spPr>
            <a:xfrm>
              <a:off x="1533869" y="2000836"/>
              <a:ext cx="2091501" cy="1014730"/>
            </a:xfrm>
            <a:prstGeom prst="rect">
              <a:avLst/>
            </a:prstGeom>
            <a:noFill/>
          </p:spPr>
          <p:txBody>
            <a:bodyPr wrap="square" rtlCol="0">
              <a:spAutoFit/>
            </a:bodyPr>
            <a:lstStyle/>
            <a:p>
              <a:r>
                <a:rPr lang="en-US" altLang="zh-CN" sz="6000" b="1" dirty="0">
                  <a:solidFill>
                    <a:schemeClr val="tx1">
                      <a:lumMod val="85000"/>
                      <a:lumOff val="15000"/>
                    </a:schemeClr>
                  </a:solidFill>
                </a:rPr>
                <a:t>2024</a:t>
              </a:r>
              <a:endParaRPr lang="zh-CN" altLang="en-US" sz="6000" b="1" dirty="0">
                <a:solidFill>
                  <a:schemeClr val="tx1">
                    <a:lumMod val="85000"/>
                    <a:lumOff val="15000"/>
                  </a:schemeClr>
                </a:solidFill>
              </a:endParaRPr>
            </a:p>
          </p:txBody>
        </p:sp>
      </p:grpSp>
      <p:sp>
        <p:nvSpPr>
          <p:cNvPr id="7" name="灯片编号占位符 6"/>
          <p:cNvSpPr>
            <a:spLocks noGrp="1"/>
          </p:cNvSpPr>
          <p:nvPr>
            <p:ph type="sldNum" sz="quarter" idx="12"/>
          </p:nvPr>
        </p:nvSpPr>
        <p:spPr/>
        <p:txBody>
          <a:bodyPr/>
          <a:lstStyle/>
          <a:p>
            <a:fld id="{5588236D-BA36-4C90-BC5E-4C81E9977708}" type="slidenum">
              <a:rPr lang="zh-CN" altLang="en-US" sz="2400" smtClean="0"/>
              <a:t>33</a:t>
            </a:fld>
            <a:endParaRPr lang="zh-CN" altLang="en-US" sz="240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bwMode="auto">
          <a:xfrm>
            <a:off x="-1482" y="0"/>
            <a:ext cx="12193481" cy="6863750"/>
          </a:xfrm>
          <a:prstGeom prst="rect">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9" name="矩形 28"/>
          <p:cNvSpPr/>
          <p:nvPr/>
        </p:nvSpPr>
        <p:spPr bwMode="auto">
          <a:xfrm>
            <a:off x="-1270" y="1016000"/>
            <a:ext cx="12193270" cy="6177915"/>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 name="标题 1"/>
          <p:cNvSpPr>
            <a:spLocks noGrp="1"/>
          </p:cNvSpPr>
          <p:nvPr>
            <p:ph type="title"/>
          </p:nvPr>
        </p:nvSpPr>
        <p:spPr>
          <a:xfrm>
            <a:off x="1328737" y="321467"/>
            <a:ext cx="10850563" cy="663575"/>
          </a:xfrm>
        </p:spPr>
        <p:txBody>
          <a:bodyPr/>
          <a:lstStyle/>
          <a:p>
            <a:r>
              <a:rPr lang="zh-CN" altLang="en-US" sz="2800" b="1" dirty="0">
                <a:solidFill>
                  <a:schemeClr val="tx1">
                    <a:lumMod val="85000"/>
                    <a:lumOff val="15000"/>
                  </a:schemeClr>
                </a:solidFill>
              </a:rPr>
              <a:t>存储现状</a:t>
            </a:r>
          </a:p>
        </p:txBody>
      </p:sp>
      <p:sp>
        <p:nvSpPr>
          <p:cNvPr id="46" name="book-and-cd_43679"/>
          <p:cNvSpPr>
            <a:spLocks noChangeAspect="1"/>
          </p:cNvSpPr>
          <p:nvPr/>
        </p:nvSpPr>
        <p:spPr bwMode="auto">
          <a:xfrm>
            <a:off x="520658" y="414668"/>
            <a:ext cx="609685" cy="488288"/>
          </a:xfrm>
          <a:custGeom>
            <a:avLst/>
            <a:gdLst>
              <a:gd name="connsiteX0" fmla="*/ 452113 w 560604"/>
              <a:gd name="connsiteY0" fmla="*/ 77314 h 448980"/>
              <a:gd name="connsiteX1" fmla="*/ 417185 w 560604"/>
              <a:gd name="connsiteY1" fmla="*/ 112165 h 448980"/>
              <a:gd name="connsiteX2" fmla="*/ 452113 w 560604"/>
              <a:gd name="connsiteY2" fmla="*/ 145726 h 448980"/>
              <a:gd name="connsiteX3" fmla="*/ 485747 w 560604"/>
              <a:gd name="connsiteY3" fmla="*/ 112165 h 448980"/>
              <a:gd name="connsiteX4" fmla="*/ 452113 w 560604"/>
              <a:gd name="connsiteY4" fmla="*/ 77314 h 448980"/>
              <a:gd name="connsiteX5" fmla="*/ 118850 w 560604"/>
              <a:gd name="connsiteY5" fmla="*/ 64516 h 448980"/>
              <a:gd name="connsiteX6" fmla="*/ 40048 w 560604"/>
              <a:gd name="connsiteY6" fmla="*/ 77417 h 448980"/>
              <a:gd name="connsiteX7" fmla="*/ 40048 w 560604"/>
              <a:gd name="connsiteY7" fmla="*/ 392214 h 448980"/>
              <a:gd name="connsiteX8" fmla="*/ 107224 w 560604"/>
              <a:gd name="connsiteY8" fmla="*/ 380602 h 448980"/>
              <a:gd name="connsiteX9" fmla="*/ 255786 w 560604"/>
              <a:gd name="connsiteY9" fmla="*/ 412856 h 448980"/>
              <a:gd name="connsiteX10" fmla="*/ 255786 w 560604"/>
              <a:gd name="connsiteY10" fmla="*/ 277390 h 448980"/>
              <a:gd name="connsiteX11" fmla="*/ 246743 w 560604"/>
              <a:gd name="connsiteY11" fmla="*/ 287711 h 448980"/>
              <a:gd name="connsiteX12" fmla="*/ 246743 w 560604"/>
              <a:gd name="connsiteY12" fmla="*/ 109671 h 448980"/>
              <a:gd name="connsiteX13" fmla="*/ 118850 w 560604"/>
              <a:gd name="connsiteY13" fmla="*/ 64516 h 448980"/>
              <a:gd name="connsiteX14" fmla="*/ 452113 w 560604"/>
              <a:gd name="connsiteY14" fmla="*/ 64406 h 448980"/>
              <a:gd name="connsiteX15" fmla="*/ 498683 w 560604"/>
              <a:gd name="connsiteY15" fmla="*/ 112165 h 448980"/>
              <a:gd name="connsiteX16" fmla="*/ 452113 w 560604"/>
              <a:gd name="connsiteY16" fmla="*/ 158634 h 448980"/>
              <a:gd name="connsiteX17" fmla="*/ 404248 w 560604"/>
              <a:gd name="connsiteY17" fmla="*/ 112165 h 448980"/>
              <a:gd name="connsiteX18" fmla="*/ 452113 w 560604"/>
              <a:gd name="connsiteY18" fmla="*/ 64406 h 448980"/>
              <a:gd name="connsiteX19" fmla="*/ 452058 w 560604"/>
              <a:gd name="connsiteY19" fmla="*/ 59344 h 448980"/>
              <a:gd name="connsiteX20" fmla="*/ 399076 w 560604"/>
              <a:gd name="connsiteY20" fmla="*/ 112237 h 448980"/>
              <a:gd name="connsiteX21" fmla="*/ 452058 w 560604"/>
              <a:gd name="connsiteY21" fmla="*/ 163840 h 448980"/>
              <a:gd name="connsiteX22" fmla="*/ 505039 w 560604"/>
              <a:gd name="connsiteY22" fmla="*/ 112237 h 448980"/>
              <a:gd name="connsiteX23" fmla="*/ 452058 w 560604"/>
              <a:gd name="connsiteY23" fmla="*/ 59344 h 448980"/>
              <a:gd name="connsiteX24" fmla="*/ 118850 w 560604"/>
              <a:gd name="connsiteY24" fmla="*/ 50324 h 448980"/>
              <a:gd name="connsiteX25" fmla="*/ 257078 w 560604"/>
              <a:gd name="connsiteY25" fmla="*/ 99350 h 448980"/>
              <a:gd name="connsiteX26" fmla="*/ 334589 w 560604"/>
              <a:gd name="connsiteY26" fmla="*/ 58065 h 448980"/>
              <a:gd name="connsiteX27" fmla="*/ 329422 w 560604"/>
              <a:gd name="connsiteY27" fmla="*/ 76127 h 448980"/>
              <a:gd name="connsiteX28" fmla="*/ 268705 w 560604"/>
              <a:gd name="connsiteY28" fmla="*/ 109671 h 448980"/>
              <a:gd name="connsiteX29" fmla="*/ 268705 w 560604"/>
              <a:gd name="connsiteY29" fmla="*/ 287711 h 448980"/>
              <a:gd name="connsiteX30" fmla="*/ 259662 w 560604"/>
              <a:gd name="connsiteY30" fmla="*/ 277390 h 448980"/>
              <a:gd name="connsiteX31" fmla="*/ 259662 w 560604"/>
              <a:gd name="connsiteY31" fmla="*/ 412856 h 448980"/>
              <a:gd name="connsiteX32" fmla="*/ 405641 w 560604"/>
              <a:gd name="connsiteY32" fmla="*/ 380602 h 448980"/>
              <a:gd name="connsiteX33" fmla="*/ 475400 w 560604"/>
              <a:gd name="connsiteY33" fmla="*/ 392214 h 448980"/>
              <a:gd name="connsiteX34" fmla="*/ 475400 w 560604"/>
              <a:gd name="connsiteY34" fmla="*/ 233525 h 448980"/>
              <a:gd name="connsiteX35" fmla="*/ 510280 w 560604"/>
              <a:gd name="connsiteY35" fmla="*/ 221914 h 448980"/>
              <a:gd name="connsiteX36" fmla="*/ 510280 w 560604"/>
              <a:gd name="connsiteY36" fmla="*/ 437369 h 448980"/>
              <a:gd name="connsiteX37" fmla="*/ 290666 w 560604"/>
              <a:gd name="connsiteY37" fmla="*/ 437369 h 448980"/>
              <a:gd name="connsiteX38" fmla="*/ 258370 w 560604"/>
              <a:gd name="connsiteY38" fmla="*/ 448980 h 448980"/>
              <a:gd name="connsiteX39" fmla="*/ 226074 w 560604"/>
              <a:gd name="connsiteY39" fmla="*/ 437369 h 448980"/>
              <a:gd name="connsiteX40" fmla="*/ 0 w 560604"/>
              <a:gd name="connsiteY40" fmla="*/ 437369 h 448980"/>
              <a:gd name="connsiteX41" fmla="*/ 0 w 560604"/>
              <a:gd name="connsiteY41" fmla="*/ 113541 h 448980"/>
              <a:gd name="connsiteX42" fmla="*/ 24545 w 560604"/>
              <a:gd name="connsiteY42" fmla="*/ 96769 h 448980"/>
              <a:gd name="connsiteX43" fmla="*/ 24545 w 560604"/>
              <a:gd name="connsiteY43" fmla="*/ 67096 h 448980"/>
              <a:gd name="connsiteX44" fmla="*/ 29713 w 560604"/>
              <a:gd name="connsiteY44" fmla="*/ 65806 h 448980"/>
              <a:gd name="connsiteX45" fmla="*/ 118850 w 560604"/>
              <a:gd name="connsiteY45" fmla="*/ 50324 h 448980"/>
              <a:gd name="connsiteX46" fmla="*/ 449473 w 560604"/>
              <a:gd name="connsiteY46" fmla="*/ 0 h 448980"/>
              <a:gd name="connsiteX47" fmla="*/ 560604 w 560604"/>
              <a:gd name="connsiteY47" fmla="*/ 109657 h 448980"/>
              <a:gd name="connsiteX48" fmla="*/ 449473 w 560604"/>
              <a:gd name="connsiteY48" fmla="*/ 219313 h 448980"/>
              <a:gd name="connsiteX49" fmla="*/ 339634 w 560604"/>
              <a:gd name="connsiteY49" fmla="*/ 109657 h 448980"/>
              <a:gd name="connsiteX50" fmla="*/ 449473 w 560604"/>
              <a:gd name="connsiteY50" fmla="*/ 0 h 448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60604" h="448980">
                <a:moveTo>
                  <a:pt x="452113" y="77314"/>
                </a:moveTo>
                <a:cubicBezTo>
                  <a:pt x="432708" y="77314"/>
                  <a:pt x="417185" y="92804"/>
                  <a:pt x="417185" y="112165"/>
                </a:cubicBezTo>
                <a:cubicBezTo>
                  <a:pt x="417185" y="130237"/>
                  <a:pt x="432708" y="145726"/>
                  <a:pt x="452113" y="145726"/>
                </a:cubicBezTo>
                <a:cubicBezTo>
                  <a:pt x="471517" y="145726"/>
                  <a:pt x="485747" y="130237"/>
                  <a:pt x="485747" y="112165"/>
                </a:cubicBezTo>
                <a:cubicBezTo>
                  <a:pt x="485747" y="92804"/>
                  <a:pt x="470223" y="77314"/>
                  <a:pt x="452113" y="77314"/>
                </a:cubicBezTo>
                <a:close/>
                <a:moveTo>
                  <a:pt x="118850" y="64516"/>
                </a:moveTo>
                <a:cubicBezTo>
                  <a:pt x="81387" y="64516"/>
                  <a:pt x="50382" y="73547"/>
                  <a:pt x="40048" y="77417"/>
                </a:cubicBezTo>
                <a:lnTo>
                  <a:pt x="40048" y="392214"/>
                </a:lnTo>
                <a:cubicBezTo>
                  <a:pt x="58133" y="384473"/>
                  <a:pt x="81387" y="380602"/>
                  <a:pt x="107224" y="380602"/>
                </a:cubicBezTo>
                <a:cubicBezTo>
                  <a:pt x="171816" y="380602"/>
                  <a:pt x="236408" y="405115"/>
                  <a:pt x="255786" y="412856"/>
                </a:cubicBezTo>
                <a:lnTo>
                  <a:pt x="255786" y="277390"/>
                </a:lnTo>
                <a:lnTo>
                  <a:pt x="246743" y="287711"/>
                </a:lnTo>
                <a:lnTo>
                  <a:pt x="246743" y="109671"/>
                </a:lnTo>
                <a:cubicBezTo>
                  <a:pt x="211863" y="79997"/>
                  <a:pt x="169232" y="64516"/>
                  <a:pt x="118850" y="64516"/>
                </a:cubicBezTo>
                <a:close/>
                <a:moveTo>
                  <a:pt x="452113" y="64406"/>
                </a:moveTo>
                <a:cubicBezTo>
                  <a:pt x="477985" y="64406"/>
                  <a:pt x="498683" y="86350"/>
                  <a:pt x="498683" y="112165"/>
                </a:cubicBezTo>
                <a:cubicBezTo>
                  <a:pt x="498683" y="137981"/>
                  <a:pt x="477985" y="158634"/>
                  <a:pt x="452113" y="158634"/>
                </a:cubicBezTo>
                <a:cubicBezTo>
                  <a:pt x="426240" y="158634"/>
                  <a:pt x="404248" y="137981"/>
                  <a:pt x="404248" y="112165"/>
                </a:cubicBezTo>
                <a:cubicBezTo>
                  <a:pt x="404248" y="86350"/>
                  <a:pt x="426240" y="64406"/>
                  <a:pt x="452113" y="64406"/>
                </a:cubicBezTo>
                <a:close/>
                <a:moveTo>
                  <a:pt x="452058" y="59344"/>
                </a:moveTo>
                <a:cubicBezTo>
                  <a:pt x="422336" y="59344"/>
                  <a:pt x="399076" y="82565"/>
                  <a:pt x="399076" y="112237"/>
                </a:cubicBezTo>
                <a:cubicBezTo>
                  <a:pt x="399076" y="140618"/>
                  <a:pt x="422336" y="163840"/>
                  <a:pt x="452058" y="163840"/>
                </a:cubicBezTo>
                <a:cubicBezTo>
                  <a:pt x="480486" y="163840"/>
                  <a:pt x="505039" y="140618"/>
                  <a:pt x="505039" y="112237"/>
                </a:cubicBezTo>
                <a:cubicBezTo>
                  <a:pt x="505039" y="82565"/>
                  <a:pt x="480486" y="59344"/>
                  <a:pt x="452058" y="59344"/>
                </a:cubicBezTo>
                <a:close/>
                <a:moveTo>
                  <a:pt x="118850" y="50324"/>
                </a:moveTo>
                <a:cubicBezTo>
                  <a:pt x="173108" y="50324"/>
                  <a:pt x="219614" y="67096"/>
                  <a:pt x="257078" y="99350"/>
                </a:cubicBezTo>
                <a:cubicBezTo>
                  <a:pt x="280331" y="79997"/>
                  <a:pt x="306168" y="65806"/>
                  <a:pt x="334589" y="58065"/>
                </a:cubicBezTo>
                <a:cubicBezTo>
                  <a:pt x="332005" y="64516"/>
                  <a:pt x="330713" y="69676"/>
                  <a:pt x="329422" y="76127"/>
                </a:cubicBezTo>
                <a:cubicBezTo>
                  <a:pt x="307460" y="82578"/>
                  <a:pt x="286791" y="94189"/>
                  <a:pt x="268705" y="109671"/>
                </a:cubicBezTo>
                <a:lnTo>
                  <a:pt x="268705" y="287711"/>
                </a:lnTo>
                <a:lnTo>
                  <a:pt x="259662" y="277390"/>
                </a:lnTo>
                <a:lnTo>
                  <a:pt x="259662" y="412856"/>
                </a:lnTo>
                <a:cubicBezTo>
                  <a:pt x="279039" y="405115"/>
                  <a:pt x="339756" y="380602"/>
                  <a:pt x="405641" y="380602"/>
                </a:cubicBezTo>
                <a:cubicBezTo>
                  <a:pt x="431478" y="380602"/>
                  <a:pt x="454731" y="384473"/>
                  <a:pt x="475400" y="392214"/>
                </a:cubicBezTo>
                <a:lnTo>
                  <a:pt x="475400" y="233525"/>
                </a:lnTo>
                <a:cubicBezTo>
                  <a:pt x="488319" y="230945"/>
                  <a:pt x="499945" y="227074"/>
                  <a:pt x="510280" y="221914"/>
                </a:cubicBezTo>
                <a:lnTo>
                  <a:pt x="510280" y="437369"/>
                </a:lnTo>
                <a:lnTo>
                  <a:pt x="290666" y="437369"/>
                </a:lnTo>
                <a:cubicBezTo>
                  <a:pt x="282915" y="445110"/>
                  <a:pt x="271288" y="448980"/>
                  <a:pt x="258370" y="448980"/>
                </a:cubicBezTo>
                <a:cubicBezTo>
                  <a:pt x="245451" y="448980"/>
                  <a:pt x="233825" y="445110"/>
                  <a:pt x="226074" y="437369"/>
                </a:cubicBezTo>
                <a:lnTo>
                  <a:pt x="0" y="437369"/>
                </a:lnTo>
                <a:lnTo>
                  <a:pt x="0" y="113541"/>
                </a:lnTo>
                <a:cubicBezTo>
                  <a:pt x="0" y="105800"/>
                  <a:pt x="9043" y="100640"/>
                  <a:pt x="24545" y="96769"/>
                </a:cubicBezTo>
                <a:lnTo>
                  <a:pt x="24545" y="67096"/>
                </a:lnTo>
                <a:lnTo>
                  <a:pt x="29713" y="65806"/>
                </a:lnTo>
                <a:cubicBezTo>
                  <a:pt x="31005" y="64516"/>
                  <a:pt x="68468" y="50324"/>
                  <a:pt x="118850" y="50324"/>
                </a:cubicBezTo>
                <a:close/>
                <a:moveTo>
                  <a:pt x="449473" y="0"/>
                </a:moveTo>
                <a:cubicBezTo>
                  <a:pt x="510208" y="0"/>
                  <a:pt x="560604" y="49023"/>
                  <a:pt x="560604" y="109657"/>
                </a:cubicBezTo>
                <a:cubicBezTo>
                  <a:pt x="560604" y="170290"/>
                  <a:pt x="510208" y="219313"/>
                  <a:pt x="449473" y="219313"/>
                </a:cubicBezTo>
                <a:cubicBezTo>
                  <a:pt x="388739" y="219313"/>
                  <a:pt x="339634" y="170290"/>
                  <a:pt x="339634" y="109657"/>
                </a:cubicBezTo>
                <a:cubicBezTo>
                  <a:pt x="339634" y="49023"/>
                  <a:pt x="388739" y="0"/>
                  <a:pt x="449473" y="0"/>
                </a:cubicBezTo>
                <a:close/>
              </a:path>
            </a:pathLst>
          </a:custGeom>
          <a:solidFill>
            <a:srgbClr val="1A3172"/>
          </a:solidFill>
          <a:ln>
            <a:noFill/>
          </a:ln>
        </p:spPr>
      </p:sp>
      <p:sp>
        <p:nvSpPr>
          <p:cNvPr id="5" name="文本框 4"/>
          <p:cNvSpPr txBox="1"/>
          <p:nvPr/>
        </p:nvSpPr>
        <p:spPr>
          <a:xfrm>
            <a:off x="716781" y="1399710"/>
            <a:ext cx="7119257" cy="2079900"/>
          </a:xfrm>
          <a:prstGeom prst="rect">
            <a:avLst/>
          </a:prstGeom>
          <a:noFill/>
        </p:spPr>
        <p:txBody>
          <a:bodyPr wrap="square" lIns="90000" tIns="46800" rIns="90000" bIns="46800" rtlCol="0" anchor="ctr" anchorCtr="0"/>
          <a:lstStyle/>
          <a:p>
            <a:r>
              <a:rPr lang="en-US" altLang="zh-CN" sz="2000" b="1" dirty="0"/>
              <a:t>       </a:t>
            </a:r>
            <a:r>
              <a:rPr lang="zh-CN" altLang="en-US" sz="2000" b="1" dirty="0">
                <a:effectLst/>
              </a:rPr>
              <a:t>大语言模型</a:t>
            </a:r>
            <a:r>
              <a:rPr lang="zh-CN" altLang="en-US" sz="2000" dirty="0">
                <a:effectLst/>
              </a:rPr>
              <a:t>作为人工智能领域的一个突破性进展，对</a:t>
            </a:r>
            <a:r>
              <a:rPr lang="zh-CN" altLang="en-US" sz="2000" b="1" dirty="0">
                <a:effectLst/>
              </a:rPr>
              <a:t>存储技术</a:t>
            </a:r>
            <a:r>
              <a:rPr lang="zh-CN" altLang="en-US" sz="2000" dirty="0">
                <a:effectLst/>
              </a:rPr>
              <a:t>提出了前所未有的要求。</a:t>
            </a:r>
            <a:endParaRPr lang="en-US" altLang="zh-CN" sz="2000" dirty="0">
              <a:effectLst/>
            </a:endParaRPr>
          </a:p>
          <a:p>
            <a:r>
              <a:rPr lang="en-US" altLang="zh-CN" sz="2000" dirty="0">
                <a:effectLst/>
              </a:rPr>
              <a:t>      </a:t>
            </a:r>
            <a:r>
              <a:rPr lang="zh-CN" altLang="en-US" sz="2000" dirty="0">
                <a:effectLst/>
              </a:rPr>
              <a:t>随着模型规模的不断扩大，存储需求从最初的</a:t>
            </a:r>
            <a:r>
              <a:rPr lang="en-US" altLang="zh-CN" sz="2000" dirty="0">
                <a:effectLst/>
              </a:rPr>
              <a:t>TB</a:t>
            </a:r>
            <a:r>
              <a:rPr lang="zh-CN" altLang="en-US" sz="2000" dirty="0">
                <a:effectLst/>
              </a:rPr>
              <a:t>级别迅速增长到</a:t>
            </a:r>
            <a:r>
              <a:rPr lang="en-US" altLang="zh-CN" sz="2000" b="1" dirty="0">
                <a:effectLst/>
              </a:rPr>
              <a:t>EB</a:t>
            </a:r>
            <a:r>
              <a:rPr lang="zh-CN" altLang="en-US" sz="2000" b="1" dirty="0">
                <a:effectLst/>
              </a:rPr>
              <a:t>级别</a:t>
            </a:r>
            <a:r>
              <a:rPr lang="zh-CN" altLang="en-US" sz="2000" dirty="0">
                <a:effectLst/>
              </a:rPr>
              <a:t>。</a:t>
            </a:r>
          </a:p>
        </p:txBody>
      </p:sp>
      <p:sp>
        <p:nvSpPr>
          <p:cNvPr id="4" name="文本框 3"/>
          <p:cNvSpPr txBox="1"/>
          <p:nvPr/>
        </p:nvSpPr>
        <p:spPr>
          <a:xfrm>
            <a:off x="4253921" y="4145293"/>
            <a:ext cx="7247517" cy="1631216"/>
          </a:xfrm>
          <a:prstGeom prst="rect">
            <a:avLst/>
          </a:prstGeom>
          <a:noFill/>
        </p:spPr>
        <p:txBody>
          <a:bodyPr wrap="square" rtlCol="0">
            <a:spAutoFit/>
          </a:bodyPr>
          <a:lstStyle/>
          <a:p>
            <a:r>
              <a:rPr lang="zh-CN" altLang="en-US" sz="2000" dirty="0">
                <a:effectLst/>
              </a:rPr>
              <a:t>      根据相关规划，到 </a:t>
            </a:r>
            <a:r>
              <a:rPr lang="en-US" altLang="zh-CN" sz="2000" dirty="0">
                <a:effectLst/>
              </a:rPr>
              <a:t>2025 </a:t>
            </a:r>
            <a:r>
              <a:rPr lang="zh-CN" altLang="en-US" sz="2000" dirty="0">
                <a:effectLst/>
              </a:rPr>
              <a:t>年，我国存储总量要超过 </a:t>
            </a:r>
            <a:r>
              <a:rPr lang="en-US" altLang="zh-CN" sz="2000" dirty="0">
                <a:effectLst/>
              </a:rPr>
              <a:t>1800EB</a:t>
            </a:r>
            <a:r>
              <a:rPr lang="zh-CN" altLang="en-US" sz="2000" dirty="0">
                <a:effectLst/>
              </a:rPr>
              <a:t>。而到 </a:t>
            </a:r>
            <a:r>
              <a:rPr lang="en-US" altLang="zh-CN" sz="2000" dirty="0">
                <a:effectLst/>
              </a:rPr>
              <a:t>2023 </a:t>
            </a:r>
            <a:r>
              <a:rPr lang="zh-CN" altLang="en-US" sz="2000" dirty="0">
                <a:effectLst/>
              </a:rPr>
              <a:t>年 </a:t>
            </a:r>
            <a:r>
              <a:rPr lang="en-US" altLang="zh-CN" sz="2000" dirty="0">
                <a:effectLst/>
              </a:rPr>
              <a:t>6 </a:t>
            </a:r>
            <a:r>
              <a:rPr lang="zh-CN" altLang="en-US" sz="2000" dirty="0">
                <a:effectLst/>
              </a:rPr>
              <a:t>月底，全国存力总规模为超过 </a:t>
            </a:r>
            <a:r>
              <a:rPr lang="en-US" altLang="zh-CN" sz="2000" dirty="0">
                <a:effectLst/>
              </a:rPr>
              <a:t>1080EB</a:t>
            </a:r>
            <a:r>
              <a:rPr lang="zh-CN" altLang="en-US" sz="2000" dirty="0">
                <a:effectLst/>
              </a:rPr>
              <a:t>。</a:t>
            </a:r>
            <a:endParaRPr lang="en-US" altLang="zh-CN" sz="2000" dirty="0">
              <a:effectLst/>
            </a:endParaRPr>
          </a:p>
          <a:p>
            <a:r>
              <a:rPr lang="zh-CN" altLang="en-US" sz="2000" dirty="0">
                <a:effectLst/>
              </a:rPr>
              <a:t>      这意味着中间还有超 </a:t>
            </a:r>
            <a:r>
              <a:rPr lang="en-US" altLang="zh-CN" sz="2000" b="1" dirty="0">
                <a:effectLst/>
              </a:rPr>
              <a:t>700EB </a:t>
            </a:r>
            <a:r>
              <a:rPr lang="zh-CN" altLang="en-US" sz="2000" b="1" dirty="0">
                <a:effectLst/>
              </a:rPr>
              <a:t>的巨大存储缺口亟待补充</a:t>
            </a:r>
            <a:r>
              <a:rPr lang="zh-CN" altLang="en-US" sz="2000" dirty="0">
                <a:effectLst/>
              </a:rPr>
              <a:t>。巨大的缺口意味着巨大的增长潜力，反映出当前存储技术面临着相当多的</a:t>
            </a:r>
            <a:r>
              <a:rPr lang="zh-CN" altLang="en-US" sz="2000" b="1" dirty="0">
                <a:effectLst/>
              </a:rPr>
              <a:t>机遇与挑战</a:t>
            </a:r>
            <a:r>
              <a:rPr lang="zh-CN" altLang="en-US" sz="2000" dirty="0">
                <a:effectLst/>
              </a:rPr>
              <a:t>。</a:t>
            </a:r>
            <a:endParaRPr lang="zh-CN" altLang="en-US" sz="2000" dirty="0"/>
          </a:p>
        </p:txBody>
      </p:sp>
      <p:sp>
        <p:nvSpPr>
          <p:cNvPr id="7" name="trophy_159504"/>
          <p:cNvSpPr>
            <a:spLocks noChangeAspect="1"/>
          </p:cNvSpPr>
          <p:nvPr/>
        </p:nvSpPr>
        <p:spPr bwMode="auto">
          <a:xfrm>
            <a:off x="9739579" y="1781002"/>
            <a:ext cx="973589" cy="947443"/>
          </a:xfrm>
          <a:custGeom>
            <a:avLst/>
            <a:gdLst>
              <a:gd name="connsiteX0" fmla="*/ 92709 w 608527"/>
              <a:gd name="connsiteY0" fmla="*/ 383100 h 592185"/>
              <a:gd name="connsiteX1" fmla="*/ 122674 w 608527"/>
              <a:gd name="connsiteY1" fmla="*/ 392457 h 592185"/>
              <a:gd name="connsiteX2" fmla="*/ 136811 w 608527"/>
              <a:gd name="connsiteY2" fmla="*/ 395986 h 592185"/>
              <a:gd name="connsiteX3" fmla="*/ 140345 w 608527"/>
              <a:gd name="connsiteY3" fmla="*/ 410099 h 592185"/>
              <a:gd name="connsiteX4" fmla="*/ 168466 w 608527"/>
              <a:gd name="connsiteY4" fmla="*/ 460107 h 592185"/>
              <a:gd name="connsiteX5" fmla="*/ 192438 w 608527"/>
              <a:gd name="connsiteY5" fmla="*/ 466243 h 592185"/>
              <a:gd name="connsiteX6" fmla="*/ 225476 w 608527"/>
              <a:gd name="connsiteY6" fmla="*/ 459494 h 592185"/>
              <a:gd name="connsiteX7" fmla="*/ 239767 w 608527"/>
              <a:gd name="connsiteY7" fmla="*/ 455352 h 592185"/>
              <a:gd name="connsiteX8" fmla="*/ 246682 w 608527"/>
              <a:gd name="connsiteY8" fmla="*/ 462408 h 592185"/>
              <a:gd name="connsiteX9" fmla="*/ 120830 w 608527"/>
              <a:gd name="connsiteY9" fmla="*/ 588043 h 592185"/>
              <a:gd name="connsiteX10" fmla="*/ 110841 w 608527"/>
              <a:gd name="connsiteY10" fmla="*/ 592185 h 592185"/>
              <a:gd name="connsiteX11" fmla="*/ 107768 w 608527"/>
              <a:gd name="connsiteY11" fmla="*/ 591725 h 592185"/>
              <a:gd name="connsiteX12" fmla="*/ 97472 w 608527"/>
              <a:gd name="connsiteY12" fmla="*/ 582828 h 592185"/>
              <a:gd name="connsiteX13" fmla="*/ 73347 w 608527"/>
              <a:gd name="connsiteY13" fmla="*/ 516098 h 592185"/>
              <a:gd name="connsiteX14" fmla="*/ 9729 w 608527"/>
              <a:gd name="connsiteY14" fmla="*/ 494929 h 592185"/>
              <a:gd name="connsiteX15" fmla="*/ 356 w 608527"/>
              <a:gd name="connsiteY15" fmla="*/ 484805 h 592185"/>
              <a:gd name="connsiteX16" fmla="*/ 4197 w 608527"/>
              <a:gd name="connsiteY16" fmla="*/ 471459 h 592185"/>
              <a:gd name="connsiteX17" fmla="*/ 512302 w 608527"/>
              <a:gd name="connsiteY17" fmla="*/ 379571 h 592185"/>
              <a:gd name="connsiteX18" fmla="*/ 604331 w 608527"/>
              <a:gd name="connsiteY18" fmla="*/ 471458 h 592185"/>
              <a:gd name="connsiteX19" fmla="*/ 608172 w 608527"/>
              <a:gd name="connsiteY19" fmla="*/ 484804 h 592185"/>
              <a:gd name="connsiteX20" fmla="*/ 598800 w 608527"/>
              <a:gd name="connsiteY20" fmla="*/ 494929 h 592185"/>
              <a:gd name="connsiteX21" fmla="*/ 535194 w 608527"/>
              <a:gd name="connsiteY21" fmla="*/ 516098 h 592185"/>
              <a:gd name="connsiteX22" fmla="*/ 511073 w 608527"/>
              <a:gd name="connsiteY22" fmla="*/ 582828 h 592185"/>
              <a:gd name="connsiteX23" fmla="*/ 500780 w 608527"/>
              <a:gd name="connsiteY23" fmla="*/ 591725 h 592185"/>
              <a:gd name="connsiteX24" fmla="*/ 497707 w 608527"/>
              <a:gd name="connsiteY24" fmla="*/ 592185 h 592185"/>
              <a:gd name="connsiteX25" fmla="*/ 487721 w 608527"/>
              <a:gd name="connsiteY25" fmla="*/ 588043 h 592185"/>
              <a:gd name="connsiteX26" fmla="*/ 356976 w 608527"/>
              <a:gd name="connsiteY26" fmla="*/ 457499 h 592185"/>
              <a:gd name="connsiteX27" fmla="*/ 359281 w 608527"/>
              <a:gd name="connsiteY27" fmla="*/ 455351 h 592185"/>
              <a:gd name="connsiteX28" fmla="*/ 373569 w 608527"/>
              <a:gd name="connsiteY28" fmla="*/ 459493 h 592185"/>
              <a:gd name="connsiteX29" fmla="*/ 406601 w 608527"/>
              <a:gd name="connsiteY29" fmla="*/ 466243 h 592185"/>
              <a:gd name="connsiteX30" fmla="*/ 430721 w 608527"/>
              <a:gd name="connsiteY30" fmla="*/ 460107 h 592185"/>
              <a:gd name="connsiteX31" fmla="*/ 458683 w 608527"/>
              <a:gd name="connsiteY31" fmla="*/ 410098 h 592185"/>
              <a:gd name="connsiteX32" fmla="*/ 462217 w 608527"/>
              <a:gd name="connsiteY32" fmla="*/ 395985 h 592185"/>
              <a:gd name="connsiteX33" fmla="*/ 476352 w 608527"/>
              <a:gd name="connsiteY33" fmla="*/ 392457 h 592185"/>
              <a:gd name="connsiteX34" fmla="*/ 512302 w 608527"/>
              <a:gd name="connsiteY34" fmla="*/ 379571 h 592185"/>
              <a:gd name="connsiteX35" fmla="*/ 299571 w 608527"/>
              <a:gd name="connsiteY35" fmla="*/ 169992 h 592185"/>
              <a:gd name="connsiteX36" fmla="*/ 363115 w 608527"/>
              <a:gd name="connsiteY36" fmla="*/ 233431 h 592185"/>
              <a:gd name="connsiteX37" fmla="*/ 299571 w 608527"/>
              <a:gd name="connsiteY37" fmla="*/ 296870 h 592185"/>
              <a:gd name="connsiteX38" fmla="*/ 236027 w 608527"/>
              <a:gd name="connsiteY38" fmla="*/ 233431 h 592185"/>
              <a:gd name="connsiteX39" fmla="*/ 299571 w 608527"/>
              <a:gd name="connsiteY39" fmla="*/ 169992 h 592185"/>
              <a:gd name="connsiteX40" fmla="*/ 299495 w 608527"/>
              <a:gd name="connsiteY40" fmla="*/ 141609 h 592185"/>
              <a:gd name="connsiteX41" fmla="*/ 207613 w 608527"/>
              <a:gd name="connsiteY41" fmla="*/ 233507 h 592185"/>
              <a:gd name="connsiteX42" fmla="*/ 299495 w 608527"/>
              <a:gd name="connsiteY42" fmla="*/ 325251 h 592185"/>
              <a:gd name="connsiteX43" fmla="*/ 391530 w 608527"/>
              <a:gd name="connsiteY43" fmla="*/ 233507 h 592185"/>
              <a:gd name="connsiteX44" fmla="*/ 299495 w 608527"/>
              <a:gd name="connsiteY44" fmla="*/ 141609 h 592185"/>
              <a:gd name="connsiteX45" fmla="*/ 299495 w 608527"/>
              <a:gd name="connsiteY45" fmla="*/ 115374 h 592185"/>
              <a:gd name="connsiteX46" fmla="*/ 417804 w 608527"/>
              <a:gd name="connsiteY46" fmla="*/ 233507 h 592185"/>
              <a:gd name="connsiteX47" fmla="*/ 299495 w 608527"/>
              <a:gd name="connsiteY47" fmla="*/ 351486 h 592185"/>
              <a:gd name="connsiteX48" fmla="*/ 181339 w 608527"/>
              <a:gd name="connsiteY48" fmla="*/ 233507 h 592185"/>
              <a:gd name="connsiteX49" fmla="*/ 299495 w 608527"/>
              <a:gd name="connsiteY49" fmla="*/ 115374 h 592185"/>
              <a:gd name="connsiteX50" fmla="*/ 299529 w 608527"/>
              <a:gd name="connsiteY50" fmla="*/ 87143 h 592185"/>
              <a:gd name="connsiteX51" fmla="*/ 152944 w 608527"/>
              <a:gd name="connsiteY51" fmla="*/ 233507 h 592185"/>
              <a:gd name="connsiteX52" fmla="*/ 299529 w 608527"/>
              <a:gd name="connsiteY52" fmla="*/ 379871 h 592185"/>
              <a:gd name="connsiteX53" fmla="*/ 446114 w 608527"/>
              <a:gd name="connsiteY53" fmla="*/ 233507 h 592185"/>
              <a:gd name="connsiteX54" fmla="*/ 299529 w 608527"/>
              <a:gd name="connsiteY54" fmla="*/ 87143 h 592185"/>
              <a:gd name="connsiteX55" fmla="*/ 299529 w 608527"/>
              <a:gd name="connsiteY55" fmla="*/ 0 h 592185"/>
              <a:gd name="connsiteX56" fmla="*/ 351618 w 608527"/>
              <a:gd name="connsiteY56" fmla="*/ 39276 h 592185"/>
              <a:gd name="connsiteX57" fmla="*/ 357764 w 608527"/>
              <a:gd name="connsiteY57" fmla="*/ 40043 h 592185"/>
              <a:gd name="connsiteX58" fmla="*/ 406625 w 608527"/>
              <a:gd name="connsiteY58" fmla="*/ 28997 h 592185"/>
              <a:gd name="connsiteX59" fmla="*/ 416459 w 608527"/>
              <a:gd name="connsiteY59" fmla="*/ 31298 h 592185"/>
              <a:gd name="connsiteX60" fmla="*/ 441965 w 608527"/>
              <a:gd name="connsiteY60" fmla="*/ 91286 h 592185"/>
              <a:gd name="connsiteX61" fmla="*/ 502044 w 608527"/>
              <a:gd name="connsiteY61" fmla="*/ 116754 h 592185"/>
              <a:gd name="connsiteX62" fmla="*/ 494054 w 608527"/>
              <a:gd name="connsiteY62" fmla="*/ 181344 h 592185"/>
              <a:gd name="connsiteX63" fmla="*/ 533389 w 608527"/>
              <a:gd name="connsiteY63" fmla="*/ 233507 h 592185"/>
              <a:gd name="connsiteX64" fmla="*/ 494054 w 608527"/>
              <a:gd name="connsiteY64" fmla="*/ 285517 h 592185"/>
              <a:gd name="connsiteX65" fmla="*/ 502044 w 608527"/>
              <a:gd name="connsiteY65" fmla="*/ 350261 h 592185"/>
              <a:gd name="connsiteX66" fmla="*/ 441965 w 608527"/>
              <a:gd name="connsiteY66" fmla="*/ 375575 h 592185"/>
              <a:gd name="connsiteX67" fmla="*/ 416459 w 608527"/>
              <a:gd name="connsiteY67" fmla="*/ 435563 h 592185"/>
              <a:gd name="connsiteX68" fmla="*/ 406625 w 608527"/>
              <a:gd name="connsiteY68" fmla="*/ 438018 h 592185"/>
              <a:gd name="connsiteX69" fmla="*/ 357764 w 608527"/>
              <a:gd name="connsiteY69" fmla="*/ 426971 h 592185"/>
              <a:gd name="connsiteX70" fmla="*/ 351618 w 608527"/>
              <a:gd name="connsiteY70" fmla="*/ 427585 h 592185"/>
              <a:gd name="connsiteX71" fmla="*/ 299529 w 608527"/>
              <a:gd name="connsiteY71" fmla="*/ 466861 h 592185"/>
              <a:gd name="connsiteX72" fmla="*/ 247441 w 608527"/>
              <a:gd name="connsiteY72" fmla="*/ 427585 h 592185"/>
              <a:gd name="connsiteX73" fmla="*/ 241448 w 608527"/>
              <a:gd name="connsiteY73" fmla="*/ 426971 h 592185"/>
              <a:gd name="connsiteX74" fmla="*/ 192433 w 608527"/>
              <a:gd name="connsiteY74" fmla="*/ 438018 h 592185"/>
              <a:gd name="connsiteX75" fmla="*/ 182599 w 608527"/>
              <a:gd name="connsiteY75" fmla="*/ 435563 h 592185"/>
              <a:gd name="connsiteX76" fmla="*/ 157247 w 608527"/>
              <a:gd name="connsiteY76" fmla="*/ 375575 h 592185"/>
              <a:gd name="connsiteX77" fmla="*/ 97168 w 608527"/>
              <a:gd name="connsiteY77" fmla="*/ 350107 h 592185"/>
              <a:gd name="connsiteX78" fmla="*/ 105005 w 608527"/>
              <a:gd name="connsiteY78" fmla="*/ 285517 h 592185"/>
              <a:gd name="connsiteX79" fmla="*/ 65823 w 608527"/>
              <a:gd name="connsiteY79" fmla="*/ 233507 h 592185"/>
              <a:gd name="connsiteX80" fmla="*/ 105005 w 608527"/>
              <a:gd name="connsiteY80" fmla="*/ 181344 h 592185"/>
              <a:gd name="connsiteX81" fmla="*/ 97168 w 608527"/>
              <a:gd name="connsiteY81" fmla="*/ 116754 h 592185"/>
              <a:gd name="connsiteX82" fmla="*/ 157247 w 608527"/>
              <a:gd name="connsiteY82" fmla="*/ 91286 h 592185"/>
              <a:gd name="connsiteX83" fmla="*/ 182599 w 608527"/>
              <a:gd name="connsiteY83" fmla="*/ 31298 h 592185"/>
              <a:gd name="connsiteX84" fmla="*/ 192433 w 608527"/>
              <a:gd name="connsiteY84" fmla="*/ 28997 h 592185"/>
              <a:gd name="connsiteX85" fmla="*/ 241448 w 608527"/>
              <a:gd name="connsiteY85" fmla="*/ 40043 h 592185"/>
              <a:gd name="connsiteX86" fmla="*/ 247441 w 608527"/>
              <a:gd name="connsiteY86" fmla="*/ 39276 h 592185"/>
              <a:gd name="connsiteX87" fmla="*/ 299529 w 608527"/>
              <a:gd name="connsiteY87" fmla="*/ 0 h 592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608527" h="592185">
                <a:moveTo>
                  <a:pt x="92709" y="383100"/>
                </a:moveTo>
                <a:cubicBezTo>
                  <a:pt x="102697" y="388162"/>
                  <a:pt x="113607" y="390463"/>
                  <a:pt x="122674" y="392457"/>
                </a:cubicBezTo>
                <a:cubicBezTo>
                  <a:pt x="127130" y="393378"/>
                  <a:pt x="133584" y="394758"/>
                  <a:pt x="136811" y="395986"/>
                </a:cubicBezTo>
                <a:cubicBezTo>
                  <a:pt x="138040" y="399207"/>
                  <a:pt x="139423" y="405650"/>
                  <a:pt x="140345" y="410099"/>
                </a:cubicBezTo>
                <a:cubicBezTo>
                  <a:pt x="143880" y="426359"/>
                  <a:pt x="148643" y="448755"/>
                  <a:pt x="168466" y="460107"/>
                </a:cubicBezTo>
                <a:cubicBezTo>
                  <a:pt x="175535" y="464249"/>
                  <a:pt x="183525" y="466243"/>
                  <a:pt x="192438" y="466243"/>
                </a:cubicBezTo>
                <a:cubicBezTo>
                  <a:pt x="204270" y="466243"/>
                  <a:pt x="215488" y="462715"/>
                  <a:pt x="225476" y="459494"/>
                </a:cubicBezTo>
                <a:cubicBezTo>
                  <a:pt x="230086" y="457960"/>
                  <a:pt x="236233" y="455965"/>
                  <a:pt x="239767" y="455352"/>
                </a:cubicBezTo>
                <a:cubicBezTo>
                  <a:pt x="241765" y="457039"/>
                  <a:pt x="244377" y="459800"/>
                  <a:pt x="246682" y="462408"/>
                </a:cubicBezTo>
                <a:lnTo>
                  <a:pt x="120830" y="588043"/>
                </a:lnTo>
                <a:cubicBezTo>
                  <a:pt x="118217" y="590651"/>
                  <a:pt x="114529" y="592185"/>
                  <a:pt x="110841" y="592185"/>
                </a:cubicBezTo>
                <a:cubicBezTo>
                  <a:pt x="109766" y="592185"/>
                  <a:pt x="108844" y="592032"/>
                  <a:pt x="107768" y="591725"/>
                </a:cubicBezTo>
                <a:cubicBezTo>
                  <a:pt x="103004" y="590804"/>
                  <a:pt x="99163" y="587276"/>
                  <a:pt x="97472" y="582828"/>
                </a:cubicBezTo>
                <a:lnTo>
                  <a:pt x="73347" y="516098"/>
                </a:lnTo>
                <a:lnTo>
                  <a:pt x="9729" y="494929"/>
                </a:lnTo>
                <a:cubicBezTo>
                  <a:pt x="5119" y="493395"/>
                  <a:pt x="1585" y="489560"/>
                  <a:pt x="356" y="484805"/>
                </a:cubicBezTo>
                <a:cubicBezTo>
                  <a:pt x="-720" y="480049"/>
                  <a:pt x="663" y="474987"/>
                  <a:pt x="4197" y="471459"/>
                </a:cubicBezTo>
                <a:close/>
                <a:moveTo>
                  <a:pt x="512302" y="379571"/>
                </a:moveTo>
                <a:lnTo>
                  <a:pt x="604331" y="471458"/>
                </a:lnTo>
                <a:cubicBezTo>
                  <a:pt x="607864" y="474987"/>
                  <a:pt x="609247" y="480049"/>
                  <a:pt x="608172" y="484804"/>
                </a:cubicBezTo>
                <a:cubicBezTo>
                  <a:pt x="606942" y="489560"/>
                  <a:pt x="603409" y="493395"/>
                  <a:pt x="598800" y="494929"/>
                </a:cubicBezTo>
                <a:lnTo>
                  <a:pt x="535194" y="516098"/>
                </a:lnTo>
                <a:lnTo>
                  <a:pt x="511073" y="582828"/>
                </a:lnTo>
                <a:cubicBezTo>
                  <a:pt x="509383" y="587276"/>
                  <a:pt x="505542" y="590804"/>
                  <a:pt x="500780" y="591725"/>
                </a:cubicBezTo>
                <a:cubicBezTo>
                  <a:pt x="499704" y="592032"/>
                  <a:pt x="498782" y="592185"/>
                  <a:pt x="497707" y="592185"/>
                </a:cubicBezTo>
                <a:cubicBezTo>
                  <a:pt x="494020" y="592185"/>
                  <a:pt x="490332" y="590651"/>
                  <a:pt x="487721" y="588043"/>
                </a:cubicBezTo>
                <a:lnTo>
                  <a:pt x="356976" y="457499"/>
                </a:lnTo>
                <a:cubicBezTo>
                  <a:pt x="357898" y="456732"/>
                  <a:pt x="358666" y="455965"/>
                  <a:pt x="359281" y="455351"/>
                </a:cubicBezTo>
                <a:cubicBezTo>
                  <a:pt x="362814" y="455965"/>
                  <a:pt x="368960" y="457959"/>
                  <a:pt x="373569" y="459493"/>
                </a:cubicBezTo>
                <a:cubicBezTo>
                  <a:pt x="383555" y="462714"/>
                  <a:pt x="394924" y="466243"/>
                  <a:pt x="406601" y="466243"/>
                </a:cubicBezTo>
                <a:cubicBezTo>
                  <a:pt x="415511" y="466243"/>
                  <a:pt x="423654" y="464248"/>
                  <a:pt x="430721" y="460107"/>
                </a:cubicBezTo>
                <a:cubicBezTo>
                  <a:pt x="450541" y="448755"/>
                  <a:pt x="455303" y="426358"/>
                  <a:pt x="458683" y="410098"/>
                </a:cubicBezTo>
                <a:cubicBezTo>
                  <a:pt x="459605" y="405649"/>
                  <a:pt x="460988" y="399206"/>
                  <a:pt x="462217" y="395985"/>
                </a:cubicBezTo>
                <a:cubicBezTo>
                  <a:pt x="465597" y="394758"/>
                  <a:pt x="471896" y="393377"/>
                  <a:pt x="476352" y="392457"/>
                </a:cubicBezTo>
                <a:cubicBezTo>
                  <a:pt x="487260" y="390156"/>
                  <a:pt x="500933" y="387088"/>
                  <a:pt x="512302" y="379571"/>
                </a:cubicBezTo>
                <a:close/>
                <a:moveTo>
                  <a:pt x="299571" y="169992"/>
                </a:moveTo>
                <a:cubicBezTo>
                  <a:pt x="334665" y="169992"/>
                  <a:pt x="363115" y="198395"/>
                  <a:pt x="363115" y="233431"/>
                </a:cubicBezTo>
                <a:cubicBezTo>
                  <a:pt x="363115" y="268467"/>
                  <a:pt x="334665" y="296870"/>
                  <a:pt x="299571" y="296870"/>
                </a:cubicBezTo>
                <a:cubicBezTo>
                  <a:pt x="264477" y="296870"/>
                  <a:pt x="236027" y="268467"/>
                  <a:pt x="236027" y="233431"/>
                </a:cubicBezTo>
                <a:cubicBezTo>
                  <a:pt x="236027" y="198395"/>
                  <a:pt x="264477" y="169992"/>
                  <a:pt x="299571" y="169992"/>
                </a:cubicBezTo>
                <a:close/>
                <a:moveTo>
                  <a:pt x="299495" y="141609"/>
                </a:moveTo>
                <a:cubicBezTo>
                  <a:pt x="248791" y="141609"/>
                  <a:pt x="207613" y="182878"/>
                  <a:pt x="207613" y="233507"/>
                </a:cubicBezTo>
                <a:cubicBezTo>
                  <a:pt x="207613" y="284135"/>
                  <a:pt x="248791" y="325251"/>
                  <a:pt x="299495" y="325251"/>
                </a:cubicBezTo>
                <a:cubicBezTo>
                  <a:pt x="350199" y="325251"/>
                  <a:pt x="391530" y="284135"/>
                  <a:pt x="391530" y="233507"/>
                </a:cubicBezTo>
                <a:cubicBezTo>
                  <a:pt x="391530" y="182878"/>
                  <a:pt x="350199" y="141609"/>
                  <a:pt x="299495" y="141609"/>
                </a:cubicBezTo>
                <a:close/>
                <a:moveTo>
                  <a:pt x="299495" y="115374"/>
                </a:moveTo>
                <a:cubicBezTo>
                  <a:pt x="364642" y="115374"/>
                  <a:pt x="417804" y="168304"/>
                  <a:pt x="417804" y="233507"/>
                </a:cubicBezTo>
                <a:cubicBezTo>
                  <a:pt x="417804" y="298556"/>
                  <a:pt x="364642" y="351486"/>
                  <a:pt x="299495" y="351486"/>
                </a:cubicBezTo>
                <a:cubicBezTo>
                  <a:pt x="234348" y="351486"/>
                  <a:pt x="181339" y="298556"/>
                  <a:pt x="181339" y="233507"/>
                </a:cubicBezTo>
                <a:cubicBezTo>
                  <a:pt x="181339" y="168304"/>
                  <a:pt x="234348" y="115374"/>
                  <a:pt x="299495" y="115374"/>
                </a:cubicBezTo>
                <a:close/>
                <a:moveTo>
                  <a:pt x="299529" y="87143"/>
                </a:moveTo>
                <a:cubicBezTo>
                  <a:pt x="218708" y="87143"/>
                  <a:pt x="152944" y="152808"/>
                  <a:pt x="152944" y="233507"/>
                </a:cubicBezTo>
                <a:cubicBezTo>
                  <a:pt x="152944" y="314207"/>
                  <a:pt x="218708" y="379871"/>
                  <a:pt x="299529" y="379871"/>
                </a:cubicBezTo>
                <a:cubicBezTo>
                  <a:pt x="380351" y="379871"/>
                  <a:pt x="446114" y="314207"/>
                  <a:pt x="446114" y="233507"/>
                </a:cubicBezTo>
                <a:cubicBezTo>
                  <a:pt x="446114" y="152808"/>
                  <a:pt x="380351" y="87143"/>
                  <a:pt x="299529" y="87143"/>
                </a:cubicBezTo>
                <a:close/>
                <a:moveTo>
                  <a:pt x="299529" y="0"/>
                </a:moveTo>
                <a:cubicBezTo>
                  <a:pt x="319043" y="0"/>
                  <a:pt x="333794" y="34520"/>
                  <a:pt x="351618" y="39276"/>
                </a:cubicBezTo>
                <a:cubicBezTo>
                  <a:pt x="353615" y="39736"/>
                  <a:pt x="355612" y="40043"/>
                  <a:pt x="357764" y="40043"/>
                </a:cubicBezTo>
                <a:cubicBezTo>
                  <a:pt x="372514" y="40043"/>
                  <a:pt x="392028" y="28997"/>
                  <a:pt x="406625" y="28997"/>
                </a:cubicBezTo>
                <a:cubicBezTo>
                  <a:pt x="410313" y="28997"/>
                  <a:pt x="413540" y="29610"/>
                  <a:pt x="416459" y="31298"/>
                </a:cubicBezTo>
                <a:cubicBezTo>
                  <a:pt x="432900" y="40810"/>
                  <a:pt x="428444" y="77938"/>
                  <a:pt x="441965" y="91286"/>
                </a:cubicBezTo>
                <a:cubicBezTo>
                  <a:pt x="455333" y="104633"/>
                  <a:pt x="492517" y="100184"/>
                  <a:pt x="502044" y="116754"/>
                </a:cubicBezTo>
                <a:cubicBezTo>
                  <a:pt x="511417" y="133016"/>
                  <a:pt x="489137" y="162780"/>
                  <a:pt x="494054" y="181344"/>
                </a:cubicBezTo>
                <a:cubicBezTo>
                  <a:pt x="498817" y="199294"/>
                  <a:pt x="533389" y="214023"/>
                  <a:pt x="533389" y="233507"/>
                </a:cubicBezTo>
                <a:cubicBezTo>
                  <a:pt x="533389" y="252838"/>
                  <a:pt x="498817" y="267567"/>
                  <a:pt x="494054" y="285517"/>
                </a:cubicBezTo>
                <a:cubicBezTo>
                  <a:pt x="489137" y="304081"/>
                  <a:pt x="511417" y="333998"/>
                  <a:pt x="502044" y="350261"/>
                </a:cubicBezTo>
                <a:cubicBezTo>
                  <a:pt x="492517" y="366677"/>
                  <a:pt x="455333" y="362228"/>
                  <a:pt x="441965" y="375575"/>
                </a:cubicBezTo>
                <a:cubicBezTo>
                  <a:pt x="428444" y="388923"/>
                  <a:pt x="432900" y="426051"/>
                  <a:pt x="416459" y="435563"/>
                </a:cubicBezTo>
                <a:cubicBezTo>
                  <a:pt x="413540" y="437251"/>
                  <a:pt x="410313" y="438018"/>
                  <a:pt x="406625" y="438018"/>
                </a:cubicBezTo>
                <a:cubicBezTo>
                  <a:pt x="392028" y="438018"/>
                  <a:pt x="372514" y="426971"/>
                  <a:pt x="357764" y="426971"/>
                </a:cubicBezTo>
                <a:cubicBezTo>
                  <a:pt x="355612" y="426971"/>
                  <a:pt x="353615" y="427125"/>
                  <a:pt x="351618" y="427585"/>
                </a:cubicBezTo>
                <a:cubicBezTo>
                  <a:pt x="333794" y="432495"/>
                  <a:pt x="319043" y="466861"/>
                  <a:pt x="299529" y="466861"/>
                </a:cubicBezTo>
                <a:cubicBezTo>
                  <a:pt x="280015" y="466861"/>
                  <a:pt x="265418" y="432495"/>
                  <a:pt x="247441" y="427585"/>
                </a:cubicBezTo>
                <a:cubicBezTo>
                  <a:pt x="245597" y="427125"/>
                  <a:pt x="243446" y="426971"/>
                  <a:pt x="241448" y="426971"/>
                </a:cubicBezTo>
                <a:cubicBezTo>
                  <a:pt x="226544" y="426971"/>
                  <a:pt x="207184" y="438018"/>
                  <a:pt x="192433" y="438018"/>
                </a:cubicBezTo>
                <a:cubicBezTo>
                  <a:pt x="188899" y="438018"/>
                  <a:pt x="185519" y="437251"/>
                  <a:pt x="182599" y="435563"/>
                </a:cubicBezTo>
                <a:cubicBezTo>
                  <a:pt x="166158" y="426051"/>
                  <a:pt x="170614" y="388923"/>
                  <a:pt x="157247" y="375575"/>
                </a:cubicBezTo>
                <a:cubicBezTo>
                  <a:pt x="143879" y="362228"/>
                  <a:pt x="106695" y="366677"/>
                  <a:pt x="97168" y="350107"/>
                </a:cubicBezTo>
                <a:cubicBezTo>
                  <a:pt x="87642" y="333998"/>
                  <a:pt x="110075" y="304081"/>
                  <a:pt x="105005" y="285517"/>
                </a:cubicBezTo>
                <a:cubicBezTo>
                  <a:pt x="100241" y="267567"/>
                  <a:pt x="65823" y="252838"/>
                  <a:pt x="65823" y="233507"/>
                </a:cubicBezTo>
                <a:cubicBezTo>
                  <a:pt x="65823" y="214023"/>
                  <a:pt x="100241" y="199294"/>
                  <a:pt x="105005" y="181344"/>
                </a:cubicBezTo>
                <a:cubicBezTo>
                  <a:pt x="110075" y="162780"/>
                  <a:pt x="87642" y="133016"/>
                  <a:pt x="97168" y="116754"/>
                </a:cubicBezTo>
                <a:cubicBezTo>
                  <a:pt x="106695" y="100184"/>
                  <a:pt x="143879" y="104633"/>
                  <a:pt x="157247" y="91286"/>
                </a:cubicBezTo>
                <a:cubicBezTo>
                  <a:pt x="170614" y="77938"/>
                  <a:pt x="166158" y="40810"/>
                  <a:pt x="182599" y="31298"/>
                </a:cubicBezTo>
                <a:cubicBezTo>
                  <a:pt x="185519" y="29610"/>
                  <a:pt x="188899" y="28997"/>
                  <a:pt x="192433" y="28997"/>
                </a:cubicBezTo>
                <a:cubicBezTo>
                  <a:pt x="207184" y="28997"/>
                  <a:pt x="226544" y="40043"/>
                  <a:pt x="241448" y="40043"/>
                </a:cubicBezTo>
                <a:cubicBezTo>
                  <a:pt x="243599" y="40043"/>
                  <a:pt x="245597" y="39736"/>
                  <a:pt x="247441" y="39276"/>
                </a:cubicBezTo>
                <a:cubicBezTo>
                  <a:pt x="265418" y="34520"/>
                  <a:pt x="280169" y="0"/>
                  <a:pt x="299529" y="0"/>
                </a:cubicBezTo>
                <a:close/>
              </a:path>
            </a:pathLst>
          </a:custGeom>
          <a:solidFill>
            <a:srgbClr val="1A3172"/>
          </a:solidFill>
          <a:ln>
            <a:noFill/>
          </a:ln>
        </p:spPr>
        <p:txBody>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8" name="trophy_159504"/>
          <p:cNvSpPr>
            <a:spLocks noChangeAspect="1"/>
          </p:cNvSpPr>
          <p:nvPr/>
        </p:nvSpPr>
        <p:spPr bwMode="auto">
          <a:xfrm>
            <a:off x="1709476" y="4481950"/>
            <a:ext cx="833699" cy="1087978"/>
          </a:xfrm>
          <a:custGeom>
            <a:avLst/>
            <a:gdLst>
              <a:gd name="connsiteX0" fmla="*/ 454392 w 463299"/>
              <a:gd name="connsiteY0" fmla="*/ 223559 h 604605"/>
              <a:gd name="connsiteX1" fmla="*/ 463228 w 463299"/>
              <a:gd name="connsiteY1" fmla="*/ 245267 h 604605"/>
              <a:gd name="connsiteX2" fmla="*/ 451811 w 463299"/>
              <a:gd name="connsiteY2" fmla="*/ 388606 h 604605"/>
              <a:gd name="connsiteX3" fmla="*/ 450421 w 463299"/>
              <a:gd name="connsiteY3" fmla="*/ 403376 h 604605"/>
              <a:gd name="connsiteX4" fmla="*/ 441188 w 463299"/>
              <a:gd name="connsiteY4" fmla="*/ 448182 h 604605"/>
              <a:gd name="connsiteX5" fmla="*/ 431657 w 463299"/>
              <a:gd name="connsiteY5" fmla="*/ 462555 h 604605"/>
              <a:gd name="connsiteX6" fmla="*/ 386287 w 463299"/>
              <a:gd name="connsiteY6" fmla="*/ 510731 h 604605"/>
              <a:gd name="connsiteX7" fmla="*/ 339725 w 463299"/>
              <a:gd name="connsiteY7" fmla="*/ 560196 h 604605"/>
              <a:gd name="connsiteX8" fmla="*/ 324535 w 463299"/>
              <a:gd name="connsiteY8" fmla="*/ 583094 h 604605"/>
              <a:gd name="connsiteX9" fmla="*/ 315302 w 463299"/>
              <a:gd name="connsiteY9" fmla="*/ 604605 h 604605"/>
              <a:gd name="connsiteX10" fmla="*/ 245410 w 463299"/>
              <a:gd name="connsiteY10" fmla="*/ 604605 h 604605"/>
              <a:gd name="connsiteX11" fmla="*/ 246502 w 463299"/>
              <a:gd name="connsiteY11" fmla="*/ 601036 h 604605"/>
              <a:gd name="connsiteX12" fmla="*/ 274697 w 463299"/>
              <a:gd name="connsiteY12" fmla="*/ 520347 h 604605"/>
              <a:gd name="connsiteX13" fmla="*/ 281647 w 463299"/>
              <a:gd name="connsiteY13" fmla="*/ 505180 h 604605"/>
              <a:gd name="connsiteX14" fmla="*/ 343200 w 463299"/>
              <a:gd name="connsiteY14" fmla="*/ 431033 h 604605"/>
              <a:gd name="connsiteX15" fmla="*/ 365736 w 463299"/>
              <a:gd name="connsiteY15" fmla="*/ 406350 h 604605"/>
              <a:gd name="connsiteX16" fmla="*/ 399193 w 463299"/>
              <a:gd name="connsiteY16" fmla="*/ 372151 h 604605"/>
              <a:gd name="connsiteX17" fmla="*/ 417957 w 463299"/>
              <a:gd name="connsiteY17" fmla="*/ 371754 h 604605"/>
              <a:gd name="connsiteX18" fmla="*/ 411404 w 463299"/>
              <a:gd name="connsiteY18" fmla="*/ 413685 h 604605"/>
              <a:gd name="connsiteX19" fmla="*/ 380926 w 463299"/>
              <a:gd name="connsiteY19" fmla="*/ 464240 h 604605"/>
              <a:gd name="connsiteX20" fmla="*/ 375167 w 463299"/>
              <a:gd name="connsiteY20" fmla="*/ 473162 h 604605"/>
              <a:gd name="connsiteX21" fmla="*/ 420637 w 463299"/>
              <a:gd name="connsiteY21" fmla="*/ 411703 h 604605"/>
              <a:gd name="connsiteX22" fmla="*/ 426792 w 463299"/>
              <a:gd name="connsiteY22" fmla="*/ 366401 h 604605"/>
              <a:gd name="connsiteX23" fmla="*/ 401079 w 463299"/>
              <a:gd name="connsiteY23" fmla="*/ 362337 h 604605"/>
              <a:gd name="connsiteX24" fmla="*/ 399292 w 463299"/>
              <a:gd name="connsiteY24" fmla="*/ 362734 h 604605"/>
              <a:gd name="connsiteX25" fmla="*/ 399689 w 463299"/>
              <a:gd name="connsiteY25" fmla="*/ 361049 h 604605"/>
              <a:gd name="connsiteX26" fmla="*/ 426395 w 463299"/>
              <a:gd name="connsiteY26" fmla="*/ 252206 h 604605"/>
              <a:gd name="connsiteX27" fmla="*/ 430565 w 463299"/>
              <a:gd name="connsiteY27" fmla="*/ 241302 h 604605"/>
              <a:gd name="connsiteX28" fmla="*/ 454392 w 463299"/>
              <a:gd name="connsiteY28" fmla="*/ 223559 h 604605"/>
              <a:gd name="connsiteX29" fmla="*/ 8810 w 463299"/>
              <a:gd name="connsiteY29" fmla="*/ 223559 h 604605"/>
              <a:gd name="connsiteX30" fmla="*/ 32739 w 463299"/>
              <a:gd name="connsiteY30" fmla="*/ 241302 h 604605"/>
              <a:gd name="connsiteX31" fmla="*/ 36910 w 463299"/>
              <a:gd name="connsiteY31" fmla="*/ 252206 h 604605"/>
              <a:gd name="connsiteX32" fmla="*/ 63520 w 463299"/>
              <a:gd name="connsiteY32" fmla="*/ 361049 h 604605"/>
              <a:gd name="connsiteX33" fmla="*/ 64016 w 463299"/>
              <a:gd name="connsiteY33" fmla="*/ 362734 h 604605"/>
              <a:gd name="connsiteX34" fmla="*/ 62229 w 463299"/>
              <a:gd name="connsiteY34" fmla="*/ 362337 h 604605"/>
              <a:gd name="connsiteX35" fmla="*/ 36413 w 463299"/>
              <a:gd name="connsiteY35" fmla="*/ 366401 h 604605"/>
              <a:gd name="connsiteX36" fmla="*/ 42668 w 463299"/>
              <a:gd name="connsiteY36" fmla="*/ 411703 h 604605"/>
              <a:gd name="connsiteX37" fmla="*/ 88144 w 463299"/>
              <a:gd name="connsiteY37" fmla="*/ 473162 h 604605"/>
              <a:gd name="connsiteX38" fmla="*/ 82385 w 463299"/>
              <a:gd name="connsiteY38" fmla="*/ 464240 h 604605"/>
              <a:gd name="connsiteX39" fmla="*/ 51903 w 463299"/>
              <a:gd name="connsiteY39" fmla="*/ 413685 h 604605"/>
              <a:gd name="connsiteX40" fmla="*/ 45250 w 463299"/>
              <a:gd name="connsiteY40" fmla="*/ 371754 h 604605"/>
              <a:gd name="connsiteX41" fmla="*/ 64016 w 463299"/>
              <a:gd name="connsiteY41" fmla="*/ 372151 h 604605"/>
              <a:gd name="connsiteX42" fmla="*/ 97477 w 463299"/>
              <a:gd name="connsiteY42" fmla="*/ 406350 h 604605"/>
              <a:gd name="connsiteX43" fmla="*/ 120017 w 463299"/>
              <a:gd name="connsiteY43" fmla="*/ 431033 h 604605"/>
              <a:gd name="connsiteX44" fmla="*/ 181578 w 463299"/>
              <a:gd name="connsiteY44" fmla="*/ 505180 h 604605"/>
              <a:gd name="connsiteX45" fmla="*/ 188627 w 463299"/>
              <a:gd name="connsiteY45" fmla="*/ 520347 h 604605"/>
              <a:gd name="connsiteX46" fmla="*/ 216826 w 463299"/>
              <a:gd name="connsiteY46" fmla="*/ 601036 h 604605"/>
              <a:gd name="connsiteX47" fmla="*/ 217819 w 463299"/>
              <a:gd name="connsiteY47" fmla="*/ 604605 h 604605"/>
              <a:gd name="connsiteX48" fmla="*/ 148017 w 463299"/>
              <a:gd name="connsiteY48" fmla="*/ 604605 h 604605"/>
              <a:gd name="connsiteX49" fmla="*/ 138684 w 463299"/>
              <a:gd name="connsiteY49" fmla="*/ 583094 h 604605"/>
              <a:gd name="connsiteX50" fmla="*/ 123591 w 463299"/>
              <a:gd name="connsiteY50" fmla="*/ 560196 h 604605"/>
              <a:gd name="connsiteX51" fmla="*/ 76924 w 463299"/>
              <a:gd name="connsiteY51" fmla="*/ 510731 h 604605"/>
              <a:gd name="connsiteX52" fmla="*/ 31647 w 463299"/>
              <a:gd name="connsiteY52" fmla="*/ 462555 h 604605"/>
              <a:gd name="connsiteX53" fmla="*/ 22016 w 463299"/>
              <a:gd name="connsiteY53" fmla="*/ 448182 h 604605"/>
              <a:gd name="connsiteX54" fmla="*/ 12782 w 463299"/>
              <a:gd name="connsiteY54" fmla="*/ 403277 h 604605"/>
              <a:gd name="connsiteX55" fmla="*/ 11392 w 463299"/>
              <a:gd name="connsiteY55" fmla="*/ 388507 h 604605"/>
              <a:gd name="connsiteX56" fmla="*/ 72 w 463299"/>
              <a:gd name="connsiteY56" fmla="*/ 245267 h 604605"/>
              <a:gd name="connsiteX57" fmla="*/ 8810 w 463299"/>
              <a:gd name="connsiteY57" fmla="*/ 223559 h 604605"/>
              <a:gd name="connsiteX58" fmla="*/ 355234 w 463299"/>
              <a:gd name="connsiteY58" fmla="*/ 208098 h 604605"/>
              <a:gd name="connsiteX59" fmla="*/ 362182 w 463299"/>
              <a:gd name="connsiteY59" fmla="*/ 210375 h 604605"/>
              <a:gd name="connsiteX60" fmla="*/ 387990 w 463299"/>
              <a:gd name="connsiteY60" fmla="*/ 228397 h 604605"/>
              <a:gd name="connsiteX61" fmla="*/ 391067 w 463299"/>
              <a:gd name="connsiteY61" fmla="*/ 245429 h 604605"/>
              <a:gd name="connsiteX62" fmla="*/ 380942 w 463299"/>
              <a:gd name="connsiteY62" fmla="*/ 250578 h 604605"/>
              <a:gd name="connsiteX63" fmla="*/ 373994 w 463299"/>
              <a:gd name="connsiteY63" fmla="*/ 248400 h 604605"/>
              <a:gd name="connsiteX64" fmla="*/ 348186 w 463299"/>
              <a:gd name="connsiteY64" fmla="*/ 230378 h 604605"/>
              <a:gd name="connsiteX65" fmla="*/ 345109 w 463299"/>
              <a:gd name="connsiteY65" fmla="*/ 213346 h 604605"/>
              <a:gd name="connsiteX66" fmla="*/ 355234 w 463299"/>
              <a:gd name="connsiteY66" fmla="*/ 208098 h 604605"/>
              <a:gd name="connsiteX67" fmla="*/ 108105 w 463299"/>
              <a:gd name="connsiteY67" fmla="*/ 208098 h 604605"/>
              <a:gd name="connsiteX68" fmla="*/ 118123 w 463299"/>
              <a:gd name="connsiteY68" fmla="*/ 213346 h 604605"/>
              <a:gd name="connsiteX69" fmla="*/ 115147 w 463299"/>
              <a:gd name="connsiteY69" fmla="*/ 230378 h 604605"/>
              <a:gd name="connsiteX70" fmla="*/ 89360 w 463299"/>
              <a:gd name="connsiteY70" fmla="*/ 248400 h 604605"/>
              <a:gd name="connsiteX71" fmla="*/ 82318 w 463299"/>
              <a:gd name="connsiteY71" fmla="*/ 250578 h 604605"/>
              <a:gd name="connsiteX72" fmla="*/ 72300 w 463299"/>
              <a:gd name="connsiteY72" fmla="*/ 245429 h 604605"/>
              <a:gd name="connsiteX73" fmla="*/ 75276 w 463299"/>
              <a:gd name="connsiteY73" fmla="*/ 228397 h 604605"/>
              <a:gd name="connsiteX74" fmla="*/ 101063 w 463299"/>
              <a:gd name="connsiteY74" fmla="*/ 210375 h 604605"/>
              <a:gd name="connsiteX75" fmla="*/ 108105 w 463299"/>
              <a:gd name="connsiteY75" fmla="*/ 208098 h 604605"/>
              <a:gd name="connsiteX76" fmla="*/ 255572 w 463299"/>
              <a:gd name="connsiteY76" fmla="*/ 194126 h 604605"/>
              <a:gd name="connsiteX77" fmla="*/ 234020 w 463299"/>
              <a:gd name="connsiteY77" fmla="*/ 333140 h 604605"/>
              <a:gd name="connsiteX78" fmla="*/ 229451 w 463299"/>
              <a:gd name="connsiteY78" fmla="*/ 333140 h 604605"/>
              <a:gd name="connsiteX79" fmla="*/ 207799 w 463299"/>
              <a:gd name="connsiteY79" fmla="*/ 194225 h 604605"/>
              <a:gd name="connsiteX80" fmla="*/ 230245 w 463299"/>
              <a:gd name="connsiteY80" fmla="*/ 198486 h 604605"/>
              <a:gd name="connsiteX81" fmla="*/ 232927 w 463299"/>
              <a:gd name="connsiteY81" fmla="*/ 198486 h 604605"/>
              <a:gd name="connsiteX82" fmla="*/ 200548 w 463299"/>
              <a:gd name="connsiteY82" fmla="*/ 178337 h 604605"/>
              <a:gd name="connsiteX83" fmla="*/ 194295 w 463299"/>
              <a:gd name="connsiteY83" fmla="*/ 180220 h 604605"/>
              <a:gd name="connsiteX84" fmla="*/ 192211 w 463299"/>
              <a:gd name="connsiteY84" fmla="*/ 186366 h 604605"/>
              <a:gd name="connsiteX85" fmla="*/ 216429 w 463299"/>
              <a:gd name="connsiteY85" fmla="*/ 341305 h 604605"/>
              <a:gd name="connsiteX86" fmla="*/ 223377 w 463299"/>
              <a:gd name="connsiteY86" fmla="*/ 347252 h 604605"/>
              <a:gd name="connsiteX87" fmla="*/ 240051 w 463299"/>
              <a:gd name="connsiteY87" fmla="*/ 347252 h 604605"/>
              <a:gd name="connsiteX88" fmla="*/ 246999 w 463299"/>
              <a:gd name="connsiteY88" fmla="*/ 341305 h 604605"/>
              <a:gd name="connsiteX89" fmla="*/ 271018 w 463299"/>
              <a:gd name="connsiteY89" fmla="*/ 186366 h 604605"/>
              <a:gd name="connsiteX90" fmla="*/ 269033 w 463299"/>
              <a:gd name="connsiteY90" fmla="*/ 180220 h 604605"/>
              <a:gd name="connsiteX91" fmla="*/ 262780 w 463299"/>
              <a:gd name="connsiteY91" fmla="*/ 178337 h 604605"/>
              <a:gd name="connsiteX92" fmla="*/ 231714 w 463299"/>
              <a:gd name="connsiteY92" fmla="*/ 184384 h 604605"/>
              <a:gd name="connsiteX93" fmla="*/ 380942 w 463299"/>
              <a:gd name="connsiteY93" fmla="*/ 85455 h 604605"/>
              <a:gd name="connsiteX94" fmla="*/ 391067 w 463299"/>
              <a:gd name="connsiteY94" fmla="*/ 90613 h 604605"/>
              <a:gd name="connsiteX95" fmla="*/ 387990 w 463299"/>
              <a:gd name="connsiteY95" fmla="*/ 107673 h 604605"/>
              <a:gd name="connsiteX96" fmla="*/ 362182 w 463299"/>
              <a:gd name="connsiteY96" fmla="*/ 125725 h 604605"/>
              <a:gd name="connsiteX97" fmla="*/ 355234 w 463299"/>
              <a:gd name="connsiteY97" fmla="*/ 128006 h 604605"/>
              <a:gd name="connsiteX98" fmla="*/ 345109 w 463299"/>
              <a:gd name="connsiteY98" fmla="*/ 122749 h 604605"/>
              <a:gd name="connsiteX99" fmla="*/ 348186 w 463299"/>
              <a:gd name="connsiteY99" fmla="*/ 105689 h 604605"/>
              <a:gd name="connsiteX100" fmla="*/ 373994 w 463299"/>
              <a:gd name="connsiteY100" fmla="*/ 87637 h 604605"/>
              <a:gd name="connsiteX101" fmla="*/ 380942 w 463299"/>
              <a:gd name="connsiteY101" fmla="*/ 85455 h 604605"/>
              <a:gd name="connsiteX102" fmla="*/ 82318 w 463299"/>
              <a:gd name="connsiteY102" fmla="*/ 85455 h 604605"/>
              <a:gd name="connsiteX103" fmla="*/ 89360 w 463299"/>
              <a:gd name="connsiteY103" fmla="*/ 87637 h 604605"/>
              <a:gd name="connsiteX104" fmla="*/ 115147 w 463299"/>
              <a:gd name="connsiteY104" fmla="*/ 105689 h 604605"/>
              <a:gd name="connsiteX105" fmla="*/ 118123 w 463299"/>
              <a:gd name="connsiteY105" fmla="*/ 122749 h 604605"/>
              <a:gd name="connsiteX106" fmla="*/ 108105 w 463299"/>
              <a:gd name="connsiteY106" fmla="*/ 128006 h 604605"/>
              <a:gd name="connsiteX107" fmla="*/ 101063 w 463299"/>
              <a:gd name="connsiteY107" fmla="*/ 125725 h 604605"/>
              <a:gd name="connsiteX108" fmla="*/ 75276 w 463299"/>
              <a:gd name="connsiteY108" fmla="*/ 107673 h 604605"/>
              <a:gd name="connsiteX109" fmla="*/ 72300 w 463299"/>
              <a:gd name="connsiteY109" fmla="*/ 90613 h 604605"/>
              <a:gd name="connsiteX110" fmla="*/ 82318 w 463299"/>
              <a:gd name="connsiteY110" fmla="*/ 85455 h 604605"/>
              <a:gd name="connsiteX111" fmla="*/ 231615 w 463299"/>
              <a:gd name="connsiteY111" fmla="*/ 65132 h 604605"/>
              <a:gd name="connsiteX112" fmla="*/ 339403 w 463299"/>
              <a:gd name="connsiteY112" fmla="*/ 172786 h 604605"/>
              <a:gd name="connsiteX113" fmla="*/ 304168 w 463299"/>
              <a:gd name="connsiteY113" fmla="*/ 268643 h 604605"/>
              <a:gd name="connsiteX114" fmla="*/ 272110 w 463299"/>
              <a:gd name="connsiteY114" fmla="*/ 353002 h 604605"/>
              <a:gd name="connsiteX115" fmla="*/ 271812 w 463299"/>
              <a:gd name="connsiteY115" fmla="*/ 354984 h 604605"/>
              <a:gd name="connsiteX116" fmla="*/ 275881 w 463299"/>
              <a:gd name="connsiteY116" fmla="*/ 363113 h 604605"/>
              <a:gd name="connsiteX117" fmla="*/ 218811 w 463299"/>
              <a:gd name="connsiteY117" fmla="*/ 371836 h 604605"/>
              <a:gd name="connsiteX118" fmla="*/ 281737 w 463299"/>
              <a:gd name="connsiteY118" fmla="*/ 383236 h 604605"/>
              <a:gd name="connsiteX119" fmla="*/ 231323 w 463299"/>
              <a:gd name="connsiteY119" fmla="*/ 394444 h 604605"/>
              <a:gd name="connsiteX120" fmla="*/ 231123 w 463299"/>
              <a:gd name="connsiteY120" fmla="*/ 394448 h 604605"/>
              <a:gd name="connsiteX121" fmla="*/ 230408 w 463299"/>
              <a:gd name="connsiteY121" fmla="*/ 394432 h 604605"/>
              <a:gd name="connsiteX122" fmla="*/ 221987 w 463299"/>
              <a:gd name="connsiteY122" fmla="*/ 394636 h 604605"/>
              <a:gd name="connsiteX123" fmla="*/ 231123 w 463299"/>
              <a:gd name="connsiteY123" fmla="*/ 394448 h 604605"/>
              <a:gd name="connsiteX124" fmla="*/ 248934 w 463299"/>
              <a:gd name="connsiteY124" fmla="*/ 394859 h 604605"/>
              <a:gd name="connsiteX125" fmla="*/ 275881 w 463299"/>
              <a:gd name="connsiteY125" fmla="*/ 403855 h 604605"/>
              <a:gd name="connsiteX126" fmla="*/ 265857 w 463299"/>
              <a:gd name="connsiteY126" fmla="*/ 413867 h 604605"/>
              <a:gd name="connsiteX127" fmla="*/ 197472 w 463299"/>
              <a:gd name="connsiteY127" fmla="*/ 413867 h 604605"/>
              <a:gd name="connsiteX128" fmla="*/ 187348 w 463299"/>
              <a:gd name="connsiteY128" fmla="*/ 403855 h 604605"/>
              <a:gd name="connsiteX129" fmla="*/ 193204 w 463299"/>
              <a:gd name="connsiteY129" fmla="*/ 394636 h 604605"/>
              <a:gd name="connsiteX130" fmla="*/ 181591 w 463299"/>
              <a:gd name="connsiteY130" fmla="*/ 383236 h 604605"/>
              <a:gd name="connsiteX131" fmla="*/ 192509 w 463299"/>
              <a:gd name="connsiteY131" fmla="*/ 371836 h 604605"/>
              <a:gd name="connsiteX132" fmla="*/ 187348 w 463299"/>
              <a:gd name="connsiteY132" fmla="*/ 363113 h 604605"/>
              <a:gd name="connsiteX133" fmla="*/ 191417 w 463299"/>
              <a:gd name="connsiteY133" fmla="*/ 354984 h 604605"/>
              <a:gd name="connsiteX134" fmla="*/ 191219 w 463299"/>
              <a:gd name="connsiteY134" fmla="*/ 353002 h 604605"/>
              <a:gd name="connsiteX135" fmla="*/ 159259 w 463299"/>
              <a:gd name="connsiteY135" fmla="*/ 268842 h 604605"/>
              <a:gd name="connsiteX136" fmla="*/ 123826 w 463299"/>
              <a:gd name="connsiteY136" fmla="*/ 172786 h 604605"/>
              <a:gd name="connsiteX137" fmla="*/ 231615 w 463299"/>
              <a:gd name="connsiteY137" fmla="*/ 65132 h 604605"/>
              <a:gd name="connsiteX138" fmla="*/ 231601 w 463299"/>
              <a:gd name="connsiteY138" fmla="*/ 0 h 604605"/>
              <a:gd name="connsiteX139" fmla="*/ 243929 w 463299"/>
              <a:gd name="connsiteY139" fmla="*/ 12293 h 604605"/>
              <a:gd name="connsiteX140" fmla="*/ 243929 w 463299"/>
              <a:gd name="connsiteY140" fmla="*/ 39855 h 604605"/>
              <a:gd name="connsiteX141" fmla="*/ 231601 w 463299"/>
              <a:gd name="connsiteY141" fmla="*/ 52148 h 604605"/>
              <a:gd name="connsiteX142" fmla="*/ 219372 w 463299"/>
              <a:gd name="connsiteY142" fmla="*/ 39855 h 604605"/>
              <a:gd name="connsiteX143" fmla="*/ 219372 w 463299"/>
              <a:gd name="connsiteY143" fmla="*/ 12293 h 604605"/>
              <a:gd name="connsiteX144" fmla="*/ 231601 w 463299"/>
              <a:gd name="connsiteY144" fmla="*/ 0 h 604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3299" h="604605">
                <a:moveTo>
                  <a:pt x="454392" y="223559"/>
                </a:moveTo>
                <a:cubicBezTo>
                  <a:pt x="458065" y="224550"/>
                  <a:pt x="464022" y="228713"/>
                  <a:pt x="463228" y="245267"/>
                </a:cubicBezTo>
                <a:lnTo>
                  <a:pt x="451811" y="388606"/>
                </a:lnTo>
                <a:cubicBezTo>
                  <a:pt x="451314" y="393265"/>
                  <a:pt x="450818" y="398122"/>
                  <a:pt x="450421" y="403376"/>
                </a:cubicBezTo>
                <a:cubicBezTo>
                  <a:pt x="449130" y="419236"/>
                  <a:pt x="447740" y="435592"/>
                  <a:pt x="441188" y="448182"/>
                </a:cubicBezTo>
                <a:cubicBezTo>
                  <a:pt x="438507" y="453435"/>
                  <a:pt x="435430" y="458094"/>
                  <a:pt x="431657" y="462555"/>
                </a:cubicBezTo>
                <a:cubicBezTo>
                  <a:pt x="424906" y="470684"/>
                  <a:pt x="406142" y="490113"/>
                  <a:pt x="386287" y="510731"/>
                </a:cubicBezTo>
                <a:cubicBezTo>
                  <a:pt x="367027" y="530755"/>
                  <a:pt x="346972" y="551572"/>
                  <a:pt x="339725" y="560196"/>
                </a:cubicBezTo>
                <a:cubicBezTo>
                  <a:pt x="333967" y="567036"/>
                  <a:pt x="329003" y="574470"/>
                  <a:pt x="324535" y="583094"/>
                </a:cubicBezTo>
                <a:cubicBezTo>
                  <a:pt x="320961" y="590033"/>
                  <a:pt x="317983" y="597270"/>
                  <a:pt x="315302" y="604605"/>
                </a:cubicBezTo>
                <a:lnTo>
                  <a:pt x="245410" y="604605"/>
                </a:lnTo>
                <a:lnTo>
                  <a:pt x="246502" y="601036"/>
                </a:lnTo>
                <a:cubicBezTo>
                  <a:pt x="254841" y="572587"/>
                  <a:pt x="264074" y="546120"/>
                  <a:pt x="274697" y="520347"/>
                </a:cubicBezTo>
                <a:cubicBezTo>
                  <a:pt x="276782" y="515192"/>
                  <a:pt x="279165" y="510037"/>
                  <a:pt x="281647" y="505180"/>
                </a:cubicBezTo>
                <a:cubicBezTo>
                  <a:pt x="298326" y="473063"/>
                  <a:pt x="321160" y="451651"/>
                  <a:pt x="343200" y="431033"/>
                </a:cubicBezTo>
                <a:cubicBezTo>
                  <a:pt x="349454" y="425184"/>
                  <a:pt x="357397" y="416064"/>
                  <a:pt x="365736" y="406350"/>
                </a:cubicBezTo>
                <a:cubicBezTo>
                  <a:pt x="378047" y="392274"/>
                  <a:pt x="390754" y="377702"/>
                  <a:pt x="399193" y="372151"/>
                </a:cubicBezTo>
                <a:cubicBezTo>
                  <a:pt x="406937" y="367095"/>
                  <a:pt x="413291" y="366996"/>
                  <a:pt x="417957" y="371754"/>
                </a:cubicBezTo>
                <a:cubicBezTo>
                  <a:pt x="424807" y="378693"/>
                  <a:pt x="422821" y="391580"/>
                  <a:pt x="411404" y="413685"/>
                </a:cubicBezTo>
                <a:cubicBezTo>
                  <a:pt x="403760" y="428455"/>
                  <a:pt x="392641" y="445803"/>
                  <a:pt x="380926" y="464240"/>
                </a:cubicBezTo>
                <a:cubicBezTo>
                  <a:pt x="379039" y="467214"/>
                  <a:pt x="377054" y="470188"/>
                  <a:pt x="375167" y="473162"/>
                </a:cubicBezTo>
                <a:cubicBezTo>
                  <a:pt x="395917" y="450462"/>
                  <a:pt x="411206" y="429843"/>
                  <a:pt x="420637" y="411703"/>
                </a:cubicBezTo>
                <a:cubicBezTo>
                  <a:pt x="431459" y="390886"/>
                  <a:pt x="433643" y="374827"/>
                  <a:pt x="426792" y="366401"/>
                </a:cubicBezTo>
                <a:cubicBezTo>
                  <a:pt x="422027" y="360553"/>
                  <a:pt x="412893" y="359066"/>
                  <a:pt x="401079" y="362337"/>
                </a:cubicBezTo>
                <a:lnTo>
                  <a:pt x="399292" y="362734"/>
                </a:lnTo>
                <a:lnTo>
                  <a:pt x="399689" y="361049"/>
                </a:lnTo>
                <a:cubicBezTo>
                  <a:pt x="399888" y="360057"/>
                  <a:pt x="421729" y="269355"/>
                  <a:pt x="426395" y="252206"/>
                </a:cubicBezTo>
                <a:cubicBezTo>
                  <a:pt x="427388" y="248340"/>
                  <a:pt x="428778" y="244673"/>
                  <a:pt x="430565" y="241302"/>
                </a:cubicBezTo>
                <a:cubicBezTo>
                  <a:pt x="436919" y="229011"/>
                  <a:pt x="446946" y="221576"/>
                  <a:pt x="454392" y="223559"/>
                </a:cubicBezTo>
                <a:close/>
                <a:moveTo>
                  <a:pt x="8810" y="223559"/>
                </a:moveTo>
                <a:cubicBezTo>
                  <a:pt x="16257" y="221576"/>
                  <a:pt x="26385" y="229011"/>
                  <a:pt x="32739" y="241302"/>
                </a:cubicBezTo>
                <a:cubicBezTo>
                  <a:pt x="34427" y="244673"/>
                  <a:pt x="35917" y="248340"/>
                  <a:pt x="36910" y="252206"/>
                </a:cubicBezTo>
                <a:cubicBezTo>
                  <a:pt x="41477" y="269355"/>
                  <a:pt x="63321" y="360057"/>
                  <a:pt x="63520" y="361049"/>
                </a:cubicBezTo>
                <a:lnTo>
                  <a:pt x="64016" y="362734"/>
                </a:lnTo>
                <a:lnTo>
                  <a:pt x="62229" y="362337"/>
                </a:lnTo>
                <a:cubicBezTo>
                  <a:pt x="50413" y="359066"/>
                  <a:pt x="41278" y="360553"/>
                  <a:pt x="36413" y="366401"/>
                </a:cubicBezTo>
                <a:cubicBezTo>
                  <a:pt x="29661" y="374827"/>
                  <a:pt x="31846" y="390886"/>
                  <a:pt x="42668" y="411703"/>
                </a:cubicBezTo>
                <a:cubicBezTo>
                  <a:pt x="52002" y="429843"/>
                  <a:pt x="67293" y="450462"/>
                  <a:pt x="88144" y="473162"/>
                </a:cubicBezTo>
                <a:cubicBezTo>
                  <a:pt x="86158" y="470188"/>
                  <a:pt x="84272" y="467214"/>
                  <a:pt x="82385" y="464240"/>
                </a:cubicBezTo>
                <a:cubicBezTo>
                  <a:pt x="70669" y="445803"/>
                  <a:pt x="59548" y="428455"/>
                  <a:pt x="51903" y="413685"/>
                </a:cubicBezTo>
                <a:cubicBezTo>
                  <a:pt x="40484" y="391580"/>
                  <a:pt x="38399" y="378693"/>
                  <a:pt x="45250" y="371754"/>
                </a:cubicBezTo>
                <a:cubicBezTo>
                  <a:pt x="50016" y="366996"/>
                  <a:pt x="56371" y="367095"/>
                  <a:pt x="64016" y="372151"/>
                </a:cubicBezTo>
                <a:cubicBezTo>
                  <a:pt x="72555" y="377702"/>
                  <a:pt x="85265" y="392274"/>
                  <a:pt x="97477" y="406350"/>
                </a:cubicBezTo>
                <a:cubicBezTo>
                  <a:pt x="105917" y="416064"/>
                  <a:pt x="113861" y="425184"/>
                  <a:pt x="120017" y="431033"/>
                </a:cubicBezTo>
                <a:cubicBezTo>
                  <a:pt x="142159" y="451651"/>
                  <a:pt x="164996" y="473063"/>
                  <a:pt x="181578" y="505180"/>
                </a:cubicBezTo>
                <a:cubicBezTo>
                  <a:pt x="184159" y="510037"/>
                  <a:pt x="186542" y="515192"/>
                  <a:pt x="188627" y="520347"/>
                </a:cubicBezTo>
                <a:cubicBezTo>
                  <a:pt x="199152" y="546120"/>
                  <a:pt x="208386" y="572488"/>
                  <a:pt x="216826" y="601036"/>
                </a:cubicBezTo>
                <a:lnTo>
                  <a:pt x="217819" y="604605"/>
                </a:lnTo>
                <a:lnTo>
                  <a:pt x="148017" y="604605"/>
                </a:lnTo>
                <a:cubicBezTo>
                  <a:pt x="145336" y="597270"/>
                  <a:pt x="142258" y="590033"/>
                  <a:pt x="138684" y="583094"/>
                </a:cubicBezTo>
                <a:cubicBezTo>
                  <a:pt x="134215" y="574470"/>
                  <a:pt x="129251" y="567036"/>
                  <a:pt x="123591" y="560196"/>
                </a:cubicBezTo>
                <a:cubicBezTo>
                  <a:pt x="116244" y="551572"/>
                  <a:pt x="96286" y="530755"/>
                  <a:pt x="76924" y="510731"/>
                </a:cubicBezTo>
                <a:cubicBezTo>
                  <a:pt x="57066" y="490113"/>
                  <a:pt x="38399" y="470684"/>
                  <a:pt x="31647" y="462555"/>
                </a:cubicBezTo>
                <a:cubicBezTo>
                  <a:pt x="27874" y="458094"/>
                  <a:pt x="24697" y="453336"/>
                  <a:pt x="22016" y="448182"/>
                </a:cubicBezTo>
                <a:cubicBezTo>
                  <a:pt x="15562" y="435592"/>
                  <a:pt x="14172" y="419236"/>
                  <a:pt x="12782" y="403277"/>
                </a:cubicBezTo>
                <a:cubicBezTo>
                  <a:pt x="12385" y="398122"/>
                  <a:pt x="11987" y="393265"/>
                  <a:pt x="11392" y="388507"/>
                </a:cubicBezTo>
                <a:lnTo>
                  <a:pt x="72" y="245267"/>
                </a:lnTo>
                <a:cubicBezTo>
                  <a:pt x="-722" y="228713"/>
                  <a:pt x="5236" y="224550"/>
                  <a:pt x="8810" y="223559"/>
                </a:cubicBezTo>
                <a:close/>
                <a:moveTo>
                  <a:pt x="355234" y="208098"/>
                </a:moveTo>
                <a:cubicBezTo>
                  <a:pt x="357715" y="208098"/>
                  <a:pt x="360197" y="208890"/>
                  <a:pt x="362182" y="210375"/>
                </a:cubicBezTo>
                <a:lnTo>
                  <a:pt x="387990" y="228397"/>
                </a:lnTo>
                <a:cubicBezTo>
                  <a:pt x="393548" y="232259"/>
                  <a:pt x="394938" y="239884"/>
                  <a:pt x="391067" y="245429"/>
                </a:cubicBezTo>
                <a:cubicBezTo>
                  <a:pt x="388784" y="248697"/>
                  <a:pt x="385012" y="250578"/>
                  <a:pt x="380942" y="250578"/>
                </a:cubicBezTo>
                <a:cubicBezTo>
                  <a:pt x="378461" y="250578"/>
                  <a:pt x="375979" y="249885"/>
                  <a:pt x="373994" y="248400"/>
                </a:cubicBezTo>
                <a:lnTo>
                  <a:pt x="348186" y="230378"/>
                </a:lnTo>
                <a:cubicBezTo>
                  <a:pt x="342628" y="226516"/>
                  <a:pt x="341238" y="218891"/>
                  <a:pt x="345109" y="213346"/>
                </a:cubicBezTo>
                <a:cubicBezTo>
                  <a:pt x="347392" y="210078"/>
                  <a:pt x="351164" y="208098"/>
                  <a:pt x="355234" y="208098"/>
                </a:cubicBezTo>
                <a:close/>
                <a:moveTo>
                  <a:pt x="108105" y="208098"/>
                </a:moveTo>
                <a:cubicBezTo>
                  <a:pt x="112073" y="208098"/>
                  <a:pt x="115842" y="210078"/>
                  <a:pt x="118123" y="213346"/>
                </a:cubicBezTo>
                <a:cubicBezTo>
                  <a:pt x="121991" y="218891"/>
                  <a:pt x="120702" y="226516"/>
                  <a:pt x="115147" y="230378"/>
                </a:cubicBezTo>
                <a:lnTo>
                  <a:pt x="89360" y="248400"/>
                </a:lnTo>
                <a:cubicBezTo>
                  <a:pt x="87277" y="249885"/>
                  <a:pt x="84896" y="250578"/>
                  <a:pt x="82318" y="250578"/>
                </a:cubicBezTo>
                <a:cubicBezTo>
                  <a:pt x="78350" y="250578"/>
                  <a:pt x="74581" y="248697"/>
                  <a:pt x="72300" y="245429"/>
                </a:cubicBezTo>
                <a:cubicBezTo>
                  <a:pt x="68432" y="239884"/>
                  <a:pt x="69821" y="232259"/>
                  <a:pt x="75276" y="228397"/>
                </a:cubicBezTo>
                <a:lnTo>
                  <a:pt x="101063" y="210375"/>
                </a:lnTo>
                <a:cubicBezTo>
                  <a:pt x="103146" y="208890"/>
                  <a:pt x="105626" y="208098"/>
                  <a:pt x="108105" y="208098"/>
                </a:cubicBezTo>
                <a:close/>
                <a:moveTo>
                  <a:pt x="255572" y="194126"/>
                </a:moveTo>
                <a:lnTo>
                  <a:pt x="234020" y="333140"/>
                </a:lnTo>
                <a:lnTo>
                  <a:pt x="229451" y="333140"/>
                </a:lnTo>
                <a:lnTo>
                  <a:pt x="207799" y="194225"/>
                </a:lnTo>
                <a:lnTo>
                  <a:pt x="230245" y="198486"/>
                </a:lnTo>
                <a:cubicBezTo>
                  <a:pt x="231139" y="198684"/>
                  <a:pt x="232033" y="198684"/>
                  <a:pt x="232927" y="198486"/>
                </a:cubicBezTo>
                <a:close/>
                <a:moveTo>
                  <a:pt x="200548" y="178337"/>
                </a:moveTo>
                <a:cubicBezTo>
                  <a:pt x="198266" y="177941"/>
                  <a:pt x="195983" y="178634"/>
                  <a:pt x="194295" y="180220"/>
                </a:cubicBezTo>
                <a:cubicBezTo>
                  <a:pt x="192608" y="181807"/>
                  <a:pt x="191913" y="184087"/>
                  <a:pt x="192211" y="186366"/>
                </a:cubicBezTo>
                <a:lnTo>
                  <a:pt x="216429" y="341305"/>
                </a:lnTo>
                <a:cubicBezTo>
                  <a:pt x="216925" y="344774"/>
                  <a:pt x="219903" y="347252"/>
                  <a:pt x="223377" y="347252"/>
                </a:cubicBezTo>
                <a:lnTo>
                  <a:pt x="240051" y="347252"/>
                </a:lnTo>
                <a:cubicBezTo>
                  <a:pt x="243525" y="347252"/>
                  <a:pt x="246502" y="344774"/>
                  <a:pt x="246999" y="341305"/>
                </a:cubicBezTo>
                <a:lnTo>
                  <a:pt x="271018" y="186366"/>
                </a:lnTo>
                <a:cubicBezTo>
                  <a:pt x="271415" y="184087"/>
                  <a:pt x="270621" y="181807"/>
                  <a:pt x="269033" y="180220"/>
                </a:cubicBezTo>
                <a:cubicBezTo>
                  <a:pt x="267345" y="178634"/>
                  <a:pt x="265063" y="177941"/>
                  <a:pt x="262780" y="178337"/>
                </a:cubicBezTo>
                <a:lnTo>
                  <a:pt x="231714" y="184384"/>
                </a:lnTo>
                <a:close/>
                <a:moveTo>
                  <a:pt x="380942" y="85455"/>
                </a:moveTo>
                <a:cubicBezTo>
                  <a:pt x="385012" y="85455"/>
                  <a:pt x="388685" y="87340"/>
                  <a:pt x="391067" y="90613"/>
                </a:cubicBezTo>
                <a:cubicBezTo>
                  <a:pt x="394938" y="96167"/>
                  <a:pt x="393548" y="103804"/>
                  <a:pt x="387990" y="107673"/>
                </a:cubicBezTo>
                <a:lnTo>
                  <a:pt x="362182" y="125725"/>
                </a:lnTo>
                <a:cubicBezTo>
                  <a:pt x="360098" y="127213"/>
                  <a:pt x="357715" y="128006"/>
                  <a:pt x="355234" y="128006"/>
                </a:cubicBezTo>
                <a:cubicBezTo>
                  <a:pt x="351164" y="128006"/>
                  <a:pt x="347392" y="126022"/>
                  <a:pt x="345109" y="122749"/>
                </a:cubicBezTo>
                <a:cubicBezTo>
                  <a:pt x="341238" y="117195"/>
                  <a:pt x="342628" y="109557"/>
                  <a:pt x="348186" y="105689"/>
                </a:cubicBezTo>
                <a:lnTo>
                  <a:pt x="373994" y="87637"/>
                </a:lnTo>
                <a:cubicBezTo>
                  <a:pt x="375979" y="86149"/>
                  <a:pt x="378461" y="85455"/>
                  <a:pt x="380942" y="85455"/>
                </a:cubicBezTo>
                <a:close/>
                <a:moveTo>
                  <a:pt x="82318" y="85455"/>
                </a:moveTo>
                <a:cubicBezTo>
                  <a:pt x="84896" y="85455"/>
                  <a:pt x="87277" y="86149"/>
                  <a:pt x="89360" y="87637"/>
                </a:cubicBezTo>
                <a:lnTo>
                  <a:pt x="115147" y="105689"/>
                </a:lnTo>
                <a:cubicBezTo>
                  <a:pt x="120702" y="109557"/>
                  <a:pt x="121991" y="117195"/>
                  <a:pt x="118123" y="122749"/>
                </a:cubicBezTo>
                <a:cubicBezTo>
                  <a:pt x="115842" y="126022"/>
                  <a:pt x="112073" y="128006"/>
                  <a:pt x="108105" y="128006"/>
                </a:cubicBezTo>
                <a:cubicBezTo>
                  <a:pt x="105626" y="128006"/>
                  <a:pt x="103146" y="127213"/>
                  <a:pt x="101063" y="125725"/>
                </a:cubicBezTo>
                <a:lnTo>
                  <a:pt x="75276" y="107673"/>
                </a:lnTo>
                <a:cubicBezTo>
                  <a:pt x="69821" y="103804"/>
                  <a:pt x="68432" y="96167"/>
                  <a:pt x="72300" y="90613"/>
                </a:cubicBezTo>
                <a:cubicBezTo>
                  <a:pt x="74581" y="87340"/>
                  <a:pt x="78350" y="85455"/>
                  <a:pt x="82318" y="85455"/>
                </a:cubicBezTo>
                <a:close/>
                <a:moveTo>
                  <a:pt x="231615" y="65132"/>
                </a:moveTo>
                <a:cubicBezTo>
                  <a:pt x="291067" y="65132"/>
                  <a:pt x="339403" y="113408"/>
                  <a:pt x="339403" y="172786"/>
                </a:cubicBezTo>
                <a:cubicBezTo>
                  <a:pt x="339403" y="211743"/>
                  <a:pt x="321537" y="240689"/>
                  <a:pt x="304168" y="268643"/>
                </a:cubicBezTo>
                <a:cubicBezTo>
                  <a:pt x="287692" y="295210"/>
                  <a:pt x="272110" y="320190"/>
                  <a:pt x="272110" y="353002"/>
                </a:cubicBezTo>
                <a:cubicBezTo>
                  <a:pt x="272110" y="353696"/>
                  <a:pt x="272010" y="354390"/>
                  <a:pt x="271812" y="354984"/>
                </a:cubicBezTo>
                <a:cubicBezTo>
                  <a:pt x="274293" y="356868"/>
                  <a:pt x="275881" y="359743"/>
                  <a:pt x="275881" y="363113"/>
                </a:cubicBezTo>
                <a:cubicBezTo>
                  <a:pt x="275881" y="372035"/>
                  <a:pt x="218811" y="371836"/>
                  <a:pt x="218811" y="371836"/>
                </a:cubicBezTo>
                <a:cubicBezTo>
                  <a:pt x="218811" y="371836"/>
                  <a:pt x="281737" y="372035"/>
                  <a:pt x="281737" y="383236"/>
                </a:cubicBezTo>
                <a:cubicBezTo>
                  <a:pt x="281737" y="391712"/>
                  <a:pt x="248128" y="393886"/>
                  <a:pt x="231323" y="394444"/>
                </a:cubicBezTo>
                <a:lnTo>
                  <a:pt x="231123" y="394448"/>
                </a:lnTo>
                <a:lnTo>
                  <a:pt x="230408" y="394432"/>
                </a:lnTo>
                <a:cubicBezTo>
                  <a:pt x="225355" y="394481"/>
                  <a:pt x="221987" y="394636"/>
                  <a:pt x="221987" y="394636"/>
                </a:cubicBezTo>
                <a:lnTo>
                  <a:pt x="231123" y="394448"/>
                </a:lnTo>
                <a:lnTo>
                  <a:pt x="248934" y="394859"/>
                </a:lnTo>
                <a:cubicBezTo>
                  <a:pt x="262407" y="395702"/>
                  <a:pt x="275881" y="398006"/>
                  <a:pt x="275881" y="403855"/>
                </a:cubicBezTo>
                <a:cubicBezTo>
                  <a:pt x="275881" y="409406"/>
                  <a:pt x="271415" y="413867"/>
                  <a:pt x="265857" y="413867"/>
                </a:cubicBezTo>
                <a:lnTo>
                  <a:pt x="197472" y="413867"/>
                </a:lnTo>
                <a:cubicBezTo>
                  <a:pt x="191913" y="413867"/>
                  <a:pt x="187348" y="409406"/>
                  <a:pt x="187348" y="403855"/>
                </a:cubicBezTo>
                <a:cubicBezTo>
                  <a:pt x="187348" y="399791"/>
                  <a:pt x="193204" y="398601"/>
                  <a:pt x="193204" y="394636"/>
                </a:cubicBezTo>
                <a:cubicBezTo>
                  <a:pt x="193204" y="390770"/>
                  <a:pt x="181591" y="389580"/>
                  <a:pt x="181591" y="383236"/>
                </a:cubicBezTo>
                <a:cubicBezTo>
                  <a:pt x="181591" y="377090"/>
                  <a:pt x="192410" y="375207"/>
                  <a:pt x="192509" y="371836"/>
                </a:cubicBezTo>
                <a:cubicBezTo>
                  <a:pt x="192707" y="368466"/>
                  <a:pt x="187348" y="366880"/>
                  <a:pt x="187348" y="363113"/>
                </a:cubicBezTo>
                <a:cubicBezTo>
                  <a:pt x="187348" y="359743"/>
                  <a:pt x="188936" y="356868"/>
                  <a:pt x="191417" y="354984"/>
                </a:cubicBezTo>
                <a:cubicBezTo>
                  <a:pt x="191318" y="354390"/>
                  <a:pt x="191219" y="353696"/>
                  <a:pt x="191219" y="353002"/>
                </a:cubicBezTo>
                <a:cubicBezTo>
                  <a:pt x="191219" y="320488"/>
                  <a:pt x="175636" y="295408"/>
                  <a:pt x="159259" y="268842"/>
                </a:cubicBezTo>
                <a:cubicBezTo>
                  <a:pt x="141791" y="240788"/>
                  <a:pt x="123826" y="211843"/>
                  <a:pt x="123826" y="172786"/>
                </a:cubicBezTo>
                <a:cubicBezTo>
                  <a:pt x="123826" y="113408"/>
                  <a:pt x="172162" y="65132"/>
                  <a:pt x="231615" y="65132"/>
                </a:cubicBezTo>
                <a:close/>
                <a:moveTo>
                  <a:pt x="231601" y="0"/>
                </a:moveTo>
                <a:cubicBezTo>
                  <a:pt x="238361" y="0"/>
                  <a:pt x="243929" y="5453"/>
                  <a:pt x="243929" y="12293"/>
                </a:cubicBezTo>
                <a:lnTo>
                  <a:pt x="243929" y="39855"/>
                </a:lnTo>
                <a:cubicBezTo>
                  <a:pt x="243929" y="46695"/>
                  <a:pt x="238361" y="52148"/>
                  <a:pt x="231601" y="52148"/>
                </a:cubicBezTo>
                <a:cubicBezTo>
                  <a:pt x="224840" y="52148"/>
                  <a:pt x="219372" y="46695"/>
                  <a:pt x="219372" y="39855"/>
                </a:cubicBezTo>
                <a:lnTo>
                  <a:pt x="219372" y="12293"/>
                </a:lnTo>
                <a:cubicBezTo>
                  <a:pt x="219372" y="5453"/>
                  <a:pt x="224840" y="0"/>
                  <a:pt x="231601" y="0"/>
                </a:cubicBezTo>
                <a:close/>
              </a:path>
            </a:pathLst>
          </a:custGeom>
          <a:solidFill>
            <a:srgbClr val="1A3172"/>
          </a:solidFill>
          <a:ln>
            <a:noFill/>
          </a:ln>
        </p:spPr>
        <p:txBody>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cxnSp>
        <p:nvCxnSpPr>
          <p:cNvPr id="10" name="直接连接符 9"/>
          <p:cNvCxnSpPr/>
          <p:nvPr/>
        </p:nvCxnSpPr>
        <p:spPr>
          <a:xfrm>
            <a:off x="8554088" y="1263181"/>
            <a:ext cx="0" cy="2047069"/>
          </a:xfrm>
          <a:prstGeom prst="line">
            <a:avLst/>
          </a:prstGeom>
          <a:ln w="6350">
            <a:solidFill>
              <a:schemeClr val="bg1">
                <a:lumMod val="75000"/>
              </a:schemeClr>
            </a:solidFill>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426921" y="4028153"/>
            <a:ext cx="0" cy="2047069"/>
          </a:xfrm>
          <a:prstGeom prst="line">
            <a:avLst/>
          </a:prstGeom>
          <a:ln w="6350">
            <a:solidFill>
              <a:schemeClr val="bg1">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灯片编号占位符 11"/>
          <p:cNvSpPr>
            <a:spLocks noGrp="1"/>
          </p:cNvSpPr>
          <p:nvPr>
            <p:ph type="sldNum" sz="quarter" idx="12"/>
          </p:nvPr>
        </p:nvSpPr>
        <p:spPr/>
        <p:txBody>
          <a:bodyPr/>
          <a:lstStyle/>
          <a:p>
            <a:fld id="{5588236D-BA36-4C90-BC5E-4C81E9977708}" type="slidenum">
              <a:rPr lang="zh-CN" altLang="en-US" sz="2400" smtClean="0"/>
              <a:t>4</a:t>
            </a:fld>
            <a:endParaRPr lang="zh-CN" altLang="en-US" sz="240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bwMode="auto">
          <a:xfrm>
            <a:off x="-1482" y="0"/>
            <a:ext cx="12193481" cy="6863750"/>
          </a:xfrm>
          <a:prstGeom prst="rect">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9" name="矩形 28"/>
          <p:cNvSpPr/>
          <p:nvPr/>
        </p:nvSpPr>
        <p:spPr bwMode="auto">
          <a:xfrm>
            <a:off x="-1270" y="1016000"/>
            <a:ext cx="12193270" cy="5841999"/>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 name="标题 1"/>
          <p:cNvSpPr>
            <a:spLocks noGrp="1"/>
          </p:cNvSpPr>
          <p:nvPr>
            <p:ph type="title"/>
          </p:nvPr>
        </p:nvSpPr>
        <p:spPr>
          <a:xfrm>
            <a:off x="1328737" y="321467"/>
            <a:ext cx="10850563" cy="663575"/>
          </a:xfrm>
        </p:spPr>
        <p:txBody>
          <a:bodyPr/>
          <a:lstStyle/>
          <a:p>
            <a:r>
              <a:rPr lang="zh-CN" altLang="en-US" sz="2800" b="1" dirty="0">
                <a:solidFill>
                  <a:schemeClr val="tx1">
                    <a:lumMod val="85000"/>
                    <a:lumOff val="15000"/>
                  </a:schemeClr>
                </a:solidFill>
              </a:rPr>
              <a:t>发展阶段</a:t>
            </a:r>
          </a:p>
        </p:txBody>
      </p:sp>
      <p:sp>
        <p:nvSpPr>
          <p:cNvPr id="46" name="book-and-cd_43679"/>
          <p:cNvSpPr>
            <a:spLocks noChangeAspect="1"/>
          </p:cNvSpPr>
          <p:nvPr/>
        </p:nvSpPr>
        <p:spPr bwMode="auto">
          <a:xfrm>
            <a:off x="520658" y="414668"/>
            <a:ext cx="609685" cy="488288"/>
          </a:xfrm>
          <a:custGeom>
            <a:avLst/>
            <a:gdLst>
              <a:gd name="connsiteX0" fmla="*/ 452113 w 560604"/>
              <a:gd name="connsiteY0" fmla="*/ 77314 h 448980"/>
              <a:gd name="connsiteX1" fmla="*/ 417185 w 560604"/>
              <a:gd name="connsiteY1" fmla="*/ 112165 h 448980"/>
              <a:gd name="connsiteX2" fmla="*/ 452113 w 560604"/>
              <a:gd name="connsiteY2" fmla="*/ 145726 h 448980"/>
              <a:gd name="connsiteX3" fmla="*/ 485747 w 560604"/>
              <a:gd name="connsiteY3" fmla="*/ 112165 h 448980"/>
              <a:gd name="connsiteX4" fmla="*/ 452113 w 560604"/>
              <a:gd name="connsiteY4" fmla="*/ 77314 h 448980"/>
              <a:gd name="connsiteX5" fmla="*/ 118850 w 560604"/>
              <a:gd name="connsiteY5" fmla="*/ 64516 h 448980"/>
              <a:gd name="connsiteX6" fmla="*/ 40048 w 560604"/>
              <a:gd name="connsiteY6" fmla="*/ 77417 h 448980"/>
              <a:gd name="connsiteX7" fmla="*/ 40048 w 560604"/>
              <a:gd name="connsiteY7" fmla="*/ 392214 h 448980"/>
              <a:gd name="connsiteX8" fmla="*/ 107224 w 560604"/>
              <a:gd name="connsiteY8" fmla="*/ 380602 h 448980"/>
              <a:gd name="connsiteX9" fmla="*/ 255786 w 560604"/>
              <a:gd name="connsiteY9" fmla="*/ 412856 h 448980"/>
              <a:gd name="connsiteX10" fmla="*/ 255786 w 560604"/>
              <a:gd name="connsiteY10" fmla="*/ 277390 h 448980"/>
              <a:gd name="connsiteX11" fmla="*/ 246743 w 560604"/>
              <a:gd name="connsiteY11" fmla="*/ 287711 h 448980"/>
              <a:gd name="connsiteX12" fmla="*/ 246743 w 560604"/>
              <a:gd name="connsiteY12" fmla="*/ 109671 h 448980"/>
              <a:gd name="connsiteX13" fmla="*/ 118850 w 560604"/>
              <a:gd name="connsiteY13" fmla="*/ 64516 h 448980"/>
              <a:gd name="connsiteX14" fmla="*/ 452113 w 560604"/>
              <a:gd name="connsiteY14" fmla="*/ 64406 h 448980"/>
              <a:gd name="connsiteX15" fmla="*/ 498683 w 560604"/>
              <a:gd name="connsiteY15" fmla="*/ 112165 h 448980"/>
              <a:gd name="connsiteX16" fmla="*/ 452113 w 560604"/>
              <a:gd name="connsiteY16" fmla="*/ 158634 h 448980"/>
              <a:gd name="connsiteX17" fmla="*/ 404248 w 560604"/>
              <a:gd name="connsiteY17" fmla="*/ 112165 h 448980"/>
              <a:gd name="connsiteX18" fmla="*/ 452113 w 560604"/>
              <a:gd name="connsiteY18" fmla="*/ 64406 h 448980"/>
              <a:gd name="connsiteX19" fmla="*/ 452058 w 560604"/>
              <a:gd name="connsiteY19" fmla="*/ 59344 h 448980"/>
              <a:gd name="connsiteX20" fmla="*/ 399076 w 560604"/>
              <a:gd name="connsiteY20" fmla="*/ 112237 h 448980"/>
              <a:gd name="connsiteX21" fmla="*/ 452058 w 560604"/>
              <a:gd name="connsiteY21" fmla="*/ 163840 h 448980"/>
              <a:gd name="connsiteX22" fmla="*/ 505039 w 560604"/>
              <a:gd name="connsiteY22" fmla="*/ 112237 h 448980"/>
              <a:gd name="connsiteX23" fmla="*/ 452058 w 560604"/>
              <a:gd name="connsiteY23" fmla="*/ 59344 h 448980"/>
              <a:gd name="connsiteX24" fmla="*/ 118850 w 560604"/>
              <a:gd name="connsiteY24" fmla="*/ 50324 h 448980"/>
              <a:gd name="connsiteX25" fmla="*/ 257078 w 560604"/>
              <a:gd name="connsiteY25" fmla="*/ 99350 h 448980"/>
              <a:gd name="connsiteX26" fmla="*/ 334589 w 560604"/>
              <a:gd name="connsiteY26" fmla="*/ 58065 h 448980"/>
              <a:gd name="connsiteX27" fmla="*/ 329422 w 560604"/>
              <a:gd name="connsiteY27" fmla="*/ 76127 h 448980"/>
              <a:gd name="connsiteX28" fmla="*/ 268705 w 560604"/>
              <a:gd name="connsiteY28" fmla="*/ 109671 h 448980"/>
              <a:gd name="connsiteX29" fmla="*/ 268705 w 560604"/>
              <a:gd name="connsiteY29" fmla="*/ 287711 h 448980"/>
              <a:gd name="connsiteX30" fmla="*/ 259662 w 560604"/>
              <a:gd name="connsiteY30" fmla="*/ 277390 h 448980"/>
              <a:gd name="connsiteX31" fmla="*/ 259662 w 560604"/>
              <a:gd name="connsiteY31" fmla="*/ 412856 h 448980"/>
              <a:gd name="connsiteX32" fmla="*/ 405641 w 560604"/>
              <a:gd name="connsiteY32" fmla="*/ 380602 h 448980"/>
              <a:gd name="connsiteX33" fmla="*/ 475400 w 560604"/>
              <a:gd name="connsiteY33" fmla="*/ 392214 h 448980"/>
              <a:gd name="connsiteX34" fmla="*/ 475400 w 560604"/>
              <a:gd name="connsiteY34" fmla="*/ 233525 h 448980"/>
              <a:gd name="connsiteX35" fmla="*/ 510280 w 560604"/>
              <a:gd name="connsiteY35" fmla="*/ 221914 h 448980"/>
              <a:gd name="connsiteX36" fmla="*/ 510280 w 560604"/>
              <a:gd name="connsiteY36" fmla="*/ 437369 h 448980"/>
              <a:gd name="connsiteX37" fmla="*/ 290666 w 560604"/>
              <a:gd name="connsiteY37" fmla="*/ 437369 h 448980"/>
              <a:gd name="connsiteX38" fmla="*/ 258370 w 560604"/>
              <a:gd name="connsiteY38" fmla="*/ 448980 h 448980"/>
              <a:gd name="connsiteX39" fmla="*/ 226074 w 560604"/>
              <a:gd name="connsiteY39" fmla="*/ 437369 h 448980"/>
              <a:gd name="connsiteX40" fmla="*/ 0 w 560604"/>
              <a:gd name="connsiteY40" fmla="*/ 437369 h 448980"/>
              <a:gd name="connsiteX41" fmla="*/ 0 w 560604"/>
              <a:gd name="connsiteY41" fmla="*/ 113541 h 448980"/>
              <a:gd name="connsiteX42" fmla="*/ 24545 w 560604"/>
              <a:gd name="connsiteY42" fmla="*/ 96769 h 448980"/>
              <a:gd name="connsiteX43" fmla="*/ 24545 w 560604"/>
              <a:gd name="connsiteY43" fmla="*/ 67096 h 448980"/>
              <a:gd name="connsiteX44" fmla="*/ 29713 w 560604"/>
              <a:gd name="connsiteY44" fmla="*/ 65806 h 448980"/>
              <a:gd name="connsiteX45" fmla="*/ 118850 w 560604"/>
              <a:gd name="connsiteY45" fmla="*/ 50324 h 448980"/>
              <a:gd name="connsiteX46" fmla="*/ 449473 w 560604"/>
              <a:gd name="connsiteY46" fmla="*/ 0 h 448980"/>
              <a:gd name="connsiteX47" fmla="*/ 560604 w 560604"/>
              <a:gd name="connsiteY47" fmla="*/ 109657 h 448980"/>
              <a:gd name="connsiteX48" fmla="*/ 449473 w 560604"/>
              <a:gd name="connsiteY48" fmla="*/ 219313 h 448980"/>
              <a:gd name="connsiteX49" fmla="*/ 339634 w 560604"/>
              <a:gd name="connsiteY49" fmla="*/ 109657 h 448980"/>
              <a:gd name="connsiteX50" fmla="*/ 449473 w 560604"/>
              <a:gd name="connsiteY50" fmla="*/ 0 h 448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60604" h="448980">
                <a:moveTo>
                  <a:pt x="452113" y="77314"/>
                </a:moveTo>
                <a:cubicBezTo>
                  <a:pt x="432708" y="77314"/>
                  <a:pt x="417185" y="92804"/>
                  <a:pt x="417185" y="112165"/>
                </a:cubicBezTo>
                <a:cubicBezTo>
                  <a:pt x="417185" y="130237"/>
                  <a:pt x="432708" y="145726"/>
                  <a:pt x="452113" y="145726"/>
                </a:cubicBezTo>
                <a:cubicBezTo>
                  <a:pt x="471517" y="145726"/>
                  <a:pt x="485747" y="130237"/>
                  <a:pt x="485747" y="112165"/>
                </a:cubicBezTo>
                <a:cubicBezTo>
                  <a:pt x="485747" y="92804"/>
                  <a:pt x="470223" y="77314"/>
                  <a:pt x="452113" y="77314"/>
                </a:cubicBezTo>
                <a:close/>
                <a:moveTo>
                  <a:pt x="118850" y="64516"/>
                </a:moveTo>
                <a:cubicBezTo>
                  <a:pt x="81387" y="64516"/>
                  <a:pt x="50382" y="73547"/>
                  <a:pt x="40048" y="77417"/>
                </a:cubicBezTo>
                <a:lnTo>
                  <a:pt x="40048" y="392214"/>
                </a:lnTo>
                <a:cubicBezTo>
                  <a:pt x="58133" y="384473"/>
                  <a:pt x="81387" y="380602"/>
                  <a:pt x="107224" y="380602"/>
                </a:cubicBezTo>
                <a:cubicBezTo>
                  <a:pt x="171816" y="380602"/>
                  <a:pt x="236408" y="405115"/>
                  <a:pt x="255786" y="412856"/>
                </a:cubicBezTo>
                <a:lnTo>
                  <a:pt x="255786" y="277390"/>
                </a:lnTo>
                <a:lnTo>
                  <a:pt x="246743" y="287711"/>
                </a:lnTo>
                <a:lnTo>
                  <a:pt x="246743" y="109671"/>
                </a:lnTo>
                <a:cubicBezTo>
                  <a:pt x="211863" y="79997"/>
                  <a:pt x="169232" y="64516"/>
                  <a:pt x="118850" y="64516"/>
                </a:cubicBezTo>
                <a:close/>
                <a:moveTo>
                  <a:pt x="452113" y="64406"/>
                </a:moveTo>
                <a:cubicBezTo>
                  <a:pt x="477985" y="64406"/>
                  <a:pt x="498683" y="86350"/>
                  <a:pt x="498683" y="112165"/>
                </a:cubicBezTo>
                <a:cubicBezTo>
                  <a:pt x="498683" y="137981"/>
                  <a:pt x="477985" y="158634"/>
                  <a:pt x="452113" y="158634"/>
                </a:cubicBezTo>
                <a:cubicBezTo>
                  <a:pt x="426240" y="158634"/>
                  <a:pt x="404248" y="137981"/>
                  <a:pt x="404248" y="112165"/>
                </a:cubicBezTo>
                <a:cubicBezTo>
                  <a:pt x="404248" y="86350"/>
                  <a:pt x="426240" y="64406"/>
                  <a:pt x="452113" y="64406"/>
                </a:cubicBezTo>
                <a:close/>
                <a:moveTo>
                  <a:pt x="452058" y="59344"/>
                </a:moveTo>
                <a:cubicBezTo>
                  <a:pt x="422336" y="59344"/>
                  <a:pt x="399076" y="82565"/>
                  <a:pt x="399076" y="112237"/>
                </a:cubicBezTo>
                <a:cubicBezTo>
                  <a:pt x="399076" y="140618"/>
                  <a:pt x="422336" y="163840"/>
                  <a:pt x="452058" y="163840"/>
                </a:cubicBezTo>
                <a:cubicBezTo>
                  <a:pt x="480486" y="163840"/>
                  <a:pt x="505039" y="140618"/>
                  <a:pt x="505039" y="112237"/>
                </a:cubicBezTo>
                <a:cubicBezTo>
                  <a:pt x="505039" y="82565"/>
                  <a:pt x="480486" y="59344"/>
                  <a:pt x="452058" y="59344"/>
                </a:cubicBezTo>
                <a:close/>
                <a:moveTo>
                  <a:pt x="118850" y="50324"/>
                </a:moveTo>
                <a:cubicBezTo>
                  <a:pt x="173108" y="50324"/>
                  <a:pt x="219614" y="67096"/>
                  <a:pt x="257078" y="99350"/>
                </a:cubicBezTo>
                <a:cubicBezTo>
                  <a:pt x="280331" y="79997"/>
                  <a:pt x="306168" y="65806"/>
                  <a:pt x="334589" y="58065"/>
                </a:cubicBezTo>
                <a:cubicBezTo>
                  <a:pt x="332005" y="64516"/>
                  <a:pt x="330713" y="69676"/>
                  <a:pt x="329422" y="76127"/>
                </a:cubicBezTo>
                <a:cubicBezTo>
                  <a:pt x="307460" y="82578"/>
                  <a:pt x="286791" y="94189"/>
                  <a:pt x="268705" y="109671"/>
                </a:cubicBezTo>
                <a:lnTo>
                  <a:pt x="268705" y="287711"/>
                </a:lnTo>
                <a:lnTo>
                  <a:pt x="259662" y="277390"/>
                </a:lnTo>
                <a:lnTo>
                  <a:pt x="259662" y="412856"/>
                </a:lnTo>
                <a:cubicBezTo>
                  <a:pt x="279039" y="405115"/>
                  <a:pt x="339756" y="380602"/>
                  <a:pt x="405641" y="380602"/>
                </a:cubicBezTo>
                <a:cubicBezTo>
                  <a:pt x="431478" y="380602"/>
                  <a:pt x="454731" y="384473"/>
                  <a:pt x="475400" y="392214"/>
                </a:cubicBezTo>
                <a:lnTo>
                  <a:pt x="475400" y="233525"/>
                </a:lnTo>
                <a:cubicBezTo>
                  <a:pt x="488319" y="230945"/>
                  <a:pt x="499945" y="227074"/>
                  <a:pt x="510280" y="221914"/>
                </a:cubicBezTo>
                <a:lnTo>
                  <a:pt x="510280" y="437369"/>
                </a:lnTo>
                <a:lnTo>
                  <a:pt x="290666" y="437369"/>
                </a:lnTo>
                <a:cubicBezTo>
                  <a:pt x="282915" y="445110"/>
                  <a:pt x="271288" y="448980"/>
                  <a:pt x="258370" y="448980"/>
                </a:cubicBezTo>
                <a:cubicBezTo>
                  <a:pt x="245451" y="448980"/>
                  <a:pt x="233825" y="445110"/>
                  <a:pt x="226074" y="437369"/>
                </a:cubicBezTo>
                <a:lnTo>
                  <a:pt x="0" y="437369"/>
                </a:lnTo>
                <a:lnTo>
                  <a:pt x="0" y="113541"/>
                </a:lnTo>
                <a:cubicBezTo>
                  <a:pt x="0" y="105800"/>
                  <a:pt x="9043" y="100640"/>
                  <a:pt x="24545" y="96769"/>
                </a:cubicBezTo>
                <a:lnTo>
                  <a:pt x="24545" y="67096"/>
                </a:lnTo>
                <a:lnTo>
                  <a:pt x="29713" y="65806"/>
                </a:lnTo>
                <a:cubicBezTo>
                  <a:pt x="31005" y="64516"/>
                  <a:pt x="68468" y="50324"/>
                  <a:pt x="118850" y="50324"/>
                </a:cubicBezTo>
                <a:close/>
                <a:moveTo>
                  <a:pt x="449473" y="0"/>
                </a:moveTo>
                <a:cubicBezTo>
                  <a:pt x="510208" y="0"/>
                  <a:pt x="560604" y="49023"/>
                  <a:pt x="560604" y="109657"/>
                </a:cubicBezTo>
                <a:cubicBezTo>
                  <a:pt x="560604" y="170290"/>
                  <a:pt x="510208" y="219313"/>
                  <a:pt x="449473" y="219313"/>
                </a:cubicBezTo>
                <a:cubicBezTo>
                  <a:pt x="388739" y="219313"/>
                  <a:pt x="339634" y="170290"/>
                  <a:pt x="339634" y="109657"/>
                </a:cubicBezTo>
                <a:cubicBezTo>
                  <a:pt x="339634" y="49023"/>
                  <a:pt x="388739" y="0"/>
                  <a:pt x="449473" y="0"/>
                </a:cubicBezTo>
                <a:close/>
              </a:path>
            </a:pathLst>
          </a:custGeom>
          <a:solidFill>
            <a:srgbClr val="1A3172"/>
          </a:solidFill>
          <a:ln>
            <a:noFill/>
          </a:ln>
        </p:spPr>
      </p:sp>
      <p:sp>
        <p:nvSpPr>
          <p:cNvPr id="6" name="í$ḻiḓe"/>
          <p:cNvSpPr/>
          <p:nvPr/>
        </p:nvSpPr>
        <p:spPr>
          <a:xfrm>
            <a:off x="434250" y="1231865"/>
            <a:ext cx="3810259" cy="5458290"/>
          </a:xfrm>
          <a:prstGeom prst="roundRect">
            <a:avLst>
              <a:gd name="adj" fmla="val 2415"/>
            </a:avLst>
          </a:prstGeom>
          <a:solidFill>
            <a:schemeClr val="accent1">
              <a:lumMod val="20000"/>
              <a:lumOff val="80000"/>
              <a:alpha val="40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tIns="46800" anchor="t">
            <a:normAutofit/>
          </a:bodyPr>
          <a:lstStyle/>
          <a:p>
            <a:pPr marL="0" marR="0" lvl="0" indent="0" algn="l" defTabSz="913765" rtl="0" eaLnBrk="1" fontAlgn="auto" latinLnBrk="0" hangingPunct="1">
              <a:lnSpc>
                <a:spcPct val="120000"/>
              </a:lnSpc>
              <a:spcBef>
                <a:spcPts val="0"/>
              </a:spcBef>
              <a:spcAft>
                <a:spcPts val="0"/>
              </a:spcAft>
              <a:buClrTx/>
              <a:buSzTx/>
              <a:buFontTx/>
              <a:buNone/>
              <a:defRPr/>
            </a:pP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endPar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endParaRPr>
          </a:p>
        </p:txBody>
      </p:sp>
      <p:sp>
        <p:nvSpPr>
          <p:cNvPr id="9" name="ïS1iďê"/>
          <p:cNvSpPr/>
          <p:nvPr/>
        </p:nvSpPr>
        <p:spPr>
          <a:xfrm>
            <a:off x="1574008" y="1056042"/>
            <a:ext cx="1307937" cy="385277"/>
          </a:xfrm>
          <a:prstGeom prst="roundRect">
            <a:avLst>
              <a:gd name="adj" fmla="val 14195"/>
            </a:avLst>
          </a:prstGeom>
          <a:solidFill>
            <a:srgbClr val="1A317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defTabSz="913765">
              <a:defRPr/>
            </a:pPr>
            <a:r>
              <a:rPr lang="en-US" altLang="zh-CN" sz="2000" b="1" dirty="0" err="1"/>
              <a:t>Lustre</a:t>
            </a:r>
            <a:endParaRPr lang="en-US" altLang="zh-CN" sz="2000" dirty="0"/>
          </a:p>
        </p:txBody>
      </p:sp>
      <p:sp>
        <p:nvSpPr>
          <p:cNvPr id="12" name="îṣľídê"/>
          <p:cNvSpPr/>
          <p:nvPr/>
        </p:nvSpPr>
        <p:spPr bwMode="auto">
          <a:xfrm>
            <a:off x="672308" y="1617482"/>
            <a:ext cx="3442755" cy="4244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342900" indent="-342900">
              <a:buFont typeface="Wingdings" panose="05000000000000000000" pitchFamily="2" charset="2"/>
              <a:buChar char="Ø"/>
            </a:pPr>
            <a:r>
              <a:rPr lang="zh-CN" altLang="en-US" sz="1900" b="1" dirty="0"/>
              <a:t>高性能计算</a:t>
            </a:r>
            <a:r>
              <a:rPr lang="zh-CN" altLang="en-US" sz="1900" dirty="0"/>
              <a:t>（</a:t>
            </a:r>
            <a:r>
              <a:rPr lang="en-US" altLang="zh-CN" sz="1900" dirty="0"/>
              <a:t>HPC</a:t>
            </a:r>
            <a:r>
              <a:rPr lang="zh-CN" altLang="en-US" sz="1900" dirty="0"/>
              <a:t>）</a:t>
            </a:r>
            <a:endParaRPr lang="en-US" altLang="zh-CN" sz="1900" dirty="0"/>
          </a:p>
          <a:p>
            <a:pPr marL="342900" indent="-342900">
              <a:buFont typeface="Wingdings" panose="05000000000000000000" pitchFamily="2" charset="2"/>
              <a:buChar char="Ø"/>
            </a:pPr>
            <a:r>
              <a:rPr lang="zh-CN" altLang="en-US" sz="1900" dirty="0"/>
              <a:t>符合</a:t>
            </a:r>
            <a:r>
              <a:rPr lang="en-US" altLang="zh-CN" sz="1900" b="1" dirty="0"/>
              <a:t>POSIX</a:t>
            </a:r>
            <a:r>
              <a:rPr lang="zh-CN" altLang="en-US" sz="1900" b="1" dirty="0"/>
              <a:t>标准</a:t>
            </a:r>
            <a:r>
              <a:rPr lang="zh-CN" altLang="en-US" sz="1900" dirty="0"/>
              <a:t>的</a:t>
            </a:r>
            <a:r>
              <a:rPr lang="en-US" altLang="zh-CN" sz="1900" dirty="0"/>
              <a:t>UNIX</a:t>
            </a:r>
            <a:r>
              <a:rPr lang="zh-CN" altLang="en-US" sz="1900" dirty="0"/>
              <a:t>文件系统接口。</a:t>
            </a:r>
            <a:endParaRPr lang="en-US" altLang="zh-CN" sz="1900" dirty="0"/>
          </a:p>
          <a:p>
            <a:pPr marL="342900" indent="-342900">
              <a:buFont typeface="Wingdings" panose="05000000000000000000" pitchFamily="2" charset="2"/>
              <a:buChar char="Ø"/>
            </a:pPr>
            <a:r>
              <a:rPr lang="zh-CN" altLang="en-US" sz="1900" dirty="0"/>
              <a:t>允许多个客户端</a:t>
            </a:r>
            <a:r>
              <a:rPr lang="zh-CN" altLang="en-US" sz="1900" b="1" dirty="0"/>
              <a:t>并行访问存储集群</a:t>
            </a:r>
            <a:r>
              <a:rPr lang="zh-CN" altLang="en-US" sz="1900" dirty="0"/>
              <a:t>，在数据量大时极为高效</a:t>
            </a:r>
            <a:endParaRPr lang="en-US" altLang="zh-CN" sz="1900" dirty="0"/>
          </a:p>
          <a:p>
            <a:pPr algn="l"/>
            <a:endParaRPr lang="en-US" altLang="zh-CN" sz="1900" b="1" dirty="0">
              <a:effectLst/>
            </a:endParaRPr>
          </a:p>
          <a:p>
            <a:pPr marL="342900" indent="-342900" algn="l">
              <a:buFont typeface="Wingdings" panose="05000000000000000000" pitchFamily="2" charset="2"/>
              <a:buChar char="u"/>
            </a:pPr>
            <a:r>
              <a:rPr lang="zh-CN" altLang="en-US" sz="1900" b="1" dirty="0">
                <a:effectLst/>
              </a:rPr>
              <a:t>升级困难</a:t>
            </a:r>
            <a:r>
              <a:rPr lang="zh-CN" altLang="en-US" sz="1900" dirty="0">
                <a:effectLst/>
              </a:rPr>
              <a:t>：内核态的文件系统，升级过程复杂</a:t>
            </a:r>
            <a:endParaRPr lang="en-US" altLang="zh-CN" sz="1900" dirty="0">
              <a:effectLst/>
            </a:endParaRPr>
          </a:p>
          <a:p>
            <a:pPr marL="342900" indent="-342900" algn="l">
              <a:buFont typeface="Wingdings" panose="05000000000000000000" pitchFamily="2" charset="2"/>
              <a:buChar char="u"/>
            </a:pPr>
            <a:r>
              <a:rPr lang="zh-CN" altLang="en-US" sz="1900" b="1" dirty="0">
                <a:effectLst/>
              </a:rPr>
              <a:t>数据孤岛问题</a:t>
            </a:r>
            <a:r>
              <a:rPr lang="zh-CN" altLang="en-US" sz="1900" dirty="0">
                <a:effectLst/>
              </a:rPr>
              <a:t>：不同地理位置的训练集群之间进行数据迁移和访问时效率低下。</a:t>
            </a:r>
          </a:p>
          <a:p>
            <a:pPr marL="342900" indent="-342900" algn="l">
              <a:buFont typeface="Wingdings" panose="05000000000000000000" pitchFamily="2" charset="2"/>
              <a:buChar char="u"/>
            </a:pPr>
            <a:r>
              <a:rPr lang="zh-CN" altLang="en-US" sz="1900" b="1" dirty="0">
                <a:effectLst/>
              </a:rPr>
              <a:t>性能瓶颈</a:t>
            </a:r>
            <a:r>
              <a:rPr lang="zh-CN" altLang="en-US" sz="1900" dirty="0">
                <a:effectLst/>
              </a:rPr>
              <a:t>：容量和性能的瓶颈。</a:t>
            </a:r>
          </a:p>
          <a:p>
            <a:pPr marL="342900" indent="-342900" algn="l">
              <a:buFont typeface="Wingdings" panose="05000000000000000000" pitchFamily="2" charset="2"/>
              <a:buChar char="u"/>
            </a:pPr>
            <a:r>
              <a:rPr lang="zh-CN" altLang="en-US" sz="1900" b="1" dirty="0">
                <a:effectLst/>
              </a:rPr>
              <a:t>管理复杂性</a:t>
            </a:r>
            <a:r>
              <a:rPr lang="zh-CN" altLang="en-US" sz="1900" dirty="0">
                <a:effectLst/>
              </a:rPr>
              <a:t>：随着集群数量的增加，权限管理、资源分发和数据管理越来越复杂。</a:t>
            </a:r>
          </a:p>
          <a:p>
            <a:pPr marL="171450" lvl="0" indent="-171450">
              <a:lnSpc>
                <a:spcPct val="150000"/>
              </a:lnSpc>
              <a:buFont typeface="Arial" panose="020B0604020202020204" pitchFamily="34" charset="0"/>
              <a:buChar char="•"/>
              <a:defRPr/>
            </a:pPr>
            <a:endParaRPr lang="en-US" altLang="zh-CN" sz="1600" dirty="0">
              <a:solidFill>
                <a:srgbClr val="000000"/>
              </a:solidFill>
            </a:endParaRPr>
          </a:p>
        </p:txBody>
      </p:sp>
      <p:sp>
        <p:nvSpPr>
          <p:cNvPr id="13" name="í$ḻiḓe"/>
          <p:cNvSpPr/>
          <p:nvPr/>
        </p:nvSpPr>
        <p:spPr>
          <a:xfrm>
            <a:off x="4663482" y="1231866"/>
            <a:ext cx="3955578" cy="5458289"/>
          </a:xfrm>
          <a:prstGeom prst="roundRect">
            <a:avLst>
              <a:gd name="adj" fmla="val 2415"/>
            </a:avLst>
          </a:prstGeom>
          <a:solidFill>
            <a:schemeClr val="accent3">
              <a:lumMod val="20000"/>
              <a:lumOff val="80000"/>
              <a:alpha val="40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tIns="46800" anchor="t">
            <a:normAutofit/>
          </a:bodyPr>
          <a:lstStyle/>
          <a:p>
            <a:pPr marL="0" marR="0" lvl="0" indent="0" algn="l" defTabSz="913765" rtl="0" eaLnBrk="1" fontAlgn="auto" latinLnBrk="0" hangingPunct="1">
              <a:lnSpc>
                <a:spcPct val="120000"/>
              </a:lnSpc>
              <a:spcBef>
                <a:spcPts val="0"/>
              </a:spcBef>
              <a:spcAft>
                <a:spcPts val="0"/>
              </a:spcAft>
              <a:buClrTx/>
              <a:buSzTx/>
              <a:buFontTx/>
              <a:buNone/>
              <a:defRPr/>
            </a:pP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endPar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endParaRPr>
          </a:p>
        </p:txBody>
      </p:sp>
      <p:sp>
        <p:nvSpPr>
          <p:cNvPr id="14" name="ïS1iďê"/>
          <p:cNvSpPr/>
          <p:nvPr/>
        </p:nvSpPr>
        <p:spPr>
          <a:xfrm>
            <a:off x="5608991" y="1094898"/>
            <a:ext cx="1960695" cy="385277"/>
          </a:xfrm>
          <a:prstGeom prst="roundRect">
            <a:avLst>
              <a:gd name="adj" fmla="val 14195"/>
            </a:avLst>
          </a:prstGeom>
          <a:solidFill>
            <a:srgbClr val="1A317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defTabSz="913765">
              <a:defRPr/>
            </a:pPr>
            <a:r>
              <a:rPr lang="en-US" altLang="zh-CN" sz="2000" b="1" dirty="0" err="1"/>
              <a:t>BeeGFS+Ceph</a:t>
            </a:r>
            <a:endParaRPr lang="en-US" altLang="zh-CN" sz="2000" dirty="0"/>
          </a:p>
        </p:txBody>
      </p:sp>
      <p:sp>
        <p:nvSpPr>
          <p:cNvPr id="15" name="îṣľídê"/>
          <p:cNvSpPr/>
          <p:nvPr/>
        </p:nvSpPr>
        <p:spPr bwMode="auto">
          <a:xfrm>
            <a:off x="4778033" y="1593219"/>
            <a:ext cx="3826133" cy="379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285750" indent="-285750" algn="l">
              <a:buFont typeface="Wingdings" panose="05000000000000000000" pitchFamily="2" charset="2"/>
              <a:buChar char="Ø"/>
            </a:pPr>
            <a:r>
              <a:rPr lang="zh-CN" altLang="en-US" sz="1900" b="1" dirty="0">
                <a:effectLst/>
              </a:rPr>
              <a:t>分布式</a:t>
            </a:r>
            <a:r>
              <a:rPr lang="en-US" altLang="zh-CN" sz="1900" b="1" dirty="0">
                <a:effectLst/>
              </a:rPr>
              <a:t>MDS</a:t>
            </a:r>
            <a:r>
              <a:rPr lang="zh-CN" altLang="en-US" sz="1900" b="1" dirty="0">
                <a:effectLst/>
              </a:rPr>
              <a:t>集群</a:t>
            </a:r>
            <a:r>
              <a:rPr lang="zh-CN" altLang="en-US" sz="1900" dirty="0">
                <a:effectLst/>
              </a:rPr>
              <a:t>：允许系统轻松扩展到数十组节点，支持数</a:t>
            </a:r>
            <a:r>
              <a:rPr lang="en-US" altLang="zh-CN" sz="1900" dirty="0">
                <a:effectLst/>
              </a:rPr>
              <a:t>PB</a:t>
            </a:r>
            <a:r>
              <a:rPr lang="zh-CN" altLang="en-US" sz="1900" dirty="0">
                <a:effectLst/>
              </a:rPr>
              <a:t>的存储容量。</a:t>
            </a:r>
          </a:p>
          <a:p>
            <a:pPr marL="285750" indent="-285750" algn="l">
              <a:buFont typeface="Wingdings" panose="05000000000000000000" pitchFamily="2" charset="2"/>
              <a:buChar char="Ø"/>
            </a:pPr>
            <a:r>
              <a:rPr lang="zh-CN" altLang="en-US" sz="1900" b="1" dirty="0">
                <a:effectLst/>
              </a:rPr>
              <a:t>基于副本的可靠性</a:t>
            </a:r>
            <a:r>
              <a:rPr lang="zh-CN" altLang="en-US" sz="1900" dirty="0">
                <a:effectLst/>
              </a:rPr>
              <a:t>：提供数据副本，安全性增加。</a:t>
            </a:r>
          </a:p>
          <a:p>
            <a:pPr marL="285750" indent="-285750" algn="l">
              <a:buFont typeface="Wingdings" panose="05000000000000000000" pitchFamily="2" charset="2"/>
              <a:buChar char="Ø"/>
            </a:pPr>
            <a:r>
              <a:rPr lang="zh-CN" altLang="en-US" sz="1900" b="1" dirty="0">
                <a:effectLst/>
              </a:rPr>
              <a:t>简化的维护和开发</a:t>
            </a:r>
            <a:r>
              <a:rPr lang="zh-CN" altLang="en-US" sz="1900" dirty="0">
                <a:effectLst/>
              </a:rPr>
              <a:t>：服务端组件在应用态实现，降低了维护成本和开发难度。</a:t>
            </a:r>
            <a:endParaRPr lang="en-US" altLang="zh-CN" sz="1900" dirty="0">
              <a:solidFill>
                <a:srgbClr val="000000"/>
              </a:solidFill>
            </a:endParaRPr>
          </a:p>
          <a:p>
            <a:pPr marL="285750" indent="-285750" algn="l">
              <a:buFont typeface="Wingdings" panose="05000000000000000000" pitchFamily="2" charset="2"/>
              <a:buChar char="Ø"/>
            </a:pPr>
            <a:endParaRPr lang="en-US" altLang="zh-CN" sz="1900" b="1" dirty="0">
              <a:effectLst/>
            </a:endParaRPr>
          </a:p>
          <a:p>
            <a:pPr marL="285750" indent="-285750" algn="l">
              <a:buFont typeface="Wingdings" panose="05000000000000000000" pitchFamily="2" charset="2"/>
              <a:buChar char="u"/>
            </a:pPr>
            <a:r>
              <a:rPr lang="zh-CN" altLang="en-US" sz="1900" b="1" dirty="0">
                <a:effectLst/>
              </a:rPr>
              <a:t>吞吐量不足</a:t>
            </a:r>
            <a:r>
              <a:rPr lang="zh-CN" altLang="en-US" sz="1900" dirty="0">
                <a:effectLst/>
              </a:rPr>
              <a:t>：大模型和多模态训练需要更高的</a:t>
            </a:r>
            <a:r>
              <a:rPr lang="en-US" altLang="zh-CN" sz="1900" dirty="0">
                <a:effectLst/>
              </a:rPr>
              <a:t>I/O</a:t>
            </a:r>
            <a:r>
              <a:rPr lang="zh-CN" altLang="en-US" sz="1900" dirty="0">
                <a:effectLst/>
              </a:rPr>
              <a:t>吞吐量。</a:t>
            </a:r>
          </a:p>
          <a:p>
            <a:pPr marL="285750" indent="-285750" algn="l">
              <a:buFont typeface="Wingdings" panose="05000000000000000000" pitchFamily="2" charset="2"/>
              <a:buChar char="u"/>
            </a:pPr>
            <a:r>
              <a:rPr lang="zh-CN" altLang="en-US" sz="1900" b="1" dirty="0">
                <a:effectLst/>
              </a:rPr>
              <a:t>性能扩展性不足</a:t>
            </a:r>
            <a:r>
              <a:rPr lang="zh-CN" altLang="en-US" sz="1900" dirty="0">
                <a:effectLst/>
              </a:rPr>
              <a:t>：处理大规模文件系统时的性能扩展性受限。</a:t>
            </a:r>
          </a:p>
          <a:p>
            <a:pPr marL="285750" indent="-285750" algn="l">
              <a:buFont typeface="Wingdings" panose="05000000000000000000" pitchFamily="2" charset="2"/>
              <a:buChar char="u"/>
            </a:pPr>
            <a:r>
              <a:rPr lang="zh-CN" altLang="en-US" sz="1900" b="1" dirty="0">
                <a:effectLst/>
              </a:rPr>
              <a:t>存储效率偏低</a:t>
            </a:r>
            <a:r>
              <a:rPr lang="zh-CN" altLang="en-US" sz="1900" dirty="0">
                <a:effectLst/>
              </a:rPr>
              <a:t>：面向</a:t>
            </a:r>
            <a:r>
              <a:rPr lang="en-US" altLang="zh-CN" sz="1900" dirty="0">
                <a:effectLst/>
              </a:rPr>
              <a:t>HDD</a:t>
            </a:r>
            <a:r>
              <a:rPr lang="zh-CN" altLang="en-US" sz="1900" dirty="0">
                <a:effectLst/>
              </a:rPr>
              <a:t>设计的存储系统在</a:t>
            </a:r>
            <a:r>
              <a:rPr lang="en-US" altLang="zh-CN" sz="1900" dirty="0" err="1">
                <a:effectLst/>
              </a:rPr>
              <a:t>NVMe</a:t>
            </a:r>
            <a:r>
              <a:rPr lang="zh-CN" altLang="en-US" sz="1900" dirty="0">
                <a:effectLst/>
              </a:rPr>
              <a:t>等新型硬件上的性能未能充分发挥。</a:t>
            </a:r>
          </a:p>
          <a:p>
            <a:pPr marL="171450" lvl="0" indent="-171450">
              <a:lnSpc>
                <a:spcPct val="150000"/>
              </a:lnSpc>
              <a:buFont typeface="Arial" panose="020B0604020202020204" pitchFamily="34" charset="0"/>
              <a:buChar char="•"/>
              <a:defRPr/>
            </a:pPr>
            <a:endParaRPr lang="en-US" altLang="zh-CN" sz="1900" dirty="0">
              <a:solidFill>
                <a:srgbClr val="000000"/>
              </a:solidFill>
            </a:endParaRPr>
          </a:p>
        </p:txBody>
      </p:sp>
      <p:sp>
        <p:nvSpPr>
          <p:cNvPr id="16" name="í$ḻiḓe"/>
          <p:cNvSpPr/>
          <p:nvPr/>
        </p:nvSpPr>
        <p:spPr>
          <a:xfrm>
            <a:off x="9048422" y="1248680"/>
            <a:ext cx="2873436" cy="5441475"/>
          </a:xfrm>
          <a:prstGeom prst="roundRect">
            <a:avLst>
              <a:gd name="adj" fmla="val 2415"/>
            </a:avLst>
          </a:prstGeom>
          <a:solidFill>
            <a:schemeClr val="accent1">
              <a:lumMod val="20000"/>
              <a:lumOff val="80000"/>
              <a:alpha val="40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tIns="46800" anchor="t">
            <a:normAutofit/>
          </a:bodyPr>
          <a:lstStyle/>
          <a:p>
            <a:pPr marL="0" marR="0" lvl="0" indent="0" algn="l" defTabSz="913765" rtl="0" eaLnBrk="1" fontAlgn="auto" latinLnBrk="0" hangingPunct="1">
              <a:lnSpc>
                <a:spcPct val="120000"/>
              </a:lnSpc>
              <a:spcBef>
                <a:spcPts val="0"/>
              </a:spcBef>
              <a:spcAft>
                <a:spcPts val="0"/>
              </a:spcAft>
              <a:buClrTx/>
              <a:buSzTx/>
              <a:buFontTx/>
              <a:buNone/>
              <a:defRPr/>
            </a:pP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endPar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endParaRPr>
          </a:p>
        </p:txBody>
      </p:sp>
      <p:sp>
        <p:nvSpPr>
          <p:cNvPr id="17" name="ïS1iďê"/>
          <p:cNvSpPr/>
          <p:nvPr/>
        </p:nvSpPr>
        <p:spPr>
          <a:xfrm>
            <a:off x="9772581" y="1058797"/>
            <a:ext cx="1307937" cy="385277"/>
          </a:xfrm>
          <a:prstGeom prst="roundRect">
            <a:avLst>
              <a:gd name="adj" fmla="val 14195"/>
            </a:avLst>
          </a:prstGeom>
          <a:solidFill>
            <a:srgbClr val="1A317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defTabSz="913765">
              <a:defRPr/>
            </a:pPr>
            <a:r>
              <a:rPr lang="en-US" altLang="zh-CN" sz="1600" b="1" dirty="0"/>
              <a:t>DAOS</a:t>
            </a:r>
          </a:p>
        </p:txBody>
      </p:sp>
      <p:sp>
        <p:nvSpPr>
          <p:cNvPr id="18" name="îṣľídê"/>
          <p:cNvSpPr/>
          <p:nvPr/>
        </p:nvSpPr>
        <p:spPr bwMode="auto">
          <a:xfrm>
            <a:off x="9072691" y="1617482"/>
            <a:ext cx="2849167" cy="3839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285750" indent="-285750">
              <a:buFont typeface="Wingdings" panose="05000000000000000000" pitchFamily="2" charset="2"/>
              <a:buChar char="Ø"/>
            </a:pPr>
            <a:r>
              <a:rPr lang="zh-CN" altLang="en-US" sz="1900" b="1" dirty="0"/>
              <a:t>对新型硬件的支持：</a:t>
            </a:r>
            <a:r>
              <a:rPr lang="en-US" altLang="zh-CN" sz="1900" dirty="0" err="1"/>
              <a:t>Daos</a:t>
            </a:r>
            <a:r>
              <a:rPr lang="zh-CN" altLang="en-US" sz="1900" dirty="0"/>
              <a:t>能够更好地利用现代硬件，比如</a:t>
            </a:r>
            <a:r>
              <a:rPr lang="en-US" altLang="zh-CN" sz="1900" dirty="0" err="1"/>
              <a:t>NVMe</a:t>
            </a:r>
            <a:r>
              <a:rPr lang="en-US" altLang="zh-CN" sz="1900" dirty="0"/>
              <a:t> SSD</a:t>
            </a:r>
            <a:r>
              <a:rPr lang="zh-CN" altLang="en-US" sz="1900" dirty="0"/>
              <a:t>，提供更高的性能。</a:t>
            </a:r>
          </a:p>
          <a:p>
            <a:pPr marL="285750" indent="-285750">
              <a:buFont typeface="Wingdings" panose="05000000000000000000" pitchFamily="2" charset="2"/>
              <a:buChar char="Ø"/>
            </a:pPr>
            <a:r>
              <a:rPr lang="en-US" altLang="zh-CN" sz="1900" b="1" dirty="0"/>
              <a:t>CXL</a:t>
            </a:r>
            <a:r>
              <a:rPr lang="zh-CN" altLang="en-US" sz="1900" b="1" dirty="0"/>
              <a:t>技术的应用前景：</a:t>
            </a:r>
            <a:r>
              <a:rPr lang="en-US" altLang="zh-CN" sz="1900" dirty="0" err="1"/>
              <a:t>Daos</a:t>
            </a:r>
            <a:r>
              <a:rPr lang="zh-CN" altLang="en-US" sz="1900" dirty="0"/>
              <a:t>预期将与未来的计算扩展（</a:t>
            </a:r>
            <a:r>
              <a:rPr lang="en-US" altLang="zh-CN" sz="1900" dirty="0"/>
              <a:t>CXL</a:t>
            </a:r>
            <a:r>
              <a:rPr lang="zh-CN" altLang="en-US" sz="1900" dirty="0"/>
              <a:t>）技术相结合，进一步提升存储性能。</a:t>
            </a:r>
          </a:p>
          <a:p>
            <a:pPr marL="285750" indent="-285750">
              <a:buFont typeface="Wingdings" panose="05000000000000000000" pitchFamily="2" charset="2"/>
              <a:buChar char="Ø"/>
            </a:pPr>
            <a:r>
              <a:rPr lang="en-US" altLang="zh-CN" sz="1900" b="1" dirty="0"/>
              <a:t>Metadata-on-SSD</a:t>
            </a:r>
            <a:r>
              <a:rPr lang="zh-CN" altLang="en-US" sz="1900" b="1" dirty="0"/>
              <a:t>：</a:t>
            </a:r>
            <a:r>
              <a:rPr lang="en-US" altLang="zh-CN" sz="1900" dirty="0" err="1"/>
              <a:t>Daos</a:t>
            </a:r>
            <a:r>
              <a:rPr lang="zh-CN" altLang="en-US" sz="1900" dirty="0"/>
              <a:t>的这一版本预计将显著提升元数据的处理能力，进一步支持大规模</a:t>
            </a:r>
            <a:r>
              <a:rPr lang="en-US" altLang="zh-CN" sz="1900" dirty="0"/>
              <a:t>AI</a:t>
            </a:r>
            <a:r>
              <a:rPr lang="zh-CN" altLang="en-US" sz="1900" dirty="0"/>
              <a:t>训练。</a:t>
            </a:r>
          </a:p>
          <a:p>
            <a:pPr marL="171450" lvl="0" indent="-171450">
              <a:lnSpc>
                <a:spcPct val="150000"/>
              </a:lnSpc>
              <a:buFont typeface="Arial" panose="020B0604020202020204" pitchFamily="34" charset="0"/>
              <a:buChar char="•"/>
              <a:defRPr/>
            </a:pPr>
            <a:endParaRPr lang="en-US" altLang="zh-CN" sz="1200" dirty="0">
              <a:solidFill>
                <a:srgbClr val="000000"/>
              </a:solidFill>
            </a:endParaRPr>
          </a:p>
        </p:txBody>
      </p:sp>
      <p:cxnSp>
        <p:nvCxnSpPr>
          <p:cNvPr id="20" name="直接连接符 19"/>
          <p:cNvCxnSpPr/>
          <p:nvPr/>
        </p:nvCxnSpPr>
        <p:spPr>
          <a:xfrm>
            <a:off x="553618" y="3498052"/>
            <a:ext cx="3571525" cy="0"/>
          </a:xfrm>
          <a:prstGeom prst="line">
            <a:avLst/>
          </a:prstGeom>
          <a:ln>
            <a:solidFill>
              <a:schemeClr val="accent1">
                <a:lumMod val="60000"/>
                <a:lumOff val="4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928166" y="4053112"/>
            <a:ext cx="3571525" cy="0"/>
          </a:xfrm>
          <a:prstGeom prst="line">
            <a:avLst/>
          </a:prstGeom>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7" name="图形 26" descr="星星"/>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1200" y="833311"/>
            <a:ext cx="766152" cy="766152"/>
          </a:xfrm>
          <a:prstGeom prst="rect">
            <a:avLst/>
          </a:prstGeom>
        </p:spPr>
      </p:pic>
      <p:sp>
        <p:nvSpPr>
          <p:cNvPr id="7" name="灯片编号占位符 6"/>
          <p:cNvSpPr>
            <a:spLocks noGrp="1"/>
          </p:cNvSpPr>
          <p:nvPr>
            <p:ph type="sldNum" sz="quarter" idx="12"/>
          </p:nvPr>
        </p:nvSpPr>
        <p:spPr/>
        <p:txBody>
          <a:bodyPr/>
          <a:lstStyle/>
          <a:p>
            <a:fld id="{5588236D-BA36-4C90-BC5E-4C81E9977708}" type="slidenum">
              <a:rPr lang="zh-CN" altLang="en-US" sz="2400" smtClean="0"/>
              <a:t>5</a:t>
            </a:fld>
            <a:endParaRPr lang="zh-CN" altLang="en-US" sz="240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bwMode="auto">
          <a:xfrm>
            <a:off x="-1482" y="0"/>
            <a:ext cx="12193481" cy="6863750"/>
          </a:xfrm>
          <a:prstGeom prst="rect">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9" name="矩形 28"/>
          <p:cNvSpPr/>
          <p:nvPr/>
        </p:nvSpPr>
        <p:spPr bwMode="auto">
          <a:xfrm>
            <a:off x="-1270" y="1016001"/>
            <a:ext cx="12193270" cy="5842000"/>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 name="标题 1"/>
          <p:cNvSpPr>
            <a:spLocks noGrp="1"/>
          </p:cNvSpPr>
          <p:nvPr>
            <p:ph type="title"/>
          </p:nvPr>
        </p:nvSpPr>
        <p:spPr>
          <a:xfrm>
            <a:off x="1328737" y="321467"/>
            <a:ext cx="10850563" cy="663575"/>
          </a:xfrm>
        </p:spPr>
        <p:txBody>
          <a:bodyPr/>
          <a:lstStyle/>
          <a:p>
            <a:r>
              <a:rPr lang="zh-CN" altLang="en-US" sz="2800" b="1" dirty="0">
                <a:solidFill>
                  <a:schemeClr val="tx1">
                    <a:lumMod val="85000"/>
                    <a:lumOff val="15000"/>
                  </a:schemeClr>
                </a:solidFill>
              </a:rPr>
              <a:t>过程分析</a:t>
            </a:r>
          </a:p>
        </p:txBody>
      </p:sp>
      <p:sp>
        <p:nvSpPr>
          <p:cNvPr id="46" name="book-and-cd_43679"/>
          <p:cNvSpPr>
            <a:spLocks noChangeAspect="1"/>
          </p:cNvSpPr>
          <p:nvPr/>
        </p:nvSpPr>
        <p:spPr bwMode="auto">
          <a:xfrm>
            <a:off x="520658" y="414668"/>
            <a:ext cx="609685" cy="488288"/>
          </a:xfrm>
          <a:custGeom>
            <a:avLst/>
            <a:gdLst>
              <a:gd name="connsiteX0" fmla="*/ 452113 w 560604"/>
              <a:gd name="connsiteY0" fmla="*/ 77314 h 448980"/>
              <a:gd name="connsiteX1" fmla="*/ 417185 w 560604"/>
              <a:gd name="connsiteY1" fmla="*/ 112165 h 448980"/>
              <a:gd name="connsiteX2" fmla="*/ 452113 w 560604"/>
              <a:gd name="connsiteY2" fmla="*/ 145726 h 448980"/>
              <a:gd name="connsiteX3" fmla="*/ 485747 w 560604"/>
              <a:gd name="connsiteY3" fmla="*/ 112165 h 448980"/>
              <a:gd name="connsiteX4" fmla="*/ 452113 w 560604"/>
              <a:gd name="connsiteY4" fmla="*/ 77314 h 448980"/>
              <a:gd name="connsiteX5" fmla="*/ 118850 w 560604"/>
              <a:gd name="connsiteY5" fmla="*/ 64516 h 448980"/>
              <a:gd name="connsiteX6" fmla="*/ 40048 w 560604"/>
              <a:gd name="connsiteY6" fmla="*/ 77417 h 448980"/>
              <a:gd name="connsiteX7" fmla="*/ 40048 w 560604"/>
              <a:gd name="connsiteY7" fmla="*/ 392214 h 448980"/>
              <a:gd name="connsiteX8" fmla="*/ 107224 w 560604"/>
              <a:gd name="connsiteY8" fmla="*/ 380602 h 448980"/>
              <a:gd name="connsiteX9" fmla="*/ 255786 w 560604"/>
              <a:gd name="connsiteY9" fmla="*/ 412856 h 448980"/>
              <a:gd name="connsiteX10" fmla="*/ 255786 w 560604"/>
              <a:gd name="connsiteY10" fmla="*/ 277390 h 448980"/>
              <a:gd name="connsiteX11" fmla="*/ 246743 w 560604"/>
              <a:gd name="connsiteY11" fmla="*/ 287711 h 448980"/>
              <a:gd name="connsiteX12" fmla="*/ 246743 w 560604"/>
              <a:gd name="connsiteY12" fmla="*/ 109671 h 448980"/>
              <a:gd name="connsiteX13" fmla="*/ 118850 w 560604"/>
              <a:gd name="connsiteY13" fmla="*/ 64516 h 448980"/>
              <a:gd name="connsiteX14" fmla="*/ 452113 w 560604"/>
              <a:gd name="connsiteY14" fmla="*/ 64406 h 448980"/>
              <a:gd name="connsiteX15" fmla="*/ 498683 w 560604"/>
              <a:gd name="connsiteY15" fmla="*/ 112165 h 448980"/>
              <a:gd name="connsiteX16" fmla="*/ 452113 w 560604"/>
              <a:gd name="connsiteY16" fmla="*/ 158634 h 448980"/>
              <a:gd name="connsiteX17" fmla="*/ 404248 w 560604"/>
              <a:gd name="connsiteY17" fmla="*/ 112165 h 448980"/>
              <a:gd name="connsiteX18" fmla="*/ 452113 w 560604"/>
              <a:gd name="connsiteY18" fmla="*/ 64406 h 448980"/>
              <a:gd name="connsiteX19" fmla="*/ 452058 w 560604"/>
              <a:gd name="connsiteY19" fmla="*/ 59344 h 448980"/>
              <a:gd name="connsiteX20" fmla="*/ 399076 w 560604"/>
              <a:gd name="connsiteY20" fmla="*/ 112237 h 448980"/>
              <a:gd name="connsiteX21" fmla="*/ 452058 w 560604"/>
              <a:gd name="connsiteY21" fmla="*/ 163840 h 448980"/>
              <a:gd name="connsiteX22" fmla="*/ 505039 w 560604"/>
              <a:gd name="connsiteY22" fmla="*/ 112237 h 448980"/>
              <a:gd name="connsiteX23" fmla="*/ 452058 w 560604"/>
              <a:gd name="connsiteY23" fmla="*/ 59344 h 448980"/>
              <a:gd name="connsiteX24" fmla="*/ 118850 w 560604"/>
              <a:gd name="connsiteY24" fmla="*/ 50324 h 448980"/>
              <a:gd name="connsiteX25" fmla="*/ 257078 w 560604"/>
              <a:gd name="connsiteY25" fmla="*/ 99350 h 448980"/>
              <a:gd name="connsiteX26" fmla="*/ 334589 w 560604"/>
              <a:gd name="connsiteY26" fmla="*/ 58065 h 448980"/>
              <a:gd name="connsiteX27" fmla="*/ 329422 w 560604"/>
              <a:gd name="connsiteY27" fmla="*/ 76127 h 448980"/>
              <a:gd name="connsiteX28" fmla="*/ 268705 w 560604"/>
              <a:gd name="connsiteY28" fmla="*/ 109671 h 448980"/>
              <a:gd name="connsiteX29" fmla="*/ 268705 w 560604"/>
              <a:gd name="connsiteY29" fmla="*/ 287711 h 448980"/>
              <a:gd name="connsiteX30" fmla="*/ 259662 w 560604"/>
              <a:gd name="connsiteY30" fmla="*/ 277390 h 448980"/>
              <a:gd name="connsiteX31" fmla="*/ 259662 w 560604"/>
              <a:gd name="connsiteY31" fmla="*/ 412856 h 448980"/>
              <a:gd name="connsiteX32" fmla="*/ 405641 w 560604"/>
              <a:gd name="connsiteY32" fmla="*/ 380602 h 448980"/>
              <a:gd name="connsiteX33" fmla="*/ 475400 w 560604"/>
              <a:gd name="connsiteY33" fmla="*/ 392214 h 448980"/>
              <a:gd name="connsiteX34" fmla="*/ 475400 w 560604"/>
              <a:gd name="connsiteY34" fmla="*/ 233525 h 448980"/>
              <a:gd name="connsiteX35" fmla="*/ 510280 w 560604"/>
              <a:gd name="connsiteY35" fmla="*/ 221914 h 448980"/>
              <a:gd name="connsiteX36" fmla="*/ 510280 w 560604"/>
              <a:gd name="connsiteY36" fmla="*/ 437369 h 448980"/>
              <a:gd name="connsiteX37" fmla="*/ 290666 w 560604"/>
              <a:gd name="connsiteY37" fmla="*/ 437369 h 448980"/>
              <a:gd name="connsiteX38" fmla="*/ 258370 w 560604"/>
              <a:gd name="connsiteY38" fmla="*/ 448980 h 448980"/>
              <a:gd name="connsiteX39" fmla="*/ 226074 w 560604"/>
              <a:gd name="connsiteY39" fmla="*/ 437369 h 448980"/>
              <a:gd name="connsiteX40" fmla="*/ 0 w 560604"/>
              <a:gd name="connsiteY40" fmla="*/ 437369 h 448980"/>
              <a:gd name="connsiteX41" fmla="*/ 0 w 560604"/>
              <a:gd name="connsiteY41" fmla="*/ 113541 h 448980"/>
              <a:gd name="connsiteX42" fmla="*/ 24545 w 560604"/>
              <a:gd name="connsiteY42" fmla="*/ 96769 h 448980"/>
              <a:gd name="connsiteX43" fmla="*/ 24545 w 560604"/>
              <a:gd name="connsiteY43" fmla="*/ 67096 h 448980"/>
              <a:gd name="connsiteX44" fmla="*/ 29713 w 560604"/>
              <a:gd name="connsiteY44" fmla="*/ 65806 h 448980"/>
              <a:gd name="connsiteX45" fmla="*/ 118850 w 560604"/>
              <a:gd name="connsiteY45" fmla="*/ 50324 h 448980"/>
              <a:gd name="connsiteX46" fmla="*/ 449473 w 560604"/>
              <a:gd name="connsiteY46" fmla="*/ 0 h 448980"/>
              <a:gd name="connsiteX47" fmla="*/ 560604 w 560604"/>
              <a:gd name="connsiteY47" fmla="*/ 109657 h 448980"/>
              <a:gd name="connsiteX48" fmla="*/ 449473 w 560604"/>
              <a:gd name="connsiteY48" fmla="*/ 219313 h 448980"/>
              <a:gd name="connsiteX49" fmla="*/ 339634 w 560604"/>
              <a:gd name="connsiteY49" fmla="*/ 109657 h 448980"/>
              <a:gd name="connsiteX50" fmla="*/ 449473 w 560604"/>
              <a:gd name="connsiteY50" fmla="*/ 0 h 448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60604" h="448980">
                <a:moveTo>
                  <a:pt x="452113" y="77314"/>
                </a:moveTo>
                <a:cubicBezTo>
                  <a:pt x="432708" y="77314"/>
                  <a:pt x="417185" y="92804"/>
                  <a:pt x="417185" y="112165"/>
                </a:cubicBezTo>
                <a:cubicBezTo>
                  <a:pt x="417185" y="130237"/>
                  <a:pt x="432708" y="145726"/>
                  <a:pt x="452113" y="145726"/>
                </a:cubicBezTo>
                <a:cubicBezTo>
                  <a:pt x="471517" y="145726"/>
                  <a:pt x="485747" y="130237"/>
                  <a:pt x="485747" y="112165"/>
                </a:cubicBezTo>
                <a:cubicBezTo>
                  <a:pt x="485747" y="92804"/>
                  <a:pt x="470223" y="77314"/>
                  <a:pt x="452113" y="77314"/>
                </a:cubicBezTo>
                <a:close/>
                <a:moveTo>
                  <a:pt x="118850" y="64516"/>
                </a:moveTo>
                <a:cubicBezTo>
                  <a:pt x="81387" y="64516"/>
                  <a:pt x="50382" y="73547"/>
                  <a:pt x="40048" y="77417"/>
                </a:cubicBezTo>
                <a:lnTo>
                  <a:pt x="40048" y="392214"/>
                </a:lnTo>
                <a:cubicBezTo>
                  <a:pt x="58133" y="384473"/>
                  <a:pt x="81387" y="380602"/>
                  <a:pt x="107224" y="380602"/>
                </a:cubicBezTo>
                <a:cubicBezTo>
                  <a:pt x="171816" y="380602"/>
                  <a:pt x="236408" y="405115"/>
                  <a:pt x="255786" y="412856"/>
                </a:cubicBezTo>
                <a:lnTo>
                  <a:pt x="255786" y="277390"/>
                </a:lnTo>
                <a:lnTo>
                  <a:pt x="246743" y="287711"/>
                </a:lnTo>
                <a:lnTo>
                  <a:pt x="246743" y="109671"/>
                </a:lnTo>
                <a:cubicBezTo>
                  <a:pt x="211863" y="79997"/>
                  <a:pt x="169232" y="64516"/>
                  <a:pt x="118850" y="64516"/>
                </a:cubicBezTo>
                <a:close/>
                <a:moveTo>
                  <a:pt x="452113" y="64406"/>
                </a:moveTo>
                <a:cubicBezTo>
                  <a:pt x="477985" y="64406"/>
                  <a:pt x="498683" y="86350"/>
                  <a:pt x="498683" y="112165"/>
                </a:cubicBezTo>
                <a:cubicBezTo>
                  <a:pt x="498683" y="137981"/>
                  <a:pt x="477985" y="158634"/>
                  <a:pt x="452113" y="158634"/>
                </a:cubicBezTo>
                <a:cubicBezTo>
                  <a:pt x="426240" y="158634"/>
                  <a:pt x="404248" y="137981"/>
                  <a:pt x="404248" y="112165"/>
                </a:cubicBezTo>
                <a:cubicBezTo>
                  <a:pt x="404248" y="86350"/>
                  <a:pt x="426240" y="64406"/>
                  <a:pt x="452113" y="64406"/>
                </a:cubicBezTo>
                <a:close/>
                <a:moveTo>
                  <a:pt x="452058" y="59344"/>
                </a:moveTo>
                <a:cubicBezTo>
                  <a:pt x="422336" y="59344"/>
                  <a:pt x="399076" y="82565"/>
                  <a:pt x="399076" y="112237"/>
                </a:cubicBezTo>
                <a:cubicBezTo>
                  <a:pt x="399076" y="140618"/>
                  <a:pt x="422336" y="163840"/>
                  <a:pt x="452058" y="163840"/>
                </a:cubicBezTo>
                <a:cubicBezTo>
                  <a:pt x="480486" y="163840"/>
                  <a:pt x="505039" y="140618"/>
                  <a:pt x="505039" y="112237"/>
                </a:cubicBezTo>
                <a:cubicBezTo>
                  <a:pt x="505039" y="82565"/>
                  <a:pt x="480486" y="59344"/>
                  <a:pt x="452058" y="59344"/>
                </a:cubicBezTo>
                <a:close/>
                <a:moveTo>
                  <a:pt x="118850" y="50324"/>
                </a:moveTo>
                <a:cubicBezTo>
                  <a:pt x="173108" y="50324"/>
                  <a:pt x="219614" y="67096"/>
                  <a:pt x="257078" y="99350"/>
                </a:cubicBezTo>
                <a:cubicBezTo>
                  <a:pt x="280331" y="79997"/>
                  <a:pt x="306168" y="65806"/>
                  <a:pt x="334589" y="58065"/>
                </a:cubicBezTo>
                <a:cubicBezTo>
                  <a:pt x="332005" y="64516"/>
                  <a:pt x="330713" y="69676"/>
                  <a:pt x="329422" y="76127"/>
                </a:cubicBezTo>
                <a:cubicBezTo>
                  <a:pt x="307460" y="82578"/>
                  <a:pt x="286791" y="94189"/>
                  <a:pt x="268705" y="109671"/>
                </a:cubicBezTo>
                <a:lnTo>
                  <a:pt x="268705" y="287711"/>
                </a:lnTo>
                <a:lnTo>
                  <a:pt x="259662" y="277390"/>
                </a:lnTo>
                <a:lnTo>
                  <a:pt x="259662" y="412856"/>
                </a:lnTo>
                <a:cubicBezTo>
                  <a:pt x="279039" y="405115"/>
                  <a:pt x="339756" y="380602"/>
                  <a:pt x="405641" y="380602"/>
                </a:cubicBezTo>
                <a:cubicBezTo>
                  <a:pt x="431478" y="380602"/>
                  <a:pt x="454731" y="384473"/>
                  <a:pt x="475400" y="392214"/>
                </a:cubicBezTo>
                <a:lnTo>
                  <a:pt x="475400" y="233525"/>
                </a:lnTo>
                <a:cubicBezTo>
                  <a:pt x="488319" y="230945"/>
                  <a:pt x="499945" y="227074"/>
                  <a:pt x="510280" y="221914"/>
                </a:cubicBezTo>
                <a:lnTo>
                  <a:pt x="510280" y="437369"/>
                </a:lnTo>
                <a:lnTo>
                  <a:pt x="290666" y="437369"/>
                </a:lnTo>
                <a:cubicBezTo>
                  <a:pt x="282915" y="445110"/>
                  <a:pt x="271288" y="448980"/>
                  <a:pt x="258370" y="448980"/>
                </a:cubicBezTo>
                <a:cubicBezTo>
                  <a:pt x="245451" y="448980"/>
                  <a:pt x="233825" y="445110"/>
                  <a:pt x="226074" y="437369"/>
                </a:cubicBezTo>
                <a:lnTo>
                  <a:pt x="0" y="437369"/>
                </a:lnTo>
                <a:lnTo>
                  <a:pt x="0" y="113541"/>
                </a:lnTo>
                <a:cubicBezTo>
                  <a:pt x="0" y="105800"/>
                  <a:pt x="9043" y="100640"/>
                  <a:pt x="24545" y="96769"/>
                </a:cubicBezTo>
                <a:lnTo>
                  <a:pt x="24545" y="67096"/>
                </a:lnTo>
                <a:lnTo>
                  <a:pt x="29713" y="65806"/>
                </a:lnTo>
                <a:cubicBezTo>
                  <a:pt x="31005" y="64516"/>
                  <a:pt x="68468" y="50324"/>
                  <a:pt x="118850" y="50324"/>
                </a:cubicBezTo>
                <a:close/>
                <a:moveTo>
                  <a:pt x="449473" y="0"/>
                </a:moveTo>
                <a:cubicBezTo>
                  <a:pt x="510208" y="0"/>
                  <a:pt x="560604" y="49023"/>
                  <a:pt x="560604" y="109657"/>
                </a:cubicBezTo>
                <a:cubicBezTo>
                  <a:pt x="560604" y="170290"/>
                  <a:pt x="510208" y="219313"/>
                  <a:pt x="449473" y="219313"/>
                </a:cubicBezTo>
                <a:cubicBezTo>
                  <a:pt x="388739" y="219313"/>
                  <a:pt x="339634" y="170290"/>
                  <a:pt x="339634" y="109657"/>
                </a:cubicBezTo>
                <a:cubicBezTo>
                  <a:pt x="339634" y="49023"/>
                  <a:pt x="388739" y="0"/>
                  <a:pt x="449473" y="0"/>
                </a:cubicBezTo>
                <a:close/>
              </a:path>
            </a:pathLst>
          </a:custGeom>
          <a:solidFill>
            <a:srgbClr val="1A3172"/>
          </a:solidFill>
          <a:ln>
            <a:noFill/>
          </a:ln>
        </p:spPr>
      </p:sp>
      <p:graphicFrame>
        <p:nvGraphicFramePr>
          <p:cNvPr id="9" name="表格 8"/>
          <p:cNvGraphicFramePr>
            <a:graphicFrameLocks noGrp="1"/>
          </p:cNvGraphicFramePr>
          <p:nvPr/>
        </p:nvGraphicFramePr>
        <p:xfrm>
          <a:off x="1215737" y="1341880"/>
          <a:ext cx="9500585" cy="4849437"/>
        </p:xfrm>
        <a:graphic>
          <a:graphicData uri="http://schemas.openxmlformats.org/drawingml/2006/table">
            <a:tbl>
              <a:tblPr>
                <a:tableStyleId>{16D9F66E-5EB9-4882-86FB-DCBF35E3C3E4}</a:tableStyleId>
              </a:tblPr>
              <a:tblGrid>
                <a:gridCol w="1224002">
                  <a:extLst>
                    <a:ext uri="{9D8B030D-6E8A-4147-A177-3AD203B41FA5}">
                      <a16:colId xmlns:a16="http://schemas.microsoft.com/office/drawing/2014/main" val="20000"/>
                    </a:ext>
                  </a:extLst>
                </a:gridCol>
                <a:gridCol w="1224002">
                  <a:extLst>
                    <a:ext uri="{9D8B030D-6E8A-4147-A177-3AD203B41FA5}">
                      <a16:colId xmlns:a16="http://schemas.microsoft.com/office/drawing/2014/main" val="20001"/>
                    </a:ext>
                  </a:extLst>
                </a:gridCol>
                <a:gridCol w="1806860">
                  <a:extLst>
                    <a:ext uri="{9D8B030D-6E8A-4147-A177-3AD203B41FA5}">
                      <a16:colId xmlns:a16="http://schemas.microsoft.com/office/drawing/2014/main" val="20002"/>
                    </a:ext>
                  </a:extLst>
                </a:gridCol>
                <a:gridCol w="1608688">
                  <a:extLst>
                    <a:ext uri="{9D8B030D-6E8A-4147-A177-3AD203B41FA5}">
                      <a16:colId xmlns:a16="http://schemas.microsoft.com/office/drawing/2014/main" val="20003"/>
                    </a:ext>
                  </a:extLst>
                </a:gridCol>
                <a:gridCol w="1701944">
                  <a:extLst>
                    <a:ext uri="{9D8B030D-6E8A-4147-A177-3AD203B41FA5}">
                      <a16:colId xmlns:a16="http://schemas.microsoft.com/office/drawing/2014/main" val="20004"/>
                    </a:ext>
                  </a:extLst>
                </a:gridCol>
                <a:gridCol w="1935089">
                  <a:extLst>
                    <a:ext uri="{9D8B030D-6E8A-4147-A177-3AD203B41FA5}">
                      <a16:colId xmlns:a16="http://schemas.microsoft.com/office/drawing/2014/main" val="20005"/>
                    </a:ext>
                  </a:extLst>
                </a:gridCol>
              </a:tblGrid>
              <a:tr h="236190">
                <a:tc gridSpan="2">
                  <a:txBody>
                    <a:bodyPr/>
                    <a:lstStyle/>
                    <a:p>
                      <a:pPr fontAlgn="ctr" latinLnBrk="0"/>
                      <a:endParaRPr lang="zh-CN" altLang="en-US" sz="1800" b="0" i="0">
                        <a:solidFill>
                          <a:srgbClr val="000000"/>
                        </a:solidFill>
                        <a:effectLst/>
                      </a:endParaRPr>
                    </a:p>
                  </a:txBody>
                  <a:tcPr marL="67116" marR="67116" marT="33558" marB="33558" anchor="ctr"/>
                </a:tc>
                <a:tc hMerge="1">
                  <a:txBody>
                    <a:bodyPr/>
                    <a:lstStyle/>
                    <a:p>
                      <a:endParaRPr lang="zh-CN"/>
                    </a:p>
                  </a:txBody>
                  <a:tcPr/>
                </a:tc>
                <a:tc>
                  <a:txBody>
                    <a:bodyPr/>
                    <a:lstStyle/>
                    <a:p>
                      <a:pPr fontAlgn="ctr" latinLnBrk="0"/>
                      <a:r>
                        <a:rPr lang="zh-CN" altLang="en-US" sz="1800" b="0" dirty="0">
                          <a:solidFill>
                            <a:srgbClr val="000000"/>
                          </a:solidFill>
                          <a:effectLst/>
                        </a:rPr>
                        <a:t>数据采集</a:t>
                      </a:r>
                      <a:endParaRPr lang="zh-CN" altLang="en-US" sz="1800" b="0" i="0" dirty="0">
                        <a:solidFill>
                          <a:srgbClr val="000000"/>
                        </a:solidFill>
                        <a:effectLst/>
                      </a:endParaRPr>
                    </a:p>
                  </a:txBody>
                  <a:tcPr marL="67116" marR="67116" marT="33558" marB="33558" anchor="ctr"/>
                </a:tc>
                <a:tc>
                  <a:txBody>
                    <a:bodyPr/>
                    <a:lstStyle/>
                    <a:p>
                      <a:pPr fontAlgn="ctr" latinLnBrk="0"/>
                      <a:r>
                        <a:rPr lang="zh-CN" altLang="en-US" sz="1800" b="0">
                          <a:solidFill>
                            <a:srgbClr val="000000"/>
                          </a:solidFill>
                          <a:effectLst/>
                        </a:rPr>
                        <a:t>预处理</a:t>
                      </a:r>
                      <a:endParaRPr lang="zh-CN" altLang="en-US" sz="1800" b="0" i="0">
                        <a:solidFill>
                          <a:srgbClr val="000000"/>
                        </a:solidFill>
                        <a:effectLst/>
                      </a:endParaRPr>
                    </a:p>
                  </a:txBody>
                  <a:tcPr marL="67116" marR="67116" marT="33558" marB="33558" anchor="ctr"/>
                </a:tc>
                <a:tc>
                  <a:txBody>
                    <a:bodyPr/>
                    <a:lstStyle/>
                    <a:p>
                      <a:pPr fontAlgn="ctr" latinLnBrk="0"/>
                      <a:r>
                        <a:rPr lang="zh-CN" altLang="en-US" sz="1800" b="0">
                          <a:solidFill>
                            <a:srgbClr val="000000"/>
                          </a:solidFill>
                          <a:effectLst/>
                        </a:rPr>
                        <a:t>模型训练</a:t>
                      </a:r>
                      <a:endParaRPr lang="zh-CN" altLang="en-US" sz="1800" b="0" i="0">
                        <a:solidFill>
                          <a:srgbClr val="000000"/>
                        </a:solidFill>
                        <a:effectLst/>
                      </a:endParaRPr>
                    </a:p>
                  </a:txBody>
                  <a:tcPr marL="67116" marR="67116" marT="33558" marB="33558" anchor="ctr"/>
                </a:tc>
                <a:tc>
                  <a:txBody>
                    <a:bodyPr/>
                    <a:lstStyle/>
                    <a:p>
                      <a:pPr fontAlgn="ctr" latinLnBrk="0"/>
                      <a:r>
                        <a:rPr lang="zh-CN" altLang="en-US" sz="1800" b="0" dirty="0">
                          <a:solidFill>
                            <a:srgbClr val="000000"/>
                          </a:solidFill>
                          <a:effectLst/>
                        </a:rPr>
                        <a:t>推理</a:t>
                      </a:r>
                      <a:endParaRPr lang="zh-CN" altLang="en-US" sz="1800" b="0" i="0" dirty="0">
                        <a:solidFill>
                          <a:srgbClr val="000000"/>
                        </a:solidFill>
                        <a:effectLst/>
                      </a:endParaRPr>
                    </a:p>
                  </a:txBody>
                  <a:tcPr marL="67116" marR="67116" marT="33558" marB="33558" anchor="ctr"/>
                </a:tc>
                <a:extLst>
                  <a:ext uri="{0D108BD9-81ED-4DB2-BD59-A6C34878D82A}">
                    <a16:rowId xmlns:a16="http://schemas.microsoft.com/office/drawing/2014/main" val="10000"/>
                  </a:ext>
                </a:extLst>
              </a:tr>
              <a:tr h="434883">
                <a:tc gridSpan="2">
                  <a:txBody>
                    <a:bodyPr/>
                    <a:lstStyle/>
                    <a:p>
                      <a:pPr fontAlgn="ctr" latinLnBrk="0"/>
                      <a:r>
                        <a:rPr lang="zh-CN" altLang="en-US" sz="1800" b="0" dirty="0">
                          <a:solidFill>
                            <a:srgbClr val="000000"/>
                          </a:solidFill>
                          <a:effectLst/>
                        </a:rPr>
                        <a:t>存储需求</a:t>
                      </a:r>
                      <a:endParaRPr lang="zh-CN" altLang="en-US" sz="1800" b="0" i="0" dirty="0">
                        <a:solidFill>
                          <a:srgbClr val="000000"/>
                        </a:solidFill>
                        <a:effectLst/>
                      </a:endParaRPr>
                    </a:p>
                  </a:txBody>
                  <a:tcPr marL="67116" marR="67116" marT="33558" marB="33558" anchor="ctr"/>
                </a:tc>
                <a:tc hMerge="1">
                  <a:txBody>
                    <a:bodyPr/>
                    <a:lstStyle/>
                    <a:p>
                      <a:endParaRPr lang="zh-CN"/>
                    </a:p>
                  </a:txBody>
                  <a:tcPr/>
                </a:tc>
                <a:tc>
                  <a:txBody>
                    <a:bodyPr/>
                    <a:lstStyle/>
                    <a:p>
                      <a:pPr fontAlgn="ctr" latinLnBrk="0"/>
                      <a:r>
                        <a:rPr lang="zh-CN" altLang="en-US" sz="1800" b="0" dirty="0">
                          <a:solidFill>
                            <a:srgbClr val="000000"/>
                          </a:solidFill>
                          <a:effectLst/>
                        </a:rPr>
                        <a:t>具备处理高度多变数据格式的灵活性</a:t>
                      </a:r>
                      <a:endParaRPr lang="zh-CN" altLang="en-US" sz="1800" b="0" i="0" dirty="0">
                        <a:solidFill>
                          <a:srgbClr val="000000"/>
                        </a:solidFill>
                        <a:effectLst/>
                      </a:endParaRPr>
                    </a:p>
                  </a:txBody>
                  <a:tcPr marL="67116" marR="67116" marT="33558" marB="33558" anchor="ctr"/>
                </a:tc>
                <a:tc>
                  <a:txBody>
                    <a:bodyPr/>
                    <a:lstStyle/>
                    <a:p>
                      <a:pPr fontAlgn="ctr" latinLnBrk="0"/>
                      <a:r>
                        <a:rPr lang="zh-CN" altLang="en-US" sz="1800" b="0">
                          <a:solidFill>
                            <a:srgbClr val="000000"/>
                          </a:solidFill>
                          <a:effectLst/>
                        </a:rPr>
                        <a:t>减少数据准备时间</a:t>
                      </a:r>
                      <a:endParaRPr lang="zh-CN" altLang="en-US" sz="1800" b="0" i="0">
                        <a:solidFill>
                          <a:srgbClr val="000000"/>
                        </a:solidFill>
                        <a:effectLst/>
                      </a:endParaRPr>
                    </a:p>
                  </a:txBody>
                  <a:tcPr marL="67116" marR="67116" marT="33558" marB="33558" anchor="ctr"/>
                </a:tc>
                <a:tc>
                  <a:txBody>
                    <a:bodyPr/>
                    <a:lstStyle/>
                    <a:p>
                      <a:pPr fontAlgn="ctr" latinLnBrk="0"/>
                      <a:r>
                        <a:rPr lang="zh-CN" altLang="en-US" sz="1800" b="0" dirty="0">
                          <a:solidFill>
                            <a:srgbClr val="000000"/>
                          </a:solidFill>
                          <a:effectLst/>
                        </a:rPr>
                        <a:t>缩短训练时间</a:t>
                      </a:r>
                      <a:endParaRPr lang="zh-CN" altLang="en-US" sz="1800" b="0" i="0" dirty="0">
                        <a:solidFill>
                          <a:srgbClr val="000000"/>
                        </a:solidFill>
                        <a:effectLst/>
                      </a:endParaRPr>
                    </a:p>
                  </a:txBody>
                  <a:tcPr marL="67116" marR="67116" marT="33558" marB="33558" anchor="ctr"/>
                </a:tc>
                <a:tc>
                  <a:txBody>
                    <a:bodyPr/>
                    <a:lstStyle/>
                    <a:p>
                      <a:pPr fontAlgn="ctr" latinLnBrk="0"/>
                      <a:r>
                        <a:rPr lang="zh-CN" altLang="en-US" sz="1800" b="0">
                          <a:solidFill>
                            <a:srgbClr val="000000"/>
                          </a:solidFill>
                          <a:effectLst/>
                        </a:rPr>
                        <a:t>具备处理高度多变数据</a:t>
                      </a:r>
                      <a:br>
                        <a:rPr lang="zh-CN" altLang="en-US" sz="1800" b="0">
                          <a:solidFill>
                            <a:srgbClr val="000000"/>
                          </a:solidFill>
                          <a:effectLst/>
                        </a:rPr>
                      </a:br>
                      <a:r>
                        <a:rPr lang="zh-CN" altLang="en-US" sz="1800" b="0">
                          <a:solidFill>
                            <a:srgbClr val="000000"/>
                          </a:solidFill>
                          <a:effectLst/>
                        </a:rPr>
                        <a:t>格式的灵活性</a:t>
                      </a:r>
                      <a:endParaRPr lang="zh-CN" altLang="en-US" sz="1800" b="0" i="0">
                        <a:solidFill>
                          <a:srgbClr val="000000"/>
                        </a:solidFill>
                        <a:effectLst/>
                      </a:endParaRPr>
                    </a:p>
                  </a:txBody>
                  <a:tcPr marL="67116" marR="67116" marT="33558" marB="33558" anchor="ctr"/>
                </a:tc>
                <a:extLst>
                  <a:ext uri="{0D108BD9-81ED-4DB2-BD59-A6C34878D82A}">
                    <a16:rowId xmlns:a16="http://schemas.microsoft.com/office/drawing/2014/main" val="10001"/>
                  </a:ext>
                </a:extLst>
              </a:tr>
              <a:tr h="754530">
                <a:tc rowSpan="5">
                  <a:txBody>
                    <a:bodyPr/>
                    <a:lstStyle/>
                    <a:p>
                      <a:pPr fontAlgn="ctr" latinLnBrk="0"/>
                      <a:r>
                        <a:rPr lang="zh-CN" altLang="en-US" sz="1800" b="0" dirty="0">
                          <a:solidFill>
                            <a:srgbClr val="000000"/>
                          </a:solidFill>
                          <a:effectLst/>
                        </a:rPr>
                        <a:t>对存储系统</a:t>
                      </a:r>
                    </a:p>
                    <a:p>
                      <a:pPr fontAlgn="ctr" latinLnBrk="0"/>
                      <a:r>
                        <a:rPr lang="zh-CN" altLang="en-US" sz="1800" b="0" dirty="0">
                          <a:solidFill>
                            <a:srgbClr val="000000"/>
                          </a:solidFill>
                          <a:effectLst/>
                        </a:rPr>
                        <a:t>的要求</a:t>
                      </a:r>
                      <a:endParaRPr lang="zh-CN" altLang="en-US" sz="1800" b="0" i="0" dirty="0">
                        <a:solidFill>
                          <a:srgbClr val="000000"/>
                        </a:solidFill>
                        <a:effectLst/>
                      </a:endParaRPr>
                    </a:p>
                  </a:txBody>
                  <a:tcPr marL="67116" marR="67116" marT="33558" marB="33558" anchor="ctr"/>
                </a:tc>
                <a:tc>
                  <a:txBody>
                    <a:bodyPr/>
                    <a:lstStyle/>
                    <a:p>
                      <a:pPr fontAlgn="ctr" latinLnBrk="0"/>
                      <a:r>
                        <a:rPr lang="zh-CN" altLang="en-US" sz="1800" b="0" dirty="0">
                          <a:solidFill>
                            <a:srgbClr val="000000"/>
                          </a:solidFill>
                          <a:effectLst/>
                        </a:rPr>
                        <a:t>访问模式</a:t>
                      </a:r>
                      <a:endParaRPr lang="zh-CN" altLang="en-US" sz="1800" b="0" i="0" dirty="0">
                        <a:solidFill>
                          <a:srgbClr val="000000"/>
                        </a:solidFill>
                        <a:effectLst/>
                      </a:endParaRPr>
                    </a:p>
                  </a:txBody>
                  <a:tcPr marL="67116" marR="67116" marT="33558" marB="33558" anchor="ctr"/>
                </a:tc>
                <a:tc>
                  <a:txBody>
                    <a:bodyPr/>
                    <a:lstStyle/>
                    <a:p>
                      <a:pPr fontAlgn="ctr" latinLnBrk="0"/>
                      <a:r>
                        <a:rPr lang="zh-CN" altLang="en-US" sz="1800" b="0" dirty="0">
                          <a:solidFill>
                            <a:srgbClr val="000000"/>
                          </a:solidFill>
                          <a:effectLst/>
                        </a:rPr>
                        <a:t>顺序写</a:t>
                      </a:r>
                      <a:endParaRPr lang="zh-CN" altLang="en-US" sz="1800" b="0" i="0" dirty="0">
                        <a:solidFill>
                          <a:srgbClr val="000000"/>
                        </a:solidFill>
                        <a:effectLst/>
                      </a:endParaRPr>
                    </a:p>
                  </a:txBody>
                  <a:tcPr marL="67116" marR="67116" marT="33558" marB="33558" anchor="ctr"/>
                </a:tc>
                <a:tc>
                  <a:txBody>
                    <a:bodyPr/>
                    <a:lstStyle/>
                    <a:p>
                      <a:pPr fontAlgn="ctr" latinLnBrk="0"/>
                      <a:r>
                        <a:rPr lang="zh-CN" altLang="en-US" sz="1800" b="0" dirty="0">
                          <a:solidFill>
                            <a:srgbClr val="000000"/>
                          </a:solidFill>
                          <a:effectLst/>
                        </a:rPr>
                        <a:t>随机</a:t>
                      </a:r>
                      <a:endParaRPr lang="zh-CN" altLang="en-US" sz="1800" b="0" i="0" dirty="0">
                        <a:solidFill>
                          <a:srgbClr val="000000"/>
                        </a:solidFill>
                        <a:effectLst/>
                      </a:endParaRPr>
                    </a:p>
                  </a:txBody>
                  <a:tcPr marL="67116" marR="67116" marT="33558" marB="33558" anchor="ctr"/>
                </a:tc>
                <a:tc>
                  <a:txBody>
                    <a:bodyPr/>
                    <a:lstStyle/>
                    <a:p>
                      <a:pPr fontAlgn="ctr" latinLnBrk="0"/>
                      <a:r>
                        <a:rPr lang="zh-CN" altLang="en-US" sz="1800" b="0">
                          <a:solidFill>
                            <a:srgbClr val="000000"/>
                          </a:solidFill>
                          <a:effectLst/>
                        </a:rPr>
                        <a:t>随机</a:t>
                      </a:r>
                      <a:endParaRPr lang="zh-CN" altLang="en-US" sz="1800" b="0" i="0">
                        <a:solidFill>
                          <a:srgbClr val="000000"/>
                        </a:solidFill>
                        <a:effectLst/>
                      </a:endParaRPr>
                    </a:p>
                  </a:txBody>
                  <a:tcPr marL="67116" marR="67116" marT="33558" marB="33558" anchor="ctr"/>
                </a:tc>
                <a:tc>
                  <a:txBody>
                    <a:bodyPr/>
                    <a:lstStyle/>
                    <a:p>
                      <a:pPr fontAlgn="ctr" latinLnBrk="0"/>
                      <a:r>
                        <a:rPr lang="zh-CN" altLang="en-US" sz="1800" b="0" dirty="0">
                          <a:solidFill>
                            <a:srgbClr val="000000"/>
                          </a:solidFill>
                          <a:effectLst/>
                        </a:rPr>
                        <a:t>随机</a:t>
                      </a:r>
                      <a:endParaRPr lang="zh-CN" altLang="en-US" sz="1800" b="0" i="0" dirty="0">
                        <a:solidFill>
                          <a:srgbClr val="000000"/>
                        </a:solidFill>
                        <a:effectLst/>
                      </a:endParaRPr>
                    </a:p>
                  </a:txBody>
                  <a:tcPr marL="67116" marR="67116" marT="33558" marB="33558" anchor="ctr"/>
                </a:tc>
                <a:extLst>
                  <a:ext uri="{0D108BD9-81ED-4DB2-BD59-A6C34878D82A}">
                    <a16:rowId xmlns:a16="http://schemas.microsoft.com/office/drawing/2014/main" val="10002"/>
                  </a:ext>
                </a:extLst>
              </a:tr>
              <a:tr h="920750">
                <a:tc vMerge="1">
                  <a:txBody>
                    <a:bodyPr/>
                    <a:lstStyle/>
                    <a:p>
                      <a:endParaRPr lang="zh-CN"/>
                    </a:p>
                  </a:txBody>
                  <a:tcPr/>
                </a:tc>
                <a:tc>
                  <a:txBody>
                    <a:bodyPr/>
                    <a:lstStyle/>
                    <a:p>
                      <a:pPr fontAlgn="ctr" latinLnBrk="0"/>
                      <a:r>
                        <a:rPr lang="zh-CN" altLang="en-US" sz="1800" b="0" dirty="0">
                          <a:solidFill>
                            <a:srgbClr val="000000"/>
                          </a:solidFill>
                          <a:effectLst/>
                        </a:rPr>
                        <a:t>工作负载</a:t>
                      </a:r>
                      <a:endParaRPr lang="zh-CN" altLang="en-US" sz="1800" b="0" i="0" dirty="0">
                        <a:solidFill>
                          <a:srgbClr val="000000"/>
                        </a:solidFill>
                        <a:effectLst/>
                      </a:endParaRPr>
                    </a:p>
                  </a:txBody>
                  <a:tcPr marL="67116" marR="67116" marT="33558" marB="33558" anchor="ctr"/>
                </a:tc>
                <a:tc>
                  <a:txBody>
                    <a:bodyPr/>
                    <a:lstStyle/>
                    <a:p>
                      <a:pPr fontAlgn="ctr" latinLnBrk="0"/>
                      <a:r>
                        <a:rPr lang="zh-CN" altLang="en-US" sz="1800" b="0" dirty="0">
                          <a:solidFill>
                            <a:srgbClr val="000000"/>
                          </a:solidFill>
                          <a:effectLst/>
                        </a:rPr>
                        <a:t>写密集型</a:t>
                      </a:r>
                      <a:endParaRPr lang="zh-CN" altLang="en-US" sz="1800" b="0" i="0" dirty="0">
                        <a:solidFill>
                          <a:srgbClr val="000000"/>
                        </a:solidFill>
                        <a:effectLst/>
                      </a:endParaRPr>
                    </a:p>
                  </a:txBody>
                  <a:tcPr marL="67116" marR="67116" marT="33558" marB="33558" anchor="ctr"/>
                </a:tc>
                <a:tc>
                  <a:txBody>
                    <a:bodyPr/>
                    <a:lstStyle/>
                    <a:p>
                      <a:pPr fontAlgn="ctr" latinLnBrk="0"/>
                      <a:r>
                        <a:rPr lang="zh-CN" altLang="en-US" sz="1800" b="0" dirty="0">
                          <a:solidFill>
                            <a:srgbClr val="000000"/>
                          </a:solidFill>
                          <a:effectLst/>
                        </a:rPr>
                        <a:t>读写混合</a:t>
                      </a:r>
                      <a:r>
                        <a:rPr lang="en-US" altLang="zh-CN" sz="1800" b="0" dirty="0">
                          <a:solidFill>
                            <a:srgbClr val="000000"/>
                          </a:solidFill>
                          <a:effectLst/>
                        </a:rPr>
                        <a:t>(</a:t>
                      </a:r>
                      <a:r>
                        <a:rPr lang="zh-CN" altLang="en-US" sz="1800" b="0" dirty="0">
                          <a:solidFill>
                            <a:srgbClr val="000000"/>
                          </a:solidFill>
                          <a:effectLst/>
                        </a:rPr>
                        <a:t>可能达到</a:t>
                      </a:r>
                      <a:r>
                        <a:rPr lang="en-US" altLang="zh-CN" sz="1800" b="0" dirty="0">
                          <a:solidFill>
                            <a:srgbClr val="000000"/>
                          </a:solidFill>
                          <a:effectLst/>
                        </a:rPr>
                        <a:t>50/50)</a:t>
                      </a:r>
                      <a:endParaRPr lang="en-US" altLang="zh-CN" sz="1800" b="0" i="0" dirty="0">
                        <a:solidFill>
                          <a:srgbClr val="000000"/>
                        </a:solidFill>
                        <a:effectLst/>
                      </a:endParaRPr>
                    </a:p>
                  </a:txBody>
                  <a:tcPr marL="67116" marR="67116" marT="33558" marB="33558" anchor="ctr"/>
                </a:tc>
                <a:tc>
                  <a:txBody>
                    <a:bodyPr/>
                    <a:lstStyle/>
                    <a:p>
                      <a:pPr fontAlgn="ctr" latinLnBrk="0"/>
                      <a:r>
                        <a:rPr lang="zh-CN" altLang="en-US" sz="1800" b="0" dirty="0">
                          <a:solidFill>
                            <a:srgbClr val="000000"/>
                          </a:solidFill>
                          <a:effectLst/>
                        </a:rPr>
                        <a:t>读密集型</a:t>
                      </a:r>
                      <a:r>
                        <a:rPr lang="en-US" altLang="zh-CN" sz="1800" b="0" dirty="0">
                          <a:solidFill>
                            <a:srgbClr val="000000"/>
                          </a:solidFill>
                          <a:effectLst/>
                        </a:rPr>
                        <a:t>(</a:t>
                      </a:r>
                      <a:r>
                        <a:rPr lang="zh-CN" altLang="en-US" sz="1800" b="0" dirty="0">
                          <a:solidFill>
                            <a:srgbClr val="000000"/>
                          </a:solidFill>
                          <a:effectLst/>
                        </a:rPr>
                        <a:t>某些写入来自</a:t>
                      </a:r>
                      <a:r>
                        <a:rPr lang="en-US" sz="1800" b="0" dirty="0">
                          <a:solidFill>
                            <a:srgbClr val="000000"/>
                          </a:solidFill>
                          <a:effectLst/>
                        </a:rPr>
                        <a:t>checkpoint)</a:t>
                      </a:r>
                      <a:endParaRPr lang="en-US" sz="1800" b="0" i="0" dirty="0">
                        <a:solidFill>
                          <a:srgbClr val="000000"/>
                        </a:solidFill>
                        <a:effectLst/>
                      </a:endParaRPr>
                    </a:p>
                  </a:txBody>
                  <a:tcPr marL="67116" marR="67116" marT="33558" marB="33558" anchor="ctr"/>
                </a:tc>
                <a:tc>
                  <a:txBody>
                    <a:bodyPr/>
                    <a:lstStyle/>
                    <a:p>
                      <a:pPr fontAlgn="ctr" latinLnBrk="0"/>
                      <a:r>
                        <a:rPr lang="zh-CN" altLang="en-US" sz="1800" b="0">
                          <a:solidFill>
                            <a:srgbClr val="000000"/>
                          </a:solidFill>
                          <a:effectLst/>
                        </a:rPr>
                        <a:t>读密集型</a:t>
                      </a:r>
                      <a:endParaRPr lang="zh-CN" altLang="en-US" sz="1800" b="0" i="0">
                        <a:solidFill>
                          <a:srgbClr val="000000"/>
                        </a:solidFill>
                        <a:effectLst/>
                      </a:endParaRPr>
                    </a:p>
                  </a:txBody>
                  <a:tcPr marL="67116" marR="67116" marT="33558" marB="33558" anchor="ctr"/>
                </a:tc>
                <a:extLst>
                  <a:ext uri="{0D108BD9-81ED-4DB2-BD59-A6C34878D82A}">
                    <a16:rowId xmlns:a16="http://schemas.microsoft.com/office/drawing/2014/main" val="10003"/>
                  </a:ext>
                </a:extLst>
              </a:tr>
              <a:tr h="581750">
                <a:tc vMerge="1">
                  <a:txBody>
                    <a:bodyPr/>
                    <a:lstStyle/>
                    <a:p>
                      <a:endParaRPr lang="zh-CN"/>
                    </a:p>
                  </a:txBody>
                  <a:tcPr/>
                </a:tc>
                <a:tc>
                  <a:txBody>
                    <a:bodyPr/>
                    <a:lstStyle/>
                    <a:p>
                      <a:pPr fontAlgn="ctr" latinLnBrk="0"/>
                      <a:r>
                        <a:rPr lang="en-US" altLang="zh-CN" sz="1800" b="1" dirty="0">
                          <a:solidFill>
                            <a:schemeClr val="bg1"/>
                          </a:solidFill>
                          <a:effectLst/>
                        </a:rPr>
                        <a:t>I/O</a:t>
                      </a:r>
                      <a:r>
                        <a:rPr lang="zh-CN" altLang="en-US" sz="1800" b="1" dirty="0">
                          <a:solidFill>
                            <a:schemeClr val="bg1"/>
                          </a:solidFill>
                          <a:effectLst/>
                        </a:rPr>
                        <a:t>大小</a:t>
                      </a:r>
                      <a:endParaRPr lang="zh-CN" altLang="en-US" sz="1800" b="1" i="0" dirty="0">
                        <a:solidFill>
                          <a:schemeClr val="bg1"/>
                        </a:solidFill>
                        <a:effectLst/>
                      </a:endParaRPr>
                    </a:p>
                  </a:txBody>
                  <a:tcPr marL="67116" marR="67116" marT="33558" marB="33558" anchor="ctr">
                    <a:solidFill>
                      <a:schemeClr val="accent2">
                        <a:lumMod val="40000"/>
                        <a:lumOff val="60000"/>
                      </a:schemeClr>
                    </a:solidFill>
                  </a:tcPr>
                </a:tc>
                <a:tc>
                  <a:txBody>
                    <a:bodyPr/>
                    <a:lstStyle/>
                    <a:p>
                      <a:pPr fontAlgn="ctr" latinLnBrk="0"/>
                      <a:r>
                        <a:rPr lang="zh-CN" altLang="en-US" sz="1800" b="1" dirty="0">
                          <a:solidFill>
                            <a:schemeClr val="bg1"/>
                          </a:solidFill>
                          <a:effectLst/>
                        </a:rPr>
                        <a:t>大</a:t>
                      </a:r>
                      <a:endParaRPr lang="zh-CN" altLang="en-US" sz="1800" b="1" i="0" dirty="0">
                        <a:solidFill>
                          <a:schemeClr val="bg1"/>
                        </a:solidFill>
                        <a:effectLst/>
                      </a:endParaRPr>
                    </a:p>
                  </a:txBody>
                  <a:tcPr marL="67116" marR="67116" marT="33558" marB="33558" anchor="ctr">
                    <a:solidFill>
                      <a:schemeClr val="accent2">
                        <a:lumMod val="40000"/>
                        <a:lumOff val="60000"/>
                      </a:schemeClr>
                    </a:solidFill>
                  </a:tcPr>
                </a:tc>
                <a:tc>
                  <a:txBody>
                    <a:bodyPr/>
                    <a:lstStyle/>
                    <a:p>
                      <a:pPr fontAlgn="ctr" latinLnBrk="0"/>
                      <a:r>
                        <a:rPr lang="zh-CN" altLang="en-US" sz="1800" b="1" dirty="0">
                          <a:solidFill>
                            <a:schemeClr val="bg1"/>
                          </a:solidFill>
                          <a:effectLst/>
                        </a:rPr>
                        <a:t>大</a:t>
                      </a:r>
                      <a:endParaRPr lang="zh-CN" altLang="en-US" sz="1800" b="1" i="0" dirty="0">
                        <a:solidFill>
                          <a:schemeClr val="bg1"/>
                        </a:solidFill>
                        <a:effectLst/>
                      </a:endParaRPr>
                    </a:p>
                  </a:txBody>
                  <a:tcPr marL="67116" marR="67116" marT="33558" marB="33558" anchor="ctr">
                    <a:solidFill>
                      <a:schemeClr val="accent2">
                        <a:lumMod val="40000"/>
                        <a:lumOff val="60000"/>
                      </a:schemeClr>
                    </a:solidFill>
                  </a:tcPr>
                </a:tc>
                <a:tc>
                  <a:txBody>
                    <a:bodyPr/>
                    <a:lstStyle/>
                    <a:p>
                      <a:pPr fontAlgn="ctr" latinLnBrk="0"/>
                      <a:r>
                        <a:rPr lang="zh-CN" altLang="en-US" sz="1800" b="1" dirty="0">
                          <a:solidFill>
                            <a:schemeClr val="bg1"/>
                          </a:solidFill>
                          <a:effectLst/>
                        </a:rPr>
                        <a:t>小</a:t>
                      </a:r>
                      <a:endParaRPr lang="zh-CN" altLang="en-US" sz="1800" b="1" i="0" dirty="0">
                        <a:solidFill>
                          <a:schemeClr val="bg1"/>
                        </a:solidFill>
                        <a:effectLst/>
                      </a:endParaRPr>
                    </a:p>
                  </a:txBody>
                  <a:tcPr marL="67116" marR="67116" marT="33558" marB="33558" anchor="ctr">
                    <a:solidFill>
                      <a:schemeClr val="accent2">
                        <a:lumMod val="40000"/>
                        <a:lumOff val="60000"/>
                      </a:schemeClr>
                    </a:solidFill>
                  </a:tcPr>
                </a:tc>
                <a:tc>
                  <a:txBody>
                    <a:bodyPr/>
                    <a:lstStyle/>
                    <a:p>
                      <a:pPr fontAlgn="ctr" latinLnBrk="0"/>
                      <a:r>
                        <a:rPr lang="zh-CN" altLang="en-US" sz="1800" b="1" dirty="0">
                          <a:solidFill>
                            <a:schemeClr val="bg1"/>
                          </a:solidFill>
                          <a:effectLst/>
                        </a:rPr>
                        <a:t>小</a:t>
                      </a:r>
                      <a:endParaRPr lang="zh-CN" altLang="en-US" sz="1800" b="1" i="0" dirty="0">
                        <a:solidFill>
                          <a:schemeClr val="bg1"/>
                        </a:solidFill>
                        <a:effectLst/>
                      </a:endParaRPr>
                    </a:p>
                  </a:txBody>
                  <a:tcPr marL="67116" marR="67116" marT="33558" marB="33558" anchor="ctr">
                    <a:solidFill>
                      <a:schemeClr val="accent2">
                        <a:lumMod val="40000"/>
                        <a:lumOff val="60000"/>
                      </a:schemeClr>
                    </a:solidFill>
                  </a:tcPr>
                </a:tc>
                <a:extLst>
                  <a:ext uri="{0D108BD9-81ED-4DB2-BD59-A6C34878D82A}">
                    <a16:rowId xmlns:a16="http://schemas.microsoft.com/office/drawing/2014/main" val="10004"/>
                  </a:ext>
                </a:extLst>
              </a:tr>
              <a:tr h="779145">
                <a:tc vMerge="1">
                  <a:txBody>
                    <a:bodyPr/>
                    <a:lstStyle/>
                    <a:p>
                      <a:endParaRPr lang="zh-CN"/>
                    </a:p>
                  </a:txBody>
                  <a:tcPr/>
                </a:tc>
                <a:tc>
                  <a:txBody>
                    <a:bodyPr/>
                    <a:lstStyle/>
                    <a:p>
                      <a:pPr fontAlgn="ctr" latinLnBrk="0"/>
                      <a:r>
                        <a:rPr lang="zh-CN" altLang="en-US" sz="1800" b="0" dirty="0">
                          <a:solidFill>
                            <a:srgbClr val="000000"/>
                          </a:solidFill>
                          <a:effectLst/>
                        </a:rPr>
                        <a:t>服务质量</a:t>
                      </a:r>
                      <a:endParaRPr lang="zh-CN" altLang="en-US" sz="1800" b="0" i="0" dirty="0">
                        <a:solidFill>
                          <a:srgbClr val="000000"/>
                        </a:solidFill>
                        <a:effectLst/>
                      </a:endParaRPr>
                    </a:p>
                  </a:txBody>
                  <a:tcPr marL="67116" marR="67116" marT="33558" marB="33558" anchor="ctr"/>
                </a:tc>
                <a:tc>
                  <a:txBody>
                    <a:bodyPr/>
                    <a:lstStyle/>
                    <a:p>
                      <a:pPr fontAlgn="ctr" latinLnBrk="0"/>
                      <a:r>
                        <a:rPr lang="zh-CN" altLang="en-US" sz="1800" b="0">
                          <a:solidFill>
                            <a:srgbClr val="000000"/>
                          </a:solidFill>
                          <a:effectLst/>
                        </a:rPr>
                        <a:t>高</a:t>
                      </a:r>
                      <a:endParaRPr lang="zh-CN" altLang="en-US" sz="1800" b="0" i="0">
                        <a:solidFill>
                          <a:srgbClr val="000000"/>
                        </a:solidFill>
                        <a:effectLst/>
                      </a:endParaRPr>
                    </a:p>
                  </a:txBody>
                  <a:tcPr marL="67116" marR="67116" marT="33558" marB="33558" anchor="ctr"/>
                </a:tc>
                <a:tc>
                  <a:txBody>
                    <a:bodyPr/>
                    <a:lstStyle/>
                    <a:p>
                      <a:pPr fontAlgn="ctr" latinLnBrk="0"/>
                      <a:r>
                        <a:rPr lang="zh-CN" altLang="en-US" sz="1800" b="0">
                          <a:solidFill>
                            <a:srgbClr val="000000"/>
                          </a:solidFill>
                          <a:effectLst/>
                        </a:rPr>
                        <a:t>高</a:t>
                      </a:r>
                      <a:endParaRPr lang="zh-CN" altLang="en-US" sz="1800" b="0" i="0">
                        <a:solidFill>
                          <a:srgbClr val="000000"/>
                        </a:solidFill>
                        <a:effectLst/>
                      </a:endParaRPr>
                    </a:p>
                  </a:txBody>
                  <a:tcPr marL="67116" marR="67116" marT="33558" marB="33558" anchor="ctr"/>
                </a:tc>
                <a:tc>
                  <a:txBody>
                    <a:bodyPr/>
                    <a:lstStyle/>
                    <a:p>
                      <a:pPr fontAlgn="ctr" latinLnBrk="0"/>
                      <a:r>
                        <a:rPr lang="zh-CN" altLang="en-US" sz="1800" b="0">
                          <a:solidFill>
                            <a:srgbClr val="000000"/>
                          </a:solidFill>
                          <a:effectLst/>
                        </a:rPr>
                        <a:t>非常高</a:t>
                      </a:r>
                      <a:endParaRPr lang="zh-CN" altLang="en-US" sz="1800" b="0" i="0">
                        <a:solidFill>
                          <a:srgbClr val="000000"/>
                        </a:solidFill>
                        <a:effectLst/>
                      </a:endParaRPr>
                    </a:p>
                  </a:txBody>
                  <a:tcPr marL="67116" marR="67116" marT="33558" marB="33558" anchor="ctr"/>
                </a:tc>
                <a:tc>
                  <a:txBody>
                    <a:bodyPr/>
                    <a:lstStyle/>
                    <a:p>
                      <a:pPr fontAlgn="ctr" latinLnBrk="0"/>
                      <a:r>
                        <a:rPr lang="zh-CN" altLang="en-US" sz="1800" b="0" dirty="0">
                          <a:solidFill>
                            <a:srgbClr val="000000"/>
                          </a:solidFill>
                          <a:effectLst/>
                        </a:rPr>
                        <a:t>非常高</a:t>
                      </a:r>
                      <a:endParaRPr lang="zh-CN" altLang="en-US" sz="1800" b="0" i="0" dirty="0">
                        <a:solidFill>
                          <a:srgbClr val="000000"/>
                        </a:solidFill>
                        <a:effectLst/>
                      </a:endParaRPr>
                    </a:p>
                  </a:txBody>
                  <a:tcPr marL="67116" marR="67116" marT="33558" marB="33558" anchor="ctr"/>
                </a:tc>
                <a:extLst>
                  <a:ext uri="{0D108BD9-81ED-4DB2-BD59-A6C34878D82A}">
                    <a16:rowId xmlns:a16="http://schemas.microsoft.com/office/drawing/2014/main" val="10005"/>
                  </a:ext>
                </a:extLst>
              </a:tr>
              <a:tr h="581750">
                <a:tc vMerge="1">
                  <a:txBody>
                    <a:bodyPr/>
                    <a:lstStyle/>
                    <a:p>
                      <a:endParaRPr lang="zh-CN"/>
                    </a:p>
                  </a:txBody>
                  <a:tcPr/>
                </a:tc>
                <a:tc>
                  <a:txBody>
                    <a:bodyPr/>
                    <a:lstStyle/>
                    <a:p>
                      <a:pPr fontAlgn="ctr" latinLnBrk="0"/>
                      <a:r>
                        <a:rPr lang="zh-CN" altLang="en-US" sz="1800" b="1" dirty="0">
                          <a:solidFill>
                            <a:schemeClr val="bg1"/>
                          </a:solidFill>
                          <a:effectLst/>
                        </a:rPr>
                        <a:t>吞吐量</a:t>
                      </a:r>
                      <a:endParaRPr lang="zh-CN" altLang="en-US" sz="1800" b="1" i="0" dirty="0">
                        <a:solidFill>
                          <a:schemeClr val="bg1"/>
                        </a:solidFill>
                        <a:effectLst/>
                      </a:endParaRPr>
                    </a:p>
                  </a:txBody>
                  <a:tcPr marL="67116" marR="67116" marT="33558" marB="33558" anchor="ctr">
                    <a:solidFill>
                      <a:schemeClr val="accent2">
                        <a:lumMod val="40000"/>
                        <a:lumOff val="60000"/>
                      </a:schemeClr>
                    </a:solidFill>
                  </a:tcPr>
                </a:tc>
                <a:tc>
                  <a:txBody>
                    <a:bodyPr/>
                    <a:lstStyle/>
                    <a:p>
                      <a:pPr fontAlgn="ctr" latinLnBrk="0"/>
                      <a:r>
                        <a:rPr lang="zh-CN" altLang="en-US" sz="1800" b="1" dirty="0">
                          <a:solidFill>
                            <a:schemeClr val="bg1"/>
                          </a:solidFill>
                          <a:effectLst/>
                        </a:rPr>
                        <a:t>非常高</a:t>
                      </a:r>
                      <a:endParaRPr lang="zh-CN" altLang="en-US" sz="1800" b="1" i="0" dirty="0">
                        <a:solidFill>
                          <a:schemeClr val="bg1"/>
                        </a:solidFill>
                        <a:effectLst/>
                      </a:endParaRPr>
                    </a:p>
                  </a:txBody>
                  <a:tcPr marL="67116" marR="67116" marT="33558" marB="33558" anchor="ctr">
                    <a:solidFill>
                      <a:schemeClr val="accent2">
                        <a:lumMod val="40000"/>
                        <a:lumOff val="60000"/>
                      </a:schemeClr>
                    </a:solidFill>
                  </a:tcPr>
                </a:tc>
                <a:tc>
                  <a:txBody>
                    <a:bodyPr/>
                    <a:lstStyle/>
                    <a:p>
                      <a:pPr fontAlgn="ctr" latinLnBrk="0"/>
                      <a:r>
                        <a:rPr lang="zh-CN" altLang="en-US" sz="1800" b="1" dirty="0">
                          <a:solidFill>
                            <a:schemeClr val="bg1"/>
                          </a:solidFill>
                          <a:effectLst/>
                        </a:rPr>
                        <a:t>非常高</a:t>
                      </a:r>
                      <a:endParaRPr lang="zh-CN" altLang="en-US" sz="1800" b="1" i="0" dirty="0">
                        <a:solidFill>
                          <a:schemeClr val="bg1"/>
                        </a:solidFill>
                        <a:effectLst/>
                      </a:endParaRPr>
                    </a:p>
                  </a:txBody>
                  <a:tcPr marL="67116" marR="67116" marT="33558" marB="33558" anchor="ctr">
                    <a:solidFill>
                      <a:schemeClr val="accent2">
                        <a:lumMod val="40000"/>
                        <a:lumOff val="60000"/>
                      </a:schemeClr>
                    </a:solidFill>
                  </a:tcPr>
                </a:tc>
                <a:tc>
                  <a:txBody>
                    <a:bodyPr/>
                    <a:lstStyle/>
                    <a:p>
                      <a:pPr fontAlgn="ctr" latinLnBrk="0"/>
                      <a:r>
                        <a:rPr lang="zh-CN" altLang="en-US" sz="1800" b="1" dirty="0">
                          <a:solidFill>
                            <a:schemeClr val="bg1"/>
                          </a:solidFill>
                          <a:effectLst/>
                        </a:rPr>
                        <a:t>非常高</a:t>
                      </a:r>
                      <a:endParaRPr lang="zh-CN" altLang="en-US" sz="1800" b="1" i="0" dirty="0">
                        <a:solidFill>
                          <a:schemeClr val="bg1"/>
                        </a:solidFill>
                        <a:effectLst/>
                      </a:endParaRPr>
                    </a:p>
                  </a:txBody>
                  <a:tcPr marL="67116" marR="67116" marT="33558" marB="33558" anchor="ctr">
                    <a:solidFill>
                      <a:schemeClr val="accent2">
                        <a:lumMod val="40000"/>
                        <a:lumOff val="60000"/>
                      </a:schemeClr>
                    </a:solidFill>
                  </a:tcPr>
                </a:tc>
                <a:tc>
                  <a:txBody>
                    <a:bodyPr/>
                    <a:lstStyle/>
                    <a:p>
                      <a:pPr fontAlgn="ctr" latinLnBrk="0"/>
                      <a:r>
                        <a:rPr lang="zh-CN" altLang="en-US" sz="1800" b="1" dirty="0">
                          <a:solidFill>
                            <a:schemeClr val="bg1"/>
                          </a:solidFill>
                          <a:effectLst/>
                        </a:rPr>
                        <a:t>中等</a:t>
                      </a:r>
                      <a:endParaRPr lang="zh-CN" altLang="en-US" sz="1800" b="1" i="0" dirty="0">
                        <a:solidFill>
                          <a:schemeClr val="bg1"/>
                        </a:solidFill>
                        <a:effectLst/>
                      </a:endParaRPr>
                    </a:p>
                  </a:txBody>
                  <a:tcPr marL="67116" marR="67116" marT="33558" marB="33558" anchor="ctr">
                    <a:solidFill>
                      <a:schemeClr val="accent2">
                        <a:lumMod val="40000"/>
                        <a:lumOff val="60000"/>
                      </a:schemeClr>
                    </a:solidFill>
                  </a:tcPr>
                </a:tc>
                <a:extLst>
                  <a:ext uri="{0D108BD9-81ED-4DB2-BD59-A6C34878D82A}">
                    <a16:rowId xmlns:a16="http://schemas.microsoft.com/office/drawing/2014/main" val="10006"/>
                  </a:ext>
                </a:extLst>
              </a:tr>
            </a:tbl>
          </a:graphicData>
        </a:graphic>
      </p:graphicFrame>
      <p:sp>
        <p:nvSpPr>
          <p:cNvPr id="12" name="Rectangle 2"/>
          <p:cNvSpPr>
            <a:spLocks noChangeArrowheads="1"/>
          </p:cNvSpPr>
          <p:nvPr/>
        </p:nvSpPr>
        <p:spPr bwMode="auto">
          <a:xfrm>
            <a:off x="3082572" y="14906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灯片编号占位符 6"/>
          <p:cNvSpPr>
            <a:spLocks noGrp="1"/>
          </p:cNvSpPr>
          <p:nvPr>
            <p:ph type="sldNum" sz="quarter" idx="12"/>
          </p:nvPr>
        </p:nvSpPr>
        <p:spPr/>
        <p:txBody>
          <a:bodyPr/>
          <a:lstStyle/>
          <a:p>
            <a:fld id="{5588236D-BA36-4C90-BC5E-4C81E9977708}" type="slidenum">
              <a:rPr lang="zh-CN" altLang="en-US" sz="2400" smtClean="0"/>
              <a:t>6</a:t>
            </a:fld>
            <a:endParaRPr lang="zh-CN" altLang="en-US" sz="240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77419" y="598161"/>
            <a:ext cx="10825884" cy="5667826"/>
          </a:xfrm>
          <a:prstGeom prst="rect">
            <a:avLst/>
          </a:prstGeom>
          <a:blipFill dpi="0" rotWithShape="1">
            <a:blip r:embed="rId3">
              <a:alphaModFix amt="8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5015410" y="1465053"/>
            <a:ext cx="2149901" cy="2149901"/>
            <a:chOff x="5015408" y="1196255"/>
            <a:chExt cx="2149901" cy="2149901"/>
          </a:xfrm>
        </p:grpSpPr>
        <p:sp>
          <p:nvSpPr>
            <p:cNvPr id="10" name="菱形 9"/>
            <p:cNvSpPr/>
            <p:nvPr/>
          </p:nvSpPr>
          <p:spPr bwMode="auto">
            <a:xfrm>
              <a:off x="5015408" y="1196255"/>
              <a:ext cx="2149901" cy="2149901"/>
            </a:xfrm>
            <a:prstGeom prst="diamond">
              <a:avLst/>
            </a:prstGeom>
            <a:solidFill>
              <a:srgbClr val="1A3172"/>
            </a:solidFill>
            <a:ln w="38100">
              <a:solidFill>
                <a:srgbClr val="1A3172"/>
              </a:solidFill>
            </a:ln>
          </p:spPr>
          <p:style>
            <a:lnRef idx="2">
              <a:schemeClr val="dk1"/>
            </a:lnRef>
            <a:fillRef idx="1">
              <a:schemeClr val="lt1"/>
            </a:fillRef>
            <a:effectRef idx="0">
              <a:schemeClr val="dk1"/>
            </a:effectRef>
            <a:fontRef idx="minor">
              <a:schemeClr val="dk1"/>
            </a:fontRef>
          </p:style>
          <p:txBody>
            <a:bodyPr wrap="none" rtlCol="0" anchor="ctr">
              <a:noAutofit/>
            </a:bodyPr>
            <a:lstStyle/>
            <a:p>
              <a:pPr algn="ctr"/>
              <a:endParaRPr lang="zh-CN" altLang="en-US" sz="2400" dirty="0">
                <a:solidFill>
                  <a:schemeClr val="tx1">
                    <a:lumMod val="85000"/>
                    <a:lumOff val="15000"/>
                  </a:schemeClr>
                </a:solidFill>
                <a:latin typeface="站酷快乐体2016修订版" panose="02010600030101010101" pitchFamily="2" charset="-122"/>
                <a:ea typeface="站酷快乐体2016修订版" panose="02010600030101010101" pitchFamily="2" charset="-122"/>
                <a:cs typeface="+mn-ea"/>
                <a:sym typeface="+mn-lt"/>
              </a:endParaRPr>
            </a:p>
          </p:txBody>
        </p:sp>
        <p:sp>
          <p:nvSpPr>
            <p:cNvPr id="7" name="矩形 6"/>
            <p:cNvSpPr/>
            <p:nvPr/>
          </p:nvSpPr>
          <p:spPr>
            <a:xfrm>
              <a:off x="5680391" y="1671042"/>
              <a:ext cx="831215" cy="1198880"/>
            </a:xfrm>
            <a:prstGeom prst="rect">
              <a:avLst/>
            </a:prstGeom>
          </p:spPr>
          <p:txBody>
            <a:bodyPr wrap="none">
              <a:spAutoFit/>
            </a:bodyPr>
            <a:lstStyle/>
            <a:p>
              <a:pPr lvl="0" algn="ctr"/>
              <a:r>
                <a:rPr lang="en-US" altLang="zh-CN" sz="7200" b="1" spc="600" dirty="0">
                  <a:solidFill>
                    <a:schemeClr val="bg1"/>
                  </a:solidFill>
                  <a:latin typeface="微软雅黑" panose="020B0503020204020204" pitchFamily="34" charset="-122"/>
                  <a:ea typeface="微软雅黑" panose="020B0503020204020204" pitchFamily="34" charset="-122"/>
                  <a:cs typeface="+mn-ea"/>
                  <a:sym typeface="+mn-lt"/>
                </a:rPr>
                <a:t>1</a:t>
              </a:r>
            </a:p>
          </p:txBody>
        </p:sp>
      </p:grpSp>
      <p:sp>
        <p:nvSpPr>
          <p:cNvPr id="8" name="矩形 7"/>
          <p:cNvSpPr/>
          <p:nvPr/>
        </p:nvSpPr>
        <p:spPr>
          <a:xfrm>
            <a:off x="2949700" y="3743491"/>
            <a:ext cx="6260098" cy="1337945"/>
          </a:xfrm>
          <a:prstGeom prst="rect">
            <a:avLst/>
          </a:prstGeom>
        </p:spPr>
        <p:txBody>
          <a:bodyPr wrap="square">
            <a:spAutoFit/>
          </a:bodyPr>
          <a:lstStyle/>
          <a:p>
            <a:pPr algn="ctr">
              <a:lnSpc>
                <a:spcPct val="150000"/>
              </a:lnSpc>
            </a:pPr>
            <a:r>
              <a:rPr lang="zh-CN" altLang="en-US" sz="5400" b="1" spc="600" dirty="0">
                <a:solidFill>
                  <a:schemeClr val="tx1">
                    <a:lumMod val="85000"/>
                    <a:lumOff val="15000"/>
                  </a:schemeClr>
                </a:solidFill>
                <a:latin typeface="微软雅黑" panose="020B0503020204020204" pitchFamily="34" charset="-122"/>
                <a:ea typeface="微软雅黑" panose="020B0503020204020204" pitchFamily="34" charset="-122"/>
              </a:rPr>
              <a:t>存储需求分析</a:t>
            </a:r>
          </a:p>
        </p:txBody>
      </p:sp>
      <p:sp>
        <p:nvSpPr>
          <p:cNvPr id="9" name="灯片编号占位符 8"/>
          <p:cNvSpPr>
            <a:spLocks noGrp="1"/>
          </p:cNvSpPr>
          <p:nvPr>
            <p:ph type="sldNum" sz="quarter" idx="12"/>
          </p:nvPr>
        </p:nvSpPr>
        <p:spPr/>
        <p:txBody>
          <a:bodyPr/>
          <a:lstStyle/>
          <a:p>
            <a:fld id="{5588236D-BA36-4C90-BC5E-4C81E9977708}" type="slidenum">
              <a:rPr lang="zh-CN" altLang="en-US" sz="2400" smtClean="0"/>
              <a:t>7</a:t>
            </a:fld>
            <a:endParaRPr lang="zh-CN" altLang="en-US" sz="240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669925" y="1799176"/>
            <a:ext cx="10867917" cy="4344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is1îḍé_1"/>
          <p:cNvSpPr/>
          <p:nvPr/>
        </p:nvSpPr>
        <p:spPr>
          <a:xfrm>
            <a:off x="669925" y="1368425"/>
            <a:ext cx="10850245" cy="1349375"/>
          </a:xfrm>
          <a:prstGeom prst="rect">
            <a:avLst/>
          </a:prstGeom>
          <a:solidFill>
            <a:srgbClr val="1A317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4" name="矩形 3"/>
          <p:cNvSpPr/>
          <p:nvPr/>
        </p:nvSpPr>
        <p:spPr>
          <a:xfrm>
            <a:off x="687280" y="1368958"/>
            <a:ext cx="10833208" cy="134853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ctr" anchorCtr="0">
            <a:normAutofit/>
          </a:bodyPr>
          <a:lstStyle/>
          <a:p>
            <a:pPr marL="171450" marR="0" lvl="0" indent="-171450" algn="l" defTabSz="913765" rtl="0" eaLnBrk="1" fontAlgn="auto" latinLnBrk="0" hangingPunct="1">
              <a:lnSpc>
                <a:spcPct val="150000"/>
              </a:lnSpc>
              <a:spcBef>
                <a:spcPct val="0"/>
              </a:spcBef>
              <a:spcAft>
                <a:spcPts val="0"/>
              </a:spcAft>
              <a:buClrTx/>
              <a:buSzTx/>
              <a:buFont typeface="Arial" panose="020B0604020202020204" pitchFamily="34" charset="0"/>
              <a:buChar char="•"/>
              <a:defRPr/>
            </a:pPr>
            <a:r>
              <a:rPr kumimoji="0" lang="en-US" altLang="zh-CN" sz="16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大语言模型的存储数据可以分为原始训练数据、模型特征数据、</a:t>
            </a:r>
            <a:r>
              <a:rPr lang="en-US" altLang="zh-CN" sz="1600" noProof="0" dirty="0">
                <a:ln>
                  <a:noFill/>
                </a:ln>
                <a:solidFill>
                  <a:srgbClr val="FFFFFF"/>
                </a:solidFill>
                <a:effectLst/>
                <a:uLnTx/>
                <a:uFillTx/>
                <a:latin typeface="Arial" panose="020B0604020202020204"/>
                <a:ea typeface="微软雅黑" panose="020B0503020204020204" pitchFamily="34" charset="-122"/>
                <a:sym typeface="+mn-ea"/>
              </a:rPr>
              <a:t>模型参数数据</a:t>
            </a:r>
            <a:r>
              <a:rPr lang="zh-CN" altLang="en-US" sz="1600" noProof="0" dirty="0">
                <a:ln>
                  <a:noFill/>
                </a:ln>
                <a:solidFill>
                  <a:srgbClr val="FFFFFF"/>
                </a:solidFill>
                <a:effectLst/>
                <a:uLnTx/>
                <a:uFillTx/>
                <a:latin typeface="Arial" panose="020B0604020202020204"/>
                <a:ea typeface="微软雅黑" panose="020B0503020204020204" pitchFamily="34" charset="-122"/>
                <a:sym typeface="+mn-ea"/>
              </a:rPr>
              <a:t>、</a:t>
            </a:r>
            <a:r>
              <a:rPr kumimoji="0" lang="en-US" altLang="zh-CN" sz="16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实验数据、日志数据等。</a:t>
            </a:r>
          </a:p>
        </p:txBody>
      </p:sp>
      <p:sp>
        <p:nvSpPr>
          <p:cNvPr id="8" name="í$ḻiḓe"/>
          <p:cNvSpPr/>
          <p:nvPr/>
        </p:nvSpPr>
        <p:spPr>
          <a:xfrm>
            <a:off x="669925" y="3076575"/>
            <a:ext cx="3432810" cy="2791460"/>
          </a:xfrm>
          <a:prstGeom prst="roundRect">
            <a:avLst>
              <a:gd name="adj" fmla="val 2415"/>
            </a:avLst>
          </a:prstGeom>
          <a:solidFill>
            <a:schemeClr val="accent1">
              <a:lumMod val="20000"/>
              <a:lumOff val="80000"/>
              <a:alpha val="40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tIns="46800" anchor="t">
            <a:normAutofit/>
          </a:bodyPr>
          <a:lstStyle/>
          <a:p>
            <a:pPr marL="0" marR="0" lvl="0" indent="0" algn="l" defTabSz="913765" rtl="0" eaLnBrk="1" fontAlgn="auto" latinLnBrk="0" hangingPunct="1">
              <a:lnSpc>
                <a:spcPct val="120000"/>
              </a:lnSpc>
              <a:spcBef>
                <a:spcPts val="0"/>
              </a:spcBef>
              <a:spcAft>
                <a:spcPts val="0"/>
              </a:spcAft>
              <a:buClrTx/>
              <a:buSzTx/>
              <a:buFontTx/>
              <a:buNone/>
              <a:defRPr/>
            </a:pP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endPar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endParaRPr>
          </a:p>
        </p:txBody>
      </p:sp>
      <p:sp>
        <p:nvSpPr>
          <p:cNvPr id="9" name="ïS1iďê"/>
          <p:cNvSpPr/>
          <p:nvPr/>
        </p:nvSpPr>
        <p:spPr>
          <a:xfrm>
            <a:off x="823595" y="2907030"/>
            <a:ext cx="1460500" cy="385445"/>
          </a:xfrm>
          <a:prstGeom prst="roundRect">
            <a:avLst>
              <a:gd name="adj" fmla="val 14195"/>
            </a:avLst>
          </a:prstGeom>
          <a:solidFill>
            <a:srgbClr val="1A317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原始训练数据</a:t>
            </a:r>
          </a:p>
        </p:txBody>
      </p:sp>
      <p:sp>
        <p:nvSpPr>
          <p:cNvPr id="10" name="îşḻíḑe"/>
          <p:cNvSpPr txBox="1"/>
          <p:nvPr/>
        </p:nvSpPr>
        <p:spPr bwMode="auto">
          <a:xfrm>
            <a:off x="1354169" y="3391607"/>
            <a:ext cx="73" cy="221599"/>
          </a:xfrm>
          <a:prstGeom prst="rect">
            <a:avLst/>
          </a:prstGeom>
          <a:noFill/>
          <a:scene3d>
            <a:camera prst="orthographicFront">
              <a:rot lat="0" lon="0" rev="0"/>
            </a:camera>
            <a:lightRig rig="threePt" dir="t"/>
          </a:scene3d>
          <a:sp3d prstMaterial="matte">
            <a:bevelT w="1270" h="1270"/>
          </a:sp3d>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7" name="îṣľídê"/>
          <p:cNvSpPr/>
          <p:nvPr/>
        </p:nvSpPr>
        <p:spPr bwMode="auto">
          <a:xfrm>
            <a:off x="823595" y="3398520"/>
            <a:ext cx="3279140" cy="246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nSpc>
                <a:spcPct val="150000"/>
              </a:lnSpc>
              <a:buFont typeface="Arial" panose="020B0604020202020204" pitchFamily="34" charset="0"/>
              <a:buChar char="•"/>
              <a:defRPr/>
            </a:pPr>
            <a:r>
              <a:rPr lang="en-US" altLang="zh-CN" sz="1600" dirty="0">
                <a:solidFill>
                  <a:srgbClr val="000000"/>
                </a:solidFill>
              </a:rPr>
              <a:t>文本</a:t>
            </a:r>
            <a:r>
              <a:rPr lang="zh-CN" altLang="en-US" sz="1600" dirty="0">
                <a:solidFill>
                  <a:srgbClr val="000000"/>
                </a:solidFill>
              </a:rPr>
              <a:t>数据</a:t>
            </a:r>
          </a:p>
          <a:p>
            <a:pPr marL="171450" lvl="0" indent="-171450">
              <a:lnSpc>
                <a:spcPct val="150000"/>
              </a:lnSpc>
              <a:buFont typeface="Arial" panose="020B0604020202020204" pitchFamily="34" charset="0"/>
              <a:buChar char="•"/>
              <a:defRPr/>
            </a:pPr>
            <a:r>
              <a:rPr lang="en-US" altLang="zh-CN" sz="1600" dirty="0">
                <a:solidFill>
                  <a:srgbClr val="000000"/>
                </a:solidFill>
              </a:rPr>
              <a:t>图像、视频和音频数据</a:t>
            </a:r>
            <a:r>
              <a:rPr lang="zh-CN" altLang="en-US" sz="1600" dirty="0">
                <a:solidFill>
                  <a:srgbClr val="000000"/>
                </a:solidFill>
              </a:rPr>
              <a:t>（多模态学习）</a:t>
            </a:r>
          </a:p>
          <a:p>
            <a:pPr marL="171450" lvl="0" indent="-171450">
              <a:lnSpc>
                <a:spcPct val="150000"/>
              </a:lnSpc>
              <a:buFont typeface="Arial" panose="020B0604020202020204" pitchFamily="34" charset="0"/>
              <a:buChar char="•"/>
              <a:defRPr/>
            </a:pPr>
            <a:r>
              <a:rPr lang="zh-CN" altLang="en-US" sz="1600" b="1" dirty="0">
                <a:solidFill>
                  <a:srgbClr val="000000"/>
                </a:solidFill>
              </a:rPr>
              <a:t>非结构化数据</a:t>
            </a:r>
            <a:r>
              <a:rPr lang="zh-CN" altLang="en-US" sz="1600" dirty="0">
                <a:solidFill>
                  <a:srgbClr val="000000"/>
                </a:solidFill>
              </a:rPr>
              <a:t>，需要存储在能够高效处理此类信息的系统中，如分布式文件系统或对象存储系统。</a:t>
            </a:r>
          </a:p>
        </p:txBody>
      </p:sp>
      <p:sp>
        <p:nvSpPr>
          <p:cNvPr id="23" name="í$ḻiḓe"/>
          <p:cNvSpPr/>
          <p:nvPr/>
        </p:nvSpPr>
        <p:spPr>
          <a:xfrm>
            <a:off x="4378960" y="3076575"/>
            <a:ext cx="3432810" cy="1111885"/>
          </a:xfrm>
          <a:prstGeom prst="roundRect">
            <a:avLst>
              <a:gd name="adj" fmla="val 2415"/>
            </a:avLst>
          </a:prstGeom>
          <a:solidFill>
            <a:schemeClr val="accent3">
              <a:lumMod val="20000"/>
              <a:lumOff val="80000"/>
              <a:alpha val="40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tIns="46800" anchor="t">
            <a:normAutofit/>
          </a:bodyPr>
          <a:lstStyle/>
          <a:p>
            <a:pPr marL="0" marR="0" lvl="0" indent="0" algn="l" defTabSz="913765" rtl="0" eaLnBrk="1" fontAlgn="auto" latinLnBrk="0" hangingPunct="1">
              <a:lnSpc>
                <a:spcPct val="120000"/>
              </a:lnSpc>
              <a:spcBef>
                <a:spcPts val="0"/>
              </a:spcBef>
              <a:spcAft>
                <a:spcPts val="0"/>
              </a:spcAft>
              <a:buClrTx/>
              <a:buSzTx/>
              <a:buFontTx/>
              <a:buNone/>
              <a:defRPr/>
            </a:pP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endPar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endParaRPr>
          </a:p>
        </p:txBody>
      </p:sp>
      <p:sp>
        <p:nvSpPr>
          <p:cNvPr id="24" name="ïS1iďê"/>
          <p:cNvSpPr/>
          <p:nvPr/>
        </p:nvSpPr>
        <p:spPr>
          <a:xfrm>
            <a:off x="4531995" y="2861945"/>
            <a:ext cx="1460500" cy="385445"/>
          </a:xfrm>
          <a:prstGeom prst="roundRect">
            <a:avLst>
              <a:gd name="adj" fmla="val 14195"/>
            </a:avLst>
          </a:prstGeom>
          <a:solidFill>
            <a:srgbClr val="1A317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600" b="1" noProof="0" dirty="0">
                <a:ln>
                  <a:noFill/>
                </a:ln>
                <a:solidFill>
                  <a:srgbClr val="FFFFFF"/>
                </a:solidFill>
                <a:effectLst/>
                <a:uLnTx/>
                <a:uFillTx/>
                <a:latin typeface="Arial" panose="020B0604020202020204"/>
                <a:ea typeface="微软雅黑" panose="020B0503020204020204" pitchFamily="34" charset="-122"/>
                <a:sym typeface="+mn-ea"/>
              </a:rPr>
              <a:t>模型特征数据</a:t>
            </a:r>
            <a:endParaRPr kumimoji="0" lang="en-US" altLang="zh-CN" sz="16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sp>
        <p:nvSpPr>
          <p:cNvPr id="25" name="îşḻíḑe"/>
          <p:cNvSpPr txBox="1"/>
          <p:nvPr/>
        </p:nvSpPr>
        <p:spPr bwMode="auto">
          <a:xfrm>
            <a:off x="5063079" y="3391607"/>
            <a:ext cx="73" cy="221599"/>
          </a:xfrm>
          <a:prstGeom prst="rect">
            <a:avLst/>
          </a:prstGeom>
          <a:noFill/>
          <a:scene3d>
            <a:camera prst="orthographicFront">
              <a:rot lat="0" lon="0" rev="0"/>
            </a:camera>
            <a:lightRig rig="threePt" dir="t"/>
          </a:scene3d>
          <a:sp3d prstMaterial="matte">
            <a:bevelT w="1270" h="1270"/>
          </a:sp3d>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26" name="îṣľídê"/>
          <p:cNvSpPr/>
          <p:nvPr/>
        </p:nvSpPr>
        <p:spPr bwMode="auto">
          <a:xfrm>
            <a:off x="4531995" y="3244850"/>
            <a:ext cx="3279140" cy="81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nSpc>
                <a:spcPct val="150000"/>
              </a:lnSpc>
              <a:buFont typeface="Arial" panose="020B0604020202020204" pitchFamily="34" charset="0"/>
              <a:buChar char="•"/>
              <a:defRPr/>
            </a:pPr>
            <a:r>
              <a:rPr lang="en-US" altLang="zh-CN" sz="1600" dirty="0">
                <a:solidFill>
                  <a:srgbClr val="000000"/>
                </a:solidFill>
              </a:rPr>
              <a:t>经过预处理和特征提取的数据</a:t>
            </a:r>
            <a:r>
              <a:rPr lang="zh-CN" altLang="en-US" sz="1600" dirty="0">
                <a:solidFill>
                  <a:srgbClr val="000000"/>
                </a:solidFill>
              </a:rPr>
              <a:t>，</a:t>
            </a:r>
            <a:r>
              <a:rPr lang="en-US" altLang="zh-CN" sz="1600" dirty="0">
                <a:solidFill>
                  <a:srgbClr val="000000"/>
                </a:solidFill>
                <a:sym typeface="+mn-ea"/>
              </a:rPr>
              <a:t>通常是</a:t>
            </a:r>
            <a:r>
              <a:rPr lang="zh-CN" altLang="en-US" sz="1600" dirty="0">
                <a:solidFill>
                  <a:srgbClr val="000000"/>
                </a:solidFill>
              </a:rPr>
              <a:t>结构化数据</a:t>
            </a:r>
          </a:p>
        </p:txBody>
      </p:sp>
      <p:sp>
        <p:nvSpPr>
          <p:cNvPr id="28" name="í$ḻiḓe"/>
          <p:cNvSpPr/>
          <p:nvPr/>
        </p:nvSpPr>
        <p:spPr>
          <a:xfrm>
            <a:off x="8087995" y="3076575"/>
            <a:ext cx="3432810" cy="1111250"/>
          </a:xfrm>
          <a:prstGeom prst="roundRect">
            <a:avLst>
              <a:gd name="adj" fmla="val 2415"/>
            </a:avLst>
          </a:prstGeom>
          <a:solidFill>
            <a:schemeClr val="accent1">
              <a:lumMod val="20000"/>
              <a:lumOff val="80000"/>
              <a:alpha val="40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tIns="46800" anchor="t">
            <a:normAutofit/>
          </a:bodyPr>
          <a:lstStyle/>
          <a:p>
            <a:pPr marL="0" marR="0" lvl="0" indent="0" algn="l" defTabSz="913765" rtl="0" eaLnBrk="1" fontAlgn="auto" latinLnBrk="0" hangingPunct="1">
              <a:lnSpc>
                <a:spcPct val="120000"/>
              </a:lnSpc>
              <a:spcBef>
                <a:spcPts val="0"/>
              </a:spcBef>
              <a:spcAft>
                <a:spcPts val="0"/>
              </a:spcAft>
              <a:buClrTx/>
              <a:buSzTx/>
              <a:buFontTx/>
              <a:buNone/>
              <a:defRPr/>
            </a:pP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endPar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endParaRPr>
          </a:p>
        </p:txBody>
      </p:sp>
      <p:sp>
        <p:nvSpPr>
          <p:cNvPr id="29" name="ïS1iďê"/>
          <p:cNvSpPr/>
          <p:nvPr/>
        </p:nvSpPr>
        <p:spPr>
          <a:xfrm>
            <a:off x="8241030" y="2869565"/>
            <a:ext cx="1436370" cy="385445"/>
          </a:xfrm>
          <a:prstGeom prst="roundRect">
            <a:avLst>
              <a:gd name="adj" fmla="val 14195"/>
            </a:avLst>
          </a:prstGeom>
          <a:solidFill>
            <a:srgbClr val="1A317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实验数据</a:t>
            </a:r>
          </a:p>
        </p:txBody>
      </p:sp>
      <p:sp>
        <p:nvSpPr>
          <p:cNvPr id="30" name="îşḻíḑe"/>
          <p:cNvSpPr txBox="1"/>
          <p:nvPr/>
        </p:nvSpPr>
        <p:spPr bwMode="auto">
          <a:xfrm>
            <a:off x="8771990" y="3391607"/>
            <a:ext cx="73" cy="221599"/>
          </a:xfrm>
          <a:prstGeom prst="rect">
            <a:avLst/>
          </a:prstGeom>
          <a:noFill/>
          <a:scene3d>
            <a:camera prst="orthographicFront">
              <a:rot lat="0" lon="0" rev="0"/>
            </a:camera>
            <a:lightRig rig="threePt" dir="t"/>
          </a:scene3d>
          <a:sp3d prstMaterial="matte">
            <a:bevelT w="1270" h="1270"/>
          </a:sp3d>
        </p:spPr>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sp>
        <p:nvSpPr>
          <p:cNvPr id="5" name="标题 4"/>
          <p:cNvSpPr>
            <a:spLocks noGrp="1"/>
          </p:cNvSpPr>
          <p:nvPr>
            <p:ph type="title"/>
          </p:nvPr>
        </p:nvSpPr>
        <p:spPr>
          <a:xfrm>
            <a:off x="1328737" y="235280"/>
            <a:ext cx="10850563" cy="663575"/>
          </a:xfrm>
        </p:spPr>
        <p:txBody>
          <a:bodyPr/>
          <a:lstStyle/>
          <a:p>
            <a:r>
              <a:rPr lang="zh-CN" altLang="en-US" sz="2800" dirty="0"/>
              <a:t>数据存储类型</a:t>
            </a:r>
          </a:p>
        </p:txBody>
      </p:sp>
      <p:sp>
        <p:nvSpPr>
          <p:cNvPr id="2" name="í$ḻiḓe"/>
          <p:cNvSpPr/>
          <p:nvPr>
            <p:custDataLst>
              <p:tags r:id="rId2"/>
            </p:custDataLst>
          </p:nvPr>
        </p:nvSpPr>
        <p:spPr>
          <a:xfrm>
            <a:off x="4378325" y="4771390"/>
            <a:ext cx="3432810" cy="1112520"/>
          </a:xfrm>
          <a:prstGeom prst="roundRect">
            <a:avLst>
              <a:gd name="adj" fmla="val 2415"/>
            </a:avLst>
          </a:prstGeom>
          <a:solidFill>
            <a:schemeClr val="accent3">
              <a:lumMod val="20000"/>
              <a:lumOff val="80000"/>
              <a:alpha val="40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tIns="46800" anchor="t">
            <a:normAutofit/>
          </a:bodyPr>
          <a:lstStyle/>
          <a:p>
            <a:pPr marL="0" marR="0" lvl="0" indent="0" algn="l" defTabSz="913765" rtl="0" eaLnBrk="1" fontAlgn="auto" latinLnBrk="0" hangingPunct="1">
              <a:lnSpc>
                <a:spcPct val="12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endParaRPr>
          </a:p>
        </p:txBody>
      </p:sp>
      <p:sp>
        <p:nvSpPr>
          <p:cNvPr id="6" name="ïS1iďê"/>
          <p:cNvSpPr/>
          <p:nvPr>
            <p:custDataLst>
              <p:tags r:id="rId3"/>
            </p:custDataLst>
          </p:nvPr>
        </p:nvSpPr>
        <p:spPr>
          <a:xfrm>
            <a:off x="4531360" y="4593590"/>
            <a:ext cx="2050415" cy="385445"/>
          </a:xfrm>
          <a:prstGeom prst="roundRect">
            <a:avLst>
              <a:gd name="adj" fmla="val 14195"/>
            </a:avLst>
          </a:prstGeom>
          <a:solidFill>
            <a:srgbClr val="1A317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模型参数</a:t>
            </a:r>
            <a:r>
              <a:rPr kumimoji="0" lang="en-US" altLang="zh-CN" sz="16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数据</a:t>
            </a:r>
          </a:p>
        </p:txBody>
      </p:sp>
      <p:sp>
        <p:nvSpPr>
          <p:cNvPr id="13" name="í$ḻiḓe"/>
          <p:cNvSpPr/>
          <p:nvPr>
            <p:custDataLst>
              <p:tags r:id="rId4"/>
            </p:custDataLst>
          </p:nvPr>
        </p:nvSpPr>
        <p:spPr>
          <a:xfrm>
            <a:off x="8086725" y="4753610"/>
            <a:ext cx="3432810" cy="1111250"/>
          </a:xfrm>
          <a:prstGeom prst="roundRect">
            <a:avLst>
              <a:gd name="adj" fmla="val 2415"/>
            </a:avLst>
          </a:prstGeom>
          <a:solidFill>
            <a:schemeClr val="accent1">
              <a:lumMod val="20000"/>
              <a:lumOff val="80000"/>
              <a:alpha val="40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tIns="46800" anchor="t">
            <a:normAutofit/>
          </a:bodyPr>
          <a:lstStyle/>
          <a:p>
            <a:pPr marL="0" marR="0" lvl="0" indent="0" algn="l" defTabSz="913765" rtl="0" eaLnBrk="1" fontAlgn="auto" latinLnBrk="0" hangingPunct="1">
              <a:lnSpc>
                <a:spcPct val="120000"/>
              </a:lnSpc>
              <a:spcBef>
                <a:spcPts val="0"/>
              </a:spcBef>
              <a:spcAft>
                <a:spcPts val="0"/>
              </a:spcAft>
              <a:buClrTx/>
              <a:buSzTx/>
              <a:buFontTx/>
              <a:buNone/>
              <a:defRPr/>
            </a:pP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br>
              <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rPr>
            </a:br>
            <a:endParaRPr kumimoji="0" lang="zh-CN" altLang="en-US" sz="1000" b="0" i="0" u="none" strike="noStrike" kern="1200" cap="none" spc="0" normalizeH="0" baseline="0" noProof="0" dirty="0">
              <a:ln>
                <a:noFill/>
              </a:ln>
              <a:solidFill>
                <a:srgbClr val="333639"/>
              </a:solidFill>
              <a:effectLst/>
              <a:uLnTx/>
              <a:uFillTx/>
              <a:latin typeface="Arial" panose="020B0604020202020204"/>
              <a:ea typeface="微软雅黑" panose="020B0503020204020204" pitchFamily="34" charset="-122"/>
              <a:cs typeface="+mn-cs"/>
            </a:endParaRPr>
          </a:p>
        </p:txBody>
      </p:sp>
      <p:sp>
        <p:nvSpPr>
          <p:cNvPr id="14" name="ïS1iďê"/>
          <p:cNvSpPr/>
          <p:nvPr>
            <p:custDataLst>
              <p:tags r:id="rId5"/>
            </p:custDataLst>
          </p:nvPr>
        </p:nvSpPr>
        <p:spPr>
          <a:xfrm>
            <a:off x="8239906" y="4546855"/>
            <a:ext cx="1307937" cy="385277"/>
          </a:xfrm>
          <a:prstGeom prst="roundRect">
            <a:avLst>
              <a:gd name="adj" fmla="val 14195"/>
            </a:avLst>
          </a:prstGeom>
          <a:solidFill>
            <a:srgbClr val="1A317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日志数据</a:t>
            </a:r>
          </a:p>
        </p:txBody>
      </p:sp>
      <p:sp>
        <p:nvSpPr>
          <p:cNvPr id="15" name="îṣľídê"/>
          <p:cNvSpPr/>
          <p:nvPr>
            <p:custDataLst>
              <p:tags r:id="rId6"/>
            </p:custDataLst>
          </p:nvPr>
        </p:nvSpPr>
        <p:spPr bwMode="auto">
          <a:xfrm>
            <a:off x="4455160" y="4979035"/>
            <a:ext cx="3279140" cy="81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nSpc>
                <a:spcPct val="150000"/>
              </a:lnSpc>
              <a:buFont typeface="Arial" panose="020B0604020202020204" pitchFamily="34" charset="0"/>
              <a:buChar char="•"/>
              <a:defRPr/>
            </a:pPr>
            <a:r>
              <a:rPr lang="en-US" altLang="zh-CN" sz="1600" dirty="0">
                <a:solidFill>
                  <a:srgbClr val="000000"/>
                </a:solidFill>
              </a:rPr>
              <a:t>包括训练好的模型权重和偏置参数，通常是</a:t>
            </a:r>
            <a:r>
              <a:rPr lang="zh-CN" altLang="en-US" sz="1600" dirty="0">
                <a:solidFill>
                  <a:srgbClr val="000000"/>
                </a:solidFill>
                <a:sym typeface="+mn-ea"/>
              </a:rPr>
              <a:t>结构化</a:t>
            </a:r>
            <a:r>
              <a:rPr lang="en-US" altLang="zh-CN" sz="1600" dirty="0">
                <a:solidFill>
                  <a:srgbClr val="000000"/>
                </a:solidFill>
              </a:rPr>
              <a:t>数据</a:t>
            </a:r>
          </a:p>
        </p:txBody>
      </p:sp>
      <p:sp>
        <p:nvSpPr>
          <p:cNvPr id="16" name="îṣľídê"/>
          <p:cNvSpPr/>
          <p:nvPr>
            <p:custDataLst>
              <p:tags r:id="rId7"/>
            </p:custDataLst>
          </p:nvPr>
        </p:nvSpPr>
        <p:spPr bwMode="auto">
          <a:xfrm>
            <a:off x="8161655" y="4979035"/>
            <a:ext cx="3279140" cy="81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nSpc>
                <a:spcPct val="150000"/>
              </a:lnSpc>
              <a:buFont typeface="Arial" panose="020B0604020202020204" pitchFamily="34" charset="0"/>
              <a:buChar char="•"/>
              <a:defRPr/>
            </a:pPr>
            <a:r>
              <a:rPr sz="1600" dirty="0">
                <a:solidFill>
                  <a:srgbClr val="000000"/>
                </a:solidFill>
              </a:rPr>
              <a:t>提供错误信息、系统状态、用户行为等</a:t>
            </a:r>
            <a:r>
              <a:rPr lang="zh-CN" sz="1600" dirty="0">
                <a:solidFill>
                  <a:srgbClr val="000000"/>
                </a:solidFill>
              </a:rPr>
              <a:t>信息，</a:t>
            </a:r>
            <a:r>
              <a:rPr lang="en-US" altLang="zh-CN" sz="1600" dirty="0">
                <a:solidFill>
                  <a:srgbClr val="000000"/>
                </a:solidFill>
                <a:sym typeface="+mn-ea"/>
              </a:rPr>
              <a:t>通常是</a:t>
            </a:r>
            <a:r>
              <a:rPr lang="zh-CN" altLang="en-US" sz="1600" dirty="0">
                <a:solidFill>
                  <a:srgbClr val="000000"/>
                </a:solidFill>
                <a:sym typeface="+mn-ea"/>
              </a:rPr>
              <a:t>结构化数据</a:t>
            </a:r>
            <a:endParaRPr lang="zh-CN" altLang="en-US" sz="1600" dirty="0">
              <a:solidFill>
                <a:srgbClr val="000000"/>
              </a:solidFill>
            </a:endParaRPr>
          </a:p>
          <a:p>
            <a:pPr marL="171450" lvl="0" indent="-171450">
              <a:lnSpc>
                <a:spcPct val="150000"/>
              </a:lnSpc>
              <a:buFont typeface="Arial" panose="020B0604020202020204" pitchFamily="34" charset="0"/>
              <a:buChar char="•"/>
              <a:defRPr/>
            </a:pPr>
            <a:endParaRPr lang="zh-CN" sz="1600" dirty="0">
              <a:solidFill>
                <a:srgbClr val="000000"/>
              </a:solidFill>
            </a:endParaRPr>
          </a:p>
        </p:txBody>
      </p:sp>
      <p:sp>
        <p:nvSpPr>
          <p:cNvPr id="17" name="îṣľídê"/>
          <p:cNvSpPr/>
          <p:nvPr>
            <p:custDataLst>
              <p:tags r:id="rId8"/>
            </p:custDataLst>
          </p:nvPr>
        </p:nvSpPr>
        <p:spPr bwMode="auto">
          <a:xfrm>
            <a:off x="8178165" y="3289935"/>
            <a:ext cx="3279140" cy="81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nSpc>
                <a:spcPct val="150000"/>
              </a:lnSpc>
              <a:buFont typeface="Arial" panose="020B0604020202020204" pitchFamily="34" charset="0"/>
              <a:buChar char="•"/>
              <a:defRPr/>
            </a:pPr>
            <a:r>
              <a:rPr lang="en-US" altLang="zh-CN" sz="1600" dirty="0">
                <a:solidFill>
                  <a:srgbClr val="000000"/>
                </a:solidFill>
              </a:rPr>
              <a:t>记录实验设置、参数配置、结果指标等</a:t>
            </a:r>
            <a:r>
              <a:rPr lang="zh-CN" altLang="en-US" sz="1600" dirty="0">
                <a:solidFill>
                  <a:srgbClr val="000000"/>
                </a:solidFill>
              </a:rPr>
              <a:t>信息，</a:t>
            </a:r>
            <a:r>
              <a:rPr lang="en-US" altLang="zh-CN" sz="1600" dirty="0">
                <a:solidFill>
                  <a:srgbClr val="000000"/>
                </a:solidFill>
                <a:sym typeface="+mn-ea"/>
              </a:rPr>
              <a:t>通常是</a:t>
            </a:r>
            <a:r>
              <a:rPr lang="zh-CN" altLang="en-US" sz="1600" dirty="0">
                <a:solidFill>
                  <a:srgbClr val="000000"/>
                </a:solidFill>
                <a:sym typeface="+mn-ea"/>
              </a:rPr>
              <a:t>结构化数据</a:t>
            </a:r>
            <a:endParaRPr lang="zh-CN" altLang="en-US" sz="1600" dirty="0">
              <a:solidFill>
                <a:srgbClr val="000000"/>
              </a:solidFill>
            </a:endParaRPr>
          </a:p>
          <a:p>
            <a:pPr marL="171450" lvl="0" indent="-171450">
              <a:lnSpc>
                <a:spcPct val="150000"/>
              </a:lnSpc>
              <a:buFont typeface="Arial" panose="020B0604020202020204" pitchFamily="34" charset="0"/>
              <a:buChar char="•"/>
              <a:defRPr/>
            </a:pPr>
            <a:endParaRPr lang="zh-CN" altLang="en-US" sz="1600" dirty="0">
              <a:solidFill>
                <a:srgbClr val="000000"/>
              </a:solidFill>
            </a:endParaRPr>
          </a:p>
        </p:txBody>
      </p:sp>
      <p:sp>
        <p:nvSpPr>
          <p:cNvPr id="11" name="灯片编号占位符 6"/>
          <p:cNvSpPr>
            <a:spLocks noGrp="1"/>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8236D-BA36-4C90-BC5E-4C81E9977708}" type="slidenum">
              <a:rPr lang="zh-CN" altLang="en-US" sz="2400" smtClean="0"/>
              <a:t>8</a:t>
            </a:fld>
            <a:endParaRPr lang="zh-CN" altLang="en-US" sz="240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bwMode="auto">
          <a:xfrm>
            <a:off x="-1482" y="0"/>
            <a:ext cx="12193481" cy="6863750"/>
          </a:xfrm>
          <a:prstGeom prst="rect">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9" name="矩形 28"/>
          <p:cNvSpPr/>
          <p:nvPr/>
        </p:nvSpPr>
        <p:spPr bwMode="auto">
          <a:xfrm>
            <a:off x="-1270" y="1024890"/>
            <a:ext cx="12193270" cy="5842635"/>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cxnSp>
        <p:nvCxnSpPr>
          <p:cNvPr id="33" name="直接连接符 32"/>
          <p:cNvCxnSpPr>
            <a:stCxn id="38" idx="7"/>
            <a:endCxn id="39" idx="2"/>
          </p:cNvCxnSpPr>
          <p:nvPr/>
        </p:nvCxnSpPr>
        <p:spPr>
          <a:xfrm>
            <a:off x="1216256" y="2283731"/>
            <a:ext cx="1911350" cy="389255"/>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40" idx="7"/>
            <a:endCxn id="41" idx="3"/>
          </p:cNvCxnSpPr>
          <p:nvPr/>
        </p:nvCxnSpPr>
        <p:spPr>
          <a:xfrm flipV="1">
            <a:off x="5444237" y="2392911"/>
            <a:ext cx="1989455" cy="274066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1" idx="6"/>
            <a:endCxn id="42" idx="2"/>
          </p:cNvCxnSpPr>
          <p:nvPr/>
        </p:nvCxnSpPr>
        <p:spPr>
          <a:xfrm flipV="1">
            <a:off x="7644653" y="1412116"/>
            <a:ext cx="2584450" cy="893445"/>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ïśḻíḑé"/>
          <p:cNvSpPr/>
          <p:nvPr/>
        </p:nvSpPr>
        <p:spPr>
          <a:xfrm>
            <a:off x="1005205" y="2247520"/>
            <a:ext cx="247262" cy="247262"/>
          </a:xfrm>
          <a:prstGeom prst="ellipse">
            <a:avLst/>
          </a:prstGeom>
          <a:solidFill>
            <a:srgbClr val="1A3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39" name="íṧḻïḑe"/>
          <p:cNvSpPr/>
          <p:nvPr/>
        </p:nvSpPr>
        <p:spPr>
          <a:xfrm>
            <a:off x="3127258" y="2548606"/>
            <a:ext cx="247262" cy="24726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40" name="iṡ1ïḋé"/>
          <p:cNvSpPr/>
          <p:nvPr/>
        </p:nvSpPr>
        <p:spPr>
          <a:xfrm>
            <a:off x="5233821" y="5097360"/>
            <a:ext cx="247262" cy="247262"/>
          </a:xfrm>
          <a:prstGeom prst="ellipse">
            <a:avLst/>
          </a:prstGeom>
          <a:solidFill>
            <a:srgbClr val="1A3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41" name="íšlîḋé"/>
          <p:cNvSpPr/>
          <p:nvPr/>
        </p:nvSpPr>
        <p:spPr>
          <a:xfrm>
            <a:off x="7398026" y="2181930"/>
            <a:ext cx="247262" cy="247262"/>
          </a:xfrm>
          <a:prstGeom prst="ellipse">
            <a:avLst/>
          </a:prstGeom>
          <a:solidFill>
            <a:srgbClr val="1A3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42" name="íśļíďè"/>
          <p:cNvSpPr/>
          <p:nvPr/>
        </p:nvSpPr>
        <p:spPr>
          <a:xfrm>
            <a:off x="10229321" y="1288307"/>
            <a:ext cx="247262" cy="247262"/>
          </a:xfrm>
          <a:prstGeom prst="ellipse">
            <a:avLst/>
          </a:prstGeom>
          <a:solidFill>
            <a:srgbClr val="1A3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44" name="ís1ïḍè"/>
          <p:cNvSpPr/>
          <p:nvPr/>
        </p:nvSpPr>
        <p:spPr bwMode="auto">
          <a:xfrm>
            <a:off x="354817" y="2523263"/>
            <a:ext cx="2135594" cy="355600"/>
          </a:xfrm>
          <a:prstGeom prst="roundRect">
            <a:avLst>
              <a:gd name="adj" fmla="val 0"/>
            </a:avLst>
          </a:prstGeom>
          <a:noFill/>
          <a:ln w="28575" algn="ctr">
            <a:noFill/>
            <a:round/>
          </a:ln>
        </p:spPr>
        <p:txBody>
          <a:bodyPr wrap="none" lIns="91440" tIns="45720" rIns="91440" bIns="4572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原始训练数据</a:t>
            </a:r>
          </a:p>
        </p:txBody>
      </p:sp>
      <p:sp>
        <p:nvSpPr>
          <p:cNvPr id="45" name="矩形 44"/>
          <p:cNvSpPr/>
          <p:nvPr/>
        </p:nvSpPr>
        <p:spPr bwMode="auto">
          <a:xfrm>
            <a:off x="349250" y="2879090"/>
            <a:ext cx="2778760" cy="13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R="0" lvl="0" indent="0" algn="l" defTabSz="913765" rtl="0" eaLnBrk="1" fontAlgn="auto" latinLnBrk="0" hangingPunct="1">
              <a:lnSpc>
                <a:spcPct val="150000"/>
              </a:lnSpc>
              <a:spcBef>
                <a:spcPct val="0"/>
              </a:spcBef>
              <a:spcAft>
                <a:spcPts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取决于训练数据集大小，原</a:t>
            </a:r>
            <a:r>
              <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始文本训练数据就可能需要</a:t>
            </a:r>
            <a:r>
              <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数百</a:t>
            </a:r>
            <a:r>
              <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TB</a:t>
            </a:r>
            <a:r>
              <a:rPr lang="zh-CN" altLang="en-US" sz="1600" noProof="0" dirty="0">
                <a:ln>
                  <a:noFill/>
                </a:ln>
                <a:solidFill>
                  <a:srgbClr val="000000"/>
                </a:solidFill>
                <a:effectLst/>
                <a:uLnTx/>
                <a:uFillTx/>
                <a:latin typeface="Arial" panose="020B0604020202020204"/>
                <a:ea typeface="微软雅黑" panose="020B0503020204020204" pitchFamily="34" charset="-122"/>
                <a:sym typeface="+mn-ea"/>
              </a:rPr>
              <a:t>级别</a:t>
            </a:r>
            <a:r>
              <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的存储容量。</a:t>
            </a:r>
          </a:p>
        </p:txBody>
      </p:sp>
      <p:sp>
        <p:nvSpPr>
          <p:cNvPr id="58" name="ís1ïḍè"/>
          <p:cNvSpPr/>
          <p:nvPr/>
        </p:nvSpPr>
        <p:spPr bwMode="auto">
          <a:xfrm>
            <a:off x="4967368" y="5509033"/>
            <a:ext cx="2135594" cy="355600"/>
          </a:xfrm>
          <a:prstGeom prst="roundRect">
            <a:avLst>
              <a:gd name="adj" fmla="val 0"/>
            </a:avLst>
          </a:prstGeom>
          <a:noFill/>
          <a:ln w="28575" algn="ctr">
            <a:noFill/>
            <a:round/>
          </a:ln>
        </p:spPr>
        <p:txBody>
          <a:bodyPr wrap="none" lIns="91440" tIns="45720" rIns="91440" bIns="4572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模型超参数数据</a:t>
            </a:r>
          </a:p>
        </p:txBody>
      </p:sp>
      <p:sp>
        <p:nvSpPr>
          <p:cNvPr id="59" name="矩形 58"/>
          <p:cNvSpPr/>
          <p:nvPr/>
        </p:nvSpPr>
        <p:spPr bwMode="auto">
          <a:xfrm>
            <a:off x="4931410" y="5864860"/>
            <a:ext cx="2367280" cy="488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R="0" lvl="0" indent="0" algn="l" defTabSz="913765" rtl="0" eaLnBrk="1" fontAlgn="auto" latinLnBrk="0" hangingPunct="1">
              <a:lnSpc>
                <a:spcPct val="150000"/>
              </a:lnSpc>
              <a:spcBef>
                <a:spcPct val="0"/>
              </a:spcBef>
              <a:spcAft>
                <a:spcPts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模型超参数数据相对较小</a:t>
            </a:r>
            <a:r>
              <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a:t>
            </a:r>
          </a:p>
        </p:txBody>
      </p:sp>
      <p:sp>
        <p:nvSpPr>
          <p:cNvPr id="60" name="ís1ïḍè"/>
          <p:cNvSpPr/>
          <p:nvPr/>
        </p:nvSpPr>
        <p:spPr bwMode="auto">
          <a:xfrm>
            <a:off x="3751908" y="2261778"/>
            <a:ext cx="2135594" cy="355600"/>
          </a:xfrm>
          <a:prstGeom prst="roundRect">
            <a:avLst>
              <a:gd name="adj" fmla="val 0"/>
            </a:avLst>
          </a:prstGeom>
          <a:noFill/>
          <a:ln w="28575" algn="ctr">
            <a:noFill/>
            <a:round/>
          </a:ln>
        </p:spPr>
        <p:txBody>
          <a:bodyPr wrap="none" lIns="91440" tIns="45720" rIns="91440" bIns="4572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模型特征数据</a:t>
            </a:r>
          </a:p>
        </p:txBody>
      </p:sp>
      <p:sp>
        <p:nvSpPr>
          <p:cNvPr id="61" name="矩形 60"/>
          <p:cNvSpPr/>
          <p:nvPr/>
        </p:nvSpPr>
        <p:spPr bwMode="auto">
          <a:xfrm>
            <a:off x="3714750" y="2635885"/>
            <a:ext cx="2141220" cy="2296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R="0" lvl="0" indent="0" algn="l" defTabSz="913765" rtl="0" eaLnBrk="1" fontAlgn="auto" latinLnBrk="0" hangingPunct="1">
              <a:lnSpc>
                <a:spcPct val="150000"/>
              </a:lnSpc>
              <a:spcBef>
                <a:spcPct val="0"/>
              </a:spcBef>
              <a:spcAft>
                <a:spcPts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取决于特征提取的复杂性和数据集的大小。</a:t>
            </a:r>
          </a:p>
          <a:p>
            <a:pPr marR="0" lvl="0" indent="0" algn="l" defTabSz="913765" rtl="0" eaLnBrk="1" fontAlgn="auto" latinLnBrk="0" hangingPunct="1">
              <a:lnSpc>
                <a:spcPct val="150000"/>
              </a:lnSpc>
              <a:spcBef>
                <a:spcPct val="0"/>
              </a:spcBef>
              <a:spcAft>
                <a:spcPts val="0"/>
              </a:spcAft>
              <a:buClrTx/>
              <a:buSzTx/>
              <a:buFont typeface="Arial" panose="020B0604020202020204" pitchFamily="34" charset="0"/>
              <a:buNone/>
              <a:defRPr/>
            </a:pPr>
            <a:r>
              <a:rPr sz="1600" noProof="0" dirty="0">
                <a:ln>
                  <a:noFill/>
                </a:ln>
                <a:solidFill>
                  <a:schemeClr val="tx1">
                    <a:lumMod val="65000"/>
                    <a:lumOff val="35000"/>
                  </a:schemeClr>
                </a:solidFill>
                <a:effectLst/>
                <a:uLnTx/>
                <a:uFillTx/>
                <a:latin typeface="Arial" panose="020B0604020202020204"/>
                <a:ea typeface="微软雅黑" panose="020B0503020204020204" pitchFamily="34" charset="-122"/>
              </a:rPr>
              <a:t>假设每个特征向量为1KB，并且有10亿个特征向量，则特征数据可能需要约100TB的存储空间</a:t>
            </a:r>
          </a:p>
        </p:txBody>
      </p:sp>
      <p:sp>
        <p:nvSpPr>
          <p:cNvPr id="62" name="ís1ïḍè"/>
          <p:cNvSpPr/>
          <p:nvPr/>
        </p:nvSpPr>
        <p:spPr bwMode="auto">
          <a:xfrm>
            <a:off x="7493276" y="2594486"/>
            <a:ext cx="2135594" cy="355600"/>
          </a:xfrm>
          <a:prstGeom prst="roundRect">
            <a:avLst>
              <a:gd name="adj" fmla="val 0"/>
            </a:avLst>
          </a:prstGeom>
          <a:noFill/>
          <a:ln w="28575" algn="ctr">
            <a:noFill/>
            <a:round/>
          </a:ln>
        </p:spPr>
        <p:txBody>
          <a:bodyPr wrap="none" lIns="91440" tIns="45720" rIns="91440" bIns="4572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模型参数数据</a:t>
            </a:r>
          </a:p>
        </p:txBody>
      </p:sp>
      <p:sp>
        <p:nvSpPr>
          <p:cNvPr id="63" name="矩形 62"/>
          <p:cNvSpPr/>
          <p:nvPr/>
        </p:nvSpPr>
        <p:spPr bwMode="auto">
          <a:xfrm>
            <a:off x="7493000" y="2950210"/>
            <a:ext cx="2141220"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R="0" lvl="0" indent="0" algn="l" defTabSz="913765" rtl="0" eaLnBrk="1" fontAlgn="auto" latinLnBrk="0" hangingPunct="1">
              <a:lnSpc>
                <a:spcPct val="150000"/>
              </a:lnSpc>
              <a:spcBef>
                <a:spcPct val="0"/>
              </a:spcBef>
              <a:spcAft>
                <a:spcPts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大语言模型可能包含数十亿甚至数万亿个参数</a:t>
            </a:r>
            <a:r>
              <a:rPr kumimoji="0" lang="en-US" altLang="zh-CN" sz="1600" b="0"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pitchFamily="34" charset="-122"/>
                <a:cs typeface="+mn-cs"/>
              </a:rPr>
              <a:t>（GPT-3拥有1750亿个参数</a:t>
            </a:r>
            <a:r>
              <a:rPr kumimoji="0" lang="zh-CN" altLang="en-US" sz="1600" b="0"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pitchFamily="34" charset="-122"/>
                <a:cs typeface="+mn-cs"/>
              </a:rPr>
              <a:t>，如果每个参数占用4个字节，那么仅模型参数就需要大约700GB的存储空间</a:t>
            </a:r>
            <a:r>
              <a:rPr kumimoji="0" lang="en-US" altLang="zh-CN" sz="1600" b="0"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pitchFamily="34" charset="-122"/>
                <a:cs typeface="+mn-cs"/>
              </a:rPr>
              <a:t>）</a:t>
            </a:r>
          </a:p>
        </p:txBody>
      </p:sp>
      <p:sp>
        <p:nvSpPr>
          <p:cNvPr id="64" name="ís1ïḍè"/>
          <p:cNvSpPr/>
          <p:nvPr/>
        </p:nvSpPr>
        <p:spPr bwMode="auto">
          <a:xfrm>
            <a:off x="10013950" y="1899920"/>
            <a:ext cx="1048385" cy="441960"/>
          </a:xfrm>
          <a:prstGeom prst="roundRect">
            <a:avLst>
              <a:gd name="adj" fmla="val 0"/>
            </a:avLst>
          </a:prstGeom>
          <a:noFill/>
          <a:ln w="28575" algn="ctr">
            <a:noFill/>
            <a:round/>
          </a:ln>
        </p:spPr>
        <p:txBody>
          <a:bodyPr wrap="none" lIns="91440" tIns="45720" rIns="91440" bIns="4572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实验数据</a:t>
            </a:r>
          </a:p>
        </p:txBody>
      </p:sp>
      <p:sp>
        <p:nvSpPr>
          <p:cNvPr id="65" name="矩形 64"/>
          <p:cNvSpPr/>
          <p:nvPr/>
        </p:nvSpPr>
        <p:spPr bwMode="auto">
          <a:xfrm>
            <a:off x="10013950" y="2341880"/>
            <a:ext cx="189547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R="0" lvl="0" indent="0" algn="l" defTabSz="913765" rtl="0" eaLnBrk="1" fontAlgn="auto" latinLnBrk="0" hangingPunct="1">
              <a:lnSpc>
                <a:spcPct val="150000"/>
              </a:lnSpc>
              <a:spcBef>
                <a:spcPct val="0"/>
              </a:spcBef>
              <a:spcAft>
                <a:spcPts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与实验次数，模型规模相关，</a:t>
            </a:r>
            <a:r>
              <a:rPr lang="en-US" altLang="zh-CN" sz="1600" noProof="0" dirty="0">
                <a:ln>
                  <a:noFill/>
                </a:ln>
                <a:solidFill>
                  <a:srgbClr val="000000"/>
                </a:solidFill>
                <a:effectLst/>
                <a:uLnTx/>
                <a:uFillTx/>
                <a:latin typeface="Arial" panose="020B0604020202020204"/>
                <a:ea typeface="微软雅黑" panose="020B0503020204020204" pitchFamily="34" charset="-122"/>
                <a:sym typeface="+mn-ea"/>
              </a:rPr>
              <a:t>需要</a:t>
            </a:r>
            <a:r>
              <a:rPr lang="zh-CN" altLang="en-US" sz="1600" noProof="0" dirty="0">
                <a:ln>
                  <a:noFill/>
                </a:ln>
                <a:solidFill>
                  <a:srgbClr val="000000"/>
                </a:solidFill>
                <a:effectLst/>
                <a:uLnTx/>
                <a:uFillTx/>
                <a:latin typeface="Arial" panose="020B0604020202020204"/>
                <a:ea typeface="微软雅黑" panose="020B0503020204020204" pitchFamily="34" charset="-122"/>
                <a:sym typeface="+mn-ea"/>
              </a:rPr>
              <a:t>数百</a:t>
            </a:r>
            <a:r>
              <a:rPr lang="en-US" altLang="zh-CN" sz="1600" noProof="0" dirty="0">
                <a:ln>
                  <a:noFill/>
                </a:ln>
                <a:solidFill>
                  <a:srgbClr val="000000"/>
                </a:solidFill>
                <a:effectLst/>
                <a:uLnTx/>
                <a:uFillTx/>
                <a:latin typeface="Arial" panose="020B0604020202020204"/>
                <a:ea typeface="微软雅黑" panose="020B0503020204020204" pitchFamily="34" charset="-122"/>
                <a:sym typeface="+mn-ea"/>
              </a:rPr>
              <a:t>TB</a:t>
            </a:r>
            <a:r>
              <a:rPr lang="zh-CN" altLang="en-US" sz="1600" noProof="0" dirty="0">
                <a:ln>
                  <a:noFill/>
                </a:ln>
                <a:solidFill>
                  <a:srgbClr val="000000"/>
                </a:solidFill>
                <a:effectLst/>
                <a:uLnTx/>
                <a:uFillTx/>
                <a:latin typeface="Arial" panose="020B0604020202020204"/>
                <a:ea typeface="微软雅黑" panose="020B0503020204020204" pitchFamily="34" charset="-122"/>
                <a:sym typeface="+mn-ea"/>
              </a:rPr>
              <a:t>甚至</a:t>
            </a:r>
            <a:r>
              <a:rPr lang="en-US" altLang="zh-CN" sz="1600" noProof="0" dirty="0">
                <a:ln>
                  <a:noFill/>
                </a:ln>
                <a:solidFill>
                  <a:srgbClr val="000000"/>
                </a:solidFill>
                <a:effectLst/>
                <a:uLnTx/>
                <a:uFillTx/>
                <a:latin typeface="Arial" panose="020B0604020202020204"/>
                <a:ea typeface="微软雅黑" panose="020B0503020204020204" pitchFamily="34" charset="-122"/>
                <a:sym typeface="+mn-ea"/>
              </a:rPr>
              <a:t>PB</a:t>
            </a:r>
            <a:r>
              <a:rPr lang="zh-CN" altLang="en-US" sz="1600" noProof="0" dirty="0">
                <a:ln>
                  <a:noFill/>
                </a:ln>
                <a:solidFill>
                  <a:srgbClr val="000000"/>
                </a:solidFill>
                <a:effectLst/>
                <a:uLnTx/>
                <a:uFillTx/>
                <a:latin typeface="Arial" panose="020B0604020202020204"/>
                <a:ea typeface="微软雅黑" panose="020B0503020204020204" pitchFamily="34" charset="-122"/>
                <a:sym typeface="+mn-ea"/>
              </a:rPr>
              <a:t>级别</a:t>
            </a:r>
            <a:r>
              <a:rPr lang="en-US" altLang="zh-CN" sz="1600" noProof="0" dirty="0">
                <a:ln>
                  <a:noFill/>
                </a:ln>
                <a:solidFill>
                  <a:srgbClr val="000000"/>
                </a:solidFill>
                <a:effectLst/>
                <a:uLnTx/>
                <a:uFillTx/>
                <a:latin typeface="Arial" panose="020B0604020202020204"/>
                <a:ea typeface="微软雅黑" panose="020B0503020204020204" pitchFamily="34" charset="-122"/>
                <a:sym typeface="+mn-ea"/>
              </a:rPr>
              <a:t>的存储容量。</a:t>
            </a:r>
          </a:p>
          <a:p>
            <a:pPr marR="0" lvl="0" indent="0" algn="l" defTabSz="913765" rtl="0" eaLnBrk="1" fontAlgn="auto" latinLnBrk="0" hangingPunct="1">
              <a:lnSpc>
                <a:spcPct val="150000"/>
              </a:lnSpc>
              <a:spcBef>
                <a:spcPct val="0"/>
              </a:spcBef>
              <a:spcAft>
                <a:spcPts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pitchFamily="34" charset="-122"/>
                <a:cs typeface="+mn-cs"/>
              </a:rPr>
              <a:t>如果每次实验产生1MB的记录，并且进行了1万次实验，则实验数据可能需要约10TB的存储空间。</a:t>
            </a:r>
            <a:endPar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R="0" lvl="0" indent="0" algn="l" defTabSz="913765" rtl="0" eaLnBrk="1" fontAlgn="auto" latinLnBrk="0" hangingPunct="1">
              <a:lnSpc>
                <a:spcPct val="150000"/>
              </a:lnSpc>
              <a:spcBef>
                <a:spcPct val="0"/>
              </a:spcBef>
              <a:spcAft>
                <a:spcPts val="0"/>
              </a:spcAft>
              <a:buClrTx/>
              <a:buSzTx/>
              <a:buFont typeface="Arial" panose="020B0604020202020204" pitchFamily="34" charset="0"/>
              <a:buNone/>
              <a:defRPr/>
            </a:pPr>
            <a:endParaRPr kumimoji="0" lang="en-US" altLang="zh-CN" sz="1600" b="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sp>
        <p:nvSpPr>
          <p:cNvPr id="69" name="íṡ1íḑè"/>
          <p:cNvSpPr txBox="1"/>
          <p:nvPr/>
        </p:nvSpPr>
        <p:spPr bwMode="auto">
          <a:xfrm>
            <a:off x="577850" y="1338617"/>
            <a:ext cx="575023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大语言模型的所有信息总存储量可能在PB级别 </a:t>
            </a:r>
            <a:r>
              <a:rPr kumimoji="0" lang="zh-CN" altLang="en-US" sz="2000" b="1"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a:t>
            </a:r>
          </a:p>
        </p:txBody>
      </p:sp>
      <p:cxnSp>
        <p:nvCxnSpPr>
          <p:cNvPr id="73" name="直接连接符 72"/>
          <p:cNvCxnSpPr/>
          <p:nvPr/>
        </p:nvCxnSpPr>
        <p:spPr>
          <a:xfrm>
            <a:off x="555446" y="2076795"/>
            <a:ext cx="5408722"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252537" y="260507"/>
            <a:ext cx="10850563" cy="663575"/>
          </a:xfrm>
        </p:spPr>
        <p:txBody>
          <a:bodyPr/>
          <a:lstStyle/>
          <a:p>
            <a:r>
              <a:rPr lang="zh-CN" altLang="en-US" sz="2800" dirty="0">
                <a:solidFill>
                  <a:schemeClr val="tx1">
                    <a:lumMod val="85000"/>
                    <a:lumOff val="15000"/>
                  </a:schemeClr>
                </a:solidFill>
              </a:rPr>
              <a:t>数据存储数量</a:t>
            </a:r>
          </a:p>
        </p:txBody>
      </p:sp>
      <p:sp>
        <p:nvSpPr>
          <p:cNvPr id="46" name="book-and-cd_43679"/>
          <p:cNvSpPr>
            <a:spLocks noChangeAspect="1"/>
          </p:cNvSpPr>
          <p:nvPr/>
        </p:nvSpPr>
        <p:spPr bwMode="auto">
          <a:xfrm>
            <a:off x="520658" y="414668"/>
            <a:ext cx="609685" cy="488288"/>
          </a:xfrm>
          <a:custGeom>
            <a:avLst/>
            <a:gdLst>
              <a:gd name="connsiteX0" fmla="*/ 452113 w 560604"/>
              <a:gd name="connsiteY0" fmla="*/ 77314 h 448980"/>
              <a:gd name="connsiteX1" fmla="*/ 417185 w 560604"/>
              <a:gd name="connsiteY1" fmla="*/ 112165 h 448980"/>
              <a:gd name="connsiteX2" fmla="*/ 452113 w 560604"/>
              <a:gd name="connsiteY2" fmla="*/ 145726 h 448980"/>
              <a:gd name="connsiteX3" fmla="*/ 485747 w 560604"/>
              <a:gd name="connsiteY3" fmla="*/ 112165 h 448980"/>
              <a:gd name="connsiteX4" fmla="*/ 452113 w 560604"/>
              <a:gd name="connsiteY4" fmla="*/ 77314 h 448980"/>
              <a:gd name="connsiteX5" fmla="*/ 118850 w 560604"/>
              <a:gd name="connsiteY5" fmla="*/ 64516 h 448980"/>
              <a:gd name="connsiteX6" fmla="*/ 40048 w 560604"/>
              <a:gd name="connsiteY6" fmla="*/ 77417 h 448980"/>
              <a:gd name="connsiteX7" fmla="*/ 40048 w 560604"/>
              <a:gd name="connsiteY7" fmla="*/ 392214 h 448980"/>
              <a:gd name="connsiteX8" fmla="*/ 107224 w 560604"/>
              <a:gd name="connsiteY8" fmla="*/ 380602 h 448980"/>
              <a:gd name="connsiteX9" fmla="*/ 255786 w 560604"/>
              <a:gd name="connsiteY9" fmla="*/ 412856 h 448980"/>
              <a:gd name="connsiteX10" fmla="*/ 255786 w 560604"/>
              <a:gd name="connsiteY10" fmla="*/ 277390 h 448980"/>
              <a:gd name="connsiteX11" fmla="*/ 246743 w 560604"/>
              <a:gd name="connsiteY11" fmla="*/ 287711 h 448980"/>
              <a:gd name="connsiteX12" fmla="*/ 246743 w 560604"/>
              <a:gd name="connsiteY12" fmla="*/ 109671 h 448980"/>
              <a:gd name="connsiteX13" fmla="*/ 118850 w 560604"/>
              <a:gd name="connsiteY13" fmla="*/ 64516 h 448980"/>
              <a:gd name="connsiteX14" fmla="*/ 452113 w 560604"/>
              <a:gd name="connsiteY14" fmla="*/ 64406 h 448980"/>
              <a:gd name="connsiteX15" fmla="*/ 498683 w 560604"/>
              <a:gd name="connsiteY15" fmla="*/ 112165 h 448980"/>
              <a:gd name="connsiteX16" fmla="*/ 452113 w 560604"/>
              <a:gd name="connsiteY16" fmla="*/ 158634 h 448980"/>
              <a:gd name="connsiteX17" fmla="*/ 404248 w 560604"/>
              <a:gd name="connsiteY17" fmla="*/ 112165 h 448980"/>
              <a:gd name="connsiteX18" fmla="*/ 452113 w 560604"/>
              <a:gd name="connsiteY18" fmla="*/ 64406 h 448980"/>
              <a:gd name="connsiteX19" fmla="*/ 452058 w 560604"/>
              <a:gd name="connsiteY19" fmla="*/ 59344 h 448980"/>
              <a:gd name="connsiteX20" fmla="*/ 399076 w 560604"/>
              <a:gd name="connsiteY20" fmla="*/ 112237 h 448980"/>
              <a:gd name="connsiteX21" fmla="*/ 452058 w 560604"/>
              <a:gd name="connsiteY21" fmla="*/ 163840 h 448980"/>
              <a:gd name="connsiteX22" fmla="*/ 505039 w 560604"/>
              <a:gd name="connsiteY22" fmla="*/ 112237 h 448980"/>
              <a:gd name="connsiteX23" fmla="*/ 452058 w 560604"/>
              <a:gd name="connsiteY23" fmla="*/ 59344 h 448980"/>
              <a:gd name="connsiteX24" fmla="*/ 118850 w 560604"/>
              <a:gd name="connsiteY24" fmla="*/ 50324 h 448980"/>
              <a:gd name="connsiteX25" fmla="*/ 257078 w 560604"/>
              <a:gd name="connsiteY25" fmla="*/ 99350 h 448980"/>
              <a:gd name="connsiteX26" fmla="*/ 334589 w 560604"/>
              <a:gd name="connsiteY26" fmla="*/ 58065 h 448980"/>
              <a:gd name="connsiteX27" fmla="*/ 329422 w 560604"/>
              <a:gd name="connsiteY27" fmla="*/ 76127 h 448980"/>
              <a:gd name="connsiteX28" fmla="*/ 268705 w 560604"/>
              <a:gd name="connsiteY28" fmla="*/ 109671 h 448980"/>
              <a:gd name="connsiteX29" fmla="*/ 268705 w 560604"/>
              <a:gd name="connsiteY29" fmla="*/ 287711 h 448980"/>
              <a:gd name="connsiteX30" fmla="*/ 259662 w 560604"/>
              <a:gd name="connsiteY30" fmla="*/ 277390 h 448980"/>
              <a:gd name="connsiteX31" fmla="*/ 259662 w 560604"/>
              <a:gd name="connsiteY31" fmla="*/ 412856 h 448980"/>
              <a:gd name="connsiteX32" fmla="*/ 405641 w 560604"/>
              <a:gd name="connsiteY32" fmla="*/ 380602 h 448980"/>
              <a:gd name="connsiteX33" fmla="*/ 475400 w 560604"/>
              <a:gd name="connsiteY33" fmla="*/ 392214 h 448980"/>
              <a:gd name="connsiteX34" fmla="*/ 475400 w 560604"/>
              <a:gd name="connsiteY34" fmla="*/ 233525 h 448980"/>
              <a:gd name="connsiteX35" fmla="*/ 510280 w 560604"/>
              <a:gd name="connsiteY35" fmla="*/ 221914 h 448980"/>
              <a:gd name="connsiteX36" fmla="*/ 510280 w 560604"/>
              <a:gd name="connsiteY36" fmla="*/ 437369 h 448980"/>
              <a:gd name="connsiteX37" fmla="*/ 290666 w 560604"/>
              <a:gd name="connsiteY37" fmla="*/ 437369 h 448980"/>
              <a:gd name="connsiteX38" fmla="*/ 258370 w 560604"/>
              <a:gd name="connsiteY38" fmla="*/ 448980 h 448980"/>
              <a:gd name="connsiteX39" fmla="*/ 226074 w 560604"/>
              <a:gd name="connsiteY39" fmla="*/ 437369 h 448980"/>
              <a:gd name="connsiteX40" fmla="*/ 0 w 560604"/>
              <a:gd name="connsiteY40" fmla="*/ 437369 h 448980"/>
              <a:gd name="connsiteX41" fmla="*/ 0 w 560604"/>
              <a:gd name="connsiteY41" fmla="*/ 113541 h 448980"/>
              <a:gd name="connsiteX42" fmla="*/ 24545 w 560604"/>
              <a:gd name="connsiteY42" fmla="*/ 96769 h 448980"/>
              <a:gd name="connsiteX43" fmla="*/ 24545 w 560604"/>
              <a:gd name="connsiteY43" fmla="*/ 67096 h 448980"/>
              <a:gd name="connsiteX44" fmla="*/ 29713 w 560604"/>
              <a:gd name="connsiteY44" fmla="*/ 65806 h 448980"/>
              <a:gd name="connsiteX45" fmla="*/ 118850 w 560604"/>
              <a:gd name="connsiteY45" fmla="*/ 50324 h 448980"/>
              <a:gd name="connsiteX46" fmla="*/ 449473 w 560604"/>
              <a:gd name="connsiteY46" fmla="*/ 0 h 448980"/>
              <a:gd name="connsiteX47" fmla="*/ 560604 w 560604"/>
              <a:gd name="connsiteY47" fmla="*/ 109657 h 448980"/>
              <a:gd name="connsiteX48" fmla="*/ 449473 w 560604"/>
              <a:gd name="connsiteY48" fmla="*/ 219313 h 448980"/>
              <a:gd name="connsiteX49" fmla="*/ 339634 w 560604"/>
              <a:gd name="connsiteY49" fmla="*/ 109657 h 448980"/>
              <a:gd name="connsiteX50" fmla="*/ 449473 w 560604"/>
              <a:gd name="connsiteY50" fmla="*/ 0 h 448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60604" h="448980">
                <a:moveTo>
                  <a:pt x="452113" y="77314"/>
                </a:moveTo>
                <a:cubicBezTo>
                  <a:pt x="432708" y="77314"/>
                  <a:pt x="417185" y="92804"/>
                  <a:pt x="417185" y="112165"/>
                </a:cubicBezTo>
                <a:cubicBezTo>
                  <a:pt x="417185" y="130237"/>
                  <a:pt x="432708" y="145726"/>
                  <a:pt x="452113" y="145726"/>
                </a:cubicBezTo>
                <a:cubicBezTo>
                  <a:pt x="471517" y="145726"/>
                  <a:pt x="485747" y="130237"/>
                  <a:pt x="485747" y="112165"/>
                </a:cubicBezTo>
                <a:cubicBezTo>
                  <a:pt x="485747" y="92804"/>
                  <a:pt x="470223" y="77314"/>
                  <a:pt x="452113" y="77314"/>
                </a:cubicBezTo>
                <a:close/>
                <a:moveTo>
                  <a:pt x="118850" y="64516"/>
                </a:moveTo>
                <a:cubicBezTo>
                  <a:pt x="81387" y="64516"/>
                  <a:pt x="50382" y="73547"/>
                  <a:pt x="40048" y="77417"/>
                </a:cubicBezTo>
                <a:lnTo>
                  <a:pt x="40048" y="392214"/>
                </a:lnTo>
                <a:cubicBezTo>
                  <a:pt x="58133" y="384473"/>
                  <a:pt x="81387" y="380602"/>
                  <a:pt x="107224" y="380602"/>
                </a:cubicBezTo>
                <a:cubicBezTo>
                  <a:pt x="171816" y="380602"/>
                  <a:pt x="236408" y="405115"/>
                  <a:pt x="255786" y="412856"/>
                </a:cubicBezTo>
                <a:lnTo>
                  <a:pt x="255786" y="277390"/>
                </a:lnTo>
                <a:lnTo>
                  <a:pt x="246743" y="287711"/>
                </a:lnTo>
                <a:lnTo>
                  <a:pt x="246743" y="109671"/>
                </a:lnTo>
                <a:cubicBezTo>
                  <a:pt x="211863" y="79997"/>
                  <a:pt x="169232" y="64516"/>
                  <a:pt x="118850" y="64516"/>
                </a:cubicBezTo>
                <a:close/>
                <a:moveTo>
                  <a:pt x="452113" y="64406"/>
                </a:moveTo>
                <a:cubicBezTo>
                  <a:pt x="477985" y="64406"/>
                  <a:pt x="498683" y="86350"/>
                  <a:pt x="498683" y="112165"/>
                </a:cubicBezTo>
                <a:cubicBezTo>
                  <a:pt x="498683" y="137981"/>
                  <a:pt x="477985" y="158634"/>
                  <a:pt x="452113" y="158634"/>
                </a:cubicBezTo>
                <a:cubicBezTo>
                  <a:pt x="426240" y="158634"/>
                  <a:pt x="404248" y="137981"/>
                  <a:pt x="404248" y="112165"/>
                </a:cubicBezTo>
                <a:cubicBezTo>
                  <a:pt x="404248" y="86350"/>
                  <a:pt x="426240" y="64406"/>
                  <a:pt x="452113" y="64406"/>
                </a:cubicBezTo>
                <a:close/>
                <a:moveTo>
                  <a:pt x="452058" y="59344"/>
                </a:moveTo>
                <a:cubicBezTo>
                  <a:pt x="422336" y="59344"/>
                  <a:pt x="399076" y="82565"/>
                  <a:pt x="399076" y="112237"/>
                </a:cubicBezTo>
                <a:cubicBezTo>
                  <a:pt x="399076" y="140618"/>
                  <a:pt x="422336" y="163840"/>
                  <a:pt x="452058" y="163840"/>
                </a:cubicBezTo>
                <a:cubicBezTo>
                  <a:pt x="480486" y="163840"/>
                  <a:pt x="505039" y="140618"/>
                  <a:pt x="505039" y="112237"/>
                </a:cubicBezTo>
                <a:cubicBezTo>
                  <a:pt x="505039" y="82565"/>
                  <a:pt x="480486" y="59344"/>
                  <a:pt x="452058" y="59344"/>
                </a:cubicBezTo>
                <a:close/>
                <a:moveTo>
                  <a:pt x="118850" y="50324"/>
                </a:moveTo>
                <a:cubicBezTo>
                  <a:pt x="173108" y="50324"/>
                  <a:pt x="219614" y="67096"/>
                  <a:pt x="257078" y="99350"/>
                </a:cubicBezTo>
                <a:cubicBezTo>
                  <a:pt x="280331" y="79997"/>
                  <a:pt x="306168" y="65806"/>
                  <a:pt x="334589" y="58065"/>
                </a:cubicBezTo>
                <a:cubicBezTo>
                  <a:pt x="332005" y="64516"/>
                  <a:pt x="330713" y="69676"/>
                  <a:pt x="329422" y="76127"/>
                </a:cubicBezTo>
                <a:cubicBezTo>
                  <a:pt x="307460" y="82578"/>
                  <a:pt x="286791" y="94189"/>
                  <a:pt x="268705" y="109671"/>
                </a:cubicBezTo>
                <a:lnTo>
                  <a:pt x="268705" y="287711"/>
                </a:lnTo>
                <a:lnTo>
                  <a:pt x="259662" y="277390"/>
                </a:lnTo>
                <a:lnTo>
                  <a:pt x="259662" y="412856"/>
                </a:lnTo>
                <a:cubicBezTo>
                  <a:pt x="279039" y="405115"/>
                  <a:pt x="339756" y="380602"/>
                  <a:pt x="405641" y="380602"/>
                </a:cubicBezTo>
                <a:cubicBezTo>
                  <a:pt x="431478" y="380602"/>
                  <a:pt x="454731" y="384473"/>
                  <a:pt x="475400" y="392214"/>
                </a:cubicBezTo>
                <a:lnTo>
                  <a:pt x="475400" y="233525"/>
                </a:lnTo>
                <a:cubicBezTo>
                  <a:pt x="488319" y="230945"/>
                  <a:pt x="499945" y="227074"/>
                  <a:pt x="510280" y="221914"/>
                </a:cubicBezTo>
                <a:lnTo>
                  <a:pt x="510280" y="437369"/>
                </a:lnTo>
                <a:lnTo>
                  <a:pt x="290666" y="437369"/>
                </a:lnTo>
                <a:cubicBezTo>
                  <a:pt x="282915" y="445110"/>
                  <a:pt x="271288" y="448980"/>
                  <a:pt x="258370" y="448980"/>
                </a:cubicBezTo>
                <a:cubicBezTo>
                  <a:pt x="245451" y="448980"/>
                  <a:pt x="233825" y="445110"/>
                  <a:pt x="226074" y="437369"/>
                </a:cubicBezTo>
                <a:lnTo>
                  <a:pt x="0" y="437369"/>
                </a:lnTo>
                <a:lnTo>
                  <a:pt x="0" y="113541"/>
                </a:lnTo>
                <a:cubicBezTo>
                  <a:pt x="0" y="105800"/>
                  <a:pt x="9043" y="100640"/>
                  <a:pt x="24545" y="96769"/>
                </a:cubicBezTo>
                <a:lnTo>
                  <a:pt x="24545" y="67096"/>
                </a:lnTo>
                <a:lnTo>
                  <a:pt x="29713" y="65806"/>
                </a:lnTo>
                <a:cubicBezTo>
                  <a:pt x="31005" y="64516"/>
                  <a:pt x="68468" y="50324"/>
                  <a:pt x="118850" y="50324"/>
                </a:cubicBezTo>
                <a:close/>
                <a:moveTo>
                  <a:pt x="449473" y="0"/>
                </a:moveTo>
                <a:cubicBezTo>
                  <a:pt x="510208" y="0"/>
                  <a:pt x="560604" y="49023"/>
                  <a:pt x="560604" y="109657"/>
                </a:cubicBezTo>
                <a:cubicBezTo>
                  <a:pt x="560604" y="170290"/>
                  <a:pt x="510208" y="219313"/>
                  <a:pt x="449473" y="219313"/>
                </a:cubicBezTo>
                <a:cubicBezTo>
                  <a:pt x="388739" y="219313"/>
                  <a:pt x="339634" y="170290"/>
                  <a:pt x="339634" y="109657"/>
                </a:cubicBezTo>
                <a:cubicBezTo>
                  <a:pt x="339634" y="49023"/>
                  <a:pt x="388739" y="0"/>
                  <a:pt x="449473" y="0"/>
                </a:cubicBezTo>
                <a:close/>
              </a:path>
            </a:pathLst>
          </a:custGeom>
          <a:solidFill>
            <a:srgbClr val="1A3172"/>
          </a:solidFill>
          <a:ln>
            <a:noFill/>
          </a:ln>
        </p:spPr>
      </p:sp>
      <p:sp>
        <p:nvSpPr>
          <p:cNvPr id="3" name="矩形 2"/>
          <p:cNvSpPr/>
          <p:nvPr>
            <p:custDataLst>
              <p:tags r:id="rId2"/>
            </p:custDataLst>
          </p:nvPr>
        </p:nvSpPr>
        <p:spPr bwMode="auto">
          <a:xfrm>
            <a:off x="5715" y="5147945"/>
            <a:ext cx="3414395" cy="1639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R="0" lvl="0" indent="0" algn="l" defTabSz="913765" rtl="0" eaLnBrk="1" fontAlgn="auto" latinLnBrk="0" hangingPunct="1">
              <a:lnSpc>
                <a:spcPct val="150000"/>
              </a:lnSpc>
              <a:spcBef>
                <a:spcPct val="0"/>
              </a:spcBef>
              <a:spcAft>
                <a:spcPts val="0"/>
              </a:spcAft>
              <a:buClrTx/>
              <a:buSzTx/>
              <a:buFont typeface="Arial" panose="020B0604020202020204" pitchFamily="34" charset="0"/>
              <a:buNone/>
              <a:defRPr/>
            </a:pPr>
            <a:r>
              <a:rPr kumimoji="0" sz="1400" b="0" i="0" u="none" strike="noStrike"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pitchFamily="34" charset="-122"/>
              </a:rPr>
              <a:t>按照平均一个文本页面（假设500字，每字2字节）计算，大约需要1000字节。若全球有约500亿个网页（Google搜索引擎的索引规模），则需要大约50TB的存储空间。</a:t>
            </a:r>
          </a:p>
        </p:txBody>
      </p:sp>
      <p:sp>
        <p:nvSpPr>
          <p:cNvPr id="4" name="上箭头 3"/>
          <p:cNvSpPr/>
          <p:nvPr/>
        </p:nvSpPr>
        <p:spPr>
          <a:xfrm>
            <a:off x="1252220" y="4213225"/>
            <a:ext cx="276225" cy="875665"/>
          </a:xfrm>
          <a:prstGeom prst="upArrow">
            <a:avLst/>
          </a:prstGeom>
          <a:solidFill>
            <a:schemeClr val="accent2">
              <a:lumMod val="75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7" name="灯片编号占位符 6"/>
          <p:cNvSpPr>
            <a:spLocks noGrp="1"/>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8236D-BA36-4C90-BC5E-4C81E9977708}" type="slidenum">
              <a:rPr lang="zh-CN" altLang="en-US" sz="2400" smtClean="0"/>
              <a:t>9</a:t>
            </a:fld>
            <a:endParaRPr lang="zh-CN" altLang="en-US" sz="2400"/>
          </a:p>
        </p:txBody>
      </p:sp>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毕业答辩设计论文答辩PPT模板"/>
  <p:tag name="ISPRING_FIRST_PUBLISH" val="1"/>
  <p:tag name="COMMONDATA" val="eyJoZGlkIjoiNzU5NDQzNzQ1NTZkZTY4YjE1NjU5ZjIxZTYzOWY5M2MifQ=="/>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383.4923622047244,&quot;left&quot;:494.2523622047244,&quot;top&quot;:88.12409448818897,&quot;width&quot;:403.5959055118109}"/>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DIAGRAM_VIRTUALLY_FRAME" val="{&quot;height&quot;:394.7,&quot;left&quot;:41,&quot;top&quot;:96.5,&quot;width&quot;:864.25}"/>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383.4923622047244,&quot;left&quot;:494.2523622047244,&quot;top&quot;:88.12409448818897,&quot;width&quot;:403.5959055118109}"/>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383.4923622047244,&quot;left&quot;:494.2523622047244,&quot;top&quot;:88.12409448818897,&quot;width&quot;:403.5959055118109}"/>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383.4923622047244,&quot;left&quot;:494.2523622047244,&quot;top&quot;:88.12409448818897,&quot;width&quot;:403.5959055118109}"/>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DIAGRAM_VIRTUALLY_FRAME" val="{&quot;height&quot;:383.4923622047244,&quot;left&quot;:494.2523622047244,&quot;top&quot;:88.12409448818897,&quot;width&quot;:403.5959055118109}"/>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DIAGRAM_VIRTUALLY_FRAME" val="{&quot;height&quot;:383.4923622047244,&quot;left&quot;:494.2523622047244,&quot;top&quot;:88.12409448818897,&quot;width&quot;:403.5959055118109}"/>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DIAGRAM_VIRTUALLY_FRAME" val="{&quot;height&quot;:383.4923622047244,&quot;left&quot;:494.2523622047244,&quot;top&quot;:88.12409448818897,&quot;width&quot;:403.5959055118109}"/>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DIAGRAM_VIRTUALLY_FRAME" val="{&quot;height&quot;:383.4923622047244,&quot;left&quot;:494.2523622047244,&quot;top&quot;:88.12409448818897,&quot;width&quot;:403.5959055118109}"/>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DIAGRAM_VIRTUALLY_FRAME" val="{&quot;height&quot;:383.4923622047244,&quot;left&quot;:494.2523622047244,&quot;top&quot;:88.12409448818897,&quot;width&quot;:403.5959055118109}"/>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DIAGRAM_VIRTUALLY_FRAME" val="{&quot;height&quot;:383.4923622047244,&quot;left&quot;:494.2523622047244,&quot;top&quot;:88.12409448818897,&quot;width&quot;:403.5959055118109}"/>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383.4923622047244,&quot;left&quot;:494.2523622047244,&quot;top&quot;:88.12409448818897,&quot;width&quot;:403.5959055118109}"/>
</p:tagLst>
</file>

<file path=ppt/tags/tag20.xml><?xml version="1.0" encoding="utf-8"?>
<p:tagLst xmlns:a="http://schemas.openxmlformats.org/drawingml/2006/main" xmlns:r="http://schemas.openxmlformats.org/officeDocument/2006/relationships" xmlns:p="http://schemas.openxmlformats.org/presentationml/2006/main">
  <p:tag name="KSO_WM_DIAGRAM_VIRTUALLY_FRAME" val="{&quot;height&quot;:383.4923622047244,&quot;left&quot;:494.2523622047244,&quot;top&quot;:88.12409448818897,&quot;width&quot;:403.5959055118109}"/>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DIAGRAM_VIRTUALLY_FRAME" val="{&quot;height&quot;:383.4923622047244,&quot;left&quot;:494.2523622047244,&quot;top&quot;:88.12409448818897,&quot;width&quot;:403.5959055118109}"/>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DIAGRAM_VIRTUALLY_FRAME" val="{&quot;height&quot;:383.4923622047244,&quot;left&quot;:494.2523622047244,&quot;top&quot;:88.12409448818897,&quot;width&quot;:403.5959055118109}"/>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DIAGRAM_VIRTUALLY_FRAME" val="{&quot;height&quot;:383.4923622047244,&quot;left&quot;:494.2523622047244,&quot;top&quot;:88.12409448818897,&quot;width&quot;:403.5959055118109}"/>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DIAGRAM_VIRTUALLY_FRAME" val="{&quot;height&quot;:383.4923622047244,&quot;left&quot;:494.2523622047244,&quot;top&quot;:88.12409448818897,&quot;width&quot;:403.5959055118109}"/>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DIAGRAM_VIRTUALLY_FRAME" val="{&quot;height&quot;:383.4923622047244,&quot;left&quot;:494.2523622047244,&quot;top&quot;:88.12409448818897,&quot;width&quot;:403.5959055118109}"/>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DIAGRAM_VIRTUALLY_FRAME" val="{&quot;height&quot;:383.4923622047244,&quot;left&quot;:494.2523622047244,&quot;top&quot;:88.12409448818897,&quot;width&quot;:403.5959055118109}"/>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DIAGRAM_VIRTUALLY_FRAME" val="{&quot;height&quot;:383.4923622047244,&quot;left&quot;:494.2523622047244,&quot;top&quot;:88.12409448818897,&quot;width&quot;:403.5959055118109}"/>
</p:tagLst>
</file>

<file path=ppt/tags/tag28.xml><?xml version="1.0" encoding="utf-8"?>
<p:tagLst xmlns:a="http://schemas.openxmlformats.org/drawingml/2006/main" xmlns:r="http://schemas.openxmlformats.org/officeDocument/2006/relationships" xmlns:p="http://schemas.openxmlformats.org/presentationml/2006/main">
  <p:tag name="KSO_WM_DIAGRAM_VIRTUALLY_FRAME" val="{&quot;height&quot;:383.4923622047244,&quot;left&quot;:494.2523622047244,&quot;top&quot;:88.12409448818897,&quot;width&quot;:403.5959055118109}"/>
</p:tagLst>
</file>

<file path=ppt/tags/tag29.xml><?xml version="1.0" encoding="utf-8"?>
<p:tagLst xmlns:a="http://schemas.openxmlformats.org/drawingml/2006/main" xmlns:r="http://schemas.openxmlformats.org/officeDocument/2006/relationships" xmlns:p="http://schemas.openxmlformats.org/presentationml/2006/main">
  <p:tag name="KSO_WM_DIAGRAM_VIRTUALLY_FRAME" val="{&quot;height&quot;:383.4923622047244,&quot;left&quot;:494.2523622047244,&quot;top&quot;:88.12409448818897,&quot;width&quot;:403.5959055118109}"/>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383.4923622047244,&quot;left&quot;:494.2523622047244,&quot;top&quot;:88.12409448818897,&quot;width&quot;:403.5959055118109}"/>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DIAGRAM_VIRTUALLY_FRAME" val="{&quot;height&quot;:431,&quot;left&quot;:44.55,&quot;top&quot;:109,&quot;width&quot;:899.15}"/>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383.4923622047244,&quot;left&quot;:494.2523622047244,&quot;top&quot;:88.12409448818897,&quot;width&quot;:403.5959055118109}"/>
</p:tagLst>
</file>

<file path=ppt/tags/tag40.xml><?xml version="1.0" encoding="utf-8"?>
<p:tagLst xmlns:a="http://schemas.openxmlformats.org/drawingml/2006/main" xmlns:r="http://schemas.openxmlformats.org/officeDocument/2006/relationships" xmlns:p="http://schemas.openxmlformats.org/presentationml/2006/main">
  <p:tag name="KSO_WM_DIAGRAM_VIRTUALLY_FRAME" val="{&quot;height&quot;:431,&quot;left&quot;:44.55,&quot;top&quot;:109,&quot;width&quot;:899.15}"/>
</p:tagLst>
</file>

<file path=ppt/tags/tag41.xml><?xml version="1.0" encoding="utf-8"?>
<p:tagLst xmlns:a="http://schemas.openxmlformats.org/drawingml/2006/main" xmlns:r="http://schemas.openxmlformats.org/officeDocument/2006/relationships" xmlns:p="http://schemas.openxmlformats.org/presentationml/2006/main">
  <p:tag name="KSO_WM_DIAGRAM_VIRTUALLY_FRAME" val="{&quot;height&quot;:431,&quot;left&quot;:44.55,&quot;top&quot;:109,&quot;width&quot;:899.15}"/>
</p:tagLst>
</file>

<file path=ppt/tags/tag42.xml><?xml version="1.0" encoding="utf-8"?>
<p:tagLst xmlns:a="http://schemas.openxmlformats.org/drawingml/2006/main" xmlns:r="http://schemas.openxmlformats.org/officeDocument/2006/relationships" xmlns:p="http://schemas.openxmlformats.org/presentationml/2006/main">
  <p:tag name="KSO_WM_DIAGRAM_VIRTUALLY_FRAME" val="{&quot;height&quot;:431,&quot;left&quot;:44.55,&quot;top&quot;:109,&quot;width&quot;:899.15}"/>
</p:tagLst>
</file>

<file path=ppt/tags/tag43.xml><?xml version="1.0" encoding="utf-8"?>
<p:tagLst xmlns:a="http://schemas.openxmlformats.org/drawingml/2006/main" xmlns:r="http://schemas.openxmlformats.org/officeDocument/2006/relationships" xmlns:p="http://schemas.openxmlformats.org/presentationml/2006/main">
  <p:tag name="KSO_WM_DIAGRAM_VIRTUALLY_FRAME" val="{&quot;height&quot;:431,&quot;left&quot;:44.55,&quot;top&quot;:109,&quot;width&quot;:899.15}"/>
</p:tagLst>
</file>

<file path=ppt/tags/tag44.xml><?xml version="1.0" encoding="utf-8"?>
<p:tagLst xmlns:a="http://schemas.openxmlformats.org/drawingml/2006/main" xmlns:r="http://schemas.openxmlformats.org/officeDocument/2006/relationships" xmlns:p="http://schemas.openxmlformats.org/presentationml/2006/main">
  <p:tag name="KSO_WM_DIAGRAM_VIRTUALLY_FRAME" val="{&quot;height&quot;:431,&quot;left&quot;:44.55,&quot;top&quot;:109,&quot;width&quot;:899.15}"/>
</p:tagLst>
</file>

<file path=ppt/tags/tag45.xml><?xml version="1.0" encoding="utf-8"?>
<p:tagLst xmlns:a="http://schemas.openxmlformats.org/drawingml/2006/main" xmlns:r="http://schemas.openxmlformats.org/officeDocument/2006/relationships" xmlns:p="http://schemas.openxmlformats.org/presentationml/2006/main">
  <p:tag name="KSO_WM_DIAGRAM_VIRTUALLY_FRAME" val="{&quot;height&quot;:431,&quot;left&quot;:44.55,&quot;top&quot;:109,&quot;width&quot;:899.15}"/>
</p:tagLst>
</file>

<file path=ppt/tags/tag46.xml><?xml version="1.0" encoding="utf-8"?>
<p:tagLst xmlns:a="http://schemas.openxmlformats.org/drawingml/2006/main" xmlns:r="http://schemas.openxmlformats.org/officeDocument/2006/relationships" xmlns:p="http://schemas.openxmlformats.org/presentationml/2006/main">
  <p:tag name="KSO_WM_DIAGRAM_VIRTUALLY_FRAME" val="{&quot;height&quot;:431,&quot;left&quot;:44.55,&quot;top&quot;:109,&quot;width&quot;:899.15}"/>
</p:tagLst>
</file>

<file path=ppt/tags/tag47.xml><?xml version="1.0" encoding="utf-8"?>
<p:tagLst xmlns:a="http://schemas.openxmlformats.org/drawingml/2006/main" xmlns:r="http://schemas.openxmlformats.org/officeDocument/2006/relationships" xmlns:p="http://schemas.openxmlformats.org/presentationml/2006/main">
  <p:tag name="KSO_WM_DIAGRAM_VIRTUALLY_FRAME" val="{&quot;height&quot;:431,&quot;left&quot;:44.55,&quot;top&quot;:109,&quot;width&quot;:899.15}"/>
</p:tagLst>
</file>

<file path=ppt/tags/tag48.xml><?xml version="1.0" encoding="utf-8"?>
<p:tagLst xmlns:a="http://schemas.openxmlformats.org/drawingml/2006/main" xmlns:r="http://schemas.openxmlformats.org/officeDocument/2006/relationships" xmlns:p="http://schemas.openxmlformats.org/presentationml/2006/main">
  <p:tag name="KSO_WM_DIAGRAM_VIRTUALLY_FRAME" val="{&quot;height&quot;:431,&quot;left&quot;:44.55,&quot;top&quot;:109,&quot;width&quot;:899.15}"/>
</p:tagLst>
</file>

<file path=ppt/tags/tag49.xml><?xml version="1.0" encoding="utf-8"?>
<p:tagLst xmlns:a="http://schemas.openxmlformats.org/drawingml/2006/main" xmlns:r="http://schemas.openxmlformats.org/officeDocument/2006/relationships" xmlns:p="http://schemas.openxmlformats.org/presentationml/2006/main">
  <p:tag name="KSO_WM_DIAGRAM_VIRTUALLY_FRAME" val="{&quot;height&quot;:431,&quot;left&quot;:44.55,&quot;top&quot;:109,&quot;width&quot;:899.15}"/>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383.4923622047244,&quot;left&quot;:494.2523622047244,&quot;top&quot;:88.12409448818897,&quot;width&quot;:403.5959055118109}"/>
</p:tagLst>
</file>

<file path=ppt/tags/tag50.xml><?xml version="1.0" encoding="utf-8"?>
<p:tagLst xmlns:a="http://schemas.openxmlformats.org/drawingml/2006/main" xmlns:r="http://schemas.openxmlformats.org/officeDocument/2006/relationships" xmlns:p="http://schemas.openxmlformats.org/presentationml/2006/main">
  <p:tag name="KSO_WM_DIAGRAM_VIRTUALLY_FRAME" val="{&quot;height&quot;:431,&quot;left&quot;:44.55,&quot;top&quot;:109,&quot;width&quot;:899.15}"/>
</p:tagLst>
</file>

<file path=ppt/tags/tag51.xml><?xml version="1.0" encoding="utf-8"?>
<p:tagLst xmlns:a="http://schemas.openxmlformats.org/drawingml/2006/main" xmlns:r="http://schemas.openxmlformats.org/officeDocument/2006/relationships" xmlns:p="http://schemas.openxmlformats.org/presentationml/2006/main">
  <p:tag name="KSO_WM_DIAGRAM_VIRTUALLY_FRAME" val="{&quot;height&quot;:431,&quot;left&quot;:44.55,&quot;top&quot;:109,&quot;width&quot;:899.15}"/>
</p:tagLst>
</file>

<file path=ppt/tags/tag52.xml><?xml version="1.0" encoding="utf-8"?>
<p:tagLst xmlns:a="http://schemas.openxmlformats.org/drawingml/2006/main" xmlns:r="http://schemas.openxmlformats.org/officeDocument/2006/relationships" xmlns:p="http://schemas.openxmlformats.org/presentationml/2006/main">
  <p:tag name="KSO_WM_DIAGRAM_VIRTUALLY_FRAME" val="{&quot;height&quot;:431,&quot;left&quot;:44.55,&quot;top&quot;:109,&quot;width&quot;:899.15}"/>
</p:tagLst>
</file>

<file path=ppt/tags/tag53.xml><?xml version="1.0" encoding="utf-8"?>
<p:tagLst xmlns:a="http://schemas.openxmlformats.org/drawingml/2006/main" xmlns:r="http://schemas.openxmlformats.org/officeDocument/2006/relationships" xmlns:p="http://schemas.openxmlformats.org/presentationml/2006/main">
  <p:tag name="KSO_WM_DIAGRAM_VIRTUALLY_FRAME" val="{&quot;height&quot;:431,&quot;left&quot;:44.55,&quot;top&quot;:109,&quot;width&quot;:899.15}"/>
</p:tagLst>
</file>

<file path=ppt/tags/tag54.xml><?xml version="1.0" encoding="utf-8"?>
<p:tagLst xmlns:a="http://schemas.openxmlformats.org/drawingml/2006/main" xmlns:r="http://schemas.openxmlformats.org/officeDocument/2006/relationships" xmlns:p="http://schemas.openxmlformats.org/presentationml/2006/main">
  <p:tag name="KSO_WM_DIAGRAM_VIRTUALLY_FRAME" val="{&quot;height&quot;:431,&quot;left&quot;:44.55,&quot;top&quot;:109,&quot;width&quot;:899.15}"/>
</p:tagLst>
</file>

<file path=ppt/tags/tag55.xml><?xml version="1.0" encoding="utf-8"?>
<p:tagLst xmlns:a="http://schemas.openxmlformats.org/drawingml/2006/main" xmlns:r="http://schemas.openxmlformats.org/officeDocument/2006/relationships" xmlns:p="http://schemas.openxmlformats.org/presentationml/2006/main">
  <p:tag name="KSO_WM_DIAGRAM_VIRTUALLY_FRAME" val="{&quot;height&quot;:431,&quot;left&quot;:44.55,&quot;top&quot;:109,&quot;width&quot;:899.15}"/>
</p:tagLst>
</file>

<file path=ppt/tags/tag56.xml><?xml version="1.0" encoding="utf-8"?>
<p:tagLst xmlns:a="http://schemas.openxmlformats.org/drawingml/2006/main" xmlns:r="http://schemas.openxmlformats.org/officeDocument/2006/relationships" xmlns:p="http://schemas.openxmlformats.org/presentationml/2006/main">
  <p:tag name="KSO_WM_DIAGRAM_VIRTUALLY_FRAME" val="{&quot;height&quot;:431,&quot;left&quot;:44.55,&quot;top&quot;:109,&quot;width&quot;:899.15}"/>
</p:tagLst>
</file>

<file path=ppt/tags/tag57.xml><?xml version="1.0" encoding="utf-8"?>
<p:tagLst xmlns:a="http://schemas.openxmlformats.org/drawingml/2006/main" xmlns:r="http://schemas.openxmlformats.org/officeDocument/2006/relationships" xmlns:p="http://schemas.openxmlformats.org/presentationml/2006/main">
  <p:tag name="KSO_WM_DIAGRAM_VIRTUALLY_FRAME" val="{&quot;height&quot;:431,&quot;left&quot;:44.55,&quot;top&quot;:109,&quot;width&quot;:899.15}"/>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DIAGRAM_VIRTUALLY_FRAME" val="{&quot;height&quot;:394.7,&quot;left&quot;:41,&quot;top&quot;:96.5,&quot;width&quot;:864.25}"/>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383.4923622047244,&quot;left&quot;:494.2523622047244,&quot;top&quot;:88.12409448818897,&quot;width&quot;:403.5959055118109}"/>
</p:tagLst>
</file>

<file path=ppt/tags/tag60.xml><?xml version="1.0" encoding="utf-8"?>
<p:tagLst xmlns:a="http://schemas.openxmlformats.org/drawingml/2006/main" xmlns:r="http://schemas.openxmlformats.org/officeDocument/2006/relationships" xmlns:p="http://schemas.openxmlformats.org/presentationml/2006/main">
  <p:tag name="KSO_WM_DIAGRAM_VIRTUALLY_FRAME" val="{&quot;height&quot;:394.7,&quot;left&quot;:41,&quot;top&quot;:96.5,&quot;width&quot;:864.25}"/>
</p:tagLst>
</file>

<file path=ppt/tags/tag61.xml><?xml version="1.0" encoding="utf-8"?>
<p:tagLst xmlns:a="http://schemas.openxmlformats.org/drawingml/2006/main" xmlns:r="http://schemas.openxmlformats.org/officeDocument/2006/relationships" xmlns:p="http://schemas.openxmlformats.org/presentationml/2006/main">
  <p:tag name="KSO_WM_DIAGRAM_VIRTUALLY_FRAME" val="{&quot;height&quot;:394.7,&quot;left&quot;:41,&quot;top&quot;:96.5,&quot;width&quot;:864.25}"/>
</p:tagLst>
</file>

<file path=ppt/tags/tag62.xml><?xml version="1.0" encoding="utf-8"?>
<p:tagLst xmlns:a="http://schemas.openxmlformats.org/drawingml/2006/main" xmlns:r="http://schemas.openxmlformats.org/officeDocument/2006/relationships" xmlns:p="http://schemas.openxmlformats.org/presentationml/2006/main">
  <p:tag name="KSO_WM_DIAGRAM_VIRTUALLY_FRAME" val="{&quot;height&quot;:394.7,&quot;left&quot;:41,&quot;top&quot;:96.5,&quot;width&quot;:864.25}"/>
</p:tagLst>
</file>

<file path=ppt/tags/tag63.xml><?xml version="1.0" encoding="utf-8"?>
<p:tagLst xmlns:a="http://schemas.openxmlformats.org/drawingml/2006/main" xmlns:r="http://schemas.openxmlformats.org/officeDocument/2006/relationships" xmlns:p="http://schemas.openxmlformats.org/presentationml/2006/main">
  <p:tag name="KSO_WM_DIAGRAM_VIRTUALLY_FRAME" val="{&quot;height&quot;:394.7,&quot;left&quot;:41,&quot;top&quot;:96.5,&quot;width&quot;:864.25}"/>
</p:tagLst>
</file>

<file path=ppt/tags/tag64.xml><?xml version="1.0" encoding="utf-8"?>
<p:tagLst xmlns:a="http://schemas.openxmlformats.org/drawingml/2006/main" xmlns:r="http://schemas.openxmlformats.org/officeDocument/2006/relationships" xmlns:p="http://schemas.openxmlformats.org/presentationml/2006/main">
  <p:tag name="KSO_WM_DIAGRAM_VIRTUALLY_FRAME" val="{&quot;height&quot;:394.7,&quot;left&quot;:41,&quot;top&quot;:96.5,&quot;width&quot;:864.25}"/>
</p:tagLst>
</file>

<file path=ppt/tags/tag65.xml><?xml version="1.0" encoding="utf-8"?>
<p:tagLst xmlns:a="http://schemas.openxmlformats.org/drawingml/2006/main" xmlns:r="http://schemas.openxmlformats.org/officeDocument/2006/relationships" xmlns:p="http://schemas.openxmlformats.org/presentationml/2006/main">
  <p:tag name="KSO_WM_DIAGRAM_VIRTUALLY_FRAME" val="{&quot;height&quot;:394.7,&quot;left&quot;:41,&quot;top&quot;:96.5,&quot;width&quot;:864.25}"/>
</p:tagLst>
</file>

<file path=ppt/tags/tag66.xml><?xml version="1.0" encoding="utf-8"?>
<p:tagLst xmlns:a="http://schemas.openxmlformats.org/drawingml/2006/main" xmlns:r="http://schemas.openxmlformats.org/officeDocument/2006/relationships" xmlns:p="http://schemas.openxmlformats.org/presentationml/2006/main">
  <p:tag name="KSO_WM_DIAGRAM_VIRTUALLY_FRAME" val="{&quot;height&quot;:394.7,&quot;left&quot;:41,&quot;top&quot;:96.5,&quot;width&quot;:864.25}"/>
</p:tagLst>
</file>

<file path=ppt/tags/tag67.xml><?xml version="1.0" encoding="utf-8"?>
<p:tagLst xmlns:a="http://schemas.openxmlformats.org/drawingml/2006/main" xmlns:r="http://schemas.openxmlformats.org/officeDocument/2006/relationships" xmlns:p="http://schemas.openxmlformats.org/presentationml/2006/main">
  <p:tag name="KSO_WM_DIAGRAM_VIRTUALLY_FRAME" val="{&quot;height&quot;:309.8243307086614,&quot;left&quot;:338.9412598425197,&quot;top&quot;:121.42007874015749,&quot;width&quot;:572.6304724409449}"/>
</p:tagLst>
</file>

<file path=ppt/tags/tag68.xml><?xml version="1.0" encoding="utf-8"?>
<p:tagLst xmlns:a="http://schemas.openxmlformats.org/drawingml/2006/main" xmlns:r="http://schemas.openxmlformats.org/officeDocument/2006/relationships" xmlns:p="http://schemas.openxmlformats.org/presentationml/2006/main">
  <p:tag name="KSO_WM_DIAGRAM_VIRTUALLY_FRAME" val="{&quot;height&quot;:309.8243307086614,&quot;left&quot;:338.9412598425197,&quot;top&quot;:121.42007874015749,&quot;width&quot;:572.6304724409449}"/>
</p:tagLst>
</file>

<file path=ppt/tags/tag69.xml><?xml version="1.0" encoding="utf-8"?>
<p:tagLst xmlns:a="http://schemas.openxmlformats.org/drawingml/2006/main" xmlns:r="http://schemas.openxmlformats.org/officeDocument/2006/relationships" xmlns:p="http://schemas.openxmlformats.org/presentationml/2006/main">
  <p:tag name="KSO_WM_DIAGRAM_VIRTUALLY_FRAME" val="{&quot;height&quot;:309.8243307086614,&quot;left&quot;:338.9412598425197,&quot;top&quot;:121.42007874015749,&quot;width&quot;:572.6304724409449}"/>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383.4923622047244,&quot;left&quot;:494.2523622047244,&quot;top&quot;:88.12409448818897,&quot;width&quot;:403.5959055118109}"/>
</p:tagLst>
</file>

<file path=ppt/tags/tag70.xml><?xml version="1.0" encoding="utf-8"?>
<p:tagLst xmlns:a="http://schemas.openxmlformats.org/drawingml/2006/main" xmlns:r="http://schemas.openxmlformats.org/officeDocument/2006/relationships" xmlns:p="http://schemas.openxmlformats.org/presentationml/2006/main">
  <p:tag name="KSO_WM_DIAGRAM_VIRTUALLY_FRAME" val="{&quot;height&quot;:309.8243307086614,&quot;left&quot;:338.9412598425197,&quot;top&quot;:121.42007874015749,&quot;width&quot;:572.6304724409449}"/>
</p:tagLst>
</file>

<file path=ppt/tags/tag71.xml><?xml version="1.0" encoding="utf-8"?>
<p:tagLst xmlns:a="http://schemas.openxmlformats.org/drawingml/2006/main" xmlns:r="http://schemas.openxmlformats.org/officeDocument/2006/relationships" xmlns:p="http://schemas.openxmlformats.org/presentationml/2006/main">
  <p:tag name="KSO_WM_DIAGRAM_VIRTUALLY_FRAME" val="{&quot;height&quot;:309.8243307086614,&quot;left&quot;:338.9412598425197,&quot;top&quot;:121.42007874015749,&quot;width&quot;:572.6304724409449}"/>
</p:tagLst>
</file>

<file path=ppt/tags/tag72.xml><?xml version="1.0" encoding="utf-8"?>
<p:tagLst xmlns:a="http://schemas.openxmlformats.org/drawingml/2006/main" xmlns:r="http://schemas.openxmlformats.org/officeDocument/2006/relationships" xmlns:p="http://schemas.openxmlformats.org/presentationml/2006/main">
  <p:tag name="KSO_WM_DIAGRAM_VIRTUALLY_FRAME" val="{&quot;height&quot;:309.8243307086614,&quot;left&quot;:338.9412598425197,&quot;top&quot;:121.42007874015749,&quot;width&quot;:572.6304724409449}"/>
</p:tagLst>
</file>

<file path=ppt/tags/tag73.xml><?xml version="1.0" encoding="utf-8"?>
<p:tagLst xmlns:a="http://schemas.openxmlformats.org/drawingml/2006/main" xmlns:r="http://schemas.openxmlformats.org/officeDocument/2006/relationships" xmlns:p="http://schemas.openxmlformats.org/presentationml/2006/main">
  <p:tag name="KSO_WM_DIAGRAM_VIRTUALLY_FRAME" val="{&quot;height&quot;:309.8243307086614,&quot;left&quot;:338.9412598425197,&quot;top&quot;:121.42007874015749,&quot;width&quot;:572.6304724409449}"/>
</p:tagLst>
</file>

<file path=ppt/tags/tag74.xml><?xml version="1.0" encoding="utf-8"?>
<p:tagLst xmlns:a="http://schemas.openxmlformats.org/drawingml/2006/main" xmlns:r="http://schemas.openxmlformats.org/officeDocument/2006/relationships" xmlns:p="http://schemas.openxmlformats.org/presentationml/2006/main">
  <p:tag name="KSO_WM_DIAGRAM_VIRTUALLY_FRAME" val="{&quot;height&quot;:309.8243307086614,&quot;left&quot;:338.9412598425197,&quot;top&quot;:121.42007874015749,&quot;width&quot;:572.6304724409449}"/>
</p:tagLst>
</file>

<file path=ppt/tags/tag75.xml><?xml version="1.0" encoding="utf-8"?>
<p:tagLst xmlns:a="http://schemas.openxmlformats.org/drawingml/2006/main" xmlns:r="http://schemas.openxmlformats.org/officeDocument/2006/relationships" xmlns:p="http://schemas.openxmlformats.org/presentationml/2006/main">
  <p:tag name="KSO_WM_DIAGRAM_VIRTUALLY_FRAME" val="{&quot;height&quot;:394.7,&quot;left&quot;:41,&quot;top&quot;:96.5,&quot;width&quot;:864.25}"/>
</p:tagLst>
</file>

<file path=ppt/tags/tag76.xml><?xml version="1.0" encoding="utf-8"?>
<p:tagLst xmlns:a="http://schemas.openxmlformats.org/drawingml/2006/main" xmlns:r="http://schemas.openxmlformats.org/officeDocument/2006/relationships" xmlns:p="http://schemas.openxmlformats.org/presentationml/2006/main">
  <p:tag name="KSO_WM_DIAGRAM_VIRTUALLY_FRAME" val="{&quot;height&quot;:394.7,&quot;left&quot;:41,&quot;top&quot;:96.5,&quot;width&quot;:864.25}"/>
</p:tagLst>
</file>

<file path=ppt/tags/tag77.xml><?xml version="1.0" encoding="utf-8"?>
<p:tagLst xmlns:a="http://schemas.openxmlformats.org/drawingml/2006/main" xmlns:r="http://schemas.openxmlformats.org/officeDocument/2006/relationships" xmlns:p="http://schemas.openxmlformats.org/presentationml/2006/main">
  <p:tag name="KSO_WM_DIAGRAM_VIRTUALLY_FRAME" val="{&quot;height&quot;:394.7,&quot;left&quot;:41,&quot;top&quot;:96.5,&quot;width&quot;:864.25}"/>
</p:tagLst>
</file>

<file path=ppt/tags/tag78.xml><?xml version="1.0" encoding="utf-8"?>
<p:tagLst xmlns:a="http://schemas.openxmlformats.org/drawingml/2006/main" xmlns:r="http://schemas.openxmlformats.org/officeDocument/2006/relationships" xmlns:p="http://schemas.openxmlformats.org/presentationml/2006/main">
  <p:tag name="KSO_WM_DIAGRAM_VIRTUALLY_FRAME" val="{&quot;height&quot;:394.7,&quot;left&quot;:41,&quot;top&quot;:96.5,&quot;width&quot;:864.25}"/>
</p:tagLst>
</file>

<file path=ppt/tags/tag79.xml><?xml version="1.0" encoding="utf-8"?>
<p:tagLst xmlns:a="http://schemas.openxmlformats.org/drawingml/2006/main" xmlns:r="http://schemas.openxmlformats.org/officeDocument/2006/relationships" xmlns:p="http://schemas.openxmlformats.org/presentationml/2006/main">
  <p:tag name="KSO_WM_DIAGRAM_VIRTUALLY_FRAME" val="{&quot;height&quot;:394.7,&quot;left&quot;:41,&quot;top&quot;:96.5,&quot;width&quot;:864.25}"/>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383.4923622047244,&quot;left&quot;:494.2523622047244,&quot;top&quot;:88.12409448818897,&quot;width&quot;:403.5959055118109}"/>
</p:tagLst>
</file>

<file path=ppt/tags/tag80.xml><?xml version="1.0" encoding="utf-8"?>
<p:tagLst xmlns:a="http://schemas.openxmlformats.org/drawingml/2006/main" xmlns:r="http://schemas.openxmlformats.org/officeDocument/2006/relationships" xmlns:p="http://schemas.openxmlformats.org/presentationml/2006/main">
  <p:tag name="KSO_WM_DIAGRAM_VIRTUALLY_FRAME" val="{&quot;height&quot;:394.7,&quot;left&quot;:41,&quot;top&quot;:96.5,&quot;width&quot;:864.25}"/>
</p:tagLst>
</file>

<file path=ppt/tags/tag81.xml><?xml version="1.0" encoding="utf-8"?>
<p:tagLst xmlns:a="http://schemas.openxmlformats.org/drawingml/2006/main" xmlns:r="http://schemas.openxmlformats.org/officeDocument/2006/relationships" xmlns:p="http://schemas.openxmlformats.org/presentationml/2006/main">
  <p:tag name="KSO_WM_DIAGRAM_VIRTUALLY_FRAME" val="{&quot;height&quot;:394.7,&quot;left&quot;:41,&quot;top&quot;:96.5,&quot;width&quot;:864.25}"/>
</p:tagLst>
</file>

<file path=ppt/tags/tag82.xml><?xml version="1.0" encoding="utf-8"?>
<p:tagLst xmlns:a="http://schemas.openxmlformats.org/drawingml/2006/main" xmlns:r="http://schemas.openxmlformats.org/officeDocument/2006/relationships" xmlns:p="http://schemas.openxmlformats.org/presentationml/2006/main">
  <p:tag name="KSO_WM_DIAGRAM_VIRTUALLY_FRAME" val="{&quot;height&quot;:394.7,&quot;left&quot;:41,&quot;top&quot;:96.5,&quot;width&quot;:864.25}"/>
</p:tagLst>
</file>

<file path=ppt/tags/tag83.xml><?xml version="1.0" encoding="utf-8"?>
<p:tagLst xmlns:a="http://schemas.openxmlformats.org/drawingml/2006/main" xmlns:r="http://schemas.openxmlformats.org/officeDocument/2006/relationships" xmlns:p="http://schemas.openxmlformats.org/presentationml/2006/main">
  <p:tag name="KSO_WM_DIAGRAM_VIRTUALLY_FRAME" val="{&quot;height&quot;:394.7,&quot;left&quot;:41,&quot;top&quot;:96.5,&quot;width&quot;:864.25}"/>
</p:tagLst>
</file>

<file path=ppt/tags/tag84.xml><?xml version="1.0" encoding="utf-8"?>
<p:tagLst xmlns:a="http://schemas.openxmlformats.org/drawingml/2006/main" xmlns:r="http://schemas.openxmlformats.org/officeDocument/2006/relationships" xmlns:p="http://schemas.openxmlformats.org/presentationml/2006/main">
  <p:tag name="KSO_WM_DIAGRAM_VIRTUALLY_FRAME" val="{&quot;height&quot;:394.7,&quot;left&quot;:41,&quot;top&quot;:96.5,&quot;width&quot;:864.25}"/>
</p:tagLst>
</file>

<file path=ppt/tags/tag85.xml><?xml version="1.0" encoding="utf-8"?>
<p:tagLst xmlns:a="http://schemas.openxmlformats.org/drawingml/2006/main" xmlns:r="http://schemas.openxmlformats.org/officeDocument/2006/relationships" xmlns:p="http://schemas.openxmlformats.org/presentationml/2006/main">
  <p:tag name="KSO_WM_DIAGRAM_VIRTUALLY_FRAME" val="{&quot;height&quot;:394.7,&quot;left&quot;:41,&quot;top&quot;:96.5,&quot;width&quot;:864.25}"/>
</p:tagLst>
</file>

<file path=ppt/tags/tag86.xml><?xml version="1.0" encoding="utf-8"?>
<p:tagLst xmlns:a="http://schemas.openxmlformats.org/drawingml/2006/main" xmlns:r="http://schemas.openxmlformats.org/officeDocument/2006/relationships" xmlns:p="http://schemas.openxmlformats.org/presentationml/2006/main">
  <p:tag name="KSO_WM_DIAGRAM_VIRTUALLY_FRAME" val="{&quot;height&quot;:394.7,&quot;left&quot;:41,&quot;top&quot;:96.5,&quot;width&quot;:864.25}"/>
</p:tagLst>
</file>

<file path=ppt/tags/tag87.xml><?xml version="1.0" encoding="utf-8"?>
<p:tagLst xmlns:a="http://schemas.openxmlformats.org/drawingml/2006/main" xmlns:r="http://schemas.openxmlformats.org/officeDocument/2006/relationships" xmlns:p="http://schemas.openxmlformats.org/presentationml/2006/main">
  <p:tag name="KSO_WM_DIAGRAM_VIRTUALLY_FRAME" val="{&quot;height&quot;:394.7,&quot;left&quot;:41,&quot;top&quot;:96.5,&quot;width&quot;:864.25}"/>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DIAGRAM_VIRTUALLY_FRAME" val="{&quot;height&quot;:394.7,&quot;left&quot;:41,&quot;top&quot;:96.5,&quot;width&quot;:864.25}"/>
</p:tagLst>
</file>

<file path=ppt/tags/tag89.xml><?xml version="1.0" encoding="utf-8"?>
<p:tagLst xmlns:a="http://schemas.openxmlformats.org/drawingml/2006/main" xmlns:r="http://schemas.openxmlformats.org/officeDocument/2006/relationships" xmlns:p="http://schemas.openxmlformats.org/presentationml/2006/main">
  <p:tag name="KSO_WM_DIAGRAM_VIRTUALLY_FRAME" val="{&quot;height&quot;:394.7,&quot;left&quot;:41,&quot;top&quot;:96.5,&quot;width&quot;:864.25}"/>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383.4923622047244,&quot;left&quot;:494.2523622047244,&quot;top&quot;:88.12409448818897,&quot;width&quot;:403.5959055118109}"/>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DIAGRAM_VIRTUALLY_FRAME" val="{&quot;height&quot;:394.7,&quot;left&quot;:41,&quot;top&quot;:96.5,&quot;width&quot;:864.25}"/>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DIAGRAM_VIRTUALLY_FRAME" val="{&quot;height&quot;:394.7,&quot;left&quot;:41,&quot;top&quot;:96.5,&quot;width&quot;:864.25}"/>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DIAGRAM_VIRTUALLY_FRAME" val="{&quot;height&quot;:394.7,&quot;left&quot;:41,&quot;top&quot;:96.5,&quot;width&quot;:864.25}"/>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DIAGRAM_VIRTUALLY_FRAME" val="{&quot;height&quot;:394.7,&quot;left&quot;:41,&quot;top&quot;:96.5,&quot;width&quot;:864.25}"/>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DIAGRAM_VIRTUALLY_FRAME" val="{&quot;height&quot;:394.7,&quot;left&quot;:41,&quot;top&quot;:96.5,&quot;width&quot;:864.25}"/>
</p:tagLst>
</file>

<file path=ppt/tags/tag97.xml><?xml version="1.0" encoding="utf-8"?>
<p:tagLst xmlns:a="http://schemas.openxmlformats.org/drawingml/2006/main" xmlns:r="http://schemas.openxmlformats.org/officeDocument/2006/relationships" xmlns:p="http://schemas.openxmlformats.org/presentationml/2006/main">
  <p:tag name="KSO_WM_DIAGRAM_VIRTUALLY_FRAME" val="{&quot;height&quot;:394.7,&quot;left&quot;:41,&quot;top&quot;:96.5,&quot;width&quot;:864.25}"/>
</p:tagLst>
</file>

<file path=ppt/tags/tag98.xml><?xml version="1.0" encoding="utf-8"?>
<p:tagLst xmlns:a="http://schemas.openxmlformats.org/drawingml/2006/main" xmlns:r="http://schemas.openxmlformats.org/officeDocument/2006/relationships" xmlns:p="http://schemas.openxmlformats.org/presentationml/2006/main">
  <p:tag name="KSO_WM_DIAGRAM_VIRTUALLY_FRAME" val="{&quot;height&quot;:394.7,&quot;left&quot;:41,&quot;top&quot;:96.5,&quot;width&quot;:864.25}"/>
</p:tagLst>
</file>

<file path=ppt/tags/tag99.xml><?xml version="1.0" encoding="utf-8"?>
<p:tagLst xmlns:a="http://schemas.openxmlformats.org/drawingml/2006/main" xmlns:r="http://schemas.openxmlformats.org/officeDocument/2006/relationships" xmlns:p="http://schemas.openxmlformats.org/presentationml/2006/main">
  <p:tag name="KSO_WM_DIAGRAM_VIRTUALLY_FRAME" val="{&quot;height&quot;:394.7,&quot;left&quot;:41,&quot;top&quot;:96.5,&quot;width&quot;:864.25}"/>
</p:tagLst>
</file>

<file path=ppt/theme/theme1.xml><?xml version="1.0" encoding="utf-8"?>
<a:theme xmlns:a="http://schemas.openxmlformats.org/drawingml/2006/main" name="千图网拥有20W+精美PPT模板 更多PPT模板下载至：www.58pic.com/office/ppt">
  <a:themeElements>
    <a:clrScheme name="Office">
      <a:dk1>
        <a:srgbClr val="000000"/>
      </a:dk1>
      <a:lt1>
        <a:srgbClr val="FFFFFF"/>
      </a:lt1>
      <a:dk2>
        <a:srgbClr val="768395"/>
      </a:dk2>
      <a:lt2>
        <a:srgbClr val="F0F0F0"/>
      </a:lt2>
      <a:accent1>
        <a:srgbClr val="0167A2"/>
      </a:accent1>
      <a:accent2>
        <a:srgbClr val="0F4D96"/>
      </a:accent2>
      <a:accent3>
        <a:srgbClr val="3491CA"/>
      </a:accent3>
      <a:accent4>
        <a:srgbClr val="1B9AF9"/>
      </a:accent4>
      <a:accent5>
        <a:srgbClr val="01A4E1"/>
      </a:accent5>
      <a:accent6>
        <a:srgbClr val="006EBE"/>
      </a:accent6>
      <a:hlink>
        <a:srgbClr val="4472C4"/>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 123">
  <a:themeElements>
    <a:clrScheme name="答辩宝典">
      <a:dk1>
        <a:srgbClr val="000000"/>
      </a:dk1>
      <a:lt1>
        <a:srgbClr val="FFFFFF"/>
      </a:lt1>
      <a:dk2>
        <a:srgbClr val="768395"/>
      </a:dk2>
      <a:lt2>
        <a:srgbClr val="F0F0F0"/>
      </a:lt2>
      <a:accent1>
        <a:srgbClr val="0167A2"/>
      </a:accent1>
      <a:accent2>
        <a:srgbClr val="0F4D96"/>
      </a:accent2>
      <a:accent3>
        <a:srgbClr val="3491CA"/>
      </a:accent3>
      <a:accent4>
        <a:srgbClr val="1B9AF9"/>
      </a:accent4>
      <a:accent5>
        <a:srgbClr val="01A4E1"/>
      </a:accent5>
      <a:accent6>
        <a:srgbClr val="006EBE"/>
      </a:accent6>
      <a:hlink>
        <a:srgbClr val="4472C4"/>
      </a:hlink>
      <a:folHlink>
        <a:srgbClr val="BFBFBF"/>
      </a:folHlink>
    </a:clrScheme>
    <a:fontScheme name="wmzyb455">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38100">
          <a:noFill/>
        </a:ln>
      </a:spPr>
      <a:bodyPr rtlCol="0" anchor="ctr"/>
      <a:lstStyle>
        <a:defPPr algn="ctr">
          <a:defRPr dirty="0" smtClean="0">
            <a:solidFill>
              <a:schemeClr val="dk1"/>
            </a:solidFill>
          </a:defRPr>
        </a:defPPr>
      </a:lstStyle>
      <a:style>
        <a:lnRef idx="2">
          <a:schemeClr val="dk1"/>
        </a:lnRef>
        <a:fillRef idx="1">
          <a:schemeClr val="lt1"/>
        </a:fillRef>
        <a:effectRef idx="0">
          <a:schemeClr val="dk1"/>
        </a:effectRef>
        <a:fontRef idx="minor">
          <a:schemeClr val="dk1"/>
        </a:fontRef>
      </a:style>
    </a:spDef>
    <a:lnDef>
      <a:spPr>
        <a:ln w="3175" cap="rnd">
          <a:solidFill>
            <a:schemeClr val="bg1">
              <a:lumMod val="75000"/>
            </a:schemeClr>
          </a:solidFill>
          <a:round/>
          <a:headEnd type="none"/>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90000" tIns="46800" rIns="90000" bIns="46800" rtlCol="0" anchor="ctr" anchorCtr="0">
        <a:normAutofit/>
      </a:bodyPr>
      <a:lstStyle>
        <a:defPPr algn="ct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0167A2"/>
    </a:accent1>
    <a:accent2>
      <a:srgbClr val="0F4D96"/>
    </a:accent2>
    <a:accent3>
      <a:srgbClr val="3491CA"/>
    </a:accent3>
    <a:accent4>
      <a:srgbClr val="1B9AF9"/>
    </a:accent4>
    <a:accent5>
      <a:srgbClr val="01A4E1"/>
    </a:accent5>
    <a:accent6>
      <a:srgbClr val="006EBE"/>
    </a:accent6>
    <a:hlink>
      <a:srgbClr val="4472C4"/>
    </a:hlink>
    <a:folHlink>
      <a:srgbClr val="BFBFBF"/>
    </a:folHlink>
  </a:clrScheme>
</a:themeOverride>
</file>

<file path=ppt/theme/themeOverride10.xml><?xml version="1.0" encoding="utf-8"?>
<a:themeOverride xmlns:a="http://schemas.openxmlformats.org/drawingml/2006/main">
  <a:clrScheme name="答辩宝典">
    <a:dk1>
      <a:srgbClr val="000000"/>
    </a:dk1>
    <a:lt1>
      <a:srgbClr val="FFFFFF"/>
    </a:lt1>
    <a:dk2>
      <a:srgbClr val="768395"/>
    </a:dk2>
    <a:lt2>
      <a:srgbClr val="F0F0F0"/>
    </a:lt2>
    <a:accent1>
      <a:srgbClr val="0167A2"/>
    </a:accent1>
    <a:accent2>
      <a:srgbClr val="0F4D96"/>
    </a:accent2>
    <a:accent3>
      <a:srgbClr val="3491CA"/>
    </a:accent3>
    <a:accent4>
      <a:srgbClr val="1B9AF9"/>
    </a:accent4>
    <a:accent5>
      <a:srgbClr val="01A4E1"/>
    </a:accent5>
    <a:accent6>
      <a:srgbClr val="006EBE"/>
    </a:accent6>
    <a:hlink>
      <a:srgbClr val="4472C4"/>
    </a:hlink>
    <a:folHlink>
      <a:srgbClr val="BFBFBF"/>
    </a:folHlink>
  </a:clrScheme>
</a:themeOverride>
</file>

<file path=ppt/theme/themeOverride11.xml><?xml version="1.0" encoding="utf-8"?>
<a:themeOverride xmlns:a="http://schemas.openxmlformats.org/drawingml/2006/main">
  <a:clrScheme name="答辩宝典">
    <a:dk1>
      <a:srgbClr val="000000"/>
    </a:dk1>
    <a:lt1>
      <a:srgbClr val="FFFFFF"/>
    </a:lt1>
    <a:dk2>
      <a:srgbClr val="768395"/>
    </a:dk2>
    <a:lt2>
      <a:srgbClr val="F0F0F0"/>
    </a:lt2>
    <a:accent1>
      <a:srgbClr val="0167A2"/>
    </a:accent1>
    <a:accent2>
      <a:srgbClr val="0F4D96"/>
    </a:accent2>
    <a:accent3>
      <a:srgbClr val="3491CA"/>
    </a:accent3>
    <a:accent4>
      <a:srgbClr val="1B9AF9"/>
    </a:accent4>
    <a:accent5>
      <a:srgbClr val="01A4E1"/>
    </a:accent5>
    <a:accent6>
      <a:srgbClr val="006EBE"/>
    </a:accent6>
    <a:hlink>
      <a:srgbClr val="4472C4"/>
    </a:hlink>
    <a:folHlink>
      <a:srgbClr val="BFBFBF"/>
    </a:folHlink>
  </a:clrScheme>
</a:themeOverride>
</file>

<file path=ppt/theme/themeOverride12.xml><?xml version="1.0" encoding="utf-8"?>
<a:themeOverride xmlns:a="http://schemas.openxmlformats.org/drawingml/2006/main">
  <a:clrScheme name="答辩宝典">
    <a:dk1>
      <a:srgbClr val="000000"/>
    </a:dk1>
    <a:lt1>
      <a:srgbClr val="FFFFFF"/>
    </a:lt1>
    <a:dk2>
      <a:srgbClr val="768395"/>
    </a:dk2>
    <a:lt2>
      <a:srgbClr val="F0F0F0"/>
    </a:lt2>
    <a:accent1>
      <a:srgbClr val="0167A2"/>
    </a:accent1>
    <a:accent2>
      <a:srgbClr val="0F4D96"/>
    </a:accent2>
    <a:accent3>
      <a:srgbClr val="3491CA"/>
    </a:accent3>
    <a:accent4>
      <a:srgbClr val="1B9AF9"/>
    </a:accent4>
    <a:accent5>
      <a:srgbClr val="01A4E1"/>
    </a:accent5>
    <a:accent6>
      <a:srgbClr val="006EBE"/>
    </a:accent6>
    <a:hlink>
      <a:srgbClr val="4472C4"/>
    </a:hlink>
    <a:folHlink>
      <a:srgbClr val="BFBFBF"/>
    </a:folHlink>
  </a:clrScheme>
</a:themeOverride>
</file>

<file path=ppt/theme/themeOverride13.xml><?xml version="1.0" encoding="utf-8"?>
<a:themeOverride xmlns:a="http://schemas.openxmlformats.org/drawingml/2006/main">
  <a:clrScheme name="答辩宝典">
    <a:dk1>
      <a:srgbClr val="000000"/>
    </a:dk1>
    <a:lt1>
      <a:srgbClr val="FFFFFF"/>
    </a:lt1>
    <a:dk2>
      <a:srgbClr val="768395"/>
    </a:dk2>
    <a:lt2>
      <a:srgbClr val="F0F0F0"/>
    </a:lt2>
    <a:accent1>
      <a:srgbClr val="0167A2"/>
    </a:accent1>
    <a:accent2>
      <a:srgbClr val="0F4D96"/>
    </a:accent2>
    <a:accent3>
      <a:srgbClr val="3491CA"/>
    </a:accent3>
    <a:accent4>
      <a:srgbClr val="1B9AF9"/>
    </a:accent4>
    <a:accent5>
      <a:srgbClr val="01A4E1"/>
    </a:accent5>
    <a:accent6>
      <a:srgbClr val="006EBE"/>
    </a:accent6>
    <a:hlink>
      <a:srgbClr val="4472C4"/>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68395"/>
    </a:dk2>
    <a:lt2>
      <a:srgbClr val="F0F0F0"/>
    </a:lt2>
    <a:accent1>
      <a:srgbClr val="0167A2"/>
    </a:accent1>
    <a:accent2>
      <a:srgbClr val="0F4D96"/>
    </a:accent2>
    <a:accent3>
      <a:srgbClr val="3491CA"/>
    </a:accent3>
    <a:accent4>
      <a:srgbClr val="1B9AF9"/>
    </a:accent4>
    <a:accent5>
      <a:srgbClr val="01A4E1"/>
    </a:accent5>
    <a:accent6>
      <a:srgbClr val="006EBE"/>
    </a:accent6>
    <a:hlink>
      <a:srgbClr val="4472C4"/>
    </a:hlink>
    <a:folHlink>
      <a:srgbClr val="BFBFBF"/>
    </a:folHlink>
  </a:clrScheme>
</a:themeOverride>
</file>

<file path=ppt/theme/themeOverride15.xml><?xml version="1.0" encoding="utf-8"?>
<a:themeOverride xmlns:a="http://schemas.openxmlformats.org/drawingml/2006/main">
  <a:clrScheme name="答辩宝典">
    <a:dk1>
      <a:srgbClr val="000000"/>
    </a:dk1>
    <a:lt1>
      <a:srgbClr val="FFFFFF"/>
    </a:lt1>
    <a:dk2>
      <a:srgbClr val="768395"/>
    </a:dk2>
    <a:lt2>
      <a:srgbClr val="F0F0F0"/>
    </a:lt2>
    <a:accent1>
      <a:srgbClr val="0167A2"/>
    </a:accent1>
    <a:accent2>
      <a:srgbClr val="0F4D96"/>
    </a:accent2>
    <a:accent3>
      <a:srgbClr val="3491CA"/>
    </a:accent3>
    <a:accent4>
      <a:srgbClr val="1B9AF9"/>
    </a:accent4>
    <a:accent5>
      <a:srgbClr val="01A4E1"/>
    </a:accent5>
    <a:accent6>
      <a:srgbClr val="006EBE"/>
    </a:accent6>
    <a:hlink>
      <a:srgbClr val="4472C4"/>
    </a:hlink>
    <a:folHlink>
      <a:srgbClr val="BFBFBF"/>
    </a:folHlink>
  </a:clrScheme>
</a:themeOverride>
</file>

<file path=ppt/theme/themeOverride16.xml><?xml version="1.0" encoding="utf-8"?>
<a:themeOverride xmlns:a="http://schemas.openxmlformats.org/drawingml/2006/main">
  <a:clrScheme name="答辩宝典">
    <a:dk1>
      <a:srgbClr val="000000"/>
    </a:dk1>
    <a:lt1>
      <a:srgbClr val="FFFFFF"/>
    </a:lt1>
    <a:dk2>
      <a:srgbClr val="768395"/>
    </a:dk2>
    <a:lt2>
      <a:srgbClr val="F0F0F0"/>
    </a:lt2>
    <a:accent1>
      <a:srgbClr val="0167A2"/>
    </a:accent1>
    <a:accent2>
      <a:srgbClr val="0F4D96"/>
    </a:accent2>
    <a:accent3>
      <a:srgbClr val="3491CA"/>
    </a:accent3>
    <a:accent4>
      <a:srgbClr val="1B9AF9"/>
    </a:accent4>
    <a:accent5>
      <a:srgbClr val="01A4E1"/>
    </a:accent5>
    <a:accent6>
      <a:srgbClr val="006EBE"/>
    </a:accent6>
    <a:hlink>
      <a:srgbClr val="4472C4"/>
    </a:hlink>
    <a:folHlink>
      <a:srgbClr val="BFBFBF"/>
    </a:folHlink>
  </a:clrScheme>
</a:themeOverride>
</file>

<file path=ppt/theme/themeOverride17.xml><?xml version="1.0" encoding="utf-8"?>
<a:themeOverride xmlns:a="http://schemas.openxmlformats.org/drawingml/2006/main">
  <a:clrScheme name="Office">
    <a:dk1>
      <a:srgbClr val="000000"/>
    </a:dk1>
    <a:lt1>
      <a:srgbClr val="FFFFFF"/>
    </a:lt1>
    <a:dk2>
      <a:srgbClr val="768395"/>
    </a:dk2>
    <a:lt2>
      <a:srgbClr val="F0F0F0"/>
    </a:lt2>
    <a:accent1>
      <a:srgbClr val="0167A2"/>
    </a:accent1>
    <a:accent2>
      <a:srgbClr val="0F4D96"/>
    </a:accent2>
    <a:accent3>
      <a:srgbClr val="3491CA"/>
    </a:accent3>
    <a:accent4>
      <a:srgbClr val="1B9AF9"/>
    </a:accent4>
    <a:accent5>
      <a:srgbClr val="01A4E1"/>
    </a:accent5>
    <a:accent6>
      <a:srgbClr val="006EBE"/>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0167A2"/>
    </a:accent1>
    <a:accent2>
      <a:srgbClr val="0F4D96"/>
    </a:accent2>
    <a:accent3>
      <a:srgbClr val="3491CA"/>
    </a:accent3>
    <a:accent4>
      <a:srgbClr val="1B9AF9"/>
    </a:accent4>
    <a:accent5>
      <a:srgbClr val="01A4E1"/>
    </a:accent5>
    <a:accent6>
      <a:srgbClr val="006EBE"/>
    </a:accent6>
    <a:hlink>
      <a:srgbClr val="4472C4"/>
    </a:hlink>
    <a:folHlink>
      <a:srgbClr val="BFBFBF"/>
    </a:folHlink>
  </a:clrScheme>
</a:themeOverride>
</file>

<file path=ppt/theme/themeOverride3.xml><?xml version="1.0" encoding="utf-8"?>
<a:themeOverride xmlns:a="http://schemas.openxmlformats.org/drawingml/2006/main">
  <a:clrScheme name="答辩宝典">
    <a:dk1>
      <a:srgbClr val="000000"/>
    </a:dk1>
    <a:lt1>
      <a:srgbClr val="FFFFFF"/>
    </a:lt1>
    <a:dk2>
      <a:srgbClr val="768395"/>
    </a:dk2>
    <a:lt2>
      <a:srgbClr val="F0F0F0"/>
    </a:lt2>
    <a:accent1>
      <a:srgbClr val="0167A2"/>
    </a:accent1>
    <a:accent2>
      <a:srgbClr val="0F4D96"/>
    </a:accent2>
    <a:accent3>
      <a:srgbClr val="3491CA"/>
    </a:accent3>
    <a:accent4>
      <a:srgbClr val="1B9AF9"/>
    </a:accent4>
    <a:accent5>
      <a:srgbClr val="01A4E1"/>
    </a:accent5>
    <a:accent6>
      <a:srgbClr val="006EBE"/>
    </a:accent6>
    <a:hlink>
      <a:srgbClr val="4472C4"/>
    </a:hlink>
    <a:folHlink>
      <a:srgbClr val="BFBFBF"/>
    </a:folHlink>
  </a:clrScheme>
</a:themeOverride>
</file>

<file path=ppt/theme/themeOverride4.xml><?xml version="1.0" encoding="utf-8"?>
<a:themeOverride xmlns:a="http://schemas.openxmlformats.org/drawingml/2006/main">
  <a:clrScheme name="答辩宝典">
    <a:dk1>
      <a:srgbClr val="000000"/>
    </a:dk1>
    <a:lt1>
      <a:srgbClr val="FFFFFF"/>
    </a:lt1>
    <a:dk2>
      <a:srgbClr val="768395"/>
    </a:dk2>
    <a:lt2>
      <a:srgbClr val="F0F0F0"/>
    </a:lt2>
    <a:accent1>
      <a:srgbClr val="0167A2"/>
    </a:accent1>
    <a:accent2>
      <a:srgbClr val="0F4D96"/>
    </a:accent2>
    <a:accent3>
      <a:srgbClr val="3491CA"/>
    </a:accent3>
    <a:accent4>
      <a:srgbClr val="1B9AF9"/>
    </a:accent4>
    <a:accent5>
      <a:srgbClr val="01A4E1"/>
    </a:accent5>
    <a:accent6>
      <a:srgbClr val="006EBE"/>
    </a:accent6>
    <a:hlink>
      <a:srgbClr val="4472C4"/>
    </a:hlink>
    <a:folHlink>
      <a:srgbClr val="BFBFBF"/>
    </a:folHlink>
  </a:clrScheme>
</a:themeOverride>
</file>

<file path=ppt/theme/themeOverride5.xml><?xml version="1.0" encoding="utf-8"?>
<a:themeOverride xmlns:a="http://schemas.openxmlformats.org/drawingml/2006/main">
  <a:clrScheme name="答辩宝典">
    <a:dk1>
      <a:srgbClr val="000000"/>
    </a:dk1>
    <a:lt1>
      <a:srgbClr val="FFFFFF"/>
    </a:lt1>
    <a:dk2>
      <a:srgbClr val="768395"/>
    </a:dk2>
    <a:lt2>
      <a:srgbClr val="F0F0F0"/>
    </a:lt2>
    <a:accent1>
      <a:srgbClr val="0167A2"/>
    </a:accent1>
    <a:accent2>
      <a:srgbClr val="0F4D96"/>
    </a:accent2>
    <a:accent3>
      <a:srgbClr val="3491CA"/>
    </a:accent3>
    <a:accent4>
      <a:srgbClr val="1B9AF9"/>
    </a:accent4>
    <a:accent5>
      <a:srgbClr val="01A4E1"/>
    </a:accent5>
    <a:accent6>
      <a:srgbClr val="006EBE"/>
    </a:accent6>
    <a:hlink>
      <a:srgbClr val="4472C4"/>
    </a:hlink>
    <a:folHlink>
      <a:srgbClr val="BFBFBF"/>
    </a:folHlink>
  </a:clrScheme>
</a:themeOverride>
</file>

<file path=ppt/theme/themeOverride6.xml><?xml version="1.0" encoding="utf-8"?>
<a:themeOverride xmlns:a="http://schemas.openxmlformats.org/drawingml/2006/main">
  <a:clrScheme name="答辩宝典">
    <a:dk1>
      <a:srgbClr val="000000"/>
    </a:dk1>
    <a:lt1>
      <a:srgbClr val="FFFFFF"/>
    </a:lt1>
    <a:dk2>
      <a:srgbClr val="768395"/>
    </a:dk2>
    <a:lt2>
      <a:srgbClr val="F0F0F0"/>
    </a:lt2>
    <a:accent1>
      <a:srgbClr val="0167A2"/>
    </a:accent1>
    <a:accent2>
      <a:srgbClr val="0F4D96"/>
    </a:accent2>
    <a:accent3>
      <a:srgbClr val="3491CA"/>
    </a:accent3>
    <a:accent4>
      <a:srgbClr val="1B9AF9"/>
    </a:accent4>
    <a:accent5>
      <a:srgbClr val="01A4E1"/>
    </a:accent5>
    <a:accent6>
      <a:srgbClr val="006EBE"/>
    </a:accent6>
    <a:hlink>
      <a:srgbClr val="4472C4"/>
    </a:hlink>
    <a:folHlink>
      <a:srgbClr val="BFBFBF"/>
    </a:folHlink>
  </a:clrScheme>
</a:themeOverride>
</file>

<file path=ppt/theme/themeOverride7.xml><?xml version="1.0" encoding="utf-8"?>
<a:themeOverride xmlns:a="http://schemas.openxmlformats.org/drawingml/2006/main">
  <a:clrScheme name="答辩宝典">
    <a:dk1>
      <a:srgbClr val="000000"/>
    </a:dk1>
    <a:lt1>
      <a:srgbClr val="FFFFFF"/>
    </a:lt1>
    <a:dk2>
      <a:srgbClr val="768395"/>
    </a:dk2>
    <a:lt2>
      <a:srgbClr val="F0F0F0"/>
    </a:lt2>
    <a:accent1>
      <a:srgbClr val="0167A2"/>
    </a:accent1>
    <a:accent2>
      <a:srgbClr val="0F4D96"/>
    </a:accent2>
    <a:accent3>
      <a:srgbClr val="3491CA"/>
    </a:accent3>
    <a:accent4>
      <a:srgbClr val="1B9AF9"/>
    </a:accent4>
    <a:accent5>
      <a:srgbClr val="01A4E1"/>
    </a:accent5>
    <a:accent6>
      <a:srgbClr val="006EBE"/>
    </a:accent6>
    <a:hlink>
      <a:srgbClr val="4472C4"/>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68395"/>
    </a:dk2>
    <a:lt2>
      <a:srgbClr val="F0F0F0"/>
    </a:lt2>
    <a:accent1>
      <a:srgbClr val="0167A2"/>
    </a:accent1>
    <a:accent2>
      <a:srgbClr val="0F4D96"/>
    </a:accent2>
    <a:accent3>
      <a:srgbClr val="3491CA"/>
    </a:accent3>
    <a:accent4>
      <a:srgbClr val="1B9AF9"/>
    </a:accent4>
    <a:accent5>
      <a:srgbClr val="01A4E1"/>
    </a:accent5>
    <a:accent6>
      <a:srgbClr val="006EBE"/>
    </a:accent6>
    <a:hlink>
      <a:srgbClr val="4472C4"/>
    </a:hlink>
    <a:folHlink>
      <a:srgbClr val="BFBFBF"/>
    </a:folHlink>
  </a:clrScheme>
</a:themeOverride>
</file>

<file path=ppt/theme/themeOverride9.xml><?xml version="1.0" encoding="utf-8"?>
<a:themeOverride xmlns:a="http://schemas.openxmlformats.org/drawingml/2006/main">
  <a:clrScheme name="答辩宝典">
    <a:dk1>
      <a:srgbClr val="000000"/>
    </a:dk1>
    <a:lt1>
      <a:srgbClr val="FFFFFF"/>
    </a:lt1>
    <a:dk2>
      <a:srgbClr val="768395"/>
    </a:dk2>
    <a:lt2>
      <a:srgbClr val="F0F0F0"/>
    </a:lt2>
    <a:accent1>
      <a:srgbClr val="0167A2"/>
    </a:accent1>
    <a:accent2>
      <a:srgbClr val="0F4D96"/>
    </a:accent2>
    <a:accent3>
      <a:srgbClr val="3491CA"/>
    </a:accent3>
    <a:accent4>
      <a:srgbClr val="1B9AF9"/>
    </a:accent4>
    <a:accent5>
      <a:srgbClr val="01A4E1"/>
    </a:accent5>
    <a:accent6>
      <a:srgbClr val="006EBE"/>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66</TotalTime>
  <Words>3549</Words>
  <Application>Microsoft Office PowerPoint</Application>
  <PresentationFormat>宽屏</PresentationFormat>
  <Paragraphs>434</Paragraphs>
  <Slides>33</Slides>
  <Notes>33</Notes>
  <HiddenSlides>2</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33</vt:i4>
      </vt:variant>
    </vt:vector>
  </HeadingPairs>
  <TitlesOfParts>
    <vt:vector size="42" baseType="lpstr">
      <vt:lpstr>Gill Sans</vt:lpstr>
      <vt:lpstr>等线</vt:lpstr>
      <vt:lpstr>微软雅黑</vt:lpstr>
      <vt:lpstr>站酷快乐体2016修订版</vt:lpstr>
      <vt:lpstr>Arial</vt:lpstr>
      <vt:lpstr>Calibri</vt:lpstr>
      <vt:lpstr>Wingdings</vt:lpstr>
      <vt:lpstr>千图网拥有20W+精美PPT模板 更多PPT模板下载至：www.58pic.com/office/ppt</vt:lpstr>
      <vt:lpstr> 123</vt:lpstr>
      <vt:lpstr>PowerPoint 演示文稿</vt:lpstr>
      <vt:lpstr>PowerPoint 演示文稿</vt:lpstr>
      <vt:lpstr>PowerPoint 演示文稿</vt:lpstr>
      <vt:lpstr>存储现状</vt:lpstr>
      <vt:lpstr>发展阶段</vt:lpstr>
      <vt:lpstr>过程分析</vt:lpstr>
      <vt:lpstr>PowerPoint 演示文稿</vt:lpstr>
      <vt:lpstr>数据存储类型</vt:lpstr>
      <vt:lpstr>数据存储数量</vt:lpstr>
      <vt:lpstr>数据存储性能需求</vt:lpstr>
      <vt:lpstr>数据生命周期分析</vt:lpstr>
      <vt:lpstr>用户行为分析</vt:lpstr>
      <vt:lpstr>PowerPoint 演示文稿</vt:lpstr>
      <vt:lpstr>数据模型设计</vt:lpstr>
      <vt:lpstr>PowerPoint 演示文稿</vt:lpstr>
      <vt:lpstr>架构介绍</vt:lpstr>
      <vt:lpstr>存储流程</vt:lpstr>
      <vt:lpstr>BeeGFS架构优势</vt:lpstr>
      <vt:lpstr>网络配置和拓扑</vt:lpstr>
      <vt:lpstr>负载均衡和数据安全</vt:lpstr>
      <vt:lpstr>PowerPoint 演示文稿</vt:lpstr>
      <vt:lpstr>存储媒质选取原因</vt:lpstr>
      <vt:lpstr>存储方案</vt:lpstr>
      <vt:lpstr>多级存储架构</vt:lpstr>
      <vt:lpstr>条带化存储设计</vt:lpstr>
      <vt:lpstr>RAID 对比</vt:lpstr>
      <vt:lpstr>MetaData Target (MDT)</vt:lpstr>
      <vt:lpstr>Object Storage Target (OST)</vt:lpstr>
      <vt:lpstr>PowerPoint 演示文稿</vt:lpstr>
      <vt:lpstr>数据清洗和处理</vt:lpstr>
      <vt:lpstr>PowerPoint 演示文稿</vt:lpstr>
      <vt:lpstr> 备份策略与频率选择</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简约毕业答辩设计论文答辩PPT模板</dc:title>
  <dc:creator>HONOR</dc:creator>
  <cp:lastModifiedBy>Nuo Chan</cp:lastModifiedBy>
  <cp:revision>185</cp:revision>
  <dcterms:created xsi:type="dcterms:W3CDTF">2024-06-06T13:22:00Z</dcterms:created>
  <dcterms:modified xsi:type="dcterms:W3CDTF">2024-06-07T02:11:46Z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2052-12.1.0.16929</vt:lpwstr>
  </property>
  <property fmtid="{D5CDD505-2E9C-101B-9397-08002B2CF9AE}" pid="4" name="ICV">
    <vt:lpwstr>3A4BB3DDFA9C490C8CBCA143F236E9B5_13</vt:lpwstr>
  </property>
</Properties>
</file>