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67" r:id="rId5"/>
    <p:sldId id="258" r:id="rId7"/>
    <p:sldId id="259" r:id="rId8"/>
    <p:sldId id="260" r:id="rId9"/>
    <p:sldId id="261" r:id="rId10"/>
    <p:sldId id="263" r:id="rId11"/>
    <p:sldId id="277" r:id="rId12"/>
    <p:sldId id="278" r:id="rId13"/>
    <p:sldId id="279" r:id="rId14"/>
    <p:sldId id="280" r:id="rId15"/>
    <p:sldId id="281" r:id="rId16"/>
    <p:sldId id="266" r:id="rId17"/>
    <p:sldId id="285" r:id="rId18"/>
    <p:sldId id="286" r:id="rId19"/>
    <p:sldId id="287"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66215" y="1342390"/>
            <a:ext cx="9259570" cy="5004435"/>
          </a:xfrm>
        </p:spPr>
        <p:txBody>
          <a:bodyPr>
            <a:noAutofit/>
          </a:bodyPr>
          <a:lstStyle/>
          <a:p>
            <a:pPr>
              <a:lnSpc>
                <a:spcPct val="150000"/>
              </a:lnSpc>
              <a:spcAft>
                <a:spcPts val="1000"/>
              </a:spcAft>
            </a:pPr>
            <a:r>
              <a:rPr lang="en-US" sz="2800" b="1" dirty="0">
                <a:effectLst/>
                <a:latin typeface="Times New Roman" panose="02020603050405020304" pitchFamily="18" charset="0"/>
                <a:ea typeface="Calibri" panose="020F0502020204030204" charset="0"/>
                <a:cs typeface="Times New Roman" panose="02020603050405020304" pitchFamily="18" charset="0"/>
              </a:rPr>
              <a:t>BENEVOLENT MUDZINGANYAMA</a:t>
            </a:r>
            <a:br>
              <a:rPr lang="en-US" sz="2800" b="1" dirty="0">
                <a:effectLst/>
                <a:latin typeface="Times New Roman" panose="02020603050405020304" pitchFamily="18" charset="0"/>
                <a:ea typeface="Calibri" panose="020F0502020204030204" charset="0"/>
                <a:cs typeface="Times New Roman" panose="02020603050405020304" pitchFamily="18" charset="0"/>
              </a:rPr>
            </a:br>
            <a:br>
              <a:rPr lang="en-US" sz="2800" dirty="0">
                <a:effectLst/>
                <a:latin typeface="Times New Roman" panose="02020603050405020304" pitchFamily="18" charset="0"/>
                <a:ea typeface="Calibri" panose="020F0502020204030204" charset="0"/>
                <a:cs typeface="Times New Roman" panose="02020603050405020304" pitchFamily="18" charset="0"/>
              </a:rPr>
            </a:br>
            <a:r>
              <a:rPr lang="en-US" sz="2800" b="1" dirty="0">
                <a:effectLst/>
                <a:latin typeface="Times New Roman" panose="02020603050405020304" pitchFamily="18" charset="0"/>
                <a:ea typeface="Calibri" panose="020F0502020204030204" charset="0"/>
                <a:cs typeface="Times New Roman" panose="02020603050405020304" pitchFamily="18" charset="0"/>
              </a:rPr>
              <a:t>B1851682</a:t>
            </a:r>
            <a:br>
              <a:rPr lang="en-US" sz="2800" b="1" dirty="0">
                <a:effectLst/>
                <a:latin typeface="Arial" panose="020B0604020202020204" pitchFamily="34" charset="0"/>
                <a:ea typeface="Calibri" panose="020F0502020204030204" charset="0"/>
                <a:cs typeface="Times New Roman" panose="02020603050405020304" pitchFamily="18" charset="0"/>
              </a:rPr>
            </a:br>
            <a:br>
              <a:rPr lang="en-US" sz="2800" b="1" dirty="0">
                <a:effectLst/>
                <a:latin typeface="Arial" panose="020B0604020202020204" pitchFamily="34" charset="0"/>
                <a:ea typeface="Calibri" panose="020F0502020204030204" charset="0"/>
                <a:cs typeface="Times New Roman" panose="02020603050405020304" pitchFamily="18" charset="0"/>
              </a:rPr>
            </a:br>
            <a:br>
              <a:rPr lang="en-US" sz="2800" dirty="0">
                <a:effectLst/>
                <a:latin typeface="Calibri" panose="020F0502020204030204" charset="0"/>
                <a:ea typeface="Calibri" panose="020F0502020204030204" charset="0"/>
                <a:cs typeface="Times New Roman" panose="02020603050405020304" pitchFamily="18" charset="0"/>
              </a:rPr>
            </a:br>
            <a:r>
              <a:rPr lang="en-US" sz="2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PEER TO PEER DELIVERY WITH BLOCKCHAIN </a:t>
            </a:r>
            <a:br>
              <a:rPr lang="en-US" sz="2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br>
            <a:br>
              <a:rPr lang="en-US" sz="2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br>
            <a:r>
              <a:rPr lang="en-US" sz="2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SUPERVISOR: MR CHAKA</a:t>
            </a:r>
            <a:endParaRPr lang="en-US" sz="2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800" b="1" dirty="0" smtClean="0">
                <a:latin typeface="Times New Roman" panose="02020603050405020304" pitchFamily="18" charset="0"/>
                <a:cs typeface="Times New Roman" panose="02020603050405020304" pitchFamily="18" charset="0"/>
                <a:sym typeface="+mn-ea"/>
              </a:rPr>
              <a:t>DISADVANTAGES OF AGILE</a:t>
            </a:r>
            <a:br>
              <a:rPr lang="en-US" sz="2800" b="1" dirty="0" smtClean="0">
                <a:sym typeface="+mn-ea"/>
              </a:rPr>
            </a:br>
            <a:endParaRPr lang="en-US" sz="2800"/>
          </a:p>
        </p:txBody>
      </p:sp>
      <p:sp>
        <p:nvSpPr>
          <p:cNvPr id="3" name="Content Placeholder 2"/>
          <p:cNvSpPr>
            <a:spLocks noGrp="1"/>
          </p:cNvSpPr>
          <p:nvPr>
            <p:ph idx="1"/>
          </p:nvPr>
        </p:nvSpPr>
        <p:spPr/>
        <p:txBody>
          <a:bodyPr/>
          <a:p>
            <a:r>
              <a:rPr lang="en-US" sz="2400">
                <a:latin typeface="Times New Roman" panose="02020603050405020304" pitchFamily="18" charset="0"/>
                <a:cs typeface="Times New Roman" panose="02020603050405020304" pitchFamily="18" charset="0"/>
              </a:rPr>
              <a:t>In Agile methodology the documentation is less.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Sometimes in Agile methodology the requirement is not very clear hence it’s difficult to predict the expected result.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In few of the projects at the starting of the software development life cycle it’s difficult to estimate the actual effort required.</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Because of the ever-evolving features, there is always a risk of the ever-lasting project.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For complex projects, the resource requirement and effort are difficult to estimate.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25125" cy="654685"/>
          </a:xfrm>
        </p:spPr>
        <p:txBody>
          <a:bodyPr>
            <a:normAutofit/>
          </a:bodyPr>
          <a:p>
            <a:pPr algn="ctr"/>
            <a:r>
              <a:rPr lang="en-US" sz="2665" b="1" dirty="0" smtClean="0">
                <a:latin typeface="Times New Roman" panose="02020603050405020304" pitchFamily="18" charset="0"/>
                <a:ea typeface="Times New Roman" panose="02020603050405020304" pitchFamily="18" charset="0"/>
                <a:cs typeface="Times New Roman" panose="02020603050405020304" pitchFamily="18" charset="0"/>
                <a:sym typeface="+mn-ea"/>
              </a:rPr>
              <a:t>GENERAL OVERVIEW OF THE SYSTEM</a:t>
            </a:r>
            <a:endParaRPr lang="en-US" sz="2665"/>
          </a:p>
        </p:txBody>
      </p:sp>
      <p:pic>
        <p:nvPicPr>
          <p:cNvPr id="4" name="Content Placeholder 3" descr="Screenshot 2022-12-12 175254"/>
          <p:cNvPicPr>
            <a:picLocks noChangeAspect="1"/>
          </p:cNvPicPr>
          <p:nvPr>
            <p:ph idx="1"/>
          </p:nvPr>
        </p:nvPicPr>
        <p:blipFill>
          <a:blip r:embed="rId1"/>
          <a:stretch>
            <a:fillRect/>
          </a:stretch>
        </p:blipFill>
        <p:spPr>
          <a:xfrm>
            <a:off x="3663315" y="1192530"/>
            <a:ext cx="4805680" cy="5687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8675" y="364490"/>
            <a:ext cx="10353675" cy="629920"/>
          </a:xfrm>
        </p:spPr>
        <p:txBody>
          <a:bodyPr>
            <a:normAutofit fontScale="90000"/>
          </a:bodyPr>
          <a:p>
            <a:pPr algn="ctr"/>
            <a:r>
              <a:rPr lang="en-US" sz="3110" b="1" dirty="0" smtClean="0">
                <a:latin typeface="Times New Roman" panose="02020603050405020304" pitchFamily="18" charset="0"/>
                <a:cs typeface="Times New Roman" panose="02020603050405020304" pitchFamily="18" charset="0"/>
                <a:sym typeface="+mn-ea"/>
              </a:rPr>
              <a:t>SYSTEM FLOWCHART</a:t>
            </a:r>
            <a:br>
              <a:rPr lang="en-US" sz="3110" dirty="0"/>
            </a:br>
            <a:endParaRPr lang="en-US" sz="3110"/>
          </a:p>
        </p:txBody>
      </p:sp>
      <p:pic>
        <p:nvPicPr>
          <p:cNvPr id="4" name="Content Placeholder 3" descr="Screenshot 2022-12-12 175325"/>
          <p:cNvPicPr>
            <a:picLocks noChangeAspect="1"/>
          </p:cNvPicPr>
          <p:nvPr>
            <p:ph idx="1"/>
          </p:nvPr>
        </p:nvPicPr>
        <p:blipFill>
          <a:blip r:embed="rId1"/>
          <a:stretch>
            <a:fillRect/>
          </a:stretch>
        </p:blipFill>
        <p:spPr>
          <a:xfrm>
            <a:off x="3141980" y="994410"/>
            <a:ext cx="4738370" cy="5777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dirty="0">
                <a:latin typeface="Times New Roman" panose="02020603050405020304" pitchFamily="18" charset="0"/>
                <a:cs typeface="Times New Roman" panose="02020603050405020304" pitchFamily="18" charset="0"/>
                <a:sym typeface="+mn-ea"/>
              </a:rPr>
              <a:t>RESULTS AND ANALYSIS</a:t>
            </a:r>
            <a:endParaRPr lang="en-US" sz="2800"/>
          </a:p>
        </p:txBody>
      </p:sp>
      <p:sp>
        <p:nvSpPr>
          <p:cNvPr id="3" name="Content Placeholder 2"/>
          <p:cNvSpPr>
            <a:spLocks noGrp="1"/>
          </p:cNvSpPr>
          <p:nvPr>
            <p:ph idx="1"/>
          </p:nvPr>
        </p:nvSpPr>
        <p:spPr/>
        <p:txBody>
          <a:bodyPr>
            <a:noAutofit/>
          </a:bodyPr>
          <a:p>
            <a:pPr marL="0" indent="0">
              <a:buNone/>
            </a:pPr>
            <a:r>
              <a:rPr lang="en-US" sz="2400" b="1">
                <a:latin typeface="Times New Roman" panose="02020603050405020304" pitchFamily="18" charset="0"/>
                <a:cs typeface="Times New Roman" panose="02020603050405020304" pitchFamily="18" charset="0"/>
              </a:rPr>
              <a:t>WHITE BOX TESTING</a:t>
            </a: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White box testing is a procedure of software validation/evaluation through testing the internal components of the system as stated to its prescribed functionality. In white box testing the internal standpoint of the system is used to design the test cases. The author performed this test to check how the system handle certain cases. </a:t>
            </a:r>
            <a:endParaRPr lang="en-US" sz="2400">
              <a:latin typeface="Times New Roman" panose="02020603050405020304" pitchFamily="18" charset="0"/>
              <a:cs typeface="Times New Roman" panose="02020603050405020304" pitchFamily="18" charset="0"/>
            </a:endParaRPr>
          </a:p>
          <a:p>
            <a:pPr>
              <a:buNone/>
            </a:pP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BLACK BOX TESTING</a:t>
            </a:r>
            <a:endParaRPr lang="en-US" sz="2400" b="1">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Black box testing refers to the evaluations performed that only take into account the system’s behavior externally. Black box testing allows even an individual without the knowledge of the internal components of the system to test it against its functional and non-functional requirements .The individual can only have the knowledge of what the system must do, how to navigate around the system and operate it.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rPr>
              <a:t>EVALUATION OF RESULTS</a:t>
            </a:r>
            <a:endParaRPr lang="en-US" sz="2800" b="1">
              <a:latin typeface="Times New Roman" panose="02020603050405020304" pitchFamily="18" charset="0"/>
              <a:cs typeface="Times New Roman" panose="02020603050405020304" pitchFamily="18" charset="0"/>
            </a:endParaRPr>
          </a:p>
        </p:txBody>
      </p:sp>
      <p:sp>
        <p:nvSpPr>
          <p:cNvPr id="8" name="Content Placeholder 7"/>
          <p:cNvSpPr/>
          <p:nvPr>
            <p:ph idx="1"/>
          </p:nvPr>
        </p:nvSpPr>
        <p:spPr/>
        <p:txBody>
          <a:bodyPr/>
          <a:p>
            <a:r>
              <a:rPr lang="en-US" sz="2400">
                <a:latin typeface="Times New Roman" panose="02020603050405020304" pitchFamily="18" charset="0"/>
                <a:cs typeface="Times New Roman" panose="02020603050405020304" pitchFamily="18" charset="0"/>
              </a:rPr>
              <a:t>System evaluation includes measuring the final system against its initial performance goals as well as performing ongoing testing to see that the system continues to meet those goals.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Blockchain networks rely on consensus algorithms and smart contracts to reach agreement among various distributed nodes.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 consensus mechanism such as proof of work (PoW) secures the network and prevents unauthorized users from validating bad transactions.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Smart contracts are self-executing contracts in which the contents of the buyer-seller agreement are inscribed directly into lines of code. The author will use these mechanisms to evaluate the system.</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rPr>
              <a:t>PROOF OF WORK CONSENSUS ALGORITHM</a:t>
            </a:r>
            <a:endParaRPr lang="en-US" sz="2800" b="1">
              <a:latin typeface="Times New Roman" panose="02020603050405020304" pitchFamily="18" charset="0"/>
              <a:cs typeface="Times New Roman" panose="02020603050405020304" pitchFamily="18" charset="0"/>
            </a:endParaRPr>
          </a:p>
        </p:txBody>
      </p:sp>
      <p:pic>
        <p:nvPicPr>
          <p:cNvPr id="4" name="Content Placeholder 3" descr="Screenshot 2022-12-11 012323"/>
          <p:cNvPicPr>
            <a:picLocks noChangeAspect="1"/>
          </p:cNvPicPr>
          <p:nvPr>
            <p:ph idx="1"/>
          </p:nvPr>
        </p:nvPicPr>
        <p:blipFill>
          <a:blip r:embed="rId1"/>
          <a:stretch>
            <a:fillRect/>
          </a:stretch>
        </p:blipFill>
        <p:spPr>
          <a:xfrm>
            <a:off x="838200" y="2298700"/>
            <a:ext cx="10515600" cy="34042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rPr>
              <a:t>PROOF OF WORK CONT..</a:t>
            </a:r>
            <a:endParaRPr lang="en-US" sz="2800" b="1">
              <a:latin typeface="Times New Roman" panose="02020603050405020304" pitchFamily="18" charset="0"/>
              <a:cs typeface="Times New Roman" panose="02020603050405020304" pitchFamily="18" charset="0"/>
            </a:endParaRPr>
          </a:p>
        </p:txBody>
      </p:sp>
      <p:pic>
        <p:nvPicPr>
          <p:cNvPr id="4" name="Content Placeholder 3" descr="Screenshot 2022-12-11 015313"/>
          <p:cNvPicPr>
            <a:picLocks noChangeAspect="1"/>
          </p:cNvPicPr>
          <p:nvPr>
            <p:ph idx="1"/>
          </p:nvPr>
        </p:nvPicPr>
        <p:blipFill>
          <a:blip r:embed="rId1"/>
          <a:stretch>
            <a:fillRect/>
          </a:stretch>
        </p:blipFill>
        <p:spPr>
          <a:xfrm>
            <a:off x="838200" y="2228215"/>
            <a:ext cx="10515600" cy="35452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rPr>
              <a:t>SMART CONTRACTS</a:t>
            </a:r>
            <a:endParaRPr lang="en-US" sz="2800" b="1">
              <a:latin typeface="Times New Roman" panose="02020603050405020304" pitchFamily="18" charset="0"/>
              <a:cs typeface="Times New Roman" panose="02020603050405020304" pitchFamily="18" charset="0"/>
            </a:endParaRPr>
          </a:p>
        </p:txBody>
      </p:sp>
      <p:pic>
        <p:nvPicPr>
          <p:cNvPr id="4" name="Content Placeholder 3" descr="Screenshot 2022-12-11 020746"/>
          <p:cNvPicPr>
            <a:picLocks noChangeAspect="1"/>
          </p:cNvPicPr>
          <p:nvPr>
            <p:ph idx="1"/>
          </p:nvPr>
        </p:nvPicPr>
        <p:blipFill>
          <a:blip r:embed="rId1"/>
          <a:stretch>
            <a:fillRect/>
          </a:stretch>
        </p:blipFill>
        <p:spPr>
          <a:xfrm>
            <a:off x="911860" y="1825625"/>
            <a:ext cx="10367010"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rPr>
              <a:t>SMART CONTRACTS CONT...</a:t>
            </a:r>
            <a:endParaRPr lang="en-US" sz="2800" b="1">
              <a:latin typeface="Times New Roman" panose="02020603050405020304" pitchFamily="18" charset="0"/>
              <a:cs typeface="Times New Roman" panose="02020603050405020304" pitchFamily="18" charset="0"/>
            </a:endParaRPr>
          </a:p>
        </p:txBody>
      </p:sp>
      <p:pic>
        <p:nvPicPr>
          <p:cNvPr id="4" name="Content Placeholder 3" descr="Screenshot 2022-12-11 021127"/>
          <p:cNvPicPr>
            <a:picLocks noChangeAspect="1"/>
          </p:cNvPicPr>
          <p:nvPr>
            <p:ph idx="1"/>
          </p:nvPr>
        </p:nvPicPr>
        <p:blipFill>
          <a:blip r:embed="rId1"/>
          <a:stretch>
            <a:fillRect/>
          </a:stretch>
        </p:blipFill>
        <p:spPr>
          <a:xfrm>
            <a:off x="1622425" y="1825625"/>
            <a:ext cx="894651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rPr>
              <a:t>INTRODUCTION</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p>
            <a:r>
              <a:rPr lang="en-US" sz="2400">
                <a:latin typeface="Times New Roman" panose="02020603050405020304" pitchFamily="18" charset="0"/>
                <a:cs typeface="Times New Roman" panose="02020603050405020304" pitchFamily="18" charset="0"/>
              </a:rPr>
              <a:t>Delivery is the backbone of online shopping. Therefore it is an important aspect </a:t>
            </a:r>
            <a:r>
              <a:rPr lang="en-US" sz="2400">
                <a:latin typeface="Times New Roman" panose="02020603050405020304" pitchFamily="18" charset="0"/>
                <a:cs typeface="Times New Roman" panose="02020603050405020304" pitchFamily="18" charset="0"/>
                <a:sym typeface="+mn-ea"/>
              </a:rPr>
              <a:t>that one must get right when </a:t>
            </a:r>
            <a:r>
              <a:rPr lang="en-US" sz="2400">
                <a:latin typeface="Times New Roman" panose="02020603050405020304" pitchFamily="18" charset="0"/>
                <a:cs typeface="Times New Roman" panose="02020603050405020304" pitchFamily="18" charset="0"/>
              </a:rPr>
              <a:t>running an online business.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The needs of customers have significantly changed, and the majority now demand a quick, dependable delivery service. Goods used to be delivered in 7-10 working days, with very few options available to customers. However, as technology has advanced, so has the number of available delivery methods and options.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Delivery is also the customer's last impression of your company. So, if they have a problem, it will give them an unfavourable impression of your brand, and they will be hesitant to buy from you again.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sym typeface="+mn-ea"/>
              </a:rPr>
              <a:t>BACKGROUND OF PROBLEM</a:t>
            </a:r>
            <a:endParaRPr lang="en-US" sz="2800"/>
          </a:p>
        </p:txBody>
      </p:sp>
      <p:sp>
        <p:nvSpPr>
          <p:cNvPr id="3" name="Content Placeholder 2"/>
          <p:cNvSpPr>
            <a:spLocks noGrp="1"/>
          </p:cNvSpPr>
          <p:nvPr>
            <p:ph idx="1"/>
          </p:nvPr>
        </p:nvSpPr>
        <p:spPr>
          <a:xfrm>
            <a:off x="837565" y="1796415"/>
            <a:ext cx="10516235" cy="4860290"/>
          </a:xfrm>
        </p:spPr>
        <p:txBody>
          <a:bodyPr>
            <a:normAutofit/>
          </a:bodyPr>
          <a:p>
            <a:r>
              <a:rPr lang="en-US" sz="2400">
                <a:latin typeface="Times New Roman" panose="02020603050405020304" pitchFamily="18" charset="0"/>
                <a:cs typeface="Times New Roman" panose="02020603050405020304" pitchFamily="18" charset="0"/>
              </a:rPr>
              <a:t>With the rise of online commerce during the pandemic and past it, customers can just fire up their devices, get to the seller’s website, add a couple items to the cart, go to checkout, and that’s it, a purchase is made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It is however, after a purchase of a product is completed that a new problem would emerge, that is the painstaking delivery process.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Most deliveries are associated with the following:</a:t>
            </a:r>
            <a:endParaRPr lang="en-US" sz="2400">
              <a:latin typeface="Times New Roman" panose="02020603050405020304" pitchFamily="18" charset="0"/>
              <a:cs typeface="Times New Roman" panose="02020603050405020304" pitchFamily="18" charset="0"/>
            </a:endParaRPr>
          </a:p>
          <a:p>
            <a:pPr marL="971550" lvl="1" indent="-514350">
              <a:lnSpc>
                <a:spcPct val="110000"/>
              </a:lnSpc>
              <a:buFont typeface="+mj-lt"/>
              <a:buAutoNum type="romanUcPeriod"/>
            </a:pPr>
            <a:r>
              <a:rPr lang="en-US" sz="2400">
                <a:latin typeface="Times New Roman" panose="02020603050405020304" pitchFamily="18" charset="0"/>
                <a:cs typeface="Times New Roman" panose="02020603050405020304" pitchFamily="18" charset="0"/>
                <a:sym typeface="+mn-ea"/>
              </a:rPr>
              <a:t>Long and complex logistics chains involving multiple organisations</a:t>
            </a:r>
            <a:endParaRPr lang="en-US" sz="2400">
              <a:latin typeface="Times New Roman" panose="02020603050405020304" pitchFamily="18" charset="0"/>
              <a:cs typeface="Times New Roman" panose="02020603050405020304" pitchFamily="18" charset="0"/>
            </a:endParaRPr>
          </a:p>
          <a:p>
            <a:pPr marL="971550" lvl="1" indent="-514350">
              <a:lnSpc>
                <a:spcPct val="110000"/>
              </a:lnSpc>
              <a:buFont typeface="+mj-lt"/>
              <a:buAutoNum type="romanUcPeriod"/>
            </a:pPr>
            <a:r>
              <a:rPr lang="en-US" sz="2400">
                <a:latin typeface="Times New Roman" panose="02020603050405020304" pitchFamily="18" charset="0"/>
                <a:cs typeface="Times New Roman" panose="02020603050405020304" pitchFamily="18" charset="0"/>
                <a:sym typeface="+mn-ea"/>
              </a:rPr>
              <a:t>Lack of trust and limited collaboration</a:t>
            </a:r>
            <a:endParaRPr lang="en-US" sz="2400">
              <a:latin typeface="Times New Roman" panose="02020603050405020304" pitchFamily="18" charset="0"/>
              <a:cs typeface="Times New Roman" panose="02020603050405020304" pitchFamily="18" charset="0"/>
            </a:endParaRPr>
          </a:p>
          <a:p>
            <a:pPr marL="971550" lvl="1" indent="-514350">
              <a:lnSpc>
                <a:spcPct val="110000"/>
              </a:lnSpc>
              <a:buFont typeface="+mj-lt"/>
              <a:buAutoNum type="romanUcPeriod"/>
            </a:pPr>
            <a:r>
              <a:rPr lang="en-US" sz="2400">
                <a:latin typeface="Times New Roman" panose="02020603050405020304" pitchFamily="18" charset="0"/>
                <a:cs typeface="Times New Roman" panose="02020603050405020304" pitchFamily="18" charset="0"/>
                <a:sym typeface="+mn-ea"/>
              </a:rPr>
              <a:t>Lack of end-to-end  transparency caused by a restricted flow of information, challenges related to tracing and tracking, as well as underutilisation of assets</a:t>
            </a:r>
            <a:endParaRPr lang="en-US" sz="2400">
              <a:latin typeface="Times New Roman" panose="02020603050405020304" pitchFamily="18" charset="0"/>
              <a:cs typeface="Times New Roman" panose="02020603050405020304" pitchFamily="18" charset="0"/>
            </a:endParaRPr>
          </a:p>
          <a:p>
            <a:pPr marL="514350" indent="-514350"/>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dirty="0">
                <a:effectLst/>
                <a:latin typeface="Times New Roman" panose="02020603050405020304" pitchFamily="18" charset="0"/>
                <a:ea typeface="Calibri" panose="020F0502020204030204" charset="0"/>
                <a:sym typeface="+mn-ea"/>
              </a:rPr>
              <a:t>RESEARCH OBJECTIVES</a:t>
            </a:r>
            <a:endParaRPr lang="en-US" sz="2800"/>
          </a:p>
        </p:txBody>
      </p:sp>
      <p:sp>
        <p:nvSpPr>
          <p:cNvPr id="3" name="Content Placeholder 2"/>
          <p:cNvSpPr>
            <a:spLocks noGrp="1"/>
          </p:cNvSpPr>
          <p:nvPr>
            <p:ph idx="1"/>
          </p:nvPr>
        </p:nvSpPr>
        <p:spPr/>
        <p:txBody>
          <a:bodyPr/>
          <a:p>
            <a:r>
              <a:rPr lang="en-US" sz="2400">
                <a:latin typeface="Times New Roman" panose="02020603050405020304" pitchFamily="18" charset="0"/>
                <a:cs typeface="Times New Roman" panose="02020603050405020304" pitchFamily="18" charset="0"/>
                <a:sym typeface="+mn-ea"/>
              </a:rPr>
              <a:t>To design and develop a blockchain system which allow peer to peer deliveries.</a:t>
            </a:r>
            <a:endParaRPr lang="en-US" sz="2400">
              <a:latin typeface="Times New Roman" panose="02020603050405020304" pitchFamily="18" charset="0"/>
              <a:cs typeface="Times New Roman" panose="02020603050405020304" pitchFamily="18" charset="0"/>
              <a:sym typeface="+mn-ea"/>
            </a:endParaRPr>
          </a:p>
          <a:p>
            <a:r>
              <a:rPr lang="en-US" sz="2400">
                <a:latin typeface="Times New Roman" panose="02020603050405020304" pitchFamily="18" charset="0"/>
                <a:cs typeface="Times New Roman" panose="02020603050405020304" pitchFamily="18" charset="0"/>
                <a:sym typeface="+mn-ea"/>
              </a:rPr>
              <a:t>To implement blockchain technology through use of smartcontracts and consensus algorithms for peer to peer delivery transaction validation, trustworthy and verification.</a:t>
            </a:r>
            <a:endParaRPr lang="en-US" sz="2400">
              <a:latin typeface="Times New Roman" panose="02020603050405020304" pitchFamily="18" charset="0"/>
              <a:cs typeface="Times New Roman" panose="02020603050405020304" pitchFamily="18" charset="0"/>
              <a:sym typeface="+mn-ea"/>
            </a:endParaRPr>
          </a:p>
          <a:p>
            <a:r>
              <a:rPr lang="en-US" sz="2400">
                <a:latin typeface="Times New Roman" panose="02020603050405020304" pitchFamily="18" charset="0"/>
                <a:cs typeface="Times New Roman" panose="02020603050405020304" pitchFamily="18" charset="0"/>
                <a:sym typeface="+mn-ea"/>
              </a:rPr>
              <a:t>To evaluate delivery transaction traceability and transparency</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800" b="1" dirty="0">
                <a:latin typeface="Times New Roman" panose="02020603050405020304" pitchFamily="18" charset="0"/>
                <a:cs typeface="Times New Roman" panose="02020603050405020304" pitchFamily="18" charset="0"/>
                <a:sym typeface="+mn-ea"/>
              </a:rPr>
              <a:t>RESEARCH QUESTIONS</a:t>
            </a:r>
            <a:br>
              <a:rPr lang="en-US" b="1"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p>
            <a:r>
              <a:rPr lang="en-US" sz="2400">
                <a:latin typeface="Times New Roman" panose="02020603050405020304" pitchFamily="18" charset="0"/>
                <a:cs typeface="Times New Roman" panose="02020603050405020304" pitchFamily="18" charset="0"/>
              </a:rPr>
              <a:t>How does the system allows peer to peer deliveries?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To what extent do blockchain algorithms archive delivery transaction validation, trustworthy and verification.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How does the system evaluate delivery transaction  traceability and transparency?</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pitchFamily="18" charset="0"/>
                <a:cs typeface="Times New Roman" panose="02020603050405020304" pitchFamily="18" charset="0"/>
              </a:rPr>
              <a:t>HYPOTHESIS</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sz="2400">
                <a:latin typeface="Times New Roman" panose="02020603050405020304" pitchFamily="18" charset="0"/>
                <a:cs typeface="Times New Roman" panose="02020603050405020304" pitchFamily="18" charset="0"/>
              </a:rPr>
              <a:t>Null Hypothesis (H0): The use of a blockchain aided peer to peer delivery system reduces complexity, improve transparency and boost trust in the delivery process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Alternative Hypothesis (H1): The use of a blockchain aided peer to peer delivery system does not reduces complexity, improve transparency and boost trust in the delivery process.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dirty="0">
                <a:latin typeface="Times New Roman" panose="02020603050405020304" pitchFamily="18" charset="0"/>
                <a:cs typeface="Times New Roman" panose="02020603050405020304" pitchFamily="18" charset="0"/>
                <a:sym typeface="+mn-ea"/>
              </a:rPr>
              <a:t>METHODOLOGY</a:t>
            </a:r>
            <a:endParaRPr lang="en-US" sz="2800"/>
          </a:p>
        </p:txBody>
      </p:sp>
      <p:sp>
        <p:nvSpPr>
          <p:cNvPr id="3" name="Content Placeholder 2"/>
          <p:cNvSpPr>
            <a:spLocks noGrp="1"/>
          </p:cNvSpPr>
          <p:nvPr>
            <p:ph idx="1"/>
          </p:nvPr>
        </p:nvSpPr>
        <p:spPr/>
        <p:txBody>
          <a:bodyPr/>
          <a:p>
            <a:r>
              <a:rPr lang="en-US" sz="2400">
                <a:latin typeface="Times New Roman" panose="02020603050405020304" pitchFamily="18" charset="0"/>
                <a:cs typeface="Times New Roman" panose="02020603050405020304" pitchFamily="18" charset="0"/>
              </a:rPr>
              <a:t>Agile method: agile development model creates room for the model to be tested whilst still under development .Also this allows the researcher to test the model whilst it has a set of limited functions due to the use of prototyping.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Agile method allows faster development of the model hence it can be delivered earlier .Waterfall model is needed when developing large models, also waterfall models down the design and development of the proposed model with the required time for it to be delivered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800" b="1" dirty="0">
                <a:effectLst/>
                <a:latin typeface="Times New Roman" panose="02020603050405020304" pitchFamily="18" charset="0"/>
                <a:ea typeface="Calibri" panose="020F0502020204030204" charset="0"/>
                <a:sym typeface="+mn-ea"/>
              </a:rPr>
              <a:t>BUILD METHODOLOGY</a:t>
            </a:r>
            <a:endParaRPr lang="en-US" sz="2800"/>
          </a:p>
        </p:txBody>
      </p:sp>
      <p:pic>
        <p:nvPicPr>
          <p:cNvPr id="5" name="Content Placeholder 4" descr="Screenshot 2022-12-12 172452"/>
          <p:cNvPicPr>
            <a:picLocks noChangeAspect="1"/>
          </p:cNvPicPr>
          <p:nvPr>
            <p:ph idx="1"/>
          </p:nvPr>
        </p:nvPicPr>
        <p:blipFill>
          <a:blip r:embed="rId1"/>
          <a:stretch>
            <a:fillRect/>
          </a:stretch>
        </p:blipFill>
        <p:spPr>
          <a:xfrm>
            <a:off x="3245485" y="1825625"/>
            <a:ext cx="569976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dirty="0" smtClean="0">
                <a:latin typeface="Times New Roman" panose="02020603050405020304" pitchFamily="18" charset="0"/>
                <a:cs typeface="Times New Roman" panose="02020603050405020304" pitchFamily="18" charset="0"/>
                <a:sym typeface="+mn-ea"/>
              </a:rPr>
              <a:t>ADVANTAGES OF AGILE</a:t>
            </a:r>
            <a:endParaRPr lang="en-US" sz="2800"/>
          </a:p>
        </p:txBody>
      </p:sp>
      <p:sp>
        <p:nvSpPr>
          <p:cNvPr id="3" name="Content Placeholder 2"/>
          <p:cNvSpPr>
            <a:spLocks noGrp="1"/>
          </p:cNvSpPr>
          <p:nvPr>
            <p:ph idx="1"/>
          </p:nvPr>
        </p:nvSpPr>
        <p:spPr>
          <a:xfrm>
            <a:off x="838200" y="1825625"/>
            <a:ext cx="10515600" cy="4811395"/>
          </a:xfrm>
        </p:spPr>
        <p:txBody>
          <a:bodyPr>
            <a:noAutofit/>
          </a:bodyPr>
          <a:p>
            <a:r>
              <a:rPr lang="en-US" sz="2400">
                <a:latin typeface="Times New Roman" panose="02020603050405020304" pitchFamily="18" charset="0"/>
                <a:cs typeface="Times New Roman" panose="02020603050405020304" pitchFamily="18" charset="0"/>
              </a:rPr>
              <a:t>In Agile methodology the delivery of software is unremitting.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The customers are satisfied because after every Sprint working feature of the software is delivered to them.</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Customers can have a look of the working feature which fulfilled their expectations.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If the customers has any feedback or any change in the feature then it can be accommodated in the current release of the product.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In Agile methodology the daily interactions are required between the business people and the developers.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In this methodology attention is paid to the good design of the product.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Changes in the requirements are accepted even in the later stages of the development.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5658</Words>
  <Application>WPS Presentation</Application>
  <PresentationFormat>Widescreen</PresentationFormat>
  <Paragraphs>88</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Times New Roman</vt:lpstr>
      <vt:lpstr>Calibri</vt:lpstr>
      <vt:lpstr>Microsoft YaHei</vt:lpstr>
      <vt:lpstr>Arial Unicode MS</vt:lpstr>
      <vt:lpstr>Calibri Light</vt:lpstr>
      <vt:lpstr>Office Theme</vt:lpstr>
      <vt:lpstr>BENEVOLENT MUDZINGANYAMA B1851682   PEER TO PEER DELIVERY WITH BLOCKCHAIN   SUPERVISOR: MR CHAKA</vt:lpstr>
      <vt:lpstr>INTRODUCTION</vt:lpstr>
      <vt:lpstr>BACKGROUND OF PROBLEM</vt:lpstr>
      <vt:lpstr>RESEARCH OBJECTIVES</vt:lpstr>
      <vt:lpstr>RESEARCH QUESTIONS </vt:lpstr>
      <vt:lpstr>HYPOTHESIS</vt:lpstr>
      <vt:lpstr>METHODOLOGY</vt:lpstr>
      <vt:lpstr>BUILD METHODOLOGY (PROTOTYPE) </vt:lpstr>
      <vt:lpstr>PowerPoint 演示文稿</vt:lpstr>
      <vt:lpstr>PowerPoint 演示文稿</vt:lpstr>
      <vt:lpstr>PowerPoint 演示文稿</vt:lpstr>
      <vt:lpstr>PowerPoint 演示文稿</vt:lpstr>
      <vt:lpstr>PowerPoint 演示文稿</vt:lpstr>
      <vt:lpstr>EVALUATION OF RESULTS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BENEVOLENT MUDZINGANYAMA B1851682   PEER TO PEER DELIVERY WITH BLOCKCHAIN   SUPERVISOR: MR CHAKA</dc:title>
  <dc:creator/>
  <cp:lastModifiedBy>ben</cp:lastModifiedBy>
  <cp:revision>7</cp:revision>
  <dcterms:created xsi:type="dcterms:W3CDTF">2022-12-06T04:48:00Z</dcterms:created>
  <dcterms:modified xsi:type="dcterms:W3CDTF">2022-12-13T00:38:50Z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B5517B763DD64CE4BAD8673DC59ACADE</vt:lpwstr>
  </property>
  <property fmtid="{D5CDD505-2E9C-101B-9397-08002B2CF9AE}" pid="3" name="KSOProductBuildVer">
    <vt:lpwstr>1033-11.2.0.11417</vt:lpwstr>
  </property>
</Properties>
</file>