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7" r:id="rId3"/>
    <p:sldId id="258" r:id="rId4"/>
    <p:sldId id="259" r:id="rId5"/>
    <p:sldId id="260" r:id="rId6"/>
    <p:sldId id="261" r:id="rId7"/>
    <p:sldId id="262" r:id="rId8"/>
    <p:sldId id="263" r:id="rId9"/>
    <p:sldId id="264" r:id="rId10"/>
    <p:sldId id="279" r:id="rId11"/>
    <p:sldId id="266" r:id="rId12"/>
    <p:sldId id="268" r:id="rId13"/>
    <p:sldId id="270" r:id="rId14"/>
    <p:sldId id="271" r:id="rId15"/>
    <p:sldId id="278" r:id="rId16"/>
    <p:sldId id="273" r:id="rId17"/>
    <p:sldId id="276" r:id="rId18"/>
    <p:sldId id="275"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0" autoAdjust="0"/>
    <p:restoredTop sz="94660"/>
  </p:normalViewPr>
  <p:slideViewPr>
    <p:cSldViewPr snapToGrid="0">
      <p:cViewPr varScale="1">
        <p:scale>
          <a:sx n="96" d="100"/>
          <a:sy n="96" d="100"/>
        </p:scale>
        <p:origin x="9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A4C91-90FB-4191-9270-B7750A373BE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BD8DA61-9027-457C-8B2D-C9AF86621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3477271-AD5F-4FC2-8415-41369CBA34BE}"/>
              </a:ext>
            </a:extLst>
          </p:cNvPr>
          <p:cNvSpPr>
            <a:spLocks noGrp="1"/>
          </p:cNvSpPr>
          <p:nvPr>
            <p:ph type="dt" sz="half" idx="10"/>
          </p:nvPr>
        </p:nvSpPr>
        <p:spPr/>
        <p:txBody>
          <a:bodyPr/>
          <a:lstStyle/>
          <a:p>
            <a:fld id="{D67B43DF-DC21-4F01-8075-4E8CAF8C5CDE}" type="datetimeFigureOut">
              <a:rPr lang="fr-FR" smtClean="0"/>
              <a:t>07/01/2024</a:t>
            </a:fld>
            <a:endParaRPr lang="fr-FR"/>
          </a:p>
        </p:txBody>
      </p:sp>
      <p:sp>
        <p:nvSpPr>
          <p:cNvPr id="5" name="Espace réservé du pied de page 4">
            <a:extLst>
              <a:ext uri="{FF2B5EF4-FFF2-40B4-BE49-F238E27FC236}">
                <a16:creationId xmlns:a16="http://schemas.microsoft.com/office/drawing/2014/main" id="{ED60120D-5E43-467E-A7FB-7C3ACBC9D2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DCE263D-AD3E-4318-AE0C-B898050EF770}"/>
              </a:ext>
            </a:extLst>
          </p:cNvPr>
          <p:cNvSpPr>
            <a:spLocks noGrp="1"/>
          </p:cNvSpPr>
          <p:nvPr>
            <p:ph type="sldNum" sz="quarter" idx="12"/>
          </p:nvPr>
        </p:nvSpPr>
        <p:spPr/>
        <p:txBody>
          <a:bodyPr/>
          <a:lstStyle/>
          <a:p>
            <a:fld id="{1BD485D5-9025-4593-8827-F080638DEF53}" type="slidenum">
              <a:rPr lang="fr-FR" smtClean="0"/>
              <a:t>‹N°›</a:t>
            </a:fld>
            <a:endParaRPr lang="fr-FR"/>
          </a:p>
        </p:txBody>
      </p:sp>
    </p:spTree>
    <p:extLst>
      <p:ext uri="{BB962C8B-B14F-4D97-AF65-F5344CB8AC3E}">
        <p14:creationId xmlns:p14="http://schemas.microsoft.com/office/powerpoint/2010/main" val="273109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D16F48-6AB8-4A9A-B229-1245F8E88DE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4AE028F-56C9-4AD0-ACE7-104E91BF211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59872E-4EDF-46BB-AFE4-0CB5A1308DB3}"/>
              </a:ext>
            </a:extLst>
          </p:cNvPr>
          <p:cNvSpPr>
            <a:spLocks noGrp="1"/>
          </p:cNvSpPr>
          <p:nvPr>
            <p:ph type="dt" sz="half" idx="10"/>
          </p:nvPr>
        </p:nvSpPr>
        <p:spPr/>
        <p:txBody>
          <a:bodyPr/>
          <a:lstStyle/>
          <a:p>
            <a:fld id="{D67B43DF-DC21-4F01-8075-4E8CAF8C5CDE}" type="datetimeFigureOut">
              <a:rPr lang="fr-FR" smtClean="0"/>
              <a:t>07/01/2024</a:t>
            </a:fld>
            <a:endParaRPr lang="fr-FR"/>
          </a:p>
        </p:txBody>
      </p:sp>
      <p:sp>
        <p:nvSpPr>
          <p:cNvPr id="5" name="Espace réservé du pied de page 4">
            <a:extLst>
              <a:ext uri="{FF2B5EF4-FFF2-40B4-BE49-F238E27FC236}">
                <a16:creationId xmlns:a16="http://schemas.microsoft.com/office/drawing/2014/main" id="{765D2623-77F6-47F0-A751-1A97727CC4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740901-177F-421C-B80C-99C9871A2D56}"/>
              </a:ext>
            </a:extLst>
          </p:cNvPr>
          <p:cNvSpPr>
            <a:spLocks noGrp="1"/>
          </p:cNvSpPr>
          <p:nvPr>
            <p:ph type="sldNum" sz="quarter" idx="12"/>
          </p:nvPr>
        </p:nvSpPr>
        <p:spPr/>
        <p:txBody>
          <a:bodyPr/>
          <a:lstStyle/>
          <a:p>
            <a:fld id="{1BD485D5-9025-4593-8827-F080638DEF53}" type="slidenum">
              <a:rPr lang="fr-FR" smtClean="0"/>
              <a:t>‹N°›</a:t>
            </a:fld>
            <a:endParaRPr lang="fr-FR"/>
          </a:p>
        </p:txBody>
      </p:sp>
    </p:spTree>
    <p:extLst>
      <p:ext uri="{BB962C8B-B14F-4D97-AF65-F5344CB8AC3E}">
        <p14:creationId xmlns:p14="http://schemas.microsoft.com/office/powerpoint/2010/main" val="194275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4F24090-25B9-4C79-8D64-D8328B21012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2BE2EFE-C074-4018-88CC-FE8187CB1FC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0E5E8C0-5406-434C-AEED-DB1DA6BDF827}"/>
              </a:ext>
            </a:extLst>
          </p:cNvPr>
          <p:cNvSpPr>
            <a:spLocks noGrp="1"/>
          </p:cNvSpPr>
          <p:nvPr>
            <p:ph type="dt" sz="half" idx="10"/>
          </p:nvPr>
        </p:nvSpPr>
        <p:spPr/>
        <p:txBody>
          <a:bodyPr/>
          <a:lstStyle/>
          <a:p>
            <a:fld id="{D67B43DF-DC21-4F01-8075-4E8CAF8C5CDE}" type="datetimeFigureOut">
              <a:rPr lang="fr-FR" smtClean="0"/>
              <a:t>07/01/2024</a:t>
            </a:fld>
            <a:endParaRPr lang="fr-FR"/>
          </a:p>
        </p:txBody>
      </p:sp>
      <p:sp>
        <p:nvSpPr>
          <p:cNvPr id="5" name="Espace réservé du pied de page 4">
            <a:extLst>
              <a:ext uri="{FF2B5EF4-FFF2-40B4-BE49-F238E27FC236}">
                <a16:creationId xmlns:a16="http://schemas.microsoft.com/office/drawing/2014/main" id="{38D595B1-3D66-4D59-90AC-7E795744A7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FD74F63-D482-4474-955A-C95B0C04AAB6}"/>
              </a:ext>
            </a:extLst>
          </p:cNvPr>
          <p:cNvSpPr>
            <a:spLocks noGrp="1"/>
          </p:cNvSpPr>
          <p:nvPr>
            <p:ph type="sldNum" sz="quarter" idx="12"/>
          </p:nvPr>
        </p:nvSpPr>
        <p:spPr/>
        <p:txBody>
          <a:bodyPr/>
          <a:lstStyle/>
          <a:p>
            <a:fld id="{1BD485D5-9025-4593-8827-F080638DEF53}" type="slidenum">
              <a:rPr lang="fr-FR" smtClean="0"/>
              <a:t>‹N°›</a:t>
            </a:fld>
            <a:endParaRPr lang="fr-FR"/>
          </a:p>
        </p:txBody>
      </p:sp>
    </p:spTree>
    <p:extLst>
      <p:ext uri="{BB962C8B-B14F-4D97-AF65-F5344CB8AC3E}">
        <p14:creationId xmlns:p14="http://schemas.microsoft.com/office/powerpoint/2010/main" val="272942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88B53-6BFF-437F-A578-CACA2A96AC2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12BD666-B4D8-4538-9DF8-6F520D5EF4E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EED69F8-91C8-45AE-A790-557CD90ABA9D}"/>
              </a:ext>
            </a:extLst>
          </p:cNvPr>
          <p:cNvSpPr>
            <a:spLocks noGrp="1"/>
          </p:cNvSpPr>
          <p:nvPr>
            <p:ph type="dt" sz="half" idx="10"/>
          </p:nvPr>
        </p:nvSpPr>
        <p:spPr/>
        <p:txBody>
          <a:bodyPr/>
          <a:lstStyle/>
          <a:p>
            <a:fld id="{D67B43DF-DC21-4F01-8075-4E8CAF8C5CDE}" type="datetimeFigureOut">
              <a:rPr lang="fr-FR" smtClean="0"/>
              <a:t>07/01/2024</a:t>
            </a:fld>
            <a:endParaRPr lang="fr-FR"/>
          </a:p>
        </p:txBody>
      </p:sp>
      <p:sp>
        <p:nvSpPr>
          <p:cNvPr id="5" name="Espace réservé du pied de page 4">
            <a:extLst>
              <a:ext uri="{FF2B5EF4-FFF2-40B4-BE49-F238E27FC236}">
                <a16:creationId xmlns:a16="http://schemas.microsoft.com/office/drawing/2014/main" id="{1115A078-3568-461B-8F82-3E1F371EADD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65F061-BA5E-459B-81CA-E9EF44E66A8A}"/>
              </a:ext>
            </a:extLst>
          </p:cNvPr>
          <p:cNvSpPr>
            <a:spLocks noGrp="1"/>
          </p:cNvSpPr>
          <p:nvPr>
            <p:ph type="sldNum" sz="quarter" idx="12"/>
          </p:nvPr>
        </p:nvSpPr>
        <p:spPr/>
        <p:txBody>
          <a:bodyPr/>
          <a:lstStyle/>
          <a:p>
            <a:fld id="{1BD485D5-9025-4593-8827-F080638DEF53}" type="slidenum">
              <a:rPr lang="fr-FR" smtClean="0"/>
              <a:t>‹N°›</a:t>
            </a:fld>
            <a:endParaRPr lang="fr-FR"/>
          </a:p>
        </p:txBody>
      </p:sp>
    </p:spTree>
    <p:extLst>
      <p:ext uri="{BB962C8B-B14F-4D97-AF65-F5344CB8AC3E}">
        <p14:creationId xmlns:p14="http://schemas.microsoft.com/office/powerpoint/2010/main" val="664023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1D5A1F-11AD-4BF9-968B-CBB1C554A49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555E41B-2170-45F6-9914-105F989141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BDA3A89-C121-492A-B57A-5E7F2507AD6F}"/>
              </a:ext>
            </a:extLst>
          </p:cNvPr>
          <p:cNvSpPr>
            <a:spLocks noGrp="1"/>
          </p:cNvSpPr>
          <p:nvPr>
            <p:ph type="dt" sz="half" idx="10"/>
          </p:nvPr>
        </p:nvSpPr>
        <p:spPr/>
        <p:txBody>
          <a:bodyPr/>
          <a:lstStyle/>
          <a:p>
            <a:fld id="{D67B43DF-DC21-4F01-8075-4E8CAF8C5CDE}" type="datetimeFigureOut">
              <a:rPr lang="fr-FR" smtClean="0"/>
              <a:t>07/01/2024</a:t>
            </a:fld>
            <a:endParaRPr lang="fr-FR"/>
          </a:p>
        </p:txBody>
      </p:sp>
      <p:sp>
        <p:nvSpPr>
          <p:cNvPr id="5" name="Espace réservé du pied de page 4">
            <a:extLst>
              <a:ext uri="{FF2B5EF4-FFF2-40B4-BE49-F238E27FC236}">
                <a16:creationId xmlns:a16="http://schemas.microsoft.com/office/drawing/2014/main" id="{EC20047E-DBD6-49E3-9CFF-C9C5C51F7F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628378-3042-489A-B9D5-8EEAE79F6A65}"/>
              </a:ext>
            </a:extLst>
          </p:cNvPr>
          <p:cNvSpPr>
            <a:spLocks noGrp="1"/>
          </p:cNvSpPr>
          <p:nvPr>
            <p:ph type="sldNum" sz="quarter" idx="12"/>
          </p:nvPr>
        </p:nvSpPr>
        <p:spPr/>
        <p:txBody>
          <a:bodyPr/>
          <a:lstStyle/>
          <a:p>
            <a:fld id="{1BD485D5-9025-4593-8827-F080638DEF53}" type="slidenum">
              <a:rPr lang="fr-FR" smtClean="0"/>
              <a:t>‹N°›</a:t>
            </a:fld>
            <a:endParaRPr lang="fr-FR"/>
          </a:p>
        </p:txBody>
      </p:sp>
    </p:spTree>
    <p:extLst>
      <p:ext uri="{BB962C8B-B14F-4D97-AF65-F5344CB8AC3E}">
        <p14:creationId xmlns:p14="http://schemas.microsoft.com/office/powerpoint/2010/main" val="7281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630274-98F9-4071-877C-87CF99C681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215C52F-4505-4306-BE23-3DC8DC043FF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DA156D9-1941-4DD4-A804-F204BE5A0AF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CC7945F-2BA0-4451-9EEB-3A59793C29DC}"/>
              </a:ext>
            </a:extLst>
          </p:cNvPr>
          <p:cNvSpPr>
            <a:spLocks noGrp="1"/>
          </p:cNvSpPr>
          <p:nvPr>
            <p:ph type="dt" sz="half" idx="10"/>
          </p:nvPr>
        </p:nvSpPr>
        <p:spPr/>
        <p:txBody>
          <a:bodyPr/>
          <a:lstStyle/>
          <a:p>
            <a:fld id="{D67B43DF-DC21-4F01-8075-4E8CAF8C5CDE}" type="datetimeFigureOut">
              <a:rPr lang="fr-FR" smtClean="0"/>
              <a:t>07/01/2024</a:t>
            </a:fld>
            <a:endParaRPr lang="fr-FR"/>
          </a:p>
        </p:txBody>
      </p:sp>
      <p:sp>
        <p:nvSpPr>
          <p:cNvPr id="6" name="Espace réservé du pied de page 5">
            <a:extLst>
              <a:ext uri="{FF2B5EF4-FFF2-40B4-BE49-F238E27FC236}">
                <a16:creationId xmlns:a16="http://schemas.microsoft.com/office/drawing/2014/main" id="{9966097F-09E9-41FC-9177-DD5320B771E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4E5A7C8-A679-46C6-8D1F-644704082A89}"/>
              </a:ext>
            </a:extLst>
          </p:cNvPr>
          <p:cNvSpPr>
            <a:spLocks noGrp="1"/>
          </p:cNvSpPr>
          <p:nvPr>
            <p:ph type="sldNum" sz="quarter" idx="12"/>
          </p:nvPr>
        </p:nvSpPr>
        <p:spPr/>
        <p:txBody>
          <a:bodyPr/>
          <a:lstStyle/>
          <a:p>
            <a:fld id="{1BD485D5-9025-4593-8827-F080638DEF53}" type="slidenum">
              <a:rPr lang="fr-FR" smtClean="0"/>
              <a:t>‹N°›</a:t>
            </a:fld>
            <a:endParaRPr lang="fr-FR"/>
          </a:p>
        </p:txBody>
      </p:sp>
    </p:spTree>
    <p:extLst>
      <p:ext uri="{BB962C8B-B14F-4D97-AF65-F5344CB8AC3E}">
        <p14:creationId xmlns:p14="http://schemas.microsoft.com/office/powerpoint/2010/main" val="294179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34780C-4FBB-4288-BECB-33855AE204D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F127FCC-44E1-4D7B-9CE5-B5044E3505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9CD1852-A590-4DC1-B7BF-7BD5009C71C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195917A-E351-4B40-8F2A-AC1F590E0E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BB8CB69-FD2B-4E66-BCC9-E94035B3F7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7382C3A-EEBD-4776-9D1C-B95B5895C30D}"/>
              </a:ext>
            </a:extLst>
          </p:cNvPr>
          <p:cNvSpPr>
            <a:spLocks noGrp="1"/>
          </p:cNvSpPr>
          <p:nvPr>
            <p:ph type="dt" sz="half" idx="10"/>
          </p:nvPr>
        </p:nvSpPr>
        <p:spPr/>
        <p:txBody>
          <a:bodyPr/>
          <a:lstStyle/>
          <a:p>
            <a:fld id="{D67B43DF-DC21-4F01-8075-4E8CAF8C5CDE}" type="datetimeFigureOut">
              <a:rPr lang="fr-FR" smtClean="0"/>
              <a:t>07/01/2024</a:t>
            </a:fld>
            <a:endParaRPr lang="fr-FR"/>
          </a:p>
        </p:txBody>
      </p:sp>
      <p:sp>
        <p:nvSpPr>
          <p:cNvPr id="8" name="Espace réservé du pied de page 7">
            <a:extLst>
              <a:ext uri="{FF2B5EF4-FFF2-40B4-BE49-F238E27FC236}">
                <a16:creationId xmlns:a16="http://schemas.microsoft.com/office/drawing/2014/main" id="{59C864C3-27DB-4749-B7CF-BE6F650FAA9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A8CB456-04DC-4D57-8242-9E2B3E318A65}"/>
              </a:ext>
            </a:extLst>
          </p:cNvPr>
          <p:cNvSpPr>
            <a:spLocks noGrp="1"/>
          </p:cNvSpPr>
          <p:nvPr>
            <p:ph type="sldNum" sz="quarter" idx="12"/>
          </p:nvPr>
        </p:nvSpPr>
        <p:spPr/>
        <p:txBody>
          <a:bodyPr/>
          <a:lstStyle/>
          <a:p>
            <a:fld id="{1BD485D5-9025-4593-8827-F080638DEF53}" type="slidenum">
              <a:rPr lang="fr-FR" smtClean="0"/>
              <a:t>‹N°›</a:t>
            </a:fld>
            <a:endParaRPr lang="fr-FR"/>
          </a:p>
        </p:txBody>
      </p:sp>
    </p:spTree>
    <p:extLst>
      <p:ext uri="{BB962C8B-B14F-4D97-AF65-F5344CB8AC3E}">
        <p14:creationId xmlns:p14="http://schemas.microsoft.com/office/powerpoint/2010/main" val="400304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600EF5-AF21-43BB-A1D3-CAA3D6D61C3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8F22AC2-CDC1-4DCD-B6B9-4AA77E086B33}"/>
              </a:ext>
            </a:extLst>
          </p:cNvPr>
          <p:cNvSpPr>
            <a:spLocks noGrp="1"/>
          </p:cNvSpPr>
          <p:nvPr>
            <p:ph type="dt" sz="half" idx="10"/>
          </p:nvPr>
        </p:nvSpPr>
        <p:spPr/>
        <p:txBody>
          <a:bodyPr/>
          <a:lstStyle/>
          <a:p>
            <a:fld id="{D67B43DF-DC21-4F01-8075-4E8CAF8C5CDE}" type="datetimeFigureOut">
              <a:rPr lang="fr-FR" smtClean="0"/>
              <a:t>07/01/2024</a:t>
            </a:fld>
            <a:endParaRPr lang="fr-FR"/>
          </a:p>
        </p:txBody>
      </p:sp>
      <p:sp>
        <p:nvSpPr>
          <p:cNvPr id="4" name="Espace réservé du pied de page 3">
            <a:extLst>
              <a:ext uri="{FF2B5EF4-FFF2-40B4-BE49-F238E27FC236}">
                <a16:creationId xmlns:a16="http://schemas.microsoft.com/office/drawing/2014/main" id="{155AB102-2C48-4744-B3AF-A217FA0E1D3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C2174C5-799B-4561-A986-9667E0BBDEE5}"/>
              </a:ext>
            </a:extLst>
          </p:cNvPr>
          <p:cNvSpPr>
            <a:spLocks noGrp="1"/>
          </p:cNvSpPr>
          <p:nvPr>
            <p:ph type="sldNum" sz="quarter" idx="12"/>
          </p:nvPr>
        </p:nvSpPr>
        <p:spPr/>
        <p:txBody>
          <a:bodyPr/>
          <a:lstStyle/>
          <a:p>
            <a:fld id="{1BD485D5-9025-4593-8827-F080638DEF53}" type="slidenum">
              <a:rPr lang="fr-FR" smtClean="0"/>
              <a:t>‹N°›</a:t>
            </a:fld>
            <a:endParaRPr lang="fr-FR"/>
          </a:p>
        </p:txBody>
      </p:sp>
    </p:spTree>
    <p:extLst>
      <p:ext uri="{BB962C8B-B14F-4D97-AF65-F5344CB8AC3E}">
        <p14:creationId xmlns:p14="http://schemas.microsoft.com/office/powerpoint/2010/main" val="299152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A5B1F92-EA62-4AB6-81B4-AFD1CC4377D6}"/>
              </a:ext>
            </a:extLst>
          </p:cNvPr>
          <p:cNvSpPr>
            <a:spLocks noGrp="1"/>
          </p:cNvSpPr>
          <p:nvPr>
            <p:ph type="dt" sz="half" idx="10"/>
          </p:nvPr>
        </p:nvSpPr>
        <p:spPr/>
        <p:txBody>
          <a:bodyPr/>
          <a:lstStyle/>
          <a:p>
            <a:fld id="{D67B43DF-DC21-4F01-8075-4E8CAF8C5CDE}" type="datetimeFigureOut">
              <a:rPr lang="fr-FR" smtClean="0"/>
              <a:t>07/01/2024</a:t>
            </a:fld>
            <a:endParaRPr lang="fr-FR"/>
          </a:p>
        </p:txBody>
      </p:sp>
      <p:sp>
        <p:nvSpPr>
          <p:cNvPr id="3" name="Espace réservé du pied de page 2">
            <a:extLst>
              <a:ext uri="{FF2B5EF4-FFF2-40B4-BE49-F238E27FC236}">
                <a16:creationId xmlns:a16="http://schemas.microsoft.com/office/drawing/2014/main" id="{1EC5E155-5890-4D55-B077-F6B4B88D433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E048A15-9D2A-45EE-901E-83A82ECD9E97}"/>
              </a:ext>
            </a:extLst>
          </p:cNvPr>
          <p:cNvSpPr>
            <a:spLocks noGrp="1"/>
          </p:cNvSpPr>
          <p:nvPr>
            <p:ph type="sldNum" sz="quarter" idx="12"/>
          </p:nvPr>
        </p:nvSpPr>
        <p:spPr/>
        <p:txBody>
          <a:bodyPr/>
          <a:lstStyle/>
          <a:p>
            <a:fld id="{1BD485D5-9025-4593-8827-F080638DEF53}" type="slidenum">
              <a:rPr lang="fr-FR" smtClean="0"/>
              <a:t>‹N°›</a:t>
            </a:fld>
            <a:endParaRPr lang="fr-FR"/>
          </a:p>
        </p:txBody>
      </p:sp>
    </p:spTree>
    <p:extLst>
      <p:ext uri="{BB962C8B-B14F-4D97-AF65-F5344CB8AC3E}">
        <p14:creationId xmlns:p14="http://schemas.microsoft.com/office/powerpoint/2010/main" val="105628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1B9A2-B01C-4B39-BDA5-8B5CB4BBD9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BE243C-1619-416D-9CC8-55A6ED653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66B84B3-6C75-48BB-AC3F-A1D7532E3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9E072BA-7B47-41F6-BCF3-E39FEBB8037C}"/>
              </a:ext>
            </a:extLst>
          </p:cNvPr>
          <p:cNvSpPr>
            <a:spLocks noGrp="1"/>
          </p:cNvSpPr>
          <p:nvPr>
            <p:ph type="dt" sz="half" idx="10"/>
          </p:nvPr>
        </p:nvSpPr>
        <p:spPr/>
        <p:txBody>
          <a:bodyPr/>
          <a:lstStyle/>
          <a:p>
            <a:fld id="{D67B43DF-DC21-4F01-8075-4E8CAF8C5CDE}" type="datetimeFigureOut">
              <a:rPr lang="fr-FR" smtClean="0"/>
              <a:t>07/01/2024</a:t>
            </a:fld>
            <a:endParaRPr lang="fr-FR"/>
          </a:p>
        </p:txBody>
      </p:sp>
      <p:sp>
        <p:nvSpPr>
          <p:cNvPr id="6" name="Espace réservé du pied de page 5">
            <a:extLst>
              <a:ext uri="{FF2B5EF4-FFF2-40B4-BE49-F238E27FC236}">
                <a16:creationId xmlns:a16="http://schemas.microsoft.com/office/drawing/2014/main" id="{B7640FE2-A49B-4ED7-B90D-EDBDC48ACF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84BFA87-165C-4F42-A87C-1E3A96B65CC7}"/>
              </a:ext>
            </a:extLst>
          </p:cNvPr>
          <p:cNvSpPr>
            <a:spLocks noGrp="1"/>
          </p:cNvSpPr>
          <p:nvPr>
            <p:ph type="sldNum" sz="quarter" idx="12"/>
          </p:nvPr>
        </p:nvSpPr>
        <p:spPr/>
        <p:txBody>
          <a:bodyPr/>
          <a:lstStyle/>
          <a:p>
            <a:fld id="{1BD485D5-9025-4593-8827-F080638DEF53}" type="slidenum">
              <a:rPr lang="fr-FR" smtClean="0"/>
              <a:t>‹N°›</a:t>
            </a:fld>
            <a:endParaRPr lang="fr-FR"/>
          </a:p>
        </p:txBody>
      </p:sp>
    </p:spTree>
    <p:extLst>
      <p:ext uri="{BB962C8B-B14F-4D97-AF65-F5344CB8AC3E}">
        <p14:creationId xmlns:p14="http://schemas.microsoft.com/office/powerpoint/2010/main" val="2246533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7CDF42-ED37-403F-AC10-B9A402FAF79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FD30245-4A76-4D71-A440-4DE0298C0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A7D4BBC-7C80-4D1D-AE35-67EA3E74C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6AD90F7-710A-4AB3-931F-D53C24A29ED1}"/>
              </a:ext>
            </a:extLst>
          </p:cNvPr>
          <p:cNvSpPr>
            <a:spLocks noGrp="1"/>
          </p:cNvSpPr>
          <p:nvPr>
            <p:ph type="dt" sz="half" idx="10"/>
          </p:nvPr>
        </p:nvSpPr>
        <p:spPr/>
        <p:txBody>
          <a:bodyPr/>
          <a:lstStyle/>
          <a:p>
            <a:fld id="{D67B43DF-DC21-4F01-8075-4E8CAF8C5CDE}" type="datetimeFigureOut">
              <a:rPr lang="fr-FR" smtClean="0"/>
              <a:t>07/01/2024</a:t>
            </a:fld>
            <a:endParaRPr lang="fr-FR"/>
          </a:p>
        </p:txBody>
      </p:sp>
      <p:sp>
        <p:nvSpPr>
          <p:cNvPr id="6" name="Espace réservé du pied de page 5">
            <a:extLst>
              <a:ext uri="{FF2B5EF4-FFF2-40B4-BE49-F238E27FC236}">
                <a16:creationId xmlns:a16="http://schemas.microsoft.com/office/drawing/2014/main" id="{DDE4E254-C65F-44C0-8B1C-87AC0F6D0D7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A2FFC28-601E-416D-B116-4C7AEC319979}"/>
              </a:ext>
            </a:extLst>
          </p:cNvPr>
          <p:cNvSpPr>
            <a:spLocks noGrp="1"/>
          </p:cNvSpPr>
          <p:nvPr>
            <p:ph type="sldNum" sz="quarter" idx="12"/>
          </p:nvPr>
        </p:nvSpPr>
        <p:spPr/>
        <p:txBody>
          <a:bodyPr/>
          <a:lstStyle/>
          <a:p>
            <a:fld id="{1BD485D5-9025-4593-8827-F080638DEF53}" type="slidenum">
              <a:rPr lang="fr-FR" smtClean="0"/>
              <a:t>‹N°›</a:t>
            </a:fld>
            <a:endParaRPr lang="fr-FR"/>
          </a:p>
        </p:txBody>
      </p:sp>
    </p:spTree>
    <p:extLst>
      <p:ext uri="{BB962C8B-B14F-4D97-AF65-F5344CB8AC3E}">
        <p14:creationId xmlns:p14="http://schemas.microsoft.com/office/powerpoint/2010/main" val="244495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99895F4-660D-4F1A-84BD-2AC41D6A7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2DB66FA-D55A-4A34-B3B2-8000CEB978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4D76CCE-9B2C-455E-B8BC-B3D25E30F3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B43DF-DC21-4F01-8075-4E8CAF8C5CDE}" type="datetimeFigureOut">
              <a:rPr lang="fr-FR" smtClean="0"/>
              <a:t>07/01/2024</a:t>
            </a:fld>
            <a:endParaRPr lang="fr-FR"/>
          </a:p>
        </p:txBody>
      </p:sp>
      <p:sp>
        <p:nvSpPr>
          <p:cNvPr id="5" name="Espace réservé du pied de page 4">
            <a:extLst>
              <a:ext uri="{FF2B5EF4-FFF2-40B4-BE49-F238E27FC236}">
                <a16:creationId xmlns:a16="http://schemas.microsoft.com/office/drawing/2014/main" id="{79EF6FB8-CDB5-496C-A70F-DE6FEEE6E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D63318D-EF6C-4779-86E3-ADC2B61D1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485D5-9025-4593-8827-F080638DEF53}" type="slidenum">
              <a:rPr lang="fr-FR" smtClean="0"/>
              <a:t>‹N°›</a:t>
            </a:fld>
            <a:endParaRPr lang="fr-FR"/>
          </a:p>
        </p:txBody>
      </p:sp>
    </p:spTree>
    <p:extLst>
      <p:ext uri="{BB962C8B-B14F-4D97-AF65-F5344CB8AC3E}">
        <p14:creationId xmlns:p14="http://schemas.microsoft.com/office/powerpoint/2010/main" val="3660451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11274" name="Picture 10" descr="CSS General Rules of Thumb - Muhammad Rehan Saeed">
            <a:extLst>
              <a:ext uri="{FF2B5EF4-FFF2-40B4-BE49-F238E27FC236}">
                <a16:creationId xmlns:a16="http://schemas.microsoft.com/office/drawing/2014/main" id="{BA193A17-3AF2-42DC-868A-615E6A41485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113" t="18058" r="36770" b="18306"/>
          <a:stretch/>
        </p:blipFill>
        <p:spPr bwMode="auto">
          <a:xfrm>
            <a:off x="4586036" y="2418346"/>
            <a:ext cx="2765257" cy="345306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389E6303-8253-4BC0-A764-0BD58AFBDCC9}"/>
              </a:ext>
            </a:extLst>
          </p:cNvPr>
          <p:cNvSpPr>
            <a:spLocks noGrp="1"/>
          </p:cNvSpPr>
          <p:nvPr>
            <p:ph type="title"/>
          </p:nvPr>
        </p:nvSpPr>
        <p:spPr>
          <a:xfrm>
            <a:off x="276726" y="365125"/>
            <a:ext cx="11730790" cy="1325563"/>
          </a:xfrm>
        </p:spPr>
        <p:txBody>
          <a:bodyPr>
            <a:noAutofit/>
          </a:bodyPr>
          <a:lstStyle/>
          <a:p>
            <a:pPr algn="ctr"/>
            <a:r>
              <a:rPr lang="en-US" sz="4800" b="1" u="sng" dirty="0">
                <a:solidFill>
                  <a:srgbClr val="C00000"/>
                </a:solidFill>
                <a:latin typeface="Tahoma" panose="020B0604030504040204" pitchFamily="34" charset="0"/>
                <a:ea typeface="Tahoma" panose="020B0604030504040204" pitchFamily="34" charset="0"/>
                <a:cs typeface="Tahoma" panose="020B0604030504040204" pitchFamily="34" charset="0"/>
              </a:rPr>
              <a:t>L</a:t>
            </a:r>
            <a:r>
              <a:rPr lang="fr-FR" sz="4800" b="1" u="sng" dirty="0">
                <a:solidFill>
                  <a:srgbClr val="C00000"/>
                </a:solidFill>
                <a:latin typeface="Tahoma" panose="020B0604030504040204" pitchFamily="34" charset="0"/>
                <a:ea typeface="Tahoma" panose="020B0604030504040204" pitchFamily="34" charset="0"/>
                <a:cs typeface="Tahoma" panose="020B0604030504040204" pitchFamily="34" charset="0"/>
              </a:rPr>
              <a:t>A MISE EN PAGE AVEC LA FLEXBOX</a:t>
            </a:r>
            <a:endParaRPr lang="fr-FR" sz="4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1272090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D75E5-2B0D-4FA6-B814-11D1FEA574DB}"/>
              </a:ext>
            </a:extLst>
          </p:cNvPr>
          <p:cNvSpPr>
            <a:spLocks noGrp="1"/>
          </p:cNvSpPr>
          <p:nvPr>
            <p:ph type="title"/>
          </p:nvPr>
        </p:nvSpPr>
        <p:spPr>
          <a:xfrm>
            <a:off x="0" y="0"/>
            <a:ext cx="9035714" cy="1140410"/>
          </a:xfrm>
        </p:spPr>
        <p:txBody>
          <a:bodyPr>
            <a:normAutofit/>
          </a:bodyPr>
          <a:lstStyle/>
          <a:p>
            <a:r>
              <a:rPr lang="fr-FR" dirty="0">
                <a:solidFill>
                  <a:srgbClr val="C00000"/>
                </a:solidFill>
                <a:latin typeface="Tahoma" panose="020B0604030504040204" pitchFamily="34" charset="0"/>
                <a:ea typeface="Tahoma" panose="020B0604030504040204" pitchFamily="34" charset="0"/>
                <a:cs typeface="Tahoma" panose="020B0604030504040204" pitchFamily="34" charset="0"/>
              </a:rPr>
              <a:t>Applications des Propriétés Flexbox</a:t>
            </a:r>
            <a:endParaRPr lang="fr-FR" dirty="0">
              <a:latin typeface="Tahoma" panose="020B0604030504040204" pitchFamily="34" charset="0"/>
              <a:ea typeface="Tahoma" panose="020B0604030504040204" pitchFamily="34" charset="0"/>
              <a:cs typeface="Tahoma" panose="020B0604030504040204" pitchFamily="34" charset="0"/>
            </a:endParaRPr>
          </a:p>
        </p:txBody>
      </p:sp>
      <p:pic>
        <p:nvPicPr>
          <p:cNvPr id="5" name="Image 4">
            <a:extLst>
              <a:ext uri="{FF2B5EF4-FFF2-40B4-BE49-F238E27FC236}">
                <a16:creationId xmlns:a16="http://schemas.microsoft.com/office/drawing/2014/main" id="{9459DE3A-D193-480F-8546-7FDEA5AD2050}"/>
              </a:ext>
            </a:extLst>
          </p:cNvPr>
          <p:cNvPicPr>
            <a:picLocks noChangeAspect="1"/>
          </p:cNvPicPr>
          <p:nvPr/>
        </p:nvPicPr>
        <p:blipFill rotWithShape="1">
          <a:blip r:embed="rId2">
            <a:extLst>
              <a:ext uri="{28A0092B-C50C-407E-A947-70E740481C1C}">
                <a14:useLocalDpi xmlns:a14="http://schemas.microsoft.com/office/drawing/2010/main" val="0"/>
              </a:ext>
            </a:extLst>
          </a:blip>
          <a:srcRect r="87479"/>
          <a:stretch/>
        </p:blipFill>
        <p:spPr>
          <a:xfrm>
            <a:off x="2827422" y="5291304"/>
            <a:ext cx="902368" cy="1491916"/>
          </a:xfrm>
          <a:prstGeom prst="rect">
            <a:avLst/>
          </a:prstGeom>
        </p:spPr>
      </p:pic>
      <p:sp>
        <p:nvSpPr>
          <p:cNvPr id="3" name="Espace réservé du contenu 2">
            <a:extLst>
              <a:ext uri="{FF2B5EF4-FFF2-40B4-BE49-F238E27FC236}">
                <a16:creationId xmlns:a16="http://schemas.microsoft.com/office/drawing/2014/main" id="{64D85CC4-3EF1-448A-A6B0-E1C3D9DFA19E}"/>
              </a:ext>
            </a:extLst>
          </p:cNvPr>
          <p:cNvSpPr>
            <a:spLocks noGrp="1"/>
          </p:cNvSpPr>
          <p:nvPr>
            <p:ph idx="1"/>
          </p:nvPr>
        </p:nvSpPr>
        <p:spPr>
          <a:xfrm>
            <a:off x="108285" y="1248694"/>
            <a:ext cx="12192000" cy="5534526"/>
          </a:xfrm>
        </p:spPr>
        <p:txBody>
          <a:bodyPr>
            <a:normAutofit/>
          </a:bodyPr>
          <a:lstStyle/>
          <a:p>
            <a:pPr marL="0" indent="0">
              <a:buNone/>
            </a:pPr>
            <a:r>
              <a:rPr lang="en-US" sz="3600" dirty="0">
                <a:solidFill>
                  <a:srgbClr val="C00000"/>
                </a:solidFill>
              </a:rPr>
              <a:t>1.1    </a:t>
            </a:r>
            <a:r>
              <a:rPr lang="en-US" sz="3600" dirty="0" err="1">
                <a:solidFill>
                  <a:srgbClr val="C00000"/>
                </a:solidFill>
              </a:rPr>
              <a:t>Donnez</a:t>
            </a:r>
            <a:r>
              <a:rPr lang="en-US" sz="3600" dirty="0">
                <a:solidFill>
                  <a:srgbClr val="C00000"/>
                </a:solidFill>
              </a:rPr>
              <a:t> </a:t>
            </a:r>
            <a:r>
              <a:rPr lang="en-US" sz="3600" dirty="0" err="1">
                <a:solidFill>
                  <a:srgbClr val="C00000"/>
                </a:solidFill>
              </a:rPr>
              <a:t>une</a:t>
            </a:r>
            <a:r>
              <a:rPr lang="en-US" sz="3600" dirty="0">
                <a:solidFill>
                  <a:srgbClr val="C00000"/>
                </a:solidFill>
              </a:rPr>
              <a:t> direction</a:t>
            </a:r>
          </a:p>
          <a:p>
            <a:pPr marL="0" indent="0">
              <a:buNone/>
            </a:pPr>
            <a:endParaRPr lang="en-US" dirty="0">
              <a:solidFill>
                <a:srgbClr val="C00000"/>
              </a:solidFill>
            </a:endParaRPr>
          </a:p>
          <a:p>
            <a:pPr marL="0" indent="0">
              <a:buNone/>
            </a:pPr>
            <a:r>
              <a:rPr lang="en-US" dirty="0">
                <a:solidFill>
                  <a:srgbClr val="C00000"/>
                </a:solidFill>
              </a:rPr>
              <a:t>Code CSS :</a:t>
            </a:r>
          </a:p>
          <a:p>
            <a:pPr marL="0" indent="0">
              <a:buNone/>
            </a:pPr>
            <a:r>
              <a:rPr lang="en-US" dirty="0">
                <a:solidFill>
                  <a:srgbClr val="C00000"/>
                </a:solidFill>
              </a:rPr>
              <a:t> 			</a:t>
            </a:r>
            <a:r>
              <a:rPr lang="en-US" dirty="0"/>
              <a:t>.container {</a:t>
            </a:r>
          </a:p>
          <a:p>
            <a:pPr marL="0" indent="0">
              <a:buNone/>
            </a:pPr>
            <a:r>
              <a:rPr lang="en-US" dirty="0"/>
              <a:t>    			      display: flex;                          </a:t>
            </a:r>
            <a:endParaRPr lang="en-US" sz="2400" dirty="0">
              <a:solidFill>
                <a:srgbClr val="C00000"/>
              </a:solidFill>
            </a:endParaRPr>
          </a:p>
          <a:p>
            <a:pPr marL="0" indent="0">
              <a:buNone/>
            </a:pPr>
            <a:r>
              <a:rPr lang="en-US" dirty="0"/>
              <a:t>    			     flex-direction: column;</a:t>
            </a:r>
          </a:p>
          <a:p>
            <a:pPr marL="0" indent="0">
              <a:buNone/>
            </a:pPr>
            <a:r>
              <a:rPr lang="en-US" dirty="0"/>
              <a:t>                                    }</a:t>
            </a:r>
          </a:p>
          <a:p>
            <a:pPr marL="0" indent="0">
              <a:buNone/>
            </a:pPr>
            <a:r>
              <a:rPr lang="en-US" sz="1800" dirty="0"/>
              <a:t>                                                                                                                                                                   </a:t>
            </a:r>
            <a:r>
              <a:rPr lang="en-US" sz="1800" dirty="0" err="1">
                <a:solidFill>
                  <a:srgbClr val="C00000"/>
                </a:solidFill>
              </a:rPr>
              <a:t>organises</a:t>
            </a:r>
            <a:r>
              <a:rPr lang="en-US" sz="1800" dirty="0">
                <a:solidFill>
                  <a:srgbClr val="C00000"/>
                </a:solidFill>
              </a:rPr>
              <a:t> sur </a:t>
            </a:r>
            <a:r>
              <a:rPr lang="en-US" sz="1800" dirty="0" err="1">
                <a:solidFill>
                  <a:srgbClr val="C00000"/>
                </a:solidFill>
              </a:rPr>
              <a:t>une</a:t>
            </a:r>
            <a:r>
              <a:rPr lang="en-US" sz="1800" dirty="0">
                <a:solidFill>
                  <a:srgbClr val="C00000"/>
                </a:solidFill>
              </a:rPr>
              <a:t> </a:t>
            </a:r>
            <a:r>
              <a:rPr lang="en-US" sz="1800" dirty="0" err="1">
                <a:solidFill>
                  <a:srgbClr val="C00000"/>
                </a:solidFill>
              </a:rPr>
              <a:t>colonne</a:t>
            </a:r>
            <a:r>
              <a:rPr lang="en-US" sz="1800" dirty="0"/>
              <a:t>     </a:t>
            </a:r>
            <a:r>
              <a:rPr lang="en-US" dirty="0" err="1">
                <a:solidFill>
                  <a:srgbClr val="C00000"/>
                </a:solidFill>
              </a:rPr>
              <a:t>Resultat</a:t>
            </a:r>
            <a:r>
              <a:rPr lang="en-US" dirty="0">
                <a:solidFill>
                  <a:srgbClr val="C00000"/>
                </a:solidFill>
              </a:rPr>
              <a:t> :</a:t>
            </a:r>
          </a:p>
        </p:txBody>
      </p:sp>
      <p:cxnSp>
        <p:nvCxnSpPr>
          <p:cNvPr id="16" name="Connecteur droit avec flèche 15">
            <a:extLst>
              <a:ext uri="{FF2B5EF4-FFF2-40B4-BE49-F238E27FC236}">
                <a16:creationId xmlns:a16="http://schemas.microsoft.com/office/drawing/2014/main" id="{DBD1D006-7A29-4867-A4B4-BA8E51EC661C}"/>
              </a:ext>
            </a:extLst>
          </p:cNvPr>
          <p:cNvCxnSpPr>
            <a:cxnSpLocks/>
          </p:cNvCxnSpPr>
          <p:nvPr/>
        </p:nvCxnSpPr>
        <p:spPr>
          <a:xfrm flipH="1" flipV="1">
            <a:off x="6665494" y="4256589"/>
            <a:ext cx="2021306" cy="856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4693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435">
                                          <p:stCondLst>
                                            <p:cond delay="0"/>
                                          </p:stCondLst>
                                        </p:cTn>
                                        <p:tgtEl>
                                          <p:spTgt spid="16"/>
                                        </p:tgtEl>
                                      </p:cBhvr>
                                    </p:animEffect>
                                    <p:anim calcmode="lin" valueType="num">
                                      <p:cBhvr>
                                        <p:cTn id="50" dur="1366"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51" dur="498"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52" dur="498" tmFilter="0, 0; 0.125,0.2665; 0.25,0.4; 0.375,0.465; 0.5,0.5;  0.625,0.535; 0.75,0.6; 0.875,0.7335; 1,1">
                                          <p:stCondLst>
                                            <p:cond delay="498"/>
                                          </p:stCondLst>
                                        </p:cTn>
                                        <p:tgtEl>
                                          <p:spTgt spid="16"/>
                                        </p:tgtEl>
                                        <p:attrNameLst>
                                          <p:attrName>ppt_y</p:attrName>
                                        </p:attrNameLst>
                                      </p:cBhvr>
                                      <p:tavLst>
                                        <p:tav tm="0" fmla="#ppt_y-sin(pi*$)/9">
                                          <p:val>
                                            <p:fltVal val="0"/>
                                          </p:val>
                                        </p:tav>
                                        <p:tav tm="100000">
                                          <p:val>
                                            <p:fltVal val="1"/>
                                          </p:val>
                                        </p:tav>
                                      </p:tavLst>
                                    </p:anim>
                                    <p:anim calcmode="lin" valueType="num">
                                      <p:cBhvr>
                                        <p:cTn id="53" dur="249" tmFilter="0, 0; 0.125,0.2665; 0.25,0.4; 0.375,0.465; 0.5,0.5;  0.625,0.535; 0.75,0.6; 0.875,0.7335; 1,1">
                                          <p:stCondLst>
                                            <p:cond delay="993"/>
                                          </p:stCondLst>
                                        </p:cTn>
                                        <p:tgtEl>
                                          <p:spTgt spid="16"/>
                                        </p:tgtEl>
                                        <p:attrNameLst>
                                          <p:attrName>ppt_y</p:attrName>
                                        </p:attrNameLst>
                                      </p:cBhvr>
                                      <p:tavLst>
                                        <p:tav tm="0" fmla="#ppt_y-sin(pi*$)/27">
                                          <p:val>
                                            <p:fltVal val="0"/>
                                          </p:val>
                                        </p:tav>
                                        <p:tav tm="100000">
                                          <p:val>
                                            <p:fltVal val="1"/>
                                          </p:val>
                                        </p:tav>
                                      </p:tavLst>
                                    </p:anim>
                                    <p:anim calcmode="lin" valueType="num">
                                      <p:cBhvr>
                                        <p:cTn id="54" dur="123" tmFilter="0, 0; 0.125,0.2665; 0.25,0.4; 0.375,0.465; 0.5,0.5;  0.625,0.535; 0.75,0.6; 0.875,0.7335; 1,1">
                                          <p:stCondLst>
                                            <p:cond delay="1242"/>
                                          </p:stCondLst>
                                        </p:cTn>
                                        <p:tgtEl>
                                          <p:spTgt spid="16"/>
                                        </p:tgtEl>
                                        <p:attrNameLst>
                                          <p:attrName>ppt_y</p:attrName>
                                        </p:attrNameLst>
                                      </p:cBhvr>
                                      <p:tavLst>
                                        <p:tav tm="0" fmla="#ppt_y-sin(pi*$)/81">
                                          <p:val>
                                            <p:fltVal val="0"/>
                                          </p:val>
                                        </p:tav>
                                        <p:tav tm="100000">
                                          <p:val>
                                            <p:fltVal val="1"/>
                                          </p:val>
                                        </p:tav>
                                      </p:tavLst>
                                    </p:anim>
                                    <p:animScale>
                                      <p:cBhvr>
                                        <p:cTn id="55" dur="19">
                                          <p:stCondLst>
                                            <p:cond delay="487"/>
                                          </p:stCondLst>
                                        </p:cTn>
                                        <p:tgtEl>
                                          <p:spTgt spid="16"/>
                                        </p:tgtEl>
                                      </p:cBhvr>
                                      <p:to x="100000" y="60000"/>
                                    </p:animScale>
                                    <p:animScale>
                                      <p:cBhvr>
                                        <p:cTn id="56" dur="124" decel="50000">
                                          <p:stCondLst>
                                            <p:cond delay="507"/>
                                          </p:stCondLst>
                                        </p:cTn>
                                        <p:tgtEl>
                                          <p:spTgt spid="16"/>
                                        </p:tgtEl>
                                      </p:cBhvr>
                                      <p:to x="100000" y="100000"/>
                                    </p:animScale>
                                    <p:animScale>
                                      <p:cBhvr>
                                        <p:cTn id="57" dur="19">
                                          <p:stCondLst>
                                            <p:cond delay="984"/>
                                          </p:stCondLst>
                                        </p:cTn>
                                        <p:tgtEl>
                                          <p:spTgt spid="16"/>
                                        </p:tgtEl>
                                      </p:cBhvr>
                                      <p:to x="100000" y="80000"/>
                                    </p:animScale>
                                    <p:animScale>
                                      <p:cBhvr>
                                        <p:cTn id="58" dur="124" decel="50000">
                                          <p:stCondLst>
                                            <p:cond delay="1003"/>
                                          </p:stCondLst>
                                        </p:cTn>
                                        <p:tgtEl>
                                          <p:spTgt spid="16"/>
                                        </p:tgtEl>
                                      </p:cBhvr>
                                      <p:to x="100000" y="100000"/>
                                    </p:animScale>
                                    <p:animScale>
                                      <p:cBhvr>
                                        <p:cTn id="59" dur="19">
                                          <p:stCondLst>
                                            <p:cond delay="1231"/>
                                          </p:stCondLst>
                                        </p:cTn>
                                        <p:tgtEl>
                                          <p:spTgt spid="16"/>
                                        </p:tgtEl>
                                      </p:cBhvr>
                                      <p:to x="100000" y="90000"/>
                                    </p:animScale>
                                    <p:animScale>
                                      <p:cBhvr>
                                        <p:cTn id="60" dur="124" decel="50000">
                                          <p:stCondLst>
                                            <p:cond delay="1251"/>
                                          </p:stCondLst>
                                        </p:cTn>
                                        <p:tgtEl>
                                          <p:spTgt spid="16"/>
                                        </p:tgtEl>
                                      </p:cBhvr>
                                      <p:to x="100000" y="100000"/>
                                    </p:animScale>
                                    <p:animScale>
                                      <p:cBhvr>
                                        <p:cTn id="61" dur="19">
                                          <p:stCondLst>
                                            <p:cond delay="1356"/>
                                          </p:stCondLst>
                                        </p:cTn>
                                        <p:tgtEl>
                                          <p:spTgt spid="16"/>
                                        </p:tgtEl>
                                      </p:cBhvr>
                                      <p:to x="100000" y="95000"/>
                                    </p:animScale>
                                    <p:animScale>
                                      <p:cBhvr>
                                        <p:cTn id="62" dur="124" decel="50000">
                                          <p:stCondLst>
                                            <p:cond delay="1376"/>
                                          </p:stCondLst>
                                        </p:cTn>
                                        <p:tgtEl>
                                          <p:spTgt spid="16"/>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down)">
                                      <p:cBhvr>
                                        <p:cTn id="67" dur="580">
                                          <p:stCondLst>
                                            <p:cond delay="0"/>
                                          </p:stCondLst>
                                        </p:cTn>
                                        <p:tgtEl>
                                          <p:spTgt spid="5"/>
                                        </p:tgtEl>
                                      </p:cBhvr>
                                    </p:animEffect>
                                    <p:anim calcmode="lin" valueType="num">
                                      <p:cBhvr>
                                        <p:cTn id="6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73" dur="26">
                                          <p:stCondLst>
                                            <p:cond delay="650"/>
                                          </p:stCondLst>
                                        </p:cTn>
                                        <p:tgtEl>
                                          <p:spTgt spid="5"/>
                                        </p:tgtEl>
                                      </p:cBhvr>
                                      <p:to x="100000" y="60000"/>
                                    </p:animScale>
                                    <p:animScale>
                                      <p:cBhvr>
                                        <p:cTn id="74" dur="166" decel="50000">
                                          <p:stCondLst>
                                            <p:cond delay="676"/>
                                          </p:stCondLst>
                                        </p:cTn>
                                        <p:tgtEl>
                                          <p:spTgt spid="5"/>
                                        </p:tgtEl>
                                      </p:cBhvr>
                                      <p:to x="100000" y="100000"/>
                                    </p:animScale>
                                    <p:animScale>
                                      <p:cBhvr>
                                        <p:cTn id="75" dur="26">
                                          <p:stCondLst>
                                            <p:cond delay="1312"/>
                                          </p:stCondLst>
                                        </p:cTn>
                                        <p:tgtEl>
                                          <p:spTgt spid="5"/>
                                        </p:tgtEl>
                                      </p:cBhvr>
                                      <p:to x="100000" y="80000"/>
                                    </p:animScale>
                                    <p:animScale>
                                      <p:cBhvr>
                                        <p:cTn id="76" dur="166" decel="50000">
                                          <p:stCondLst>
                                            <p:cond delay="1338"/>
                                          </p:stCondLst>
                                        </p:cTn>
                                        <p:tgtEl>
                                          <p:spTgt spid="5"/>
                                        </p:tgtEl>
                                      </p:cBhvr>
                                      <p:to x="100000" y="100000"/>
                                    </p:animScale>
                                    <p:animScale>
                                      <p:cBhvr>
                                        <p:cTn id="77" dur="26">
                                          <p:stCondLst>
                                            <p:cond delay="1642"/>
                                          </p:stCondLst>
                                        </p:cTn>
                                        <p:tgtEl>
                                          <p:spTgt spid="5"/>
                                        </p:tgtEl>
                                      </p:cBhvr>
                                      <p:to x="100000" y="90000"/>
                                    </p:animScale>
                                    <p:animScale>
                                      <p:cBhvr>
                                        <p:cTn id="78" dur="166" decel="50000">
                                          <p:stCondLst>
                                            <p:cond delay="1668"/>
                                          </p:stCondLst>
                                        </p:cTn>
                                        <p:tgtEl>
                                          <p:spTgt spid="5"/>
                                        </p:tgtEl>
                                      </p:cBhvr>
                                      <p:to x="100000" y="100000"/>
                                    </p:animScale>
                                    <p:animScale>
                                      <p:cBhvr>
                                        <p:cTn id="79" dur="26">
                                          <p:stCondLst>
                                            <p:cond delay="1808"/>
                                          </p:stCondLst>
                                        </p:cTn>
                                        <p:tgtEl>
                                          <p:spTgt spid="5"/>
                                        </p:tgtEl>
                                      </p:cBhvr>
                                      <p:to x="100000" y="95000"/>
                                    </p:animScale>
                                    <p:animScale>
                                      <p:cBhvr>
                                        <p:cTn id="8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6A6EFE-BD8A-4E81-BA52-7F48C7E3DD38}"/>
              </a:ext>
            </a:extLst>
          </p:cNvPr>
          <p:cNvSpPr>
            <a:spLocks noGrp="1"/>
          </p:cNvSpPr>
          <p:nvPr>
            <p:ph type="title"/>
          </p:nvPr>
        </p:nvSpPr>
        <p:spPr>
          <a:xfrm>
            <a:off x="0" y="0"/>
            <a:ext cx="8881310" cy="1108995"/>
          </a:xfrm>
        </p:spPr>
        <p:txBody>
          <a:bodyPr>
            <a:normAutofit/>
          </a:bodyPr>
          <a:lstStyle/>
          <a:p>
            <a:r>
              <a:rPr lang="fr-FR" dirty="0">
                <a:solidFill>
                  <a:srgbClr val="C00000"/>
                </a:solidFill>
                <a:latin typeface="Tahoma" panose="020B0604030504040204" pitchFamily="34" charset="0"/>
                <a:ea typeface="Tahoma" panose="020B0604030504040204" pitchFamily="34" charset="0"/>
                <a:cs typeface="Tahoma" panose="020B0604030504040204" pitchFamily="34" charset="0"/>
              </a:rPr>
              <a:t>Applications des Propriétés Flexbox</a:t>
            </a:r>
            <a:endParaRPr lang="fr-FR" dirty="0">
              <a:latin typeface="Tahoma" panose="020B0604030504040204" pitchFamily="34" charset="0"/>
              <a:ea typeface="Tahoma" panose="020B0604030504040204" pitchFamily="34" charset="0"/>
              <a:cs typeface="Tahoma" panose="020B0604030504040204" pitchFamily="34" charset="0"/>
            </a:endParaRPr>
          </a:p>
        </p:txBody>
      </p:sp>
      <p:sp>
        <p:nvSpPr>
          <p:cNvPr id="3" name="Espace réservé du contenu 2">
            <a:extLst>
              <a:ext uri="{FF2B5EF4-FFF2-40B4-BE49-F238E27FC236}">
                <a16:creationId xmlns:a16="http://schemas.microsoft.com/office/drawing/2014/main" id="{DC5A1E91-0E5F-4A90-A0C1-2E7956E02812}"/>
              </a:ext>
            </a:extLst>
          </p:cNvPr>
          <p:cNvSpPr>
            <a:spLocks noGrp="1"/>
          </p:cNvSpPr>
          <p:nvPr>
            <p:ph idx="1"/>
          </p:nvPr>
        </p:nvSpPr>
        <p:spPr>
          <a:xfrm>
            <a:off x="0" y="1229311"/>
            <a:ext cx="12192000" cy="5749005"/>
          </a:xfrm>
        </p:spPr>
        <p:txBody>
          <a:bodyPr/>
          <a:lstStyle/>
          <a:p>
            <a:pPr marL="0" indent="0">
              <a:buNone/>
            </a:pPr>
            <a:r>
              <a:rPr lang="en-US" sz="3600" dirty="0">
                <a:solidFill>
                  <a:srgbClr val="C00000"/>
                </a:solidFill>
              </a:rPr>
              <a:t>1.1    </a:t>
            </a:r>
            <a:r>
              <a:rPr lang="en-US" sz="3600" dirty="0" err="1">
                <a:solidFill>
                  <a:srgbClr val="C00000"/>
                </a:solidFill>
              </a:rPr>
              <a:t>Donnez</a:t>
            </a:r>
            <a:r>
              <a:rPr lang="en-US" sz="3600" dirty="0">
                <a:solidFill>
                  <a:srgbClr val="C00000"/>
                </a:solidFill>
              </a:rPr>
              <a:t> </a:t>
            </a:r>
            <a:r>
              <a:rPr lang="en-US" sz="3600" dirty="0" err="1">
                <a:solidFill>
                  <a:srgbClr val="C00000"/>
                </a:solidFill>
              </a:rPr>
              <a:t>une</a:t>
            </a:r>
            <a:r>
              <a:rPr lang="en-US" sz="3600" dirty="0">
                <a:solidFill>
                  <a:srgbClr val="C00000"/>
                </a:solidFill>
              </a:rPr>
              <a:t> direction</a:t>
            </a:r>
          </a:p>
          <a:p>
            <a:pPr marL="0" indent="0">
              <a:buNone/>
            </a:pPr>
            <a:endParaRPr lang="en-US" dirty="0">
              <a:solidFill>
                <a:srgbClr val="C00000"/>
              </a:solidFill>
            </a:endParaRPr>
          </a:p>
          <a:p>
            <a:pPr marL="0" indent="0">
              <a:buNone/>
            </a:pPr>
            <a:r>
              <a:rPr lang="en-US" dirty="0">
                <a:solidFill>
                  <a:srgbClr val="C00000"/>
                </a:solidFill>
              </a:rPr>
              <a:t>Code CSS :</a:t>
            </a:r>
          </a:p>
          <a:p>
            <a:pPr marL="0" indent="0">
              <a:buNone/>
            </a:pPr>
            <a:r>
              <a:rPr lang="en-US" dirty="0">
                <a:solidFill>
                  <a:srgbClr val="C00000"/>
                </a:solidFill>
              </a:rPr>
              <a:t> 			</a:t>
            </a:r>
            <a:r>
              <a:rPr lang="en-US" dirty="0"/>
              <a:t>.container {</a:t>
            </a:r>
          </a:p>
          <a:p>
            <a:pPr marL="0" indent="0">
              <a:buNone/>
            </a:pPr>
            <a:r>
              <a:rPr lang="en-US" dirty="0"/>
              <a:t>    			     display: flex; </a:t>
            </a:r>
          </a:p>
          <a:p>
            <a:pPr marL="0" indent="0">
              <a:buNone/>
            </a:pPr>
            <a:r>
              <a:rPr lang="en-US" dirty="0"/>
              <a:t>                                       flex-direction: column-reverse</a:t>
            </a:r>
            <a:endParaRPr lang="en-US" sz="1600" dirty="0">
              <a:solidFill>
                <a:srgbClr val="C00000"/>
              </a:solidFill>
            </a:endParaRPr>
          </a:p>
          <a:p>
            <a:pPr marL="0" indent="0">
              <a:buNone/>
            </a:pPr>
            <a:r>
              <a:rPr lang="en-US" dirty="0"/>
              <a:t>                                    } </a:t>
            </a:r>
          </a:p>
          <a:p>
            <a:pPr marL="0" indent="0">
              <a:buNone/>
            </a:pPr>
            <a:r>
              <a:rPr lang="en-US" sz="1600" dirty="0"/>
              <a:t>                                                                                                                                                                                              </a:t>
            </a:r>
            <a:r>
              <a:rPr lang="en-US" sz="1200" dirty="0"/>
              <a:t>   </a:t>
            </a:r>
            <a:r>
              <a:rPr lang="fr-FR" sz="1200" b="0" i="0" dirty="0">
                <a:solidFill>
                  <a:srgbClr val="C00000"/>
                </a:solidFill>
                <a:effectLst/>
                <a:latin typeface="Inter"/>
              </a:rPr>
              <a:t>organisés sur une colonne, mais en ordre inversé</a:t>
            </a:r>
            <a:endParaRPr lang="en-US" sz="1200" dirty="0"/>
          </a:p>
          <a:p>
            <a:pPr marL="0" indent="0">
              <a:buNone/>
            </a:pPr>
            <a:r>
              <a:rPr lang="en-US" dirty="0" err="1">
                <a:solidFill>
                  <a:srgbClr val="C00000"/>
                </a:solidFill>
              </a:rPr>
              <a:t>Resultat</a:t>
            </a:r>
            <a:r>
              <a:rPr lang="en-US" dirty="0">
                <a:solidFill>
                  <a:srgbClr val="C00000"/>
                </a:solidFill>
              </a:rPr>
              <a:t> : </a:t>
            </a:r>
            <a:r>
              <a:rPr lang="fr-FR" b="0" i="0" dirty="0">
                <a:solidFill>
                  <a:srgbClr val="271A38"/>
                </a:solidFill>
                <a:effectLst/>
                <a:latin typeface="Inter"/>
              </a:rPr>
              <a:t> </a:t>
            </a:r>
            <a:r>
              <a:rPr lang="en-US" dirty="0">
                <a:solidFill>
                  <a:srgbClr val="C00000"/>
                </a:solidFill>
              </a:rPr>
              <a:t>		</a:t>
            </a:r>
            <a:endParaRPr lang="fr-FR" dirty="0"/>
          </a:p>
        </p:txBody>
      </p:sp>
      <p:pic>
        <p:nvPicPr>
          <p:cNvPr id="5" name="Image 4">
            <a:extLst>
              <a:ext uri="{FF2B5EF4-FFF2-40B4-BE49-F238E27FC236}">
                <a16:creationId xmlns:a16="http://schemas.microsoft.com/office/drawing/2014/main" id="{CF3F240F-CBEF-47F8-9F4F-43E22E0B2B14}"/>
              </a:ext>
            </a:extLst>
          </p:cNvPr>
          <p:cNvPicPr>
            <a:picLocks noChangeAspect="1"/>
          </p:cNvPicPr>
          <p:nvPr/>
        </p:nvPicPr>
        <p:blipFill rotWithShape="1">
          <a:blip r:embed="rId2">
            <a:extLst>
              <a:ext uri="{28A0092B-C50C-407E-A947-70E740481C1C}">
                <a14:useLocalDpi xmlns:a14="http://schemas.microsoft.com/office/drawing/2010/main" val="0"/>
              </a:ext>
            </a:extLst>
          </a:blip>
          <a:srcRect l="262" r="86980"/>
          <a:stretch/>
        </p:blipFill>
        <p:spPr>
          <a:xfrm>
            <a:off x="2574758" y="5628688"/>
            <a:ext cx="1167063" cy="1229311"/>
          </a:xfrm>
          <a:prstGeom prst="rect">
            <a:avLst/>
          </a:prstGeom>
        </p:spPr>
      </p:pic>
      <p:cxnSp>
        <p:nvCxnSpPr>
          <p:cNvPr id="9" name="Connecteur droit avec flèche 8">
            <a:extLst>
              <a:ext uri="{FF2B5EF4-FFF2-40B4-BE49-F238E27FC236}">
                <a16:creationId xmlns:a16="http://schemas.microsoft.com/office/drawing/2014/main" id="{63139B1C-AF67-4E5C-AB15-2300AE28B737}"/>
              </a:ext>
            </a:extLst>
          </p:cNvPr>
          <p:cNvCxnSpPr>
            <a:cxnSpLocks/>
          </p:cNvCxnSpPr>
          <p:nvPr/>
        </p:nvCxnSpPr>
        <p:spPr>
          <a:xfrm flipH="1" flipV="1">
            <a:off x="7760368" y="4223084"/>
            <a:ext cx="1120943" cy="601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1349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26"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80">
                                          <p:stCondLst>
                                            <p:cond delay="0"/>
                                          </p:stCondLst>
                                        </p:cTn>
                                        <p:tgtEl>
                                          <p:spTgt spid="3">
                                            <p:txEl>
                                              <p:pRg st="7" end="7"/>
                                            </p:txEl>
                                          </p:spTgt>
                                        </p:tgtEl>
                                      </p:cBhvr>
                                    </p:animEffect>
                                    <p:anim calcmode="lin" valueType="num">
                                      <p:cBhvr>
                                        <p:cTn id="43"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7" end="7"/>
                                            </p:txEl>
                                          </p:spTgt>
                                        </p:tgtEl>
                                      </p:cBhvr>
                                      <p:to x="100000" y="60000"/>
                                    </p:animScale>
                                    <p:animScale>
                                      <p:cBhvr>
                                        <p:cTn id="49" dur="166" decel="50000">
                                          <p:stCondLst>
                                            <p:cond delay="676"/>
                                          </p:stCondLst>
                                        </p:cTn>
                                        <p:tgtEl>
                                          <p:spTgt spid="3">
                                            <p:txEl>
                                              <p:pRg st="7" end="7"/>
                                            </p:txEl>
                                          </p:spTgt>
                                        </p:tgtEl>
                                      </p:cBhvr>
                                      <p:to x="100000" y="100000"/>
                                    </p:animScale>
                                    <p:animScale>
                                      <p:cBhvr>
                                        <p:cTn id="50" dur="26">
                                          <p:stCondLst>
                                            <p:cond delay="1312"/>
                                          </p:stCondLst>
                                        </p:cTn>
                                        <p:tgtEl>
                                          <p:spTgt spid="3">
                                            <p:txEl>
                                              <p:pRg st="7" end="7"/>
                                            </p:txEl>
                                          </p:spTgt>
                                        </p:tgtEl>
                                      </p:cBhvr>
                                      <p:to x="100000" y="80000"/>
                                    </p:animScale>
                                    <p:animScale>
                                      <p:cBhvr>
                                        <p:cTn id="51" dur="166" decel="50000">
                                          <p:stCondLst>
                                            <p:cond delay="1338"/>
                                          </p:stCondLst>
                                        </p:cTn>
                                        <p:tgtEl>
                                          <p:spTgt spid="3">
                                            <p:txEl>
                                              <p:pRg st="7" end="7"/>
                                            </p:txEl>
                                          </p:spTgt>
                                        </p:tgtEl>
                                      </p:cBhvr>
                                      <p:to x="100000" y="100000"/>
                                    </p:animScale>
                                    <p:animScale>
                                      <p:cBhvr>
                                        <p:cTn id="52" dur="26">
                                          <p:stCondLst>
                                            <p:cond delay="1642"/>
                                          </p:stCondLst>
                                        </p:cTn>
                                        <p:tgtEl>
                                          <p:spTgt spid="3">
                                            <p:txEl>
                                              <p:pRg st="7" end="7"/>
                                            </p:txEl>
                                          </p:spTgt>
                                        </p:tgtEl>
                                      </p:cBhvr>
                                      <p:to x="100000" y="90000"/>
                                    </p:animScale>
                                    <p:animScale>
                                      <p:cBhvr>
                                        <p:cTn id="53" dur="166" decel="50000">
                                          <p:stCondLst>
                                            <p:cond delay="1668"/>
                                          </p:stCondLst>
                                        </p:cTn>
                                        <p:tgtEl>
                                          <p:spTgt spid="3">
                                            <p:txEl>
                                              <p:pRg st="7" end="7"/>
                                            </p:txEl>
                                          </p:spTgt>
                                        </p:tgtEl>
                                      </p:cBhvr>
                                      <p:to x="100000" y="100000"/>
                                    </p:animScale>
                                    <p:animScale>
                                      <p:cBhvr>
                                        <p:cTn id="54" dur="26">
                                          <p:stCondLst>
                                            <p:cond delay="1808"/>
                                          </p:stCondLst>
                                        </p:cTn>
                                        <p:tgtEl>
                                          <p:spTgt spid="3">
                                            <p:txEl>
                                              <p:pRg st="7" end="7"/>
                                            </p:txEl>
                                          </p:spTgt>
                                        </p:tgtEl>
                                      </p:cBhvr>
                                      <p:to x="100000" y="95000"/>
                                    </p:animScale>
                                    <p:animScale>
                                      <p:cBhvr>
                                        <p:cTn id="55" dur="166" decel="50000">
                                          <p:stCondLst>
                                            <p:cond delay="1834"/>
                                          </p:stCondLst>
                                        </p:cTn>
                                        <p:tgtEl>
                                          <p:spTgt spid="3">
                                            <p:txEl>
                                              <p:pRg st="7" end="7"/>
                                            </p:txEl>
                                          </p:spTgt>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6" presetClass="entr" presetSubtype="0"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down)">
                                      <p:cBhvr>
                                        <p:cTn id="60" dur="435">
                                          <p:stCondLst>
                                            <p:cond delay="0"/>
                                          </p:stCondLst>
                                        </p:cTn>
                                        <p:tgtEl>
                                          <p:spTgt spid="9"/>
                                        </p:tgtEl>
                                      </p:cBhvr>
                                    </p:animEffect>
                                    <p:anim calcmode="lin" valueType="num">
                                      <p:cBhvr>
                                        <p:cTn id="61" dur="1366"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2"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3"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64"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65"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66" dur="19">
                                          <p:stCondLst>
                                            <p:cond delay="487"/>
                                          </p:stCondLst>
                                        </p:cTn>
                                        <p:tgtEl>
                                          <p:spTgt spid="9"/>
                                        </p:tgtEl>
                                      </p:cBhvr>
                                      <p:to x="100000" y="60000"/>
                                    </p:animScale>
                                    <p:animScale>
                                      <p:cBhvr>
                                        <p:cTn id="67" dur="124" decel="50000">
                                          <p:stCondLst>
                                            <p:cond delay="507"/>
                                          </p:stCondLst>
                                        </p:cTn>
                                        <p:tgtEl>
                                          <p:spTgt spid="9"/>
                                        </p:tgtEl>
                                      </p:cBhvr>
                                      <p:to x="100000" y="100000"/>
                                    </p:animScale>
                                    <p:animScale>
                                      <p:cBhvr>
                                        <p:cTn id="68" dur="19">
                                          <p:stCondLst>
                                            <p:cond delay="984"/>
                                          </p:stCondLst>
                                        </p:cTn>
                                        <p:tgtEl>
                                          <p:spTgt spid="9"/>
                                        </p:tgtEl>
                                      </p:cBhvr>
                                      <p:to x="100000" y="80000"/>
                                    </p:animScale>
                                    <p:animScale>
                                      <p:cBhvr>
                                        <p:cTn id="69" dur="124" decel="50000">
                                          <p:stCondLst>
                                            <p:cond delay="1003"/>
                                          </p:stCondLst>
                                        </p:cTn>
                                        <p:tgtEl>
                                          <p:spTgt spid="9"/>
                                        </p:tgtEl>
                                      </p:cBhvr>
                                      <p:to x="100000" y="100000"/>
                                    </p:animScale>
                                    <p:animScale>
                                      <p:cBhvr>
                                        <p:cTn id="70" dur="19">
                                          <p:stCondLst>
                                            <p:cond delay="1231"/>
                                          </p:stCondLst>
                                        </p:cTn>
                                        <p:tgtEl>
                                          <p:spTgt spid="9"/>
                                        </p:tgtEl>
                                      </p:cBhvr>
                                      <p:to x="100000" y="90000"/>
                                    </p:animScale>
                                    <p:animScale>
                                      <p:cBhvr>
                                        <p:cTn id="71" dur="124" decel="50000">
                                          <p:stCondLst>
                                            <p:cond delay="1251"/>
                                          </p:stCondLst>
                                        </p:cTn>
                                        <p:tgtEl>
                                          <p:spTgt spid="9"/>
                                        </p:tgtEl>
                                      </p:cBhvr>
                                      <p:to x="100000" y="100000"/>
                                    </p:animScale>
                                    <p:animScale>
                                      <p:cBhvr>
                                        <p:cTn id="72" dur="19">
                                          <p:stCondLst>
                                            <p:cond delay="1356"/>
                                          </p:stCondLst>
                                        </p:cTn>
                                        <p:tgtEl>
                                          <p:spTgt spid="9"/>
                                        </p:tgtEl>
                                      </p:cBhvr>
                                      <p:to x="100000" y="95000"/>
                                    </p:animScale>
                                    <p:animScale>
                                      <p:cBhvr>
                                        <p:cTn id="73" dur="124" decel="50000">
                                          <p:stCondLst>
                                            <p:cond delay="1376"/>
                                          </p:stCondLst>
                                        </p:cTn>
                                        <p:tgtEl>
                                          <p:spTgt spid="9"/>
                                        </p:tgtEl>
                                      </p:cBhvr>
                                      <p:to x="100000" y="100000"/>
                                    </p:animScale>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nodeType="clickEffect">
                                  <p:stCondLst>
                                    <p:cond delay="0"/>
                                  </p:stCondLst>
                                  <p:childTnLst>
                                    <p:set>
                                      <p:cBhvr>
                                        <p:cTn id="77" dur="1" fill="hold">
                                          <p:stCondLst>
                                            <p:cond delay="0"/>
                                          </p:stCondLst>
                                        </p:cTn>
                                        <p:tgtEl>
                                          <p:spTgt spid="3">
                                            <p:txEl>
                                              <p:pRg st="8" end="8"/>
                                            </p:txEl>
                                          </p:spTgt>
                                        </p:tgtEl>
                                        <p:attrNameLst>
                                          <p:attrName>style.visibility</p:attrName>
                                        </p:attrNameLst>
                                      </p:cBhvr>
                                      <p:to>
                                        <p:strVal val="visible"/>
                                      </p:to>
                                    </p:set>
                                    <p:animEffect transition="in" filter="barn(inVertical)">
                                      <p:cBhvr>
                                        <p:cTn id="78" dur="500"/>
                                        <p:tgtEl>
                                          <p:spTgt spid="3">
                                            <p:txEl>
                                              <p:pRg st="8" end="8"/>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wipe(down)">
                                      <p:cBhvr>
                                        <p:cTn id="83" dur="580">
                                          <p:stCondLst>
                                            <p:cond delay="0"/>
                                          </p:stCondLst>
                                        </p:cTn>
                                        <p:tgtEl>
                                          <p:spTgt spid="5"/>
                                        </p:tgtEl>
                                      </p:cBhvr>
                                    </p:animEffect>
                                    <p:anim calcmode="lin" valueType="num">
                                      <p:cBhvr>
                                        <p:cTn id="8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89" dur="26">
                                          <p:stCondLst>
                                            <p:cond delay="650"/>
                                          </p:stCondLst>
                                        </p:cTn>
                                        <p:tgtEl>
                                          <p:spTgt spid="5"/>
                                        </p:tgtEl>
                                      </p:cBhvr>
                                      <p:to x="100000" y="60000"/>
                                    </p:animScale>
                                    <p:animScale>
                                      <p:cBhvr>
                                        <p:cTn id="90" dur="166" decel="50000">
                                          <p:stCondLst>
                                            <p:cond delay="676"/>
                                          </p:stCondLst>
                                        </p:cTn>
                                        <p:tgtEl>
                                          <p:spTgt spid="5"/>
                                        </p:tgtEl>
                                      </p:cBhvr>
                                      <p:to x="100000" y="100000"/>
                                    </p:animScale>
                                    <p:animScale>
                                      <p:cBhvr>
                                        <p:cTn id="91" dur="26">
                                          <p:stCondLst>
                                            <p:cond delay="1312"/>
                                          </p:stCondLst>
                                        </p:cTn>
                                        <p:tgtEl>
                                          <p:spTgt spid="5"/>
                                        </p:tgtEl>
                                      </p:cBhvr>
                                      <p:to x="100000" y="80000"/>
                                    </p:animScale>
                                    <p:animScale>
                                      <p:cBhvr>
                                        <p:cTn id="92" dur="166" decel="50000">
                                          <p:stCondLst>
                                            <p:cond delay="1338"/>
                                          </p:stCondLst>
                                        </p:cTn>
                                        <p:tgtEl>
                                          <p:spTgt spid="5"/>
                                        </p:tgtEl>
                                      </p:cBhvr>
                                      <p:to x="100000" y="100000"/>
                                    </p:animScale>
                                    <p:animScale>
                                      <p:cBhvr>
                                        <p:cTn id="93" dur="26">
                                          <p:stCondLst>
                                            <p:cond delay="1642"/>
                                          </p:stCondLst>
                                        </p:cTn>
                                        <p:tgtEl>
                                          <p:spTgt spid="5"/>
                                        </p:tgtEl>
                                      </p:cBhvr>
                                      <p:to x="100000" y="90000"/>
                                    </p:animScale>
                                    <p:animScale>
                                      <p:cBhvr>
                                        <p:cTn id="94" dur="166" decel="50000">
                                          <p:stCondLst>
                                            <p:cond delay="1668"/>
                                          </p:stCondLst>
                                        </p:cTn>
                                        <p:tgtEl>
                                          <p:spTgt spid="5"/>
                                        </p:tgtEl>
                                      </p:cBhvr>
                                      <p:to x="100000" y="100000"/>
                                    </p:animScale>
                                    <p:animScale>
                                      <p:cBhvr>
                                        <p:cTn id="95" dur="26">
                                          <p:stCondLst>
                                            <p:cond delay="1808"/>
                                          </p:stCondLst>
                                        </p:cTn>
                                        <p:tgtEl>
                                          <p:spTgt spid="5"/>
                                        </p:tgtEl>
                                      </p:cBhvr>
                                      <p:to x="100000" y="95000"/>
                                    </p:animScale>
                                    <p:animScale>
                                      <p:cBhvr>
                                        <p:cTn id="9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5A7A17-7C18-40A5-819C-D6D7D8AA233B}"/>
              </a:ext>
            </a:extLst>
          </p:cNvPr>
          <p:cNvSpPr>
            <a:spLocks noGrp="1"/>
          </p:cNvSpPr>
          <p:nvPr>
            <p:ph type="title"/>
          </p:nvPr>
        </p:nvSpPr>
        <p:spPr>
          <a:xfrm>
            <a:off x="-882316" y="184651"/>
            <a:ext cx="10515600" cy="801939"/>
          </a:xfrm>
        </p:spPr>
        <p:txBody>
          <a:bodyPr>
            <a:noAutofit/>
          </a:bodyPr>
          <a:lstStyle/>
          <a:p>
            <a:pPr algn="ctr"/>
            <a:r>
              <a:rPr lang="fr-FR" dirty="0">
                <a:solidFill>
                  <a:srgbClr val="C00000"/>
                </a:solidFill>
                <a:latin typeface="Tahoma" panose="020B0604030504040204" pitchFamily="34" charset="0"/>
                <a:ea typeface="Tahoma" panose="020B0604030504040204" pitchFamily="34" charset="0"/>
                <a:cs typeface="Tahoma" panose="020B0604030504040204" pitchFamily="34" charset="0"/>
              </a:rPr>
              <a:t>Applications des Propriétés Flexbox</a:t>
            </a:r>
            <a:br>
              <a:rPr lang="fr-FR" dirty="0">
                <a:latin typeface="Tahoma" panose="020B0604030504040204" pitchFamily="34" charset="0"/>
                <a:ea typeface="Tahoma" panose="020B0604030504040204" pitchFamily="34" charset="0"/>
                <a:cs typeface="Tahoma" panose="020B0604030504040204" pitchFamily="34" charset="0"/>
              </a:rPr>
            </a:br>
            <a:endParaRPr lang="fr-FR" dirty="0">
              <a:latin typeface="Tahoma" panose="020B0604030504040204" pitchFamily="34" charset="0"/>
              <a:ea typeface="Tahoma" panose="020B0604030504040204" pitchFamily="34" charset="0"/>
              <a:cs typeface="Tahoma" panose="020B0604030504040204" pitchFamily="34" charset="0"/>
            </a:endParaRPr>
          </a:p>
        </p:txBody>
      </p:sp>
      <p:sp>
        <p:nvSpPr>
          <p:cNvPr id="3" name="Espace réservé du contenu 2">
            <a:extLst>
              <a:ext uri="{FF2B5EF4-FFF2-40B4-BE49-F238E27FC236}">
                <a16:creationId xmlns:a16="http://schemas.microsoft.com/office/drawing/2014/main" id="{92A5965B-2B6A-496E-9FDC-4A4D705D0D0C}"/>
              </a:ext>
            </a:extLst>
          </p:cNvPr>
          <p:cNvSpPr>
            <a:spLocks noGrp="1"/>
          </p:cNvSpPr>
          <p:nvPr>
            <p:ph idx="1"/>
          </p:nvPr>
        </p:nvSpPr>
        <p:spPr>
          <a:xfrm>
            <a:off x="0" y="986590"/>
            <a:ext cx="12191999" cy="6039853"/>
          </a:xfrm>
        </p:spPr>
        <p:txBody>
          <a:bodyPr>
            <a:normAutofit/>
          </a:bodyPr>
          <a:lstStyle/>
          <a:p>
            <a:pPr marL="0" indent="0">
              <a:buNone/>
            </a:pPr>
            <a:r>
              <a:rPr lang="en-US" dirty="0">
                <a:solidFill>
                  <a:srgbClr val="C00000"/>
                </a:solidFill>
              </a:rPr>
              <a:t>2</a:t>
            </a:r>
            <a:r>
              <a:rPr lang="en-US" sz="3200" dirty="0">
                <a:solidFill>
                  <a:srgbClr val="C00000"/>
                </a:solidFill>
              </a:rPr>
              <a:t>.   Au flex items(Flex enfants)</a:t>
            </a:r>
          </a:p>
          <a:p>
            <a:pPr marL="0" indent="0">
              <a:buNone/>
            </a:pPr>
            <a:r>
              <a:rPr lang="en-US" dirty="0">
                <a:solidFill>
                  <a:srgbClr val="C00000"/>
                </a:solidFill>
              </a:rPr>
              <a:t>	</a:t>
            </a:r>
            <a:r>
              <a:rPr lang="fr-FR" dirty="0"/>
              <a:t>Les propriétés appliquées au flex parent, avec leurs valeurs 	possibles, sont les suivantes :</a:t>
            </a:r>
            <a:endParaRPr lang="en-US" dirty="0"/>
          </a:p>
          <a:p>
            <a:pPr>
              <a:buFont typeface="Wingdings" panose="05000000000000000000" pitchFamily="2" charset="2"/>
              <a:buChar char="Ø"/>
            </a:pPr>
            <a:r>
              <a:rPr lang="en-US" dirty="0">
                <a:solidFill>
                  <a:srgbClr val="C00000"/>
                </a:solidFill>
              </a:rPr>
              <a:t>	flex-grow </a:t>
            </a:r>
            <a:r>
              <a:rPr lang="en-US" dirty="0"/>
              <a:t>: </a:t>
            </a:r>
            <a:r>
              <a:rPr lang="fr-FR" dirty="0"/>
              <a:t> Cette propriété contrôle la capacité d'un flex item à s'étendre 				pour remplir l'espace disponible le long de l'axe principal. Les 				valeurs possibles sont des nombres positifs</a:t>
            </a:r>
            <a:r>
              <a:rPr lang="fr-FR" dirty="0">
                <a:solidFill>
                  <a:srgbClr val="C00000"/>
                </a:solidFill>
              </a:rPr>
              <a:t>.</a:t>
            </a:r>
            <a:endParaRPr lang="en-US" dirty="0">
              <a:solidFill>
                <a:srgbClr val="C00000"/>
              </a:solidFill>
            </a:endParaRPr>
          </a:p>
          <a:p>
            <a:pPr>
              <a:buFont typeface="Wingdings" panose="05000000000000000000" pitchFamily="2" charset="2"/>
              <a:buChar char="Ø"/>
            </a:pPr>
            <a:r>
              <a:rPr lang="en-US" dirty="0">
                <a:solidFill>
                  <a:srgbClr val="C00000"/>
                </a:solidFill>
              </a:rPr>
              <a:t>	flex-shrink : </a:t>
            </a:r>
            <a:r>
              <a:rPr lang="fr-FR" dirty="0"/>
              <a:t>Cette propriété contrôle la capacité d'un flex item à se rétrécir 				lorsqu'il y a un manque d'espace le long de l'axe principal. Les 				valeurs possibles sont des nombres positifs.</a:t>
            </a:r>
            <a:r>
              <a:rPr lang="fr-FR" dirty="0">
                <a:solidFill>
                  <a:srgbClr val="C00000"/>
                </a:solidFill>
              </a:rPr>
              <a:t> </a:t>
            </a:r>
            <a:endParaRPr lang="en-US" dirty="0">
              <a:solidFill>
                <a:srgbClr val="C00000"/>
              </a:solidFill>
            </a:endParaRPr>
          </a:p>
          <a:p>
            <a:pPr>
              <a:buFont typeface="Wingdings" panose="05000000000000000000" pitchFamily="2" charset="2"/>
              <a:buChar char="Ø"/>
            </a:pPr>
            <a:r>
              <a:rPr lang="en-US" dirty="0">
                <a:solidFill>
                  <a:srgbClr val="C00000"/>
                </a:solidFill>
              </a:rPr>
              <a:t>	align-self : </a:t>
            </a:r>
            <a:r>
              <a:rPr lang="fr-FR" dirty="0"/>
              <a:t>Cette propriété contrôle l'alignement individuel d'un flex item le l			       </a:t>
            </a:r>
            <a:r>
              <a:rPr lang="fr-FR" dirty="0" err="1"/>
              <a:t>ong</a:t>
            </a:r>
            <a:r>
              <a:rPr lang="fr-FR" dirty="0"/>
              <a:t> de l'axe transversal (l'axe vertical si l'axe principal est                horizontal, et vice versa). Elle a les mêmes valeurs que </a:t>
            </a:r>
            <a:r>
              <a:rPr lang="fr-FR" dirty="0" err="1"/>
              <a:t>align</a:t>
            </a:r>
            <a:r>
              <a:rPr lang="fr-FR" dirty="0"/>
              <a:t>-items.</a:t>
            </a:r>
          </a:p>
        </p:txBody>
      </p:sp>
    </p:spTree>
    <p:extLst>
      <p:ext uri="{BB962C8B-B14F-4D97-AF65-F5344CB8AC3E}">
        <p14:creationId xmlns:p14="http://schemas.microsoft.com/office/powerpoint/2010/main" val="5173669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D75E5-2B0D-4FA6-B814-11D1FEA574DB}"/>
              </a:ext>
            </a:extLst>
          </p:cNvPr>
          <p:cNvSpPr>
            <a:spLocks noGrp="1"/>
          </p:cNvSpPr>
          <p:nvPr>
            <p:ph type="title"/>
          </p:nvPr>
        </p:nvSpPr>
        <p:spPr>
          <a:xfrm>
            <a:off x="0" y="53308"/>
            <a:ext cx="9035714" cy="1140410"/>
          </a:xfrm>
        </p:spPr>
        <p:txBody>
          <a:bodyPr/>
          <a:lstStyle/>
          <a:p>
            <a:r>
              <a:rPr lang="fr-FR" dirty="0">
                <a:solidFill>
                  <a:srgbClr val="C00000"/>
                </a:solidFill>
                <a:latin typeface="Tahoma" panose="020B0604030504040204" pitchFamily="34" charset="0"/>
                <a:ea typeface="Tahoma" panose="020B0604030504040204" pitchFamily="34" charset="0"/>
                <a:cs typeface="Tahoma" panose="020B0604030504040204" pitchFamily="34" charset="0"/>
              </a:rPr>
              <a:t>Applications des Propriétés Flexbox</a:t>
            </a:r>
            <a:endParaRPr lang="fr-FR" dirty="0">
              <a:latin typeface="Tahoma" panose="020B0604030504040204" pitchFamily="34" charset="0"/>
              <a:ea typeface="Tahoma" panose="020B0604030504040204" pitchFamily="34" charset="0"/>
              <a:cs typeface="Tahoma" panose="020B0604030504040204" pitchFamily="34" charset="0"/>
            </a:endParaRPr>
          </a:p>
        </p:txBody>
      </p:sp>
      <p:sp>
        <p:nvSpPr>
          <p:cNvPr id="3" name="Espace réservé du contenu 2">
            <a:extLst>
              <a:ext uri="{FF2B5EF4-FFF2-40B4-BE49-F238E27FC236}">
                <a16:creationId xmlns:a16="http://schemas.microsoft.com/office/drawing/2014/main" id="{64D85CC4-3EF1-448A-A6B0-E1C3D9DFA19E}"/>
              </a:ext>
            </a:extLst>
          </p:cNvPr>
          <p:cNvSpPr>
            <a:spLocks noGrp="1"/>
          </p:cNvSpPr>
          <p:nvPr>
            <p:ph idx="1"/>
          </p:nvPr>
        </p:nvSpPr>
        <p:spPr>
          <a:xfrm>
            <a:off x="96253" y="1350129"/>
            <a:ext cx="12192000" cy="5534526"/>
          </a:xfrm>
        </p:spPr>
        <p:txBody>
          <a:bodyPr>
            <a:normAutofit/>
          </a:bodyPr>
          <a:lstStyle/>
          <a:p>
            <a:pPr marL="0" indent="0">
              <a:buNone/>
            </a:pPr>
            <a:r>
              <a:rPr lang="en-US" dirty="0">
                <a:solidFill>
                  <a:srgbClr val="C00000"/>
                </a:solidFill>
              </a:rPr>
              <a:t>2.1    </a:t>
            </a:r>
            <a:r>
              <a:rPr lang="en-US" sz="3600" dirty="0">
                <a:solidFill>
                  <a:srgbClr val="C00000"/>
                </a:solidFill>
              </a:rPr>
              <a:t>flex-grow</a:t>
            </a:r>
          </a:p>
          <a:p>
            <a:pPr marL="0" indent="0">
              <a:buNone/>
            </a:pPr>
            <a:endParaRPr lang="en-US" dirty="0">
              <a:solidFill>
                <a:srgbClr val="C00000"/>
              </a:solidFill>
            </a:endParaRPr>
          </a:p>
          <a:p>
            <a:pPr marL="0" indent="0">
              <a:buNone/>
            </a:pPr>
            <a:r>
              <a:rPr lang="en-US" dirty="0">
                <a:solidFill>
                  <a:srgbClr val="C00000"/>
                </a:solidFill>
              </a:rPr>
              <a:t>Code CSS :</a:t>
            </a:r>
          </a:p>
          <a:p>
            <a:pPr marL="0" indent="0">
              <a:buNone/>
            </a:pPr>
            <a:r>
              <a:rPr lang="en-US" dirty="0">
                <a:solidFill>
                  <a:srgbClr val="C00000"/>
                </a:solidFill>
              </a:rPr>
              <a:t> 			</a:t>
            </a:r>
            <a:r>
              <a:rPr lang="en-US" dirty="0"/>
              <a:t>.flex-item1 {</a:t>
            </a:r>
          </a:p>
          <a:p>
            <a:pPr marL="0" indent="0">
              <a:buNone/>
            </a:pPr>
            <a:r>
              <a:rPr lang="en-US" dirty="0"/>
              <a:t>    			      flex-grow  : 1;</a:t>
            </a:r>
          </a:p>
          <a:p>
            <a:pPr marL="0" indent="0">
              <a:buNone/>
            </a:pPr>
            <a:r>
              <a:rPr lang="en-US" dirty="0"/>
              <a:t>                                    }</a:t>
            </a:r>
          </a:p>
          <a:p>
            <a:pPr marL="0" indent="0">
              <a:buNone/>
            </a:pPr>
            <a:endParaRPr lang="en-US" dirty="0"/>
          </a:p>
          <a:p>
            <a:pPr marL="0" indent="0">
              <a:buNone/>
            </a:pPr>
            <a:r>
              <a:rPr lang="en-US" dirty="0">
                <a:solidFill>
                  <a:srgbClr val="C00000"/>
                </a:solidFill>
              </a:rPr>
              <a:t> </a:t>
            </a:r>
            <a:r>
              <a:rPr lang="en-US" dirty="0" err="1">
                <a:solidFill>
                  <a:srgbClr val="C00000"/>
                </a:solidFill>
              </a:rPr>
              <a:t>Resultat</a:t>
            </a:r>
            <a:r>
              <a:rPr lang="en-US" dirty="0">
                <a:solidFill>
                  <a:srgbClr val="C00000"/>
                </a:solidFill>
              </a:rPr>
              <a:t> observer :                                                                                                                                                                                    </a:t>
            </a:r>
          </a:p>
          <a:p>
            <a:pPr marL="0" indent="0">
              <a:buNone/>
            </a:pPr>
            <a:r>
              <a:rPr lang="fr-FR" dirty="0"/>
              <a:t>La classe .flex-item1 a la capacité de s'étendre et de prendre de l'espace supplémentaire disponible le long de l'axe principal par rapport aux autres classes</a:t>
            </a:r>
            <a:r>
              <a:rPr lang="fr-FR" dirty="0">
                <a:solidFill>
                  <a:srgbClr val="C00000"/>
                </a:solidFill>
              </a:rPr>
              <a:t>.</a:t>
            </a:r>
          </a:p>
        </p:txBody>
      </p:sp>
    </p:spTree>
    <p:extLst>
      <p:ext uri="{BB962C8B-B14F-4D97-AF65-F5344CB8AC3E}">
        <p14:creationId xmlns:p14="http://schemas.microsoft.com/office/powerpoint/2010/main" val="37717887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
                                        <p:tgtEl>
                                          <p:spTgt spid="3">
                                            <p:txEl>
                                              <p:pRg st="7" end="7"/>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D75E5-2B0D-4FA6-B814-11D1FEA574DB}"/>
              </a:ext>
            </a:extLst>
          </p:cNvPr>
          <p:cNvSpPr>
            <a:spLocks noGrp="1"/>
          </p:cNvSpPr>
          <p:nvPr>
            <p:ph type="title"/>
          </p:nvPr>
        </p:nvSpPr>
        <p:spPr>
          <a:xfrm>
            <a:off x="1840833" y="74780"/>
            <a:ext cx="9035714" cy="1140410"/>
          </a:xfrm>
        </p:spPr>
        <p:txBody>
          <a:bodyPr/>
          <a:lstStyle/>
          <a:p>
            <a:pPr algn="ctr"/>
            <a:r>
              <a:rPr lang="fr-FR" dirty="0">
                <a:solidFill>
                  <a:srgbClr val="C00000"/>
                </a:solidFill>
                <a:latin typeface="Tahoma" panose="020B0604030504040204" pitchFamily="34" charset="0"/>
                <a:ea typeface="Tahoma" panose="020B0604030504040204" pitchFamily="34" charset="0"/>
                <a:cs typeface="Tahoma" panose="020B0604030504040204" pitchFamily="34" charset="0"/>
              </a:rPr>
              <a:t>Applications des Propriétés Flexbox</a:t>
            </a:r>
            <a:endParaRPr lang="fr-FR" dirty="0">
              <a:latin typeface="Tahoma" panose="020B0604030504040204" pitchFamily="34" charset="0"/>
              <a:ea typeface="Tahoma" panose="020B0604030504040204" pitchFamily="34" charset="0"/>
              <a:cs typeface="Tahoma" panose="020B0604030504040204" pitchFamily="34" charset="0"/>
            </a:endParaRPr>
          </a:p>
        </p:txBody>
      </p:sp>
      <p:sp>
        <p:nvSpPr>
          <p:cNvPr id="3" name="Espace réservé du contenu 2">
            <a:extLst>
              <a:ext uri="{FF2B5EF4-FFF2-40B4-BE49-F238E27FC236}">
                <a16:creationId xmlns:a16="http://schemas.microsoft.com/office/drawing/2014/main" id="{64D85CC4-3EF1-448A-A6B0-E1C3D9DFA19E}"/>
              </a:ext>
            </a:extLst>
          </p:cNvPr>
          <p:cNvSpPr>
            <a:spLocks noGrp="1"/>
          </p:cNvSpPr>
          <p:nvPr>
            <p:ph idx="1"/>
          </p:nvPr>
        </p:nvSpPr>
        <p:spPr>
          <a:xfrm>
            <a:off x="0" y="1179096"/>
            <a:ext cx="12192000" cy="5534526"/>
          </a:xfrm>
        </p:spPr>
        <p:txBody>
          <a:bodyPr>
            <a:normAutofit/>
          </a:bodyPr>
          <a:lstStyle/>
          <a:p>
            <a:pPr marL="0" indent="0">
              <a:buNone/>
            </a:pPr>
            <a:r>
              <a:rPr lang="en-US" sz="3600" dirty="0">
                <a:solidFill>
                  <a:srgbClr val="C00000"/>
                </a:solidFill>
              </a:rPr>
              <a:t>2.2    flex-shrinks</a:t>
            </a:r>
          </a:p>
          <a:p>
            <a:pPr marL="0" indent="0">
              <a:buNone/>
            </a:pPr>
            <a:endParaRPr lang="en-US" dirty="0">
              <a:solidFill>
                <a:srgbClr val="C00000"/>
              </a:solidFill>
            </a:endParaRPr>
          </a:p>
          <a:p>
            <a:pPr marL="0" indent="0">
              <a:buNone/>
            </a:pPr>
            <a:r>
              <a:rPr lang="en-US" dirty="0">
                <a:solidFill>
                  <a:srgbClr val="C00000"/>
                </a:solidFill>
              </a:rPr>
              <a:t>Code CSS :</a:t>
            </a:r>
          </a:p>
          <a:p>
            <a:pPr marL="0" indent="0">
              <a:buNone/>
            </a:pPr>
            <a:r>
              <a:rPr lang="en-US" dirty="0">
                <a:solidFill>
                  <a:srgbClr val="C00000"/>
                </a:solidFill>
              </a:rPr>
              <a:t> 			</a:t>
            </a:r>
            <a:r>
              <a:rPr lang="en-US" dirty="0"/>
              <a:t>.flex-item1 {</a:t>
            </a:r>
          </a:p>
          <a:p>
            <a:pPr marL="0" indent="0">
              <a:buNone/>
            </a:pPr>
            <a:r>
              <a:rPr lang="en-US" dirty="0"/>
              <a:t>    			      flex-shrink  : 1;</a:t>
            </a:r>
          </a:p>
          <a:p>
            <a:pPr marL="0" indent="0">
              <a:buNone/>
            </a:pPr>
            <a:r>
              <a:rPr lang="en-US" dirty="0"/>
              <a:t>                                    }</a:t>
            </a:r>
          </a:p>
          <a:p>
            <a:pPr marL="0" indent="0">
              <a:buNone/>
            </a:pPr>
            <a:endParaRPr lang="en-US" dirty="0"/>
          </a:p>
          <a:p>
            <a:pPr marL="0" indent="0">
              <a:buNone/>
            </a:pPr>
            <a:r>
              <a:rPr lang="en-US" dirty="0">
                <a:solidFill>
                  <a:srgbClr val="C00000"/>
                </a:solidFill>
              </a:rPr>
              <a:t> </a:t>
            </a:r>
            <a:r>
              <a:rPr lang="en-US" dirty="0" err="1">
                <a:solidFill>
                  <a:srgbClr val="C00000"/>
                </a:solidFill>
              </a:rPr>
              <a:t>Resultat</a:t>
            </a:r>
            <a:r>
              <a:rPr lang="en-US" dirty="0">
                <a:solidFill>
                  <a:srgbClr val="C00000"/>
                </a:solidFill>
              </a:rPr>
              <a:t> observer:                   </a:t>
            </a:r>
          </a:p>
          <a:p>
            <a:pPr marL="0" indent="0">
              <a:buNone/>
            </a:pPr>
            <a:r>
              <a:rPr lang="fr-FR" dirty="0"/>
              <a:t>La classe .flex-item1 a la capacité de se réduire en taille si nécessaire, lorsque l'espace disponible est insuffisant.</a:t>
            </a:r>
            <a:r>
              <a:rPr lang="en-US" dirty="0"/>
              <a:t>   </a:t>
            </a:r>
            <a:r>
              <a:rPr lang="en-US" dirty="0">
                <a:solidFill>
                  <a:srgbClr val="C00000"/>
                </a:solidFill>
              </a:rPr>
              <a:t>                                                                                                                                          </a:t>
            </a:r>
          </a:p>
        </p:txBody>
      </p:sp>
    </p:spTree>
    <p:extLst>
      <p:ext uri="{BB962C8B-B14F-4D97-AF65-F5344CB8AC3E}">
        <p14:creationId xmlns:p14="http://schemas.microsoft.com/office/powerpoint/2010/main" val="7702557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
                                        <p:tgtEl>
                                          <p:spTgt spid="3">
                                            <p:txEl>
                                              <p:pRg st="7" end="7"/>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D75E5-2B0D-4FA6-B814-11D1FEA574DB}"/>
              </a:ext>
            </a:extLst>
          </p:cNvPr>
          <p:cNvSpPr>
            <a:spLocks noGrp="1"/>
          </p:cNvSpPr>
          <p:nvPr>
            <p:ph type="title"/>
          </p:nvPr>
        </p:nvSpPr>
        <p:spPr>
          <a:xfrm>
            <a:off x="1840833" y="74780"/>
            <a:ext cx="9035714" cy="1140410"/>
          </a:xfrm>
        </p:spPr>
        <p:txBody>
          <a:bodyPr/>
          <a:lstStyle/>
          <a:p>
            <a:pPr algn="ctr"/>
            <a:r>
              <a:rPr lang="fr-FR" dirty="0">
                <a:solidFill>
                  <a:srgbClr val="C00000"/>
                </a:solidFill>
                <a:latin typeface="Tahoma" panose="020B0604030504040204" pitchFamily="34" charset="0"/>
                <a:ea typeface="Tahoma" panose="020B0604030504040204" pitchFamily="34" charset="0"/>
                <a:cs typeface="Tahoma" panose="020B0604030504040204" pitchFamily="34" charset="0"/>
              </a:rPr>
              <a:t>Applications des Propriétés Flexbox</a:t>
            </a:r>
            <a:endParaRPr lang="fr-FR" dirty="0">
              <a:latin typeface="Tahoma" panose="020B0604030504040204" pitchFamily="34" charset="0"/>
              <a:ea typeface="Tahoma" panose="020B0604030504040204" pitchFamily="34" charset="0"/>
              <a:cs typeface="Tahoma" panose="020B0604030504040204" pitchFamily="34" charset="0"/>
            </a:endParaRPr>
          </a:p>
        </p:txBody>
      </p:sp>
      <p:sp>
        <p:nvSpPr>
          <p:cNvPr id="3" name="Espace réservé du contenu 2">
            <a:extLst>
              <a:ext uri="{FF2B5EF4-FFF2-40B4-BE49-F238E27FC236}">
                <a16:creationId xmlns:a16="http://schemas.microsoft.com/office/drawing/2014/main" id="{64D85CC4-3EF1-448A-A6B0-E1C3D9DFA19E}"/>
              </a:ext>
            </a:extLst>
          </p:cNvPr>
          <p:cNvSpPr>
            <a:spLocks noGrp="1"/>
          </p:cNvSpPr>
          <p:nvPr>
            <p:ph idx="1"/>
          </p:nvPr>
        </p:nvSpPr>
        <p:spPr>
          <a:xfrm>
            <a:off x="0" y="1179096"/>
            <a:ext cx="12192000" cy="5534526"/>
          </a:xfrm>
        </p:spPr>
        <p:txBody>
          <a:bodyPr>
            <a:normAutofit/>
          </a:bodyPr>
          <a:lstStyle/>
          <a:p>
            <a:pPr marL="0" indent="0">
              <a:buNone/>
            </a:pPr>
            <a:r>
              <a:rPr lang="en-US" sz="3600" dirty="0">
                <a:solidFill>
                  <a:srgbClr val="C00000"/>
                </a:solidFill>
              </a:rPr>
              <a:t>2.3    align-items</a:t>
            </a:r>
          </a:p>
          <a:p>
            <a:pPr marL="0" indent="0">
              <a:buNone/>
            </a:pPr>
            <a:endParaRPr lang="en-US" dirty="0">
              <a:solidFill>
                <a:srgbClr val="C00000"/>
              </a:solidFill>
            </a:endParaRPr>
          </a:p>
          <a:p>
            <a:pPr marL="0" indent="0">
              <a:buNone/>
            </a:pPr>
            <a:r>
              <a:rPr lang="en-US" dirty="0">
                <a:solidFill>
                  <a:srgbClr val="C00000"/>
                </a:solidFill>
              </a:rPr>
              <a:t>Code CSS :</a:t>
            </a:r>
          </a:p>
          <a:p>
            <a:pPr marL="0" indent="0">
              <a:buNone/>
            </a:pPr>
            <a:r>
              <a:rPr lang="en-US" dirty="0">
                <a:solidFill>
                  <a:srgbClr val="C00000"/>
                </a:solidFill>
              </a:rPr>
              <a:t> 			</a:t>
            </a:r>
            <a:r>
              <a:rPr lang="en-US" dirty="0"/>
              <a:t>.flex-item1 {</a:t>
            </a:r>
          </a:p>
          <a:p>
            <a:pPr marL="0" indent="0">
              <a:buNone/>
            </a:pPr>
            <a:r>
              <a:rPr lang="en-US" dirty="0"/>
              <a:t>    			       align-items: center;</a:t>
            </a:r>
          </a:p>
          <a:p>
            <a:pPr marL="0" indent="0">
              <a:buNone/>
            </a:pPr>
            <a:r>
              <a:rPr lang="en-US" dirty="0"/>
              <a:t>                                    }</a:t>
            </a:r>
          </a:p>
          <a:p>
            <a:pPr marL="0" indent="0">
              <a:buNone/>
            </a:pPr>
            <a:endParaRPr lang="en-US" dirty="0"/>
          </a:p>
          <a:p>
            <a:pPr marL="0" indent="0">
              <a:buNone/>
            </a:pPr>
            <a:r>
              <a:rPr lang="en-US" dirty="0">
                <a:solidFill>
                  <a:srgbClr val="C00000"/>
                </a:solidFill>
              </a:rPr>
              <a:t> </a:t>
            </a:r>
            <a:r>
              <a:rPr lang="en-US" dirty="0" err="1">
                <a:solidFill>
                  <a:srgbClr val="C00000"/>
                </a:solidFill>
              </a:rPr>
              <a:t>Resultat</a:t>
            </a:r>
            <a:r>
              <a:rPr lang="en-US" dirty="0">
                <a:solidFill>
                  <a:srgbClr val="C00000"/>
                </a:solidFill>
              </a:rPr>
              <a:t> observer :     </a:t>
            </a:r>
          </a:p>
          <a:p>
            <a:pPr marL="0" indent="0">
              <a:buNone/>
            </a:pPr>
            <a:r>
              <a:rPr lang="fr-FR" dirty="0"/>
              <a:t>la classe .flex-item1 est alignée verticalement au centre à l'intérieur de son conteneur parent .container. </a:t>
            </a:r>
            <a:r>
              <a:rPr lang="en-US" dirty="0"/>
              <a:t>                                                                                            </a:t>
            </a:r>
            <a:r>
              <a:rPr lang="en-US" dirty="0">
                <a:solidFill>
                  <a:srgbClr val="C00000"/>
                </a:solidFill>
              </a:rPr>
              <a:t>                                                                           </a:t>
            </a:r>
          </a:p>
        </p:txBody>
      </p:sp>
    </p:spTree>
    <p:extLst>
      <p:ext uri="{BB962C8B-B14F-4D97-AF65-F5344CB8AC3E}">
        <p14:creationId xmlns:p14="http://schemas.microsoft.com/office/powerpoint/2010/main" val="38218048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arn(inVertical)">
                                      <p:cBhvr>
                                        <p:cTn id="41" dur="500"/>
                                        <p:tgtEl>
                                          <p:spTgt spid="3">
                                            <p:txEl>
                                              <p:pRg st="7" end="7"/>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barn(inVertical)">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EF408-9D75-4108-B536-59C68936401A}"/>
              </a:ext>
            </a:extLst>
          </p:cNvPr>
          <p:cNvSpPr>
            <a:spLocks noGrp="1"/>
          </p:cNvSpPr>
          <p:nvPr>
            <p:ph type="title"/>
          </p:nvPr>
        </p:nvSpPr>
        <p:spPr>
          <a:xfrm>
            <a:off x="1503946" y="0"/>
            <a:ext cx="8686801" cy="970380"/>
          </a:xfrm>
        </p:spPr>
        <p:txBody>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CONCLUSION</a:t>
            </a:r>
            <a:endParaRPr lang="fr-FR"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Espace réservé du contenu 2">
            <a:extLst>
              <a:ext uri="{FF2B5EF4-FFF2-40B4-BE49-F238E27FC236}">
                <a16:creationId xmlns:a16="http://schemas.microsoft.com/office/drawing/2014/main" id="{69A71A08-6E32-4D1E-BAF0-5D82C49AF467}"/>
              </a:ext>
            </a:extLst>
          </p:cNvPr>
          <p:cNvSpPr>
            <a:spLocks noGrp="1"/>
          </p:cNvSpPr>
          <p:nvPr>
            <p:ph idx="1"/>
          </p:nvPr>
        </p:nvSpPr>
        <p:spPr>
          <a:xfrm>
            <a:off x="0" y="1191126"/>
            <a:ext cx="12192000" cy="5666874"/>
          </a:xfrm>
        </p:spPr>
        <p:txBody>
          <a:bodyPr>
            <a:normAutofit/>
          </a:bodyPr>
          <a:lstStyle/>
          <a:p>
            <a:pPr marL="0" indent="0">
              <a:buNone/>
            </a:pPr>
            <a:r>
              <a:rPr lang="fr-FR" sz="3600" dirty="0">
                <a:solidFill>
                  <a:srgbClr val="C00000"/>
                </a:solidFill>
              </a:rPr>
              <a:t>Récapitulation des points clés abordés dans la présentation</a:t>
            </a:r>
            <a:r>
              <a:rPr lang="fr-FR" sz="3600" dirty="0"/>
              <a:t>.</a:t>
            </a:r>
          </a:p>
          <a:p>
            <a:pPr marL="0" indent="0">
              <a:buNone/>
            </a:pPr>
            <a:r>
              <a:rPr lang="fr-FR" dirty="0"/>
              <a:t>Et donc a travers cette présentation nous avons vue :</a:t>
            </a:r>
          </a:p>
          <a:p>
            <a:pPr marL="0" indent="0">
              <a:buNone/>
            </a:pPr>
            <a:endParaRPr lang="fr-FR" dirty="0"/>
          </a:p>
          <a:p>
            <a:pPr>
              <a:buFont typeface="Wingdings" panose="05000000000000000000" pitchFamily="2" charset="2"/>
              <a:buChar char="ü"/>
            </a:pPr>
            <a:r>
              <a:rPr lang="fr-FR" dirty="0"/>
              <a:t> La Flexbox et sa structure.</a:t>
            </a:r>
          </a:p>
          <a:p>
            <a:pPr marL="0" indent="0">
              <a:buNone/>
            </a:pPr>
            <a:endParaRPr lang="fr-FR" dirty="0"/>
          </a:p>
          <a:p>
            <a:pPr>
              <a:buFont typeface="Wingdings" panose="05000000000000000000" pitchFamily="2" charset="2"/>
              <a:buChar char="ü"/>
            </a:pPr>
            <a:r>
              <a:rPr lang="fr-FR" dirty="0"/>
              <a:t>Les différents axes de la flexbox.</a:t>
            </a:r>
          </a:p>
          <a:p>
            <a:pPr>
              <a:buFont typeface="Wingdings" panose="05000000000000000000" pitchFamily="2" charset="2"/>
              <a:buChar char="ü"/>
            </a:pPr>
            <a:endParaRPr lang="fr-FR" dirty="0"/>
          </a:p>
          <a:p>
            <a:pPr>
              <a:buFont typeface="Wingdings" panose="05000000000000000000" pitchFamily="2" charset="2"/>
              <a:buChar char="ü"/>
            </a:pPr>
            <a:r>
              <a:rPr lang="fr-FR" dirty="0"/>
              <a:t>Les différents composants de la Flexbox.</a:t>
            </a:r>
          </a:p>
          <a:p>
            <a:pPr>
              <a:buFont typeface="Wingdings" panose="05000000000000000000" pitchFamily="2" charset="2"/>
              <a:buChar char="ü"/>
            </a:pPr>
            <a:endParaRPr lang="fr-FR" dirty="0"/>
          </a:p>
          <a:p>
            <a:pPr>
              <a:buFont typeface="Wingdings" panose="05000000000000000000" pitchFamily="2" charset="2"/>
              <a:buChar char="ü"/>
            </a:pPr>
            <a:r>
              <a:rPr lang="fr-FR" dirty="0"/>
              <a:t>Les différents propriétés et valeurs appliques au </a:t>
            </a:r>
            <a:r>
              <a:rPr lang="fr-FR" dirty="0" err="1"/>
              <a:t>elements</a:t>
            </a:r>
            <a:r>
              <a:rPr lang="fr-FR" dirty="0"/>
              <a:t> flexbox.</a:t>
            </a:r>
          </a:p>
        </p:txBody>
      </p:sp>
    </p:spTree>
    <p:extLst>
      <p:ext uri="{BB962C8B-B14F-4D97-AF65-F5344CB8AC3E}">
        <p14:creationId xmlns:p14="http://schemas.microsoft.com/office/powerpoint/2010/main" val="5791396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nodeType="clickEffect">
                                  <p:stCondLst>
                                    <p:cond delay="0"/>
                                  </p:stCondLst>
                                  <p:childTnLst>
                                    <p:animEffect transition="out" filter="fade">
                                      <p:cBhvr>
                                        <p:cTn id="19" dur="1000"/>
                                        <p:tgtEl>
                                          <p:spTgt spid="3">
                                            <p:txEl>
                                              <p:pRg st="3" end="3"/>
                                            </p:txEl>
                                          </p:spTgt>
                                        </p:tgtEl>
                                      </p:cBhvr>
                                    </p:animEffect>
                                    <p:anim calcmode="lin" valueType="num">
                                      <p:cBhvr>
                                        <p:cTn id="20" dur="1000"/>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p:tgtEl>
                                          <p:spTgt spid="3">
                                            <p:txEl>
                                              <p:pRg st="3" end="3"/>
                                            </p:txEl>
                                          </p:spTgt>
                                        </p:tgtEl>
                                        <p:attrNameLst>
                                          <p:attrName>ppt_y</p:attrName>
                                        </p:attrNameLst>
                                      </p:cBhvr>
                                      <p:tavLst>
                                        <p:tav tm="0">
                                          <p:val>
                                            <p:strVal val="ppt_y"/>
                                          </p:val>
                                        </p:tav>
                                        <p:tav tm="100000">
                                          <p:val>
                                            <p:strVal val="ppt_y+.1"/>
                                          </p:val>
                                        </p:tav>
                                      </p:tavLst>
                                    </p:anim>
                                    <p:set>
                                      <p:cBhvr>
                                        <p:cTn id="22" dur="1" fill="hold">
                                          <p:stCondLst>
                                            <p:cond delay="999"/>
                                          </p:stCondLst>
                                        </p:cTn>
                                        <p:tgtEl>
                                          <p:spTgt spid="3">
                                            <p:txEl>
                                              <p:pRg st="3" end="3"/>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nodeType="clickEffect">
                                  <p:stCondLst>
                                    <p:cond delay="0"/>
                                  </p:stCondLst>
                                  <p:childTnLst>
                                    <p:animEffect transition="out" filter="fade">
                                      <p:cBhvr>
                                        <p:cTn id="26" dur="1000"/>
                                        <p:tgtEl>
                                          <p:spTgt spid="3">
                                            <p:txEl>
                                              <p:pRg st="5" end="5"/>
                                            </p:txEl>
                                          </p:spTgt>
                                        </p:tgtEl>
                                      </p:cBhvr>
                                    </p:animEffect>
                                    <p:anim calcmode="lin" valueType="num">
                                      <p:cBhvr>
                                        <p:cTn id="27" dur="1000"/>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p:tgtEl>
                                          <p:spTgt spid="3">
                                            <p:txEl>
                                              <p:pRg st="5" end="5"/>
                                            </p:txEl>
                                          </p:spTgt>
                                        </p:tgtEl>
                                        <p:attrNameLst>
                                          <p:attrName>ppt_y</p:attrName>
                                        </p:attrNameLst>
                                      </p:cBhvr>
                                      <p:tavLst>
                                        <p:tav tm="0">
                                          <p:val>
                                            <p:strVal val="ppt_y"/>
                                          </p:val>
                                        </p:tav>
                                        <p:tav tm="100000">
                                          <p:val>
                                            <p:strVal val="ppt_y+.1"/>
                                          </p:val>
                                        </p:tav>
                                      </p:tavLst>
                                    </p:anim>
                                    <p:set>
                                      <p:cBhvr>
                                        <p:cTn id="29" dur="1" fill="hold">
                                          <p:stCondLst>
                                            <p:cond delay="999"/>
                                          </p:stCondLst>
                                        </p:cTn>
                                        <p:tgtEl>
                                          <p:spTgt spid="3">
                                            <p:txEl>
                                              <p:pRg st="5" end="5"/>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nodeType="clickEffect">
                                  <p:stCondLst>
                                    <p:cond delay="0"/>
                                  </p:stCondLst>
                                  <p:childTnLst>
                                    <p:animEffect transition="out" filter="fade">
                                      <p:cBhvr>
                                        <p:cTn id="33" dur="1000"/>
                                        <p:tgtEl>
                                          <p:spTgt spid="3">
                                            <p:txEl>
                                              <p:pRg st="7" end="7"/>
                                            </p:txEl>
                                          </p:spTgt>
                                        </p:tgtEl>
                                      </p:cBhvr>
                                    </p:animEffect>
                                    <p:anim calcmode="lin" valueType="num">
                                      <p:cBhvr>
                                        <p:cTn id="34" dur="1000"/>
                                        <p:tgtEl>
                                          <p:spTgt spid="3">
                                            <p:txEl>
                                              <p:pRg st="7" end="7"/>
                                            </p:txEl>
                                          </p:spTgt>
                                        </p:tgtEl>
                                        <p:attrNameLst>
                                          <p:attrName>ppt_x</p:attrName>
                                        </p:attrNameLst>
                                      </p:cBhvr>
                                      <p:tavLst>
                                        <p:tav tm="0">
                                          <p:val>
                                            <p:strVal val="ppt_x"/>
                                          </p:val>
                                        </p:tav>
                                        <p:tav tm="100000">
                                          <p:val>
                                            <p:strVal val="ppt_x"/>
                                          </p:val>
                                        </p:tav>
                                      </p:tavLst>
                                    </p:anim>
                                    <p:anim calcmode="lin" valueType="num">
                                      <p:cBhvr>
                                        <p:cTn id="35" dur="1000"/>
                                        <p:tgtEl>
                                          <p:spTgt spid="3">
                                            <p:txEl>
                                              <p:pRg st="7" end="7"/>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7" end="7"/>
                                            </p:txEl>
                                          </p:spTgt>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exit" presetSubtype="0" fill="hold" nodeType="clickEffect">
                                  <p:stCondLst>
                                    <p:cond delay="0"/>
                                  </p:stCondLst>
                                  <p:childTnLst>
                                    <p:animEffect transition="out" filter="fade">
                                      <p:cBhvr>
                                        <p:cTn id="40" dur="1000"/>
                                        <p:tgtEl>
                                          <p:spTgt spid="3">
                                            <p:txEl>
                                              <p:pRg st="9" end="9"/>
                                            </p:txEl>
                                          </p:spTgt>
                                        </p:tgtEl>
                                      </p:cBhvr>
                                    </p:animEffect>
                                    <p:anim calcmode="lin" valueType="num">
                                      <p:cBhvr>
                                        <p:cTn id="41" dur="1000"/>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p:tgtEl>
                                          <p:spTgt spid="3">
                                            <p:txEl>
                                              <p:pRg st="9" end="9"/>
                                            </p:txEl>
                                          </p:spTgt>
                                        </p:tgtEl>
                                        <p:attrNameLst>
                                          <p:attrName>ppt_y</p:attrName>
                                        </p:attrNameLst>
                                      </p:cBhvr>
                                      <p:tavLst>
                                        <p:tav tm="0">
                                          <p:val>
                                            <p:strVal val="ppt_y"/>
                                          </p:val>
                                        </p:tav>
                                        <p:tav tm="100000">
                                          <p:val>
                                            <p:strVal val="ppt_y+.1"/>
                                          </p:val>
                                        </p:tav>
                                      </p:tavLst>
                                    </p:anim>
                                    <p:set>
                                      <p:cBhvr>
                                        <p:cTn id="43" dur="1" fill="hold">
                                          <p:stCondLst>
                                            <p:cond delay="999"/>
                                          </p:stCondLst>
                                        </p:cTn>
                                        <p:tgtEl>
                                          <p:spTgt spid="3">
                                            <p:txEl>
                                              <p:pRg st="9" end="9"/>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EF408-9D75-4108-B536-59C68936401A}"/>
              </a:ext>
            </a:extLst>
          </p:cNvPr>
          <p:cNvSpPr>
            <a:spLocks noGrp="1"/>
          </p:cNvSpPr>
          <p:nvPr>
            <p:ph type="title"/>
          </p:nvPr>
        </p:nvSpPr>
        <p:spPr>
          <a:xfrm>
            <a:off x="2177715" y="112463"/>
            <a:ext cx="7628021" cy="862096"/>
          </a:xfrm>
        </p:spPr>
        <p:txBody>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CONCLUSION</a:t>
            </a:r>
            <a:endParaRPr lang="fr-FR"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Espace réservé du contenu 2">
            <a:extLst>
              <a:ext uri="{FF2B5EF4-FFF2-40B4-BE49-F238E27FC236}">
                <a16:creationId xmlns:a16="http://schemas.microsoft.com/office/drawing/2014/main" id="{69A71A08-6E32-4D1E-BAF0-5D82C49AF467}"/>
              </a:ext>
            </a:extLst>
          </p:cNvPr>
          <p:cNvSpPr>
            <a:spLocks noGrp="1"/>
          </p:cNvSpPr>
          <p:nvPr>
            <p:ph idx="1"/>
          </p:nvPr>
        </p:nvSpPr>
        <p:spPr>
          <a:xfrm>
            <a:off x="372978" y="1479884"/>
            <a:ext cx="11478127" cy="5101390"/>
          </a:xfrm>
        </p:spPr>
        <p:txBody>
          <a:bodyPr>
            <a:normAutofit lnSpcReduction="10000"/>
          </a:bodyPr>
          <a:lstStyle/>
          <a:p>
            <a:pPr marL="0" indent="0">
              <a:buNone/>
            </a:pPr>
            <a:r>
              <a:rPr lang="fr-FR" sz="3600" dirty="0">
                <a:solidFill>
                  <a:srgbClr val="C00000"/>
                </a:solidFill>
              </a:rPr>
              <a:t>Rappel de l'importance de la flexibilité CSS dans la création de mises en page réactives: </a:t>
            </a:r>
          </a:p>
          <a:p>
            <a:pPr marL="0" indent="0">
              <a:buNone/>
            </a:pPr>
            <a:endParaRPr lang="fr-FR" dirty="0"/>
          </a:p>
          <a:p>
            <a:pPr marL="0" indent="0">
              <a:buNone/>
            </a:pPr>
            <a:r>
              <a:rPr lang="fr-FR" sz="3000" dirty="0">
                <a:solidFill>
                  <a:srgbClr val="C00000"/>
                </a:solidFill>
              </a:rPr>
              <a:t>En conclusion</a:t>
            </a:r>
            <a:r>
              <a:rPr lang="fr-FR" sz="3000" dirty="0"/>
              <a:t>, la flexbox joue un rôle essentiel dans la création de mises en page réactives, en particulier dans le contexte du </a:t>
            </a:r>
            <a:r>
              <a:rPr lang="fr-FR" sz="3000" dirty="0">
                <a:solidFill>
                  <a:srgbClr val="C00000"/>
                </a:solidFill>
              </a:rPr>
              <a:t>responsive design</a:t>
            </a:r>
            <a:r>
              <a:rPr lang="fr-FR" sz="3000" dirty="0"/>
              <a:t>. Elle offre une flexibilité CSS permettant de s'adapter aisément à différents appareils tels que les </a:t>
            </a:r>
            <a:r>
              <a:rPr lang="fr-FR" sz="3000" dirty="0">
                <a:solidFill>
                  <a:srgbClr val="C00000"/>
                </a:solidFill>
              </a:rPr>
              <a:t>téléphones</a:t>
            </a:r>
            <a:r>
              <a:rPr lang="fr-FR" sz="3000" dirty="0"/>
              <a:t>, </a:t>
            </a:r>
            <a:r>
              <a:rPr lang="fr-FR" sz="3000" dirty="0">
                <a:solidFill>
                  <a:srgbClr val="C00000"/>
                </a:solidFill>
              </a:rPr>
              <a:t>les tablettes </a:t>
            </a:r>
            <a:r>
              <a:rPr lang="fr-FR" sz="3000" dirty="0"/>
              <a:t>et </a:t>
            </a:r>
            <a:r>
              <a:rPr lang="fr-FR" sz="3000" dirty="0">
                <a:solidFill>
                  <a:srgbClr val="C00000"/>
                </a:solidFill>
              </a:rPr>
              <a:t>les PC</a:t>
            </a:r>
            <a:r>
              <a:rPr lang="fr-FR" sz="3000" dirty="0"/>
              <a:t>. </a:t>
            </a:r>
          </a:p>
          <a:p>
            <a:pPr marL="0" indent="0">
              <a:buNone/>
            </a:pPr>
            <a:endParaRPr lang="fr-FR" sz="3000" dirty="0"/>
          </a:p>
          <a:p>
            <a:pPr marL="0" indent="0">
              <a:buNone/>
            </a:pPr>
            <a:r>
              <a:rPr lang="fr-FR" sz="3000" dirty="0"/>
              <a:t>En utilisant la flexbox, les développeurs peuvent créer des mises en page fluides et adaptables qui offrent une </a:t>
            </a:r>
            <a:r>
              <a:rPr lang="fr-FR" sz="3000" dirty="0">
                <a:solidFill>
                  <a:srgbClr val="C00000"/>
                </a:solidFill>
              </a:rPr>
              <a:t>expérience utilisateur optimale</a:t>
            </a:r>
            <a:r>
              <a:rPr lang="fr-FR" sz="3000" dirty="0"/>
              <a:t> sur tous les types d'écrans. </a:t>
            </a:r>
          </a:p>
        </p:txBody>
      </p:sp>
    </p:spTree>
    <p:extLst>
      <p:ext uri="{BB962C8B-B14F-4D97-AF65-F5344CB8AC3E}">
        <p14:creationId xmlns:p14="http://schemas.microsoft.com/office/powerpoint/2010/main" val="9802977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EF408-9D75-4108-B536-59C68936401A}"/>
              </a:ext>
            </a:extLst>
          </p:cNvPr>
          <p:cNvSpPr>
            <a:spLocks noGrp="1"/>
          </p:cNvSpPr>
          <p:nvPr>
            <p:ph type="title"/>
          </p:nvPr>
        </p:nvSpPr>
        <p:spPr>
          <a:xfrm>
            <a:off x="838200" y="365125"/>
            <a:ext cx="10515600" cy="1460500"/>
          </a:xfrm>
        </p:spPr>
        <p:txBody>
          <a:bodyPr>
            <a:normAutofit/>
          </a:bodyPr>
          <a:lstStyle/>
          <a:p>
            <a:pPr algn="ctr"/>
            <a:r>
              <a:rPr lang="en-US" sz="5400" b="1" dirty="0">
                <a:solidFill>
                  <a:srgbClr val="C00000"/>
                </a:solidFill>
                <a:latin typeface="Tahoma" panose="020B0604030504040204" pitchFamily="34" charset="0"/>
                <a:ea typeface="Tahoma" panose="020B0604030504040204" pitchFamily="34" charset="0"/>
                <a:cs typeface="Tahoma" panose="020B0604030504040204" pitchFamily="34" charset="0"/>
              </a:rPr>
              <a:t>CONCLUSION</a:t>
            </a:r>
            <a:endParaRPr lang="fr-FR" sz="54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Espace réservé du contenu 2">
            <a:extLst>
              <a:ext uri="{FF2B5EF4-FFF2-40B4-BE49-F238E27FC236}">
                <a16:creationId xmlns:a16="http://schemas.microsoft.com/office/drawing/2014/main" id="{69A71A08-6E32-4D1E-BAF0-5D82C49AF467}"/>
              </a:ext>
            </a:extLst>
          </p:cNvPr>
          <p:cNvSpPr>
            <a:spLocks noGrp="1"/>
          </p:cNvSpPr>
          <p:nvPr>
            <p:ph idx="1"/>
          </p:nvPr>
        </p:nvSpPr>
        <p:spPr>
          <a:xfrm>
            <a:off x="838200" y="1825625"/>
            <a:ext cx="10515600" cy="4887996"/>
          </a:xfrm>
          <a:ln>
            <a:solidFill>
              <a:srgbClr val="00B0F0"/>
            </a:solidFill>
          </a:ln>
        </p:spPr>
        <p:txBody>
          <a:bodyPr/>
          <a:lstStyle/>
          <a:p>
            <a:pPr marL="0" indent="0">
              <a:buNone/>
            </a:pPr>
            <a:endParaRPr lang="en-US" dirty="0">
              <a:solidFill>
                <a:srgbClr val="C00000"/>
              </a:solidFill>
            </a:endParaRPr>
          </a:p>
          <a:p>
            <a:pPr marL="0" indent="0">
              <a:buNone/>
            </a:pPr>
            <a:endParaRPr lang="fr-FR" dirty="0">
              <a:solidFill>
                <a:srgbClr val="C00000"/>
              </a:solidFill>
            </a:endParaRPr>
          </a:p>
          <a:p>
            <a:pPr marL="0" indent="0">
              <a:buNone/>
            </a:pPr>
            <a:endParaRPr lang="fr-FR" dirty="0">
              <a:solidFill>
                <a:srgbClr val="C00000"/>
              </a:solidFill>
            </a:endParaRPr>
          </a:p>
          <a:p>
            <a:pPr marL="0" indent="0" algn="ctr">
              <a:buNone/>
            </a:pPr>
            <a:r>
              <a:rPr lang="fr-FR" sz="4000" dirty="0">
                <a:solidFill>
                  <a:srgbClr val="C00000"/>
                </a:solidFill>
              </a:rPr>
              <a:t>Merci bien pour votre attention ! </a:t>
            </a:r>
          </a:p>
          <a:p>
            <a:pPr marL="0" indent="0" algn="ctr">
              <a:buNone/>
            </a:pPr>
            <a:endParaRPr lang="fr-FR" sz="4000" dirty="0">
              <a:solidFill>
                <a:srgbClr val="C00000"/>
              </a:solidFill>
            </a:endParaRPr>
          </a:p>
          <a:p>
            <a:pPr marL="0" indent="0" algn="ctr">
              <a:buNone/>
            </a:pPr>
            <a:endParaRPr lang="fr-FR" sz="4000" dirty="0">
              <a:solidFill>
                <a:srgbClr val="C00000"/>
              </a:solidFill>
            </a:endParaRPr>
          </a:p>
          <a:p>
            <a:pPr marL="0" indent="0" algn="ctr">
              <a:buNone/>
            </a:pPr>
            <a:endParaRPr lang="fr-FR" sz="4000" dirty="0">
              <a:solidFill>
                <a:srgbClr val="C00000"/>
              </a:solidFill>
            </a:endParaRPr>
          </a:p>
        </p:txBody>
      </p:sp>
      <p:pic>
        <p:nvPicPr>
          <p:cNvPr id="6154" name="Picture 10" descr="Learn Emoji PNG Transparent Images Free Download | Vector Files | Pngtree">
            <a:extLst>
              <a:ext uri="{FF2B5EF4-FFF2-40B4-BE49-F238E27FC236}">
                <a16:creationId xmlns:a16="http://schemas.microsoft.com/office/drawing/2014/main" id="{36A9F52B-A45C-4EDE-8449-E069D65148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92" t="16425" r="21814" b="14258"/>
          <a:stretch/>
        </p:blipFill>
        <p:spPr bwMode="auto">
          <a:xfrm>
            <a:off x="4862762" y="4506621"/>
            <a:ext cx="1985211" cy="1882148"/>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6158" name="Picture 14" descr="party popper&quot; Emoji - Download for free – Iconduck">
            <a:extLst>
              <a:ext uri="{FF2B5EF4-FFF2-40B4-BE49-F238E27FC236}">
                <a16:creationId xmlns:a16="http://schemas.microsoft.com/office/drawing/2014/main" id="{3D411D17-04C7-4A6D-A36C-E93FD86949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970"/>
          <a:stretch/>
        </p:blipFill>
        <p:spPr bwMode="auto">
          <a:xfrm>
            <a:off x="9570863" y="3118993"/>
            <a:ext cx="1257557" cy="104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949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500"/>
                                        <p:tgtEl>
                                          <p:spTgt spid="3">
                                            <p:txEl>
                                              <p:pRg st="3" end="3"/>
                                            </p:txEl>
                                          </p:spTgt>
                                        </p:tgtEl>
                                      </p:cBhvr>
                                    </p:animEffect>
                                    <p:anim calcmode="lin" valueType="num">
                                      <p:cBhvr>
                                        <p:cTn id="13" dur="15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14" dur="1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99"/>
                                          </p:stCondLst>
                                        </p:cTn>
                                        <p:tgtEl>
                                          <p:spTgt spid="61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6154"/>
                                        </p:tgtEl>
                                        <p:attrNameLst>
                                          <p:attrName>style.visibility</p:attrName>
                                        </p:attrNameLst>
                                      </p:cBhvr>
                                      <p:to>
                                        <p:strVal val="visible"/>
                                      </p:to>
                                    </p:set>
                                    <p:animEffect transition="in" filter="randombar(horizontal)">
                                      <p:cBhvr>
                                        <p:cTn id="23"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E50D5-62AD-4480-8F78-3F9070A03555}"/>
              </a:ext>
            </a:extLst>
          </p:cNvPr>
          <p:cNvSpPr>
            <a:spLocks noGrp="1"/>
          </p:cNvSpPr>
          <p:nvPr>
            <p:ph type="title"/>
          </p:nvPr>
        </p:nvSpPr>
        <p:spPr>
          <a:xfrm>
            <a:off x="579783" y="355185"/>
            <a:ext cx="10515600" cy="1325563"/>
          </a:xfrm>
        </p:spPr>
        <p:txBody>
          <a:bodyPr>
            <a:normAutofit/>
          </a:bodyPr>
          <a:lstStyle/>
          <a:p>
            <a:r>
              <a:rPr lang="en-US" sz="4800" dirty="0">
                <a:solidFill>
                  <a:srgbClr val="C00000"/>
                </a:solidFill>
                <a:latin typeface="Tahoma" panose="020B0604030504040204" pitchFamily="34" charset="0"/>
                <a:ea typeface="Tahoma" panose="020B0604030504040204" pitchFamily="34" charset="0"/>
                <a:cs typeface="Tahoma" panose="020B0604030504040204" pitchFamily="34" charset="0"/>
              </a:rPr>
              <a:t>Plan de la presentation</a:t>
            </a:r>
            <a:endParaRPr lang="fr-FR" sz="480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Espace réservé du contenu 2">
            <a:extLst>
              <a:ext uri="{FF2B5EF4-FFF2-40B4-BE49-F238E27FC236}">
                <a16:creationId xmlns:a16="http://schemas.microsoft.com/office/drawing/2014/main" id="{78FFF7E3-01DD-486E-8958-02B11B30486D}"/>
              </a:ext>
            </a:extLst>
          </p:cNvPr>
          <p:cNvSpPr>
            <a:spLocks noGrp="1"/>
          </p:cNvSpPr>
          <p:nvPr>
            <p:ph idx="1"/>
          </p:nvPr>
        </p:nvSpPr>
        <p:spPr>
          <a:xfrm>
            <a:off x="579783" y="1897815"/>
            <a:ext cx="10515600" cy="4351338"/>
          </a:xfrm>
        </p:spPr>
        <p:txBody>
          <a:bodyPr/>
          <a:lstStyle/>
          <a:p>
            <a:pPr>
              <a:buFont typeface="Wingdings" panose="05000000000000000000" pitchFamily="2" charset="2"/>
              <a:buChar char="Ø"/>
            </a:pPr>
            <a:r>
              <a:rPr lang="en-US" dirty="0"/>
              <a:t>Rappel sur </a:t>
            </a:r>
            <a:r>
              <a:rPr lang="en-US" dirty="0" err="1"/>
              <a:t>l’utilisation</a:t>
            </a:r>
            <a:r>
              <a:rPr lang="en-US" dirty="0"/>
              <a:t> des proprieties CSS</a:t>
            </a:r>
          </a:p>
          <a:p>
            <a:pPr>
              <a:buFont typeface="Wingdings" panose="05000000000000000000" pitchFamily="2" charset="2"/>
              <a:buChar char="Ø"/>
            </a:pPr>
            <a:r>
              <a:rPr lang="fr-FR" dirty="0"/>
              <a:t>Structuration de la Flexbox</a:t>
            </a:r>
          </a:p>
          <a:p>
            <a:pPr>
              <a:buFont typeface="Wingdings" panose="05000000000000000000" pitchFamily="2" charset="2"/>
              <a:buChar char="Ø"/>
            </a:pPr>
            <a:r>
              <a:rPr lang="fr-FR" dirty="0"/>
              <a:t>Les deux axes des de la Flexbox </a:t>
            </a:r>
          </a:p>
          <a:p>
            <a:pPr>
              <a:buFont typeface="Wingdings" panose="05000000000000000000" pitchFamily="2" charset="2"/>
              <a:buChar char="Ø"/>
            </a:pPr>
            <a:r>
              <a:rPr lang="fr-FR" dirty="0"/>
              <a:t>Alignement des éléments d’un conteneur</a:t>
            </a:r>
          </a:p>
          <a:p>
            <a:pPr>
              <a:buFont typeface="Wingdings" panose="05000000000000000000" pitchFamily="2" charset="2"/>
              <a:buChar char="Ø"/>
            </a:pPr>
            <a:r>
              <a:rPr lang="fr-FR" dirty="0"/>
              <a:t>Applications des Propriétés Flexbox</a:t>
            </a:r>
          </a:p>
          <a:p>
            <a:pPr lvl="1">
              <a:buFont typeface="Wingdings" panose="05000000000000000000" pitchFamily="2" charset="2"/>
              <a:buChar char="Ø"/>
            </a:pPr>
            <a:r>
              <a:rPr lang="fr-FR" dirty="0"/>
              <a:t>La flex container</a:t>
            </a:r>
          </a:p>
          <a:p>
            <a:pPr lvl="1">
              <a:buFont typeface="Wingdings" panose="05000000000000000000" pitchFamily="2" charset="2"/>
              <a:buChar char="Ø"/>
            </a:pPr>
            <a:r>
              <a:rPr lang="fr-FR" dirty="0"/>
              <a:t>La flex item</a:t>
            </a:r>
          </a:p>
          <a:p>
            <a:pPr>
              <a:buFont typeface="Wingdings" panose="05000000000000000000" pitchFamily="2" charset="2"/>
              <a:buChar char="Ø"/>
            </a:pPr>
            <a:r>
              <a:rPr lang="fr-FR" dirty="0"/>
              <a:t>Conclusion</a:t>
            </a:r>
          </a:p>
        </p:txBody>
      </p:sp>
    </p:spTree>
    <p:extLst>
      <p:ext uri="{BB962C8B-B14F-4D97-AF65-F5344CB8AC3E}">
        <p14:creationId xmlns:p14="http://schemas.microsoft.com/office/powerpoint/2010/main" val="9224285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arn(inVertical)">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387AB1-0331-45AE-9054-81E1AD4695FD}"/>
              </a:ext>
            </a:extLst>
          </p:cNvPr>
          <p:cNvSpPr>
            <a:spLocks noGrp="1"/>
          </p:cNvSpPr>
          <p:nvPr>
            <p:ph type="title"/>
          </p:nvPr>
        </p:nvSpPr>
        <p:spPr>
          <a:xfrm>
            <a:off x="838200" y="365125"/>
            <a:ext cx="10515600" cy="1325563"/>
          </a:xfrm>
        </p:spPr>
        <p:txBody>
          <a:bodyPr/>
          <a:lstStyle/>
          <a:p>
            <a:r>
              <a:rPr lang="en-US" dirty="0">
                <a:solidFill>
                  <a:srgbClr val="C00000"/>
                </a:solidFill>
                <a:latin typeface="Tahoma" panose="020B0604030504040204" pitchFamily="34" charset="0"/>
                <a:ea typeface="Tahoma" panose="020B0604030504040204" pitchFamily="34" charset="0"/>
                <a:cs typeface="Tahoma" panose="020B0604030504040204" pitchFamily="34" charset="0"/>
              </a:rPr>
              <a:t>Rappel sur </a:t>
            </a:r>
            <a:r>
              <a:rPr lang="en-US" dirty="0" err="1">
                <a:solidFill>
                  <a:srgbClr val="C00000"/>
                </a:solidFill>
                <a:latin typeface="Tahoma" panose="020B0604030504040204" pitchFamily="34" charset="0"/>
                <a:ea typeface="Tahoma" panose="020B0604030504040204" pitchFamily="34" charset="0"/>
                <a:cs typeface="Tahoma" panose="020B0604030504040204" pitchFamily="34" charset="0"/>
              </a:rPr>
              <a:t>l’utilisation</a:t>
            </a:r>
            <a:r>
              <a:rPr lang="en-US" dirty="0">
                <a:solidFill>
                  <a:srgbClr val="C00000"/>
                </a:solidFill>
                <a:latin typeface="Tahoma" panose="020B0604030504040204" pitchFamily="34" charset="0"/>
                <a:ea typeface="Tahoma" panose="020B0604030504040204" pitchFamily="34" charset="0"/>
                <a:cs typeface="Tahoma" panose="020B0604030504040204" pitchFamily="34" charset="0"/>
              </a:rPr>
              <a:t> des proprieties CSS</a:t>
            </a:r>
            <a:endParaRPr lang="fr-FR"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Espace réservé du contenu 2">
            <a:extLst>
              <a:ext uri="{FF2B5EF4-FFF2-40B4-BE49-F238E27FC236}">
                <a16:creationId xmlns:a16="http://schemas.microsoft.com/office/drawing/2014/main" id="{862580FC-854F-4344-8571-8A82BE6C2E7D}"/>
              </a:ext>
            </a:extLst>
          </p:cNvPr>
          <p:cNvSpPr>
            <a:spLocks noGrp="1"/>
          </p:cNvSpPr>
          <p:nvPr>
            <p:ph idx="1"/>
          </p:nvPr>
        </p:nvSpPr>
        <p:spPr/>
        <p:txBody>
          <a:bodyPr/>
          <a:lstStyle/>
          <a:p>
            <a:pPr marL="0" indent="0">
              <a:buNone/>
            </a:pPr>
            <a:r>
              <a:rPr lang="en-US" dirty="0"/>
              <a:t>Une proprieties CSS est </a:t>
            </a:r>
            <a:r>
              <a:rPr lang="en-US" dirty="0" err="1"/>
              <a:t>utiliser</a:t>
            </a:r>
            <a:r>
              <a:rPr lang="en-US" dirty="0"/>
              <a:t> de la </a:t>
            </a:r>
            <a:r>
              <a:rPr lang="en-US" dirty="0" err="1"/>
              <a:t>forme</a:t>
            </a:r>
            <a:r>
              <a:rPr lang="en-US" dirty="0"/>
              <a:t> </a:t>
            </a:r>
            <a:r>
              <a:rPr lang="en-US" dirty="0" err="1"/>
              <a:t>cle-valeur</a:t>
            </a:r>
            <a:r>
              <a:rPr lang="en-US" dirty="0"/>
              <a:t> : </a:t>
            </a:r>
          </a:p>
          <a:p>
            <a:pPr marL="0" indent="0">
              <a:buNone/>
            </a:pPr>
            <a:endParaRPr lang="en-US" dirty="0"/>
          </a:p>
          <a:p>
            <a:pPr marL="0" indent="0">
              <a:buNone/>
            </a:pPr>
            <a:r>
              <a:rPr lang="en-US" dirty="0">
                <a:solidFill>
                  <a:srgbClr val="C00000"/>
                </a:solidFill>
              </a:rPr>
              <a:t>Example </a:t>
            </a:r>
            <a:r>
              <a:rPr lang="en-US" dirty="0"/>
              <a:t>:</a:t>
            </a:r>
          </a:p>
          <a:p>
            <a:pPr marL="0" indent="0">
              <a:buNone/>
            </a:pPr>
            <a:r>
              <a:rPr lang="en-US" dirty="0"/>
              <a:t>			p {</a:t>
            </a:r>
          </a:p>
          <a:p>
            <a:pPr marL="0" indent="0">
              <a:buNone/>
            </a:pPr>
            <a:r>
              <a:rPr lang="en-US" dirty="0"/>
              <a:t>	      		       color : red</a:t>
            </a:r>
          </a:p>
          <a:p>
            <a:pPr marL="0" indent="0">
              <a:buNone/>
            </a:pPr>
            <a:r>
              <a:rPr lang="en-US" dirty="0"/>
              <a:t>	    		    }</a:t>
            </a:r>
          </a:p>
          <a:p>
            <a:pPr marL="0" indent="0">
              <a:buNone/>
            </a:pPr>
            <a:r>
              <a:rPr lang="en-US" dirty="0"/>
              <a:t>      </a:t>
            </a:r>
            <a:r>
              <a:rPr lang="en-US" sz="2000" dirty="0" err="1"/>
              <a:t>selecteur</a:t>
            </a:r>
            <a:r>
              <a:rPr lang="en-US" sz="2000" dirty="0"/>
              <a:t> </a:t>
            </a:r>
            <a:r>
              <a:rPr lang="en-US" dirty="0"/>
              <a:t>		    </a:t>
            </a:r>
            <a:r>
              <a:rPr lang="en-US" sz="2000" dirty="0"/>
              <a:t> </a:t>
            </a:r>
            <a:r>
              <a:rPr lang="en-US" sz="2000" dirty="0" err="1">
                <a:solidFill>
                  <a:srgbClr val="C00000"/>
                </a:solidFill>
              </a:rPr>
              <a:t>cle</a:t>
            </a:r>
            <a:r>
              <a:rPr lang="en-US" sz="2000" dirty="0"/>
              <a:t>                                                             </a:t>
            </a:r>
            <a:r>
              <a:rPr lang="en-US" sz="2000" dirty="0" err="1">
                <a:solidFill>
                  <a:srgbClr val="C00000"/>
                </a:solidFill>
              </a:rPr>
              <a:t>valeur</a:t>
            </a:r>
            <a:endParaRPr lang="fr-FR" sz="2000" dirty="0">
              <a:solidFill>
                <a:srgbClr val="C00000"/>
              </a:solidFill>
            </a:endParaRPr>
          </a:p>
        </p:txBody>
      </p:sp>
      <p:cxnSp>
        <p:nvCxnSpPr>
          <p:cNvPr id="5" name="Connecteur droit avec flèche 4">
            <a:extLst>
              <a:ext uri="{FF2B5EF4-FFF2-40B4-BE49-F238E27FC236}">
                <a16:creationId xmlns:a16="http://schemas.microsoft.com/office/drawing/2014/main" id="{92FEC98C-CB99-4366-B7F6-076F8159AD23}"/>
              </a:ext>
            </a:extLst>
          </p:cNvPr>
          <p:cNvCxnSpPr>
            <a:cxnSpLocks/>
          </p:cNvCxnSpPr>
          <p:nvPr/>
        </p:nvCxnSpPr>
        <p:spPr>
          <a:xfrm flipV="1">
            <a:off x="3319591" y="4125433"/>
            <a:ext cx="893135" cy="7655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99033C88-01DD-4CEA-B565-349A746020DE}"/>
              </a:ext>
            </a:extLst>
          </p:cNvPr>
          <p:cNvCxnSpPr/>
          <p:nvPr/>
        </p:nvCxnSpPr>
        <p:spPr>
          <a:xfrm flipH="1" flipV="1">
            <a:off x="5822248" y="4151802"/>
            <a:ext cx="871869" cy="7655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B7E01163-B3E9-4B8C-AF17-74E31B30D713}"/>
              </a:ext>
            </a:extLst>
          </p:cNvPr>
          <p:cNvCxnSpPr>
            <a:cxnSpLocks/>
          </p:cNvCxnSpPr>
          <p:nvPr/>
        </p:nvCxnSpPr>
        <p:spPr>
          <a:xfrm flipV="1">
            <a:off x="2069432" y="3681664"/>
            <a:ext cx="1624263" cy="1395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4064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435">
                                          <p:stCondLst>
                                            <p:cond delay="0"/>
                                          </p:stCondLst>
                                        </p:cTn>
                                        <p:tgtEl>
                                          <p:spTgt spid="14"/>
                                        </p:tgtEl>
                                      </p:cBhvr>
                                    </p:animEffect>
                                    <p:anim calcmode="lin" valueType="num">
                                      <p:cBhvr>
                                        <p:cTn id="40" dur="1367"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1" dur="498"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42" dur="498" tmFilter="0, 0; 0.125,0.2665; 0.25,0.4; 0.375,0.465; 0.5,0.5;  0.625,0.535; 0.75,0.6; 0.875,0.7335; 1,1">
                                          <p:stCondLst>
                                            <p:cond delay="498"/>
                                          </p:stCondLst>
                                        </p:cTn>
                                        <p:tgtEl>
                                          <p:spTgt spid="14"/>
                                        </p:tgtEl>
                                        <p:attrNameLst>
                                          <p:attrName>ppt_y</p:attrName>
                                        </p:attrNameLst>
                                      </p:cBhvr>
                                      <p:tavLst>
                                        <p:tav tm="0" fmla="#ppt_y-sin(pi*$)/9">
                                          <p:val>
                                            <p:fltVal val="0"/>
                                          </p:val>
                                        </p:tav>
                                        <p:tav tm="100000">
                                          <p:val>
                                            <p:fltVal val="1"/>
                                          </p:val>
                                        </p:tav>
                                      </p:tavLst>
                                    </p:anim>
                                    <p:anim calcmode="lin" valueType="num">
                                      <p:cBhvr>
                                        <p:cTn id="43" dur="249" tmFilter="0, 0; 0.125,0.2665; 0.25,0.4; 0.375,0.465; 0.5,0.5;  0.625,0.535; 0.75,0.6; 0.875,0.7335; 1,1">
                                          <p:stCondLst>
                                            <p:cond delay="993"/>
                                          </p:stCondLst>
                                        </p:cTn>
                                        <p:tgtEl>
                                          <p:spTgt spid="14"/>
                                        </p:tgtEl>
                                        <p:attrNameLst>
                                          <p:attrName>ppt_y</p:attrName>
                                        </p:attrNameLst>
                                      </p:cBhvr>
                                      <p:tavLst>
                                        <p:tav tm="0" fmla="#ppt_y-sin(pi*$)/27">
                                          <p:val>
                                            <p:fltVal val="0"/>
                                          </p:val>
                                        </p:tav>
                                        <p:tav tm="100000">
                                          <p:val>
                                            <p:fltVal val="1"/>
                                          </p:val>
                                        </p:tav>
                                      </p:tavLst>
                                    </p:anim>
                                    <p:anim calcmode="lin" valueType="num">
                                      <p:cBhvr>
                                        <p:cTn id="44" dur="123" tmFilter="0, 0; 0.125,0.2665; 0.25,0.4; 0.375,0.465; 0.5,0.5;  0.625,0.535; 0.75,0.6; 0.875,0.7335; 1,1">
                                          <p:stCondLst>
                                            <p:cond delay="1242"/>
                                          </p:stCondLst>
                                        </p:cTn>
                                        <p:tgtEl>
                                          <p:spTgt spid="14"/>
                                        </p:tgtEl>
                                        <p:attrNameLst>
                                          <p:attrName>ppt_y</p:attrName>
                                        </p:attrNameLst>
                                      </p:cBhvr>
                                      <p:tavLst>
                                        <p:tav tm="0" fmla="#ppt_y-sin(pi*$)/81">
                                          <p:val>
                                            <p:fltVal val="0"/>
                                          </p:val>
                                        </p:tav>
                                        <p:tav tm="100000">
                                          <p:val>
                                            <p:fltVal val="1"/>
                                          </p:val>
                                        </p:tav>
                                      </p:tavLst>
                                    </p:anim>
                                    <p:animScale>
                                      <p:cBhvr>
                                        <p:cTn id="45" dur="20">
                                          <p:stCondLst>
                                            <p:cond delay="488"/>
                                          </p:stCondLst>
                                        </p:cTn>
                                        <p:tgtEl>
                                          <p:spTgt spid="14"/>
                                        </p:tgtEl>
                                      </p:cBhvr>
                                      <p:to x="100000" y="60000"/>
                                    </p:animScale>
                                    <p:animScale>
                                      <p:cBhvr>
                                        <p:cTn id="46" dur="125" decel="50000">
                                          <p:stCondLst>
                                            <p:cond delay="507"/>
                                          </p:stCondLst>
                                        </p:cTn>
                                        <p:tgtEl>
                                          <p:spTgt spid="14"/>
                                        </p:tgtEl>
                                      </p:cBhvr>
                                      <p:to x="100000" y="100000"/>
                                    </p:animScale>
                                    <p:animScale>
                                      <p:cBhvr>
                                        <p:cTn id="47" dur="20">
                                          <p:stCondLst>
                                            <p:cond delay="984"/>
                                          </p:stCondLst>
                                        </p:cTn>
                                        <p:tgtEl>
                                          <p:spTgt spid="14"/>
                                        </p:tgtEl>
                                      </p:cBhvr>
                                      <p:to x="100000" y="80000"/>
                                    </p:animScale>
                                    <p:animScale>
                                      <p:cBhvr>
                                        <p:cTn id="48" dur="125" decel="50000">
                                          <p:stCondLst>
                                            <p:cond delay="1004"/>
                                          </p:stCondLst>
                                        </p:cTn>
                                        <p:tgtEl>
                                          <p:spTgt spid="14"/>
                                        </p:tgtEl>
                                      </p:cBhvr>
                                      <p:to x="100000" y="100000"/>
                                    </p:animScale>
                                    <p:animScale>
                                      <p:cBhvr>
                                        <p:cTn id="49" dur="20">
                                          <p:stCondLst>
                                            <p:cond delay="1232"/>
                                          </p:stCondLst>
                                        </p:cTn>
                                        <p:tgtEl>
                                          <p:spTgt spid="14"/>
                                        </p:tgtEl>
                                      </p:cBhvr>
                                      <p:to x="100000" y="90000"/>
                                    </p:animScale>
                                    <p:animScale>
                                      <p:cBhvr>
                                        <p:cTn id="50" dur="125" decel="50000">
                                          <p:stCondLst>
                                            <p:cond delay="1251"/>
                                          </p:stCondLst>
                                        </p:cTn>
                                        <p:tgtEl>
                                          <p:spTgt spid="14"/>
                                        </p:tgtEl>
                                      </p:cBhvr>
                                      <p:to x="100000" y="100000"/>
                                    </p:animScale>
                                    <p:animScale>
                                      <p:cBhvr>
                                        <p:cTn id="51" dur="20">
                                          <p:stCondLst>
                                            <p:cond delay="1356"/>
                                          </p:stCondLst>
                                        </p:cTn>
                                        <p:tgtEl>
                                          <p:spTgt spid="14"/>
                                        </p:tgtEl>
                                      </p:cBhvr>
                                      <p:to x="100000" y="95000"/>
                                    </p:animScale>
                                    <p:animScale>
                                      <p:cBhvr>
                                        <p:cTn id="52" dur="125" decel="50000">
                                          <p:stCondLst>
                                            <p:cond delay="1376"/>
                                          </p:stCondLst>
                                        </p:cTn>
                                        <p:tgtEl>
                                          <p:spTgt spid="14"/>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435">
                                          <p:stCondLst>
                                            <p:cond delay="0"/>
                                          </p:stCondLst>
                                        </p:cTn>
                                        <p:tgtEl>
                                          <p:spTgt spid="5"/>
                                        </p:tgtEl>
                                      </p:cBhvr>
                                    </p:animEffect>
                                    <p:anim calcmode="lin" valueType="num">
                                      <p:cBhvr>
                                        <p:cTn id="58" dur="1366"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9"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0"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61"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62"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63" dur="19">
                                          <p:stCondLst>
                                            <p:cond delay="487"/>
                                          </p:stCondLst>
                                        </p:cTn>
                                        <p:tgtEl>
                                          <p:spTgt spid="5"/>
                                        </p:tgtEl>
                                      </p:cBhvr>
                                      <p:to x="100000" y="60000"/>
                                    </p:animScale>
                                    <p:animScale>
                                      <p:cBhvr>
                                        <p:cTn id="64" dur="124" decel="50000">
                                          <p:stCondLst>
                                            <p:cond delay="507"/>
                                          </p:stCondLst>
                                        </p:cTn>
                                        <p:tgtEl>
                                          <p:spTgt spid="5"/>
                                        </p:tgtEl>
                                      </p:cBhvr>
                                      <p:to x="100000" y="100000"/>
                                    </p:animScale>
                                    <p:animScale>
                                      <p:cBhvr>
                                        <p:cTn id="65" dur="19">
                                          <p:stCondLst>
                                            <p:cond delay="984"/>
                                          </p:stCondLst>
                                        </p:cTn>
                                        <p:tgtEl>
                                          <p:spTgt spid="5"/>
                                        </p:tgtEl>
                                      </p:cBhvr>
                                      <p:to x="100000" y="80000"/>
                                    </p:animScale>
                                    <p:animScale>
                                      <p:cBhvr>
                                        <p:cTn id="66" dur="124" decel="50000">
                                          <p:stCondLst>
                                            <p:cond delay="1003"/>
                                          </p:stCondLst>
                                        </p:cTn>
                                        <p:tgtEl>
                                          <p:spTgt spid="5"/>
                                        </p:tgtEl>
                                      </p:cBhvr>
                                      <p:to x="100000" y="100000"/>
                                    </p:animScale>
                                    <p:animScale>
                                      <p:cBhvr>
                                        <p:cTn id="67" dur="19">
                                          <p:stCondLst>
                                            <p:cond delay="1231"/>
                                          </p:stCondLst>
                                        </p:cTn>
                                        <p:tgtEl>
                                          <p:spTgt spid="5"/>
                                        </p:tgtEl>
                                      </p:cBhvr>
                                      <p:to x="100000" y="90000"/>
                                    </p:animScale>
                                    <p:animScale>
                                      <p:cBhvr>
                                        <p:cTn id="68" dur="124" decel="50000">
                                          <p:stCondLst>
                                            <p:cond delay="1251"/>
                                          </p:stCondLst>
                                        </p:cTn>
                                        <p:tgtEl>
                                          <p:spTgt spid="5"/>
                                        </p:tgtEl>
                                      </p:cBhvr>
                                      <p:to x="100000" y="100000"/>
                                    </p:animScale>
                                    <p:animScale>
                                      <p:cBhvr>
                                        <p:cTn id="69" dur="19">
                                          <p:stCondLst>
                                            <p:cond delay="1356"/>
                                          </p:stCondLst>
                                        </p:cTn>
                                        <p:tgtEl>
                                          <p:spTgt spid="5"/>
                                        </p:tgtEl>
                                      </p:cBhvr>
                                      <p:to x="100000" y="95000"/>
                                    </p:animScale>
                                    <p:animScale>
                                      <p:cBhvr>
                                        <p:cTn id="70" dur="124" decel="50000">
                                          <p:stCondLst>
                                            <p:cond delay="1376"/>
                                          </p:stCondLst>
                                        </p:cTn>
                                        <p:tgtEl>
                                          <p:spTgt spid="5"/>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down)">
                                      <p:cBhvr>
                                        <p:cTn id="75" dur="435">
                                          <p:stCondLst>
                                            <p:cond delay="0"/>
                                          </p:stCondLst>
                                        </p:cTn>
                                        <p:tgtEl>
                                          <p:spTgt spid="8"/>
                                        </p:tgtEl>
                                      </p:cBhvr>
                                    </p:animEffect>
                                    <p:anim calcmode="lin" valueType="num">
                                      <p:cBhvr>
                                        <p:cTn id="76" dur="1366"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7"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8"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79"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80"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81" dur="19">
                                          <p:stCondLst>
                                            <p:cond delay="487"/>
                                          </p:stCondLst>
                                        </p:cTn>
                                        <p:tgtEl>
                                          <p:spTgt spid="8"/>
                                        </p:tgtEl>
                                      </p:cBhvr>
                                      <p:to x="100000" y="60000"/>
                                    </p:animScale>
                                    <p:animScale>
                                      <p:cBhvr>
                                        <p:cTn id="82" dur="124" decel="50000">
                                          <p:stCondLst>
                                            <p:cond delay="507"/>
                                          </p:stCondLst>
                                        </p:cTn>
                                        <p:tgtEl>
                                          <p:spTgt spid="8"/>
                                        </p:tgtEl>
                                      </p:cBhvr>
                                      <p:to x="100000" y="100000"/>
                                    </p:animScale>
                                    <p:animScale>
                                      <p:cBhvr>
                                        <p:cTn id="83" dur="19">
                                          <p:stCondLst>
                                            <p:cond delay="984"/>
                                          </p:stCondLst>
                                        </p:cTn>
                                        <p:tgtEl>
                                          <p:spTgt spid="8"/>
                                        </p:tgtEl>
                                      </p:cBhvr>
                                      <p:to x="100000" y="80000"/>
                                    </p:animScale>
                                    <p:animScale>
                                      <p:cBhvr>
                                        <p:cTn id="84" dur="124" decel="50000">
                                          <p:stCondLst>
                                            <p:cond delay="1003"/>
                                          </p:stCondLst>
                                        </p:cTn>
                                        <p:tgtEl>
                                          <p:spTgt spid="8"/>
                                        </p:tgtEl>
                                      </p:cBhvr>
                                      <p:to x="100000" y="100000"/>
                                    </p:animScale>
                                    <p:animScale>
                                      <p:cBhvr>
                                        <p:cTn id="85" dur="19">
                                          <p:stCondLst>
                                            <p:cond delay="1231"/>
                                          </p:stCondLst>
                                        </p:cTn>
                                        <p:tgtEl>
                                          <p:spTgt spid="8"/>
                                        </p:tgtEl>
                                      </p:cBhvr>
                                      <p:to x="100000" y="90000"/>
                                    </p:animScale>
                                    <p:animScale>
                                      <p:cBhvr>
                                        <p:cTn id="86" dur="124" decel="50000">
                                          <p:stCondLst>
                                            <p:cond delay="1251"/>
                                          </p:stCondLst>
                                        </p:cTn>
                                        <p:tgtEl>
                                          <p:spTgt spid="8"/>
                                        </p:tgtEl>
                                      </p:cBhvr>
                                      <p:to x="100000" y="100000"/>
                                    </p:animScale>
                                    <p:animScale>
                                      <p:cBhvr>
                                        <p:cTn id="87" dur="19">
                                          <p:stCondLst>
                                            <p:cond delay="1356"/>
                                          </p:stCondLst>
                                        </p:cTn>
                                        <p:tgtEl>
                                          <p:spTgt spid="8"/>
                                        </p:tgtEl>
                                      </p:cBhvr>
                                      <p:to x="100000" y="95000"/>
                                    </p:animScale>
                                    <p:animScale>
                                      <p:cBhvr>
                                        <p:cTn id="88" dur="124" decel="50000">
                                          <p:stCondLst>
                                            <p:cond delay="1376"/>
                                          </p:stCondLst>
                                        </p:cTn>
                                        <p:tgtEl>
                                          <p:spTgt spid="8"/>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3">
                                            <p:txEl>
                                              <p:pRg st="6" end="6"/>
                                            </p:txEl>
                                          </p:spTgt>
                                        </p:tgtEl>
                                        <p:attrNameLst>
                                          <p:attrName>style.visibility</p:attrName>
                                        </p:attrNameLst>
                                      </p:cBhvr>
                                      <p:to>
                                        <p:strVal val="visible"/>
                                      </p:to>
                                    </p:set>
                                    <p:animEffect transition="in" filter="fade">
                                      <p:cBhvr>
                                        <p:cTn id="93" dur="1000"/>
                                        <p:tgtEl>
                                          <p:spTgt spid="3">
                                            <p:txEl>
                                              <p:pRg st="6" end="6"/>
                                            </p:txEl>
                                          </p:spTgt>
                                        </p:tgtEl>
                                      </p:cBhvr>
                                    </p:animEffect>
                                    <p:anim calcmode="lin" valueType="num">
                                      <p:cBhvr>
                                        <p:cTn id="9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75CE0E-F51D-4312-B477-74BCE4565AC9}"/>
              </a:ext>
            </a:extLst>
          </p:cNvPr>
          <p:cNvSpPr>
            <a:spLocks noGrp="1"/>
          </p:cNvSpPr>
          <p:nvPr>
            <p:ph type="title"/>
          </p:nvPr>
        </p:nvSpPr>
        <p:spPr>
          <a:xfrm>
            <a:off x="838200" y="365125"/>
            <a:ext cx="10515600" cy="1325563"/>
          </a:xfrm>
        </p:spPr>
        <p:txBody>
          <a:bodyPr/>
          <a:lstStyle/>
          <a:p>
            <a:r>
              <a:rPr lang="en-US" dirty="0">
                <a:solidFill>
                  <a:srgbClr val="C00000"/>
                </a:solidFill>
                <a:latin typeface="Tahoma" panose="020B0604030504040204" pitchFamily="34" charset="0"/>
                <a:ea typeface="Tahoma" panose="020B0604030504040204" pitchFamily="34" charset="0"/>
                <a:cs typeface="Tahoma" panose="020B0604030504040204" pitchFamily="34" charset="0"/>
              </a:rPr>
              <a:t>Structuration de la Flexbox</a:t>
            </a:r>
            <a:endParaRPr lang="fr-FR"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Espace réservé du contenu 2">
            <a:extLst>
              <a:ext uri="{FF2B5EF4-FFF2-40B4-BE49-F238E27FC236}">
                <a16:creationId xmlns:a16="http://schemas.microsoft.com/office/drawing/2014/main" id="{4167950E-B2F0-48CA-87E0-83F688FC78FF}"/>
              </a:ext>
            </a:extLst>
          </p:cNvPr>
          <p:cNvSpPr>
            <a:spLocks noGrp="1"/>
          </p:cNvSpPr>
          <p:nvPr>
            <p:ph idx="1"/>
          </p:nvPr>
        </p:nvSpPr>
        <p:spPr>
          <a:xfrm>
            <a:off x="655320" y="2064385"/>
            <a:ext cx="10515600" cy="4351338"/>
          </a:xfrm>
        </p:spPr>
        <p:txBody>
          <a:bodyPr/>
          <a:lstStyle/>
          <a:p>
            <a:pPr marL="0" indent="0">
              <a:buNone/>
            </a:pPr>
            <a:r>
              <a:rPr lang="fr-FR" dirty="0"/>
              <a:t>La flexbox, également appelée modèle de mise en page flexible, est une technique de mise en page en CSS qui permet de créer des designs réactifs et flexibles. Elle est composée des éléments suivants :</a:t>
            </a:r>
          </a:p>
          <a:p>
            <a:pPr marL="0" indent="0">
              <a:buNone/>
            </a:pPr>
            <a:endParaRPr lang="fr-FR" dirty="0"/>
          </a:p>
          <a:p>
            <a:pPr>
              <a:buFont typeface="Wingdings" panose="05000000000000000000" pitchFamily="2" charset="2"/>
              <a:buChar char="Ø"/>
            </a:pPr>
            <a:r>
              <a:rPr lang="fr-FR" dirty="0">
                <a:solidFill>
                  <a:srgbClr val="C00000"/>
                </a:solidFill>
              </a:rPr>
              <a:t>    Flex parents ou </a:t>
            </a:r>
            <a:r>
              <a:rPr lang="fr-FR" dirty="0" err="1">
                <a:solidFill>
                  <a:srgbClr val="C00000"/>
                </a:solidFill>
              </a:rPr>
              <a:t>flex</a:t>
            </a:r>
            <a:r>
              <a:rPr lang="fr-FR" dirty="0">
                <a:solidFill>
                  <a:srgbClr val="C00000"/>
                </a:solidFill>
              </a:rPr>
              <a:t> container</a:t>
            </a:r>
          </a:p>
          <a:p>
            <a:pPr marL="0" indent="0">
              <a:buNone/>
            </a:pPr>
            <a:endParaRPr lang="fr-FR" dirty="0">
              <a:solidFill>
                <a:srgbClr val="C00000"/>
              </a:solidFill>
            </a:endParaRPr>
          </a:p>
          <a:p>
            <a:pPr>
              <a:buFont typeface="Wingdings" panose="05000000000000000000" pitchFamily="2" charset="2"/>
              <a:buChar char="Ø"/>
            </a:pPr>
            <a:r>
              <a:rPr lang="fr-FR" dirty="0">
                <a:solidFill>
                  <a:srgbClr val="C00000"/>
                </a:solidFill>
              </a:rPr>
              <a:t>    Flex enfants ou </a:t>
            </a:r>
            <a:r>
              <a:rPr lang="fr-FR" dirty="0" err="1">
                <a:solidFill>
                  <a:srgbClr val="C00000"/>
                </a:solidFill>
              </a:rPr>
              <a:t>flex</a:t>
            </a:r>
            <a:r>
              <a:rPr lang="fr-FR" dirty="0">
                <a:solidFill>
                  <a:srgbClr val="C00000"/>
                </a:solidFill>
              </a:rPr>
              <a:t> items</a:t>
            </a:r>
          </a:p>
        </p:txBody>
      </p:sp>
    </p:spTree>
    <p:extLst>
      <p:ext uri="{BB962C8B-B14F-4D97-AF65-F5344CB8AC3E}">
        <p14:creationId xmlns:p14="http://schemas.microsoft.com/office/powerpoint/2010/main" val="37283804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E59442-15A5-4A67-BE14-4447D0821C17}"/>
              </a:ext>
            </a:extLst>
          </p:cNvPr>
          <p:cNvSpPr>
            <a:spLocks noGrp="1"/>
          </p:cNvSpPr>
          <p:nvPr>
            <p:ph type="title"/>
          </p:nvPr>
        </p:nvSpPr>
        <p:spPr>
          <a:xfrm>
            <a:off x="212558" y="172620"/>
            <a:ext cx="10515600" cy="1325563"/>
          </a:xfrm>
        </p:spPr>
        <p:txBody>
          <a:bodyPr/>
          <a:lstStyle/>
          <a:p>
            <a:r>
              <a:rPr kumimoji="0" lang="en-US" sz="4400" i="0" u="none" strike="noStrike" kern="1200" cap="none" spc="0" normalizeH="0" baseline="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rPr>
              <a:t>Structuration de la Flexbox</a:t>
            </a:r>
            <a:endParaRPr lang="fr-FR"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Espace réservé du contenu 2">
            <a:extLst>
              <a:ext uri="{FF2B5EF4-FFF2-40B4-BE49-F238E27FC236}">
                <a16:creationId xmlns:a16="http://schemas.microsoft.com/office/drawing/2014/main" id="{EDB36EEA-D1BF-440D-A9A0-F3FCC4A05DFB}"/>
              </a:ext>
            </a:extLst>
          </p:cNvPr>
          <p:cNvSpPr>
            <a:spLocks noGrp="1"/>
          </p:cNvSpPr>
          <p:nvPr>
            <p:ph idx="1"/>
          </p:nvPr>
        </p:nvSpPr>
        <p:spPr>
          <a:xfrm>
            <a:off x="212558" y="1498183"/>
            <a:ext cx="10515600" cy="3925825"/>
          </a:xfrm>
        </p:spPr>
        <p:txBody>
          <a:bodyPr/>
          <a:lstStyle/>
          <a:p>
            <a:pPr marL="0" indent="0">
              <a:buNone/>
            </a:pPr>
            <a:r>
              <a:rPr lang="en-US" sz="3200" dirty="0">
                <a:solidFill>
                  <a:srgbClr val="C00000"/>
                </a:solidFill>
              </a:rPr>
              <a:t>CODE HTML </a:t>
            </a:r>
            <a:r>
              <a:rPr lang="en-US" sz="3200" dirty="0"/>
              <a:t>:</a:t>
            </a:r>
          </a:p>
          <a:p>
            <a:pPr marL="0" indent="0">
              <a:buNone/>
            </a:pPr>
            <a:r>
              <a:rPr lang="en-US" dirty="0"/>
              <a:t>	              </a:t>
            </a:r>
            <a:r>
              <a:rPr lang="fr-FR" dirty="0"/>
              <a:t>&lt;div class="container"&gt;</a:t>
            </a:r>
          </a:p>
          <a:p>
            <a:pPr marL="0" indent="0">
              <a:buNone/>
            </a:pPr>
            <a:r>
              <a:rPr lang="fr-FR" dirty="0"/>
              <a:t>	       		&lt;div class=" flex-item1"&gt;</a:t>
            </a:r>
            <a:r>
              <a:rPr lang="fr-FR" dirty="0" err="1"/>
              <a:t>element</a:t>
            </a:r>
            <a:r>
              <a:rPr lang="fr-FR" dirty="0"/>
              <a:t> 1&lt;/div&gt;</a:t>
            </a:r>
          </a:p>
          <a:p>
            <a:pPr marL="0" indent="0">
              <a:buNone/>
            </a:pPr>
            <a:r>
              <a:rPr lang="fr-FR" dirty="0"/>
              <a:t>	       		&lt;div class=" flex-item2 "&gt;</a:t>
            </a:r>
            <a:r>
              <a:rPr lang="fr-FR" dirty="0" err="1"/>
              <a:t>element</a:t>
            </a:r>
            <a:r>
              <a:rPr lang="fr-FR" dirty="0"/>
              <a:t> 2&lt;/div&gt;</a:t>
            </a:r>
          </a:p>
          <a:p>
            <a:pPr marL="0" indent="0">
              <a:buNone/>
            </a:pPr>
            <a:r>
              <a:rPr lang="fr-FR" dirty="0"/>
              <a:t>	       		&lt;div class=" flex-item3 "&gt;</a:t>
            </a:r>
            <a:r>
              <a:rPr lang="fr-FR" dirty="0" err="1"/>
              <a:t>element</a:t>
            </a:r>
            <a:r>
              <a:rPr lang="fr-FR" dirty="0"/>
              <a:t> 3&lt;/div&gt;</a:t>
            </a:r>
          </a:p>
          <a:p>
            <a:pPr marL="0" indent="0">
              <a:buNone/>
            </a:pPr>
            <a:r>
              <a:rPr lang="fr-FR" dirty="0"/>
              <a:t>            	&lt;/div&gt;</a:t>
            </a:r>
          </a:p>
        </p:txBody>
      </p:sp>
    </p:spTree>
    <p:extLst>
      <p:ext uri="{BB962C8B-B14F-4D97-AF65-F5344CB8AC3E}">
        <p14:creationId xmlns:p14="http://schemas.microsoft.com/office/powerpoint/2010/main" val="8876297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2C8B0C-9A91-4F78-BA23-4EB06B1918A8}"/>
              </a:ext>
            </a:extLst>
          </p:cNvPr>
          <p:cNvSpPr>
            <a:spLocks noGrp="1"/>
          </p:cNvSpPr>
          <p:nvPr>
            <p:ph type="title"/>
          </p:nvPr>
        </p:nvSpPr>
        <p:spPr>
          <a:xfrm>
            <a:off x="244642" y="437315"/>
            <a:ext cx="9537032" cy="1114759"/>
          </a:xfrm>
        </p:spPr>
        <p:txBody>
          <a:bodyPr>
            <a:normAutofit fontScale="90000"/>
          </a:bodyPr>
          <a:lstStyle/>
          <a:p>
            <a:r>
              <a:rPr lang="fr-FR" dirty="0">
                <a:solidFill>
                  <a:srgbClr val="C00000"/>
                </a:solidFill>
                <a:latin typeface="Tahoma" panose="020B0604030504040204" pitchFamily="34" charset="0"/>
                <a:ea typeface="Tahoma" panose="020B0604030504040204" pitchFamily="34" charset="0"/>
                <a:cs typeface="Tahoma" panose="020B0604030504040204" pitchFamily="34" charset="0"/>
              </a:rPr>
              <a:t>Les deux axes des de la Flexbox </a:t>
            </a:r>
            <a:br>
              <a:rPr lang="fr-FR" b="1" dirty="0"/>
            </a:br>
            <a:endParaRPr lang="fr-FR" b="1" dirty="0"/>
          </a:p>
        </p:txBody>
      </p:sp>
      <p:sp>
        <p:nvSpPr>
          <p:cNvPr id="3" name="Espace réservé du contenu 2">
            <a:extLst>
              <a:ext uri="{FF2B5EF4-FFF2-40B4-BE49-F238E27FC236}">
                <a16:creationId xmlns:a16="http://schemas.microsoft.com/office/drawing/2014/main" id="{4D6A299C-23D7-4367-93C9-CC2F91FE12EE}"/>
              </a:ext>
            </a:extLst>
          </p:cNvPr>
          <p:cNvSpPr>
            <a:spLocks noGrp="1"/>
          </p:cNvSpPr>
          <p:nvPr>
            <p:ph idx="1"/>
          </p:nvPr>
        </p:nvSpPr>
        <p:spPr>
          <a:xfrm>
            <a:off x="120317" y="1311443"/>
            <a:ext cx="10146630" cy="3982452"/>
          </a:xfrm>
        </p:spPr>
        <p:txBody>
          <a:bodyPr/>
          <a:lstStyle/>
          <a:p>
            <a:pPr marL="0" indent="0">
              <a:buNone/>
            </a:pPr>
            <a:r>
              <a:rPr lang="fr-FR" dirty="0"/>
              <a:t>Lorsqu'il s'agit de comprendre la flexbox, il est important de prendre en compte les deux axes principaux qui influencent la disposition des éléments. Ces axes sont </a:t>
            </a:r>
            <a:r>
              <a:rPr lang="en-US" dirty="0"/>
              <a:t>:</a:t>
            </a:r>
          </a:p>
          <a:p>
            <a:pPr marL="0" indent="0">
              <a:buNone/>
            </a:pPr>
            <a:endParaRPr lang="en-US" dirty="0"/>
          </a:p>
          <a:p>
            <a:pPr>
              <a:buFont typeface="Wingdings" panose="05000000000000000000" pitchFamily="2" charset="2"/>
              <a:buChar char="Ø"/>
            </a:pPr>
            <a:r>
              <a:rPr lang="en-US" dirty="0"/>
              <a:t> 	</a:t>
            </a:r>
            <a:r>
              <a:rPr lang="en-US" dirty="0">
                <a:solidFill>
                  <a:srgbClr val="C00000"/>
                </a:solidFill>
              </a:rPr>
              <a:t>L’axe principal(main axis) </a:t>
            </a:r>
          </a:p>
          <a:p>
            <a:pPr marL="0" indent="0">
              <a:buNone/>
            </a:pPr>
            <a:endParaRPr lang="en-US" dirty="0">
              <a:solidFill>
                <a:srgbClr val="C00000"/>
              </a:solidFill>
            </a:endParaRPr>
          </a:p>
          <a:p>
            <a:pPr>
              <a:buFont typeface="Wingdings" panose="05000000000000000000" pitchFamily="2" charset="2"/>
              <a:buChar char="Ø"/>
            </a:pPr>
            <a:r>
              <a:rPr lang="en-US" dirty="0"/>
              <a:t>	</a:t>
            </a:r>
            <a:r>
              <a:rPr lang="en-US" dirty="0">
                <a:solidFill>
                  <a:srgbClr val="C00000"/>
                </a:solidFill>
              </a:rPr>
              <a:t>L’axe </a:t>
            </a:r>
            <a:r>
              <a:rPr lang="en-US" dirty="0" err="1">
                <a:solidFill>
                  <a:srgbClr val="C00000"/>
                </a:solidFill>
              </a:rPr>
              <a:t>secondaire</a:t>
            </a:r>
            <a:r>
              <a:rPr lang="en-US" dirty="0">
                <a:solidFill>
                  <a:srgbClr val="C00000"/>
                </a:solidFill>
              </a:rPr>
              <a:t>(cross axis) </a:t>
            </a:r>
            <a:endParaRPr lang="fr-FR" dirty="0">
              <a:solidFill>
                <a:srgbClr val="C00000"/>
              </a:solidFill>
            </a:endParaRPr>
          </a:p>
        </p:txBody>
      </p:sp>
    </p:spTree>
    <p:extLst>
      <p:ext uri="{BB962C8B-B14F-4D97-AF65-F5344CB8AC3E}">
        <p14:creationId xmlns:p14="http://schemas.microsoft.com/office/powerpoint/2010/main" val="11637804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EA44F2-B7F9-49C9-B71D-A197A15D7788}"/>
              </a:ext>
            </a:extLst>
          </p:cNvPr>
          <p:cNvSpPr>
            <a:spLocks noGrp="1"/>
          </p:cNvSpPr>
          <p:nvPr>
            <p:ph type="title"/>
          </p:nvPr>
        </p:nvSpPr>
        <p:spPr>
          <a:xfrm>
            <a:off x="-385009" y="164766"/>
            <a:ext cx="9204158" cy="994443"/>
          </a:xfrm>
        </p:spPr>
        <p:txBody>
          <a:bodyPr>
            <a:normAutofit/>
          </a:bodyPr>
          <a:lstStyle/>
          <a:p>
            <a:pPr algn="ctr"/>
            <a:r>
              <a:rPr lang="fr-FR" dirty="0">
                <a:solidFill>
                  <a:srgbClr val="C00000"/>
                </a:solidFill>
                <a:latin typeface="Tahoma" panose="020B0604030504040204" pitchFamily="34" charset="0"/>
                <a:ea typeface="Tahoma" panose="020B0604030504040204" pitchFamily="34" charset="0"/>
                <a:cs typeface="Tahoma" panose="020B0604030504040204" pitchFamily="34" charset="0"/>
              </a:rPr>
              <a:t>Les deux axes des de la Flexbox</a:t>
            </a:r>
          </a:p>
        </p:txBody>
      </p:sp>
      <p:sp>
        <p:nvSpPr>
          <p:cNvPr id="3" name="Espace réservé du contenu 2">
            <a:extLst>
              <a:ext uri="{FF2B5EF4-FFF2-40B4-BE49-F238E27FC236}">
                <a16:creationId xmlns:a16="http://schemas.microsoft.com/office/drawing/2014/main" id="{3B20DD4D-F297-4335-865A-D73C902BC52E}"/>
              </a:ext>
            </a:extLst>
          </p:cNvPr>
          <p:cNvSpPr>
            <a:spLocks noGrp="1"/>
          </p:cNvSpPr>
          <p:nvPr>
            <p:ph idx="1"/>
          </p:nvPr>
        </p:nvSpPr>
        <p:spPr>
          <a:xfrm>
            <a:off x="0" y="1090697"/>
            <a:ext cx="12192000" cy="5654841"/>
          </a:xfrm>
        </p:spPr>
        <p:txBody>
          <a:bodyPr>
            <a:normAutofit fontScale="85000" lnSpcReduction="20000"/>
          </a:bodyPr>
          <a:lstStyle/>
          <a:p>
            <a:pPr marL="514350" indent="-514350">
              <a:buFont typeface="+mj-lt"/>
              <a:buAutoNum type="arabicPeriod"/>
            </a:pPr>
            <a:endParaRPr lang="en-US" sz="3500" dirty="0">
              <a:solidFill>
                <a:srgbClr val="C00000"/>
              </a:solidFill>
            </a:endParaRPr>
          </a:p>
          <a:p>
            <a:pPr marL="514350" indent="-514350">
              <a:buFont typeface="+mj-lt"/>
              <a:buAutoNum type="arabicPeriod"/>
            </a:pPr>
            <a:r>
              <a:rPr lang="en-US" sz="3500" dirty="0">
                <a:solidFill>
                  <a:srgbClr val="C00000"/>
                </a:solidFill>
              </a:rPr>
              <a:t>L’axe principal </a:t>
            </a:r>
            <a:r>
              <a:rPr lang="en-US" sz="3500" dirty="0"/>
              <a:t>:</a:t>
            </a:r>
          </a:p>
          <a:p>
            <a:pPr marL="457200" lvl="1" indent="0">
              <a:buNone/>
            </a:pPr>
            <a:r>
              <a:rPr lang="fr-FR" sz="2600" dirty="0"/>
              <a:t>L'axe principal est la direction principale de la flexbox. Il détermine comment les flex items sont disposés horizontalement ou verticalement à l'intérieur du flex container.</a:t>
            </a:r>
            <a:endParaRPr lang="en-US" sz="2600" dirty="0"/>
          </a:p>
          <a:p>
            <a:pPr marL="457200" lvl="1" indent="0">
              <a:buNone/>
            </a:pPr>
            <a:r>
              <a:rPr lang="en-US" sz="2600" dirty="0"/>
              <a:t>L’axe principal est définie par la proprieté flex direction qui peut prendre 4 valeurs :</a:t>
            </a:r>
          </a:p>
          <a:p>
            <a:pPr lvl="1"/>
            <a:r>
              <a:rPr lang="en-US" sz="2600" dirty="0">
                <a:solidFill>
                  <a:srgbClr val="C00000"/>
                </a:solidFill>
              </a:rPr>
              <a:t>Row, row-reverse , column , column-reverse</a:t>
            </a:r>
          </a:p>
          <a:p>
            <a:pPr marL="457200" lvl="1" indent="0">
              <a:buNone/>
            </a:pPr>
            <a:endParaRPr lang="en-US" dirty="0">
              <a:solidFill>
                <a:srgbClr val="C00000"/>
              </a:solidFill>
            </a:endParaRPr>
          </a:p>
          <a:p>
            <a:pPr marL="457200" lvl="1" indent="0">
              <a:buNone/>
            </a:pPr>
            <a:r>
              <a:rPr lang="en-US" sz="3500" dirty="0">
                <a:solidFill>
                  <a:srgbClr val="C00000"/>
                </a:solidFill>
              </a:rPr>
              <a:t>2. L’axe </a:t>
            </a:r>
            <a:r>
              <a:rPr lang="en-US" sz="3500" dirty="0" err="1">
                <a:solidFill>
                  <a:srgbClr val="C00000"/>
                </a:solidFill>
              </a:rPr>
              <a:t>secondaire</a:t>
            </a:r>
            <a:r>
              <a:rPr lang="en-US" sz="3500" dirty="0">
                <a:solidFill>
                  <a:srgbClr val="FF0000"/>
                </a:solidFill>
              </a:rPr>
              <a:t> </a:t>
            </a:r>
            <a:r>
              <a:rPr lang="en-US" sz="3500" dirty="0"/>
              <a:t>:</a:t>
            </a:r>
          </a:p>
          <a:p>
            <a:pPr marL="457200" lvl="1" indent="0">
              <a:buNone/>
            </a:pPr>
            <a:r>
              <a:rPr lang="fr-FR" sz="2600" dirty="0"/>
              <a:t>L'axe secondaire est perpendiculaire à l'axe principal. Il représente la direction dans laquelle les flex items sont alignés lorsque l'espace le permet</a:t>
            </a:r>
            <a:r>
              <a:rPr lang="fr-FR" dirty="0"/>
              <a:t>.</a:t>
            </a:r>
          </a:p>
          <a:p>
            <a:pPr marL="457200" lvl="1" indent="0">
              <a:buNone/>
            </a:pPr>
            <a:endParaRPr lang="fr-FR" dirty="0"/>
          </a:p>
          <a:p>
            <a:pPr marL="457200" lvl="1" indent="0">
              <a:buNone/>
            </a:pPr>
            <a:r>
              <a:rPr lang="fr-FR" sz="3000" dirty="0">
                <a:solidFill>
                  <a:srgbClr val="C00000"/>
                </a:solidFill>
              </a:rPr>
              <a:t>Example</a:t>
            </a:r>
            <a:r>
              <a:rPr lang="fr-FR" sz="2600" dirty="0">
                <a:solidFill>
                  <a:srgbClr val="C00000"/>
                </a:solidFill>
              </a:rPr>
              <a:t> </a:t>
            </a:r>
            <a:r>
              <a:rPr lang="fr-FR" sz="2600" dirty="0"/>
              <a:t>:  si l'axe principal est horizontal, l'axe secondaire sera vertical</a:t>
            </a:r>
          </a:p>
          <a:p>
            <a:pPr marL="457200" lvl="1" indent="0">
              <a:buNone/>
            </a:pPr>
            <a:r>
              <a:rPr lang="fr-FR" sz="2600" dirty="0"/>
              <a:t> L'alignement des flex items sur l'axe secondaire est contrôlé par les 2 propriétés</a:t>
            </a:r>
            <a:r>
              <a:rPr lang="fr-FR" dirty="0"/>
              <a:t> : </a:t>
            </a:r>
          </a:p>
          <a:p>
            <a:pPr lvl="1"/>
            <a:r>
              <a:rPr lang="fr-FR" dirty="0" err="1">
                <a:solidFill>
                  <a:srgbClr val="C00000"/>
                </a:solidFill>
              </a:rPr>
              <a:t>justify</a:t>
            </a:r>
            <a:r>
              <a:rPr lang="fr-FR" dirty="0">
                <a:solidFill>
                  <a:srgbClr val="C00000"/>
                </a:solidFill>
              </a:rPr>
              <a:t>-content et </a:t>
            </a:r>
            <a:r>
              <a:rPr lang="fr-FR" dirty="0" err="1">
                <a:solidFill>
                  <a:srgbClr val="C00000"/>
                </a:solidFill>
              </a:rPr>
              <a:t>align</a:t>
            </a:r>
            <a:r>
              <a:rPr lang="fr-FR" dirty="0">
                <a:solidFill>
                  <a:srgbClr val="C00000"/>
                </a:solidFill>
              </a:rPr>
              <a:t>-items.</a:t>
            </a:r>
          </a:p>
          <a:p>
            <a:pPr marL="457200" lvl="1" indent="0">
              <a:buNone/>
            </a:pPr>
            <a:endParaRPr lang="fr-FR" dirty="0">
              <a:solidFill>
                <a:srgbClr val="C00000"/>
              </a:solidFill>
            </a:endParaRPr>
          </a:p>
          <a:p>
            <a:pPr marL="457200" lvl="1" indent="0">
              <a:buNone/>
            </a:pPr>
            <a:r>
              <a:rPr lang="fr-FR" sz="3500" dirty="0">
                <a:solidFill>
                  <a:srgbClr val="C00000"/>
                </a:solidFill>
              </a:rPr>
              <a:t>Note</a:t>
            </a:r>
            <a:r>
              <a:rPr lang="fr-FR" sz="3500" dirty="0">
                <a:solidFill>
                  <a:srgbClr val="FF0000"/>
                </a:solidFill>
              </a:rPr>
              <a:t>:</a:t>
            </a:r>
          </a:p>
          <a:p>
            <a:pPr marL="457200" lvl="1" indent="0">
              <a:buNone/>
            </a:pPr>
            <a:r>
              <a:rPr lang="fr-FR" sz="2600" dirty="0"/>
              <a:t> Par défaut, l'axe principal est horizontal (de gauche à droite), mais il peut également être défini     verticalement (de haut en bas).</a:t>
            </a:r>
            <a:endParaRPr lang="en-US" sz="2600" dirty="0"/>
          </a:p>
          <a:p>
            <a:pPr marL="457200" lvl="1" indent="0">
              <a:buNone/>
            </a:pPr>
            <a:endParaRPr lang="en-US" dirty="0">
              <a:solidFill>
                <a:srgbClr val="C00000"/>
              </a:solidFill>
            </a:endParaRPr>
          </a:p>
          <a:p>
            <a:pPr marL="0" indent="0">
              <a:buNone/>
            </a:pPr>
            <a:endParaRPr lang="fr-FR" dirty="0"/>
          </a:p>
        </p:txBody>
      </p:sp>
    </p:spTree>
    <p:extLst>
      <p:ext uri="{BB962C8B-B14F-4D97-AF65-F5344CB8AC3E}">
        <p14:creationId xmlns:p14="http://schemas.microsoft.com/office/powerpoint/2010/main" val="17555122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arn(inVertical)">
                                      <p:cBhvr>
                                        <p:cTn id="38" dur="500"/>
                                        <p:tgtEl>
                                          <p:spTgt spid="3">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arn(inVertical)">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1000"/>
                                        <p:tgtEl>
                                          <p:spTgt spid="3">
                                            <p:txEl>
                                              <p:pRg st="11" end="11"/>
                                            </p:txEl>
                                          </p:spTgt>
                                        </p:tgtEl>
                                      </p:cBhvr>
                                    </p:animEffect>
                                    <p:anim calcmode="lin" valueType="num">
                                      <p:cBhvr>
                                        <p:cTn id="4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barn(inVertical)">
                                      <p:cBhvr>
                                        <p:cTn id="53" dur="500"/>
                                        <p:tgtEl>
                                          <p:spTgt spid="3">
                                            <p:txEl>
                                              <p:pRg st="13" end="13"/>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barn(inVertical)">
                                      <p:cBhvr>
                                        <p:cTn id="5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4BCA38-4CDC-47BE-89A9-69F0DE88C77F}"/>
              </a:ext>
            </a:extLst>
          </p:cNvPr>
          <p:cNvSpPr>
            <a:spLocks noGrp="1"/>
          </p:cNvSpPr>
          <p:nvPr>
            <p:ph type="title"/>
          </p:nvPr>
        </p:nvSpPr>
        <p:spPr>
          <a:xfrm>
            <a:off x="176462" y="135134"/>
            <a:ext cx="11081084" cy="1022685"/>
          </a:xfrm>
        </p:spPr>
        <p:txBody>
          <a:bodyPr>
            <a:normAutofit fontScale="90000"/>
          </a:bodyPr>
          <a:lstStyle/>
          <a:p>
            <a:r>
              <a:rPr lang="fr-FR" dirty="0">
                <a:solidFill>
                  <a:srgbClr val="C00000"/>
                </a:solidFill>
                <a:latin typeface="Tahoma" panose="020B0604030504040204" pitchFamily="34" charset="0"/>
                <a:ea typeface="Tahoma" panose="020B0604030504040204" pitchFamily="34" charset="0"/>
                <a:cs typeface="Tahoma" panose="020B0604030504040204" pitchFamily="34" charset="0"/>
              </a:rPr>
              <a:t>Alignement des éléments d’un conteneur</a:t>
            </a:r>
            <a:br>
              <a:rPr lang="fr-FR" dirty="0"/>
            </a:br>
            <a:endParaRPr lang="fr-FR" dirty="0"/>
          </a:p>
        </p:txBody>
      </p:sp>
      <p:sp>
        <p:nvSpPr>
          <p:cNvPr id="3" name="Espace réservé du contenu 2">
            <a:extLst>
              <a:ext uri="{FF2B5EF4-FFF2-40B4-BE49-F238E27FC236}">
                <a16:creationId xmlns:a16="http://schemas.microsoft.com/office/drawing/2014/main" id="{2CCC1C87-8ABD-48C4-9B60-41401D3EA15C}"/>
              </a:ext>
            </a:extLst>
          </p:cNvPr>
          <p:cNvSpPr>
            <a:spLocks noGrp="1"/>
          </p:cNvSpPr>
          <p:nvPr>
            <p:ph idx="1"/>
          </p:nvPr>
        </p:nvSpPr>
        <p:spPr>
          <a:xfrm>
            <a:off x="0" y="1130969"/>
            <a:ext cx="12192000" cy="5943600"/>
          </a:xfrm>
        </p:spPr>
        <p:txBody>
          <a:bodyPr>
            <a:normAutofit fontScale="92500" lnSpcReduction="10000"/>
          </a:bodyPr>
          <a:lstStyle/>
          <a:p>
            <a:pPr marL="0" indent="0">
              <a:buNone/>
            </a:pPr>
            <a:r>
              <a:rPr lang="fr-FR" dirty="0"/>
              <a:t>Il suffit d'une seule propriété CSS, et tout change ! Cette propriété, c'est </a:t>
            </a:r>
            <a:r>
              <a:rPr lang="fr-FR" dirty="0">
                <a:solidFill>
                  <a:srgbClr val="C00000"/>
                </a:solidFill>
              </a:rPr>
              <a:t>flex</a:t>
            </a:r>
            <a:r>
              <a:rPr lang="fr-FR" dirty="0"/>
              <a:t>  et on l'applique au conteneur :</a:t>
            </a:r>
          </a:p>
          <a:p>
            <a:pPr marL="0" indent="0">
              <a:buNone/>
            </a:pPr>
            <a:endParaRPr lang="fr-FR" dirty="0"/>
          </a:p>
          <a:p>
            <a:pPr marL="0" indent="0">
              <a:buNone/>
            </a:pPr>
            <a:r>
              <a:rPr lang="fr-FR" dirty="0"/>
              <a:t>					.container {</a:t>
            </a:r>
          </a:p>
          <a:p>
            <a:pPr marL="0" indent="0">
              <a:buNone/>
            </a:pPr>
            <a:r>
              <a:rPr lang="fr-FR" dirty="0"/>
              <a:t>   		</a:t>
            </a:r>
            <a:r>
              <a:rPr lang="fr-FR" dirty="0">
                <a:solidFill>
                  <a:srgbClr val="C00000"/>
                </a:solidFill>
              </a:rPr>
              <a:t>	</a:t>
            </a:r>
            <a:r>
              <a:rPr lang="fr-FR" dirty="0"/>
              <a:t>      	     	     display: flex;</a:t>
            </a:r>
          </a:p>
          <a:p>
            <a:pPr marL="0" indent="0">
              <a:buNone/>
            </a:pPr>
            <a:r>
              <a:rPr lang="fr-FR" dirty="0"/>
              <a:t>					}        </a:t>
            </a:r>
          </a:p>
          <a:p>
            <a:pPr marL="0" indent="0">
              <a:buNone/>
            </a:pPr>
            <a:r>
              <a:rPr lang="fr-FR" dirty="0">
                <a:solidFill>
                  <a:srgbClr val="FF0000"/>
                </a:solidFill>
              </a:rPr>
              <a:t>                                                                                                   </a:t>
            </a:r>
            <a:r>
              <a:rPr lang="fr-FR" sz="1500" dirty="0">
                <a:solidFill>
                  <a:srgbClr val="FF0000"/>
                </a:solidFill>
              </a:rPr>
              <a:t>définir la capacité de container à s'étendre et à se rétrécir </a:t>
            </a:r>
          </a:p>
          <a:p>
            <a:pPr marL="0" indent="0">
              <a:buNone/>
            </a:pPr>
            <a:r>
              <a:rPr lang="fr-FR" dirty="0"/>
              <a:t>.. alors les blocs se placent par défaut côte à côte. Magique !</a:t>
            </a:r>
          </a:p>
          <a:p>
            <a:pPr marL="0" indent="0">
              <a:buNone/>
            </a:pPr>
            <a:endParaRPr lang="en-US" dirty="0">
              <a:solidFill>
                <a:srgbClr val="C00000"/>
              </a:solidFill>
            </a:endParaRPr>
          </a:p>
          <a:p>
            <a:pPr marL="0" indent="0">
              <a:buNone/>
            </a:pPr>
            <a:r>
              <a:rPr lang="en-US" dirty="0" err="1">
                <a:solidFill>
                  <a:srgbClr val="C00000"/>
                </a:solidFill>
              </a:rPr>
              <a:t>Resultat</a:t>
            </a:r>
            <a:r>
              <a:rPr lang="en-US" dirty="0">
                <a:solidFill>
                  <a:srgbClr val="C00000"/>
                </a:solidFill>
              </a:rPr>
              <a:t> :</a:t>
            </a:r>
          </a:p>
          <a:p>
            <a:pPr marL="0" indent="0">
              <a:buNone/>
            </a:pPr>
            <a:endParaRPr lang="fr-FR" dirty="0">
              <a:solidFill>
                <a:srgbClr val="C00000"/>
              </a:solidFill>
            </a:endParaRPr>
          </a:p>
          <a:p>
            <a:pPr marL="0" indent="0">
              <a:buNone/>
            </a:pPr>
            <a:endParaRPr lang="fr-FR" dirty="0"/>
          </a:p>
          <a:p>
            <a:pPr marL="0" indent="0">
              <a:buNone/>
            </a:pPr>
            <a:r>
              <a:rPr lang="fr-FR" dirty="0"/>
              <a:t>	</a:t>
            </a:r>
          </a:p>
          <a:p>
            <a:pPr marL="0" indent="0">
              <a:buNone/>
            </a:pPr>
            <a:endParaRPr lang="fr-FR" dirty="0"/>
          </a:p>
          <a:p>
            <a:pPr marL="0" indent="0">
              <a:buNone/>
            </a:pPr>
            <a:endParaRPr lang="fr-FR" dirty="0"/>
          </a:p>
        </p:txBody>
      </p:sp>
      <p:pic>
        <p:nvPicPr>
          <p:cNvPr id="6" name="Image 5">
            <a:extLst>
              <a:ext uri="{FF2B5EF4-FFF2-40B4-BE49-F238E27FC236}">
                <a16:creationId xmlns:a16="http://schemas.microsoft.com/office/drawing/2014/main" id="{38BD36A0-2B33-4C91-81EC-3F8A2AC5E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72" y="5462337"/>
            <a:ext cx="10924674" cy="1260529"/>
          </a:xfrm>
          <a:prstGeom prst="rect">
            <a:avLst/>
          </a:prstGeom>
        </p:spPr>
      </p:pic>
      <p:cxnSp>
        <p:nvCxnSpPr>
          <p:cNvPr id="13" name="Connecteur droit avec flèche 12">
            <a:extLst>
              <a:ext uri="{FF2B5EF4-FFF2-40B4-BE49-F238E27FC236}">
                <a16:creationId xmlns:a16="http://schemas.microsoft.com/office/drawing/2014/main" id="{7C533295-62DF-4957-BA5A-EDF49C33AA34}"/>
              </a:ext>
            </a:extLst>
          </p:cNvPr>
          <p:cNvCxnSpPr>
            <a:cxnSpLocks/>
          </p:cNvCxnSpPr>
          <p:nvPr/>
        </p:nvCxnSpPr>
        <p:spPr>
          <a:xfrm flipH="1" flipV="1">
            <a:off x="6773779" y="3057415"/>
            <a:ext cx="685800" cy="82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2468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435">
                                          <p:stCondLst>
                                            <p:cond delay="0"/>
                                          </p:stCondLst>
                                        </p:cTn>
                                        <p:tgtEl>
                                          <p:spTgt spid="13"/>
                                        </p:tgtEl>
                                      </p:cBhvr>
                                    </p:animEffect>
                                    <p:anim calcmode="lin" valueType="num">
                                      <p:cBhvr>
                                        <p:cTn id="35" dur="1366"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36"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37"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38"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39"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40" dur="19">
                                          <p:stCondLst>
                                            <p:cond delay="487"/>
                                          </p:stCondLst>
                                        </p:cTn>
                                        <p:tgtEl>
                                          <p:spTgt spid="13"/>
                                        </p:tgtEl>
                                      </p:cBhvr>
                                      <p:to x="100000" y="60000"/>
                                    </p:animScale>
                                    <p:animScale>
                                      <p:cBhvr>
                                        <p:cTn id="41" dur="124" decel="50000">
                                          <p:stCondLst>
                                            <p:cond delay="507"/>
                                          </p:stCondLst>
                                        </p:cTn>
                                        <p:tgtEl>
                                          <p:spTgt spid="13"/>
                                        </p:tgtEl>
                                      </p:cBhvr>
                                      <p:to x="100000" y="100000"/>
                                    </p:animScale>
                                    <p:animScale>
                                      <p:cBhvr>
                                        <p:cTn id="42" dur="19">
                                          <p:stCondLst>
                                            <p:cond delay="984"/>
                                          </p:stCondLst>
                                        </p:cTn>
                                        <p:tgtEl>
                                          <p:spTgt spid="13"/>
                                        </p:tgtEl>
                                      </p:cBhvr>
                                      <p:to x="100000" y="80000"/>
                                    </p:animScale>
                                    <p:animScale>
                                      <p:cBhvr>
                                        <p:cTn id="43" dur="124" decel="50000">
                                          <p:stCondLst>
                                            <p:cond delay="1003"/>
                                          </p:stCondLst>
                                        </p:cTn>
                                        <p:tgtEl>
                                          <p:spTgt spid="13"/>
                                        </p:tgtEl>
                                      </p:cBhvr>
                                      <p:to x="100000" y="100000"/>
                                    </p:animScale>
                                    <p:animScale>
                                      <p:cBhvr>
                                        <p:cTn id="44" dur="19">
                                          <p:stCondLst>
                                            <p:cond delay="1231"/>
                                          </p:stCondLst>
                                        </p:cTn>
                                        <p:tgtEl>
                                          <p:spTgt spid="13"/>
                                        </p:tgtEl>
                                      </p:cBhvr>
                                      <p:to x="100000" y="90000"/>
                                    </p:animScale>
                                    <p:animScale>
                                      <p:cBhvr>
                                        <p:cTn id="45" dur="124" decel="50000">
                                          <p:stCondLst>
                                            <p:cond delay="1251"/>
                                          </p:stCondLst>
                                        </p:cTn>
                                        <p:tgtEl>
                                          <p:spTgt spid="13"/>
                                        </p:tgtEl>
                                      </p:cBhvr>
                                      <p:to x="100000" y="100000"/>
                                    </p:animScale>
                                    <p:animScale>
                                      <p:cBhvr>
                                        <p:cTn id="46" dur="19">
                                          <p:stCondLst>
                                            <p:cond delay="1356"/>
                                          </p:stCondLst>
                                        </p:cTn>
                                        <p:tgtEl>
                                          <p:spTgt spid="13"/>
                                        </p:tgtEl>
                                      </p:cBhvr>
                                      <p:to x="100000" y="95000"/>
                                    </p:animScale>
                                    <p:animScale>
                                      <p:cBhvr>
                                        <p:cTn id="47" dur="124" decel="50000">
                                          <p:stCondLst>
                                            <p:cond delay="1376"/>
                                          </p:stCondLst>
                                        </p:cTn>
                                        <p:tgtEl>
                                          <p:spTgt spid="13"/>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1000"/>
                                        <p:tgtEl>
                                          <p:spTgt spid="3">
                                            <p:txEl>
                                              <p:pRg st="5" end="5"/>
                                            </p:txEl>
                                          </p:spTgt>
                                        </p:tgtEl>
                                      </p:cBhvr>
                                    </p:animEffect>
                                    <p:anim calcmode="lin" valueType="num">
                                      <p:cBhvr>
                                        <p:cTn id="5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Effect transition="in" filter="barn(inVertical)">
                                      <p:cBhvr>
                                        <p:cTn id="59" dur="500"/>
                                        <p:tgtEl>
                                          <p:spTgt spid="3">
                                            <p:txEl>
                                              <p:pRg st="6" end="6"/>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Effect transition="in" filter="barn(inVertical)">
                                      <p:cBhvr>
                                        <p:cTn id="62" dur="500"/>
                                        <p:tgtEl>
                                          <p:spTgt spid="3">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down)">
                                      <p:cBhvr>
                                        <p:cTn id="67" dur="580">
                                          <p:stCondLst>
                                            <p:cond delay="0"/>
                                          </p:stCondLst>
                                        </p:cTn>
                                        <p:tgtEl>
                                          <p:spTgt spid="6"/>
                                        </p:tgtEl>
                                      </p:cBhvr>
                                    </p:animEffect>
                                    <p:anim calcmode="lin" valueType="num">
                                      <p:cBhvr>
                                        <p:cTn id="6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73" dur="26">
                                          <p:stCondLst>
                                            <p:cond delay="650"/>
                                          </p:stCondLst>
                                        </p:cTn>
                                        <p:tgtEl>
                                          <p:spTgt spid="6"/>
                                        </p:tgtEl>
                                      </p:cBhvr>
                                      <p:to x="100000" y="60000"/>
                                    </p:animScale>
                                    <p:animScale>
                                      <p:cBhvr>
                                        <p:cTn id="74" dur="166" decel="50000">
                                          <p:stCondLst>
                                            <p:cond delay="676"/>
                                          </p:stCondLst>
                                        </p:cTn>
                                        <p:tgtEl>
                                          <p:spTgt spid="6"/>
                                        </p:tgtEl>
                                      </p:cBhvr>
                                      <p:to x="100000" y="100000"/>
                                    </p:animScale>
                                    <p:animScale>
                                      <p:cBhvr>
                                        <p:cTn id="75" dur="26">
                                          <p:stCondLst>
                                            <p:cond delay="1312"/>
                                          </p:stCondLst>
                                        </p:cTn>
                                        <p:tgtEl>
                                          <p:spTgt spid="6"/>
                                        </p:tgtEl>
                                      </p:cBhvr>
                                      <p:to x="100000" y="80000"/>
                                    </p:animScale>
                                    <p:animScale>
                                      <p:cBhvr>
                                        <p:cTn id="76" dur="166" decel="50000">
                                          <p:stCondLst>
                                            <p:cond delay="1338"/>
                                          </p:stCondLst>
                                        </p:cTn>
                                        <p:tgtEl>
                                          <p:spTgt spid="6"/>
                                        </p:tgtEl>
                                      </p:cBhvr>
                                      <p:to x="100000" y="100000"/>
                                    </p:animScale>
                                    <p:animScale>
                                      <p:cBhvr>
                                        <p:cTn id="77" dur="26">
                                          <p:stCondLst>
                                            <p:cond delay="1642"/>
                                          </p:stCondLst>
                                        </p:cTn>
                                        <p:tgtEl>
                                          <p:spTgt spid="6"/>
                                        </p:tgtEl>
                                      </p:cBhvr>
                                      <p:to x="100000" y="90000"/>
                                    </p:animScale>
                                    <p:animScale>
                                      <p:cBhvr>
                                        <p:cTn id="78" dur="166" decel="50000">
                                          <p:stCondLst>
                                            <p:cond delay="1668"/>
                                          </p:stCondLst>
                                        </p:cTn>
                                        <p:tgtEl>
                                          <p:spTgt spid="6"/>
                                        </p:tgtEl>
                                      </p:cBhvr>
                                      <p:to x="100000" y="100000"/>
                                    </p:animScale>
                                    <p:animScale>
                                      <p:cBhvr>
                                        <p:cTn id="79" dur="26">
                                          <p:stCondLst>
                                            <p:cond delay="1808"/>
                                          </p:stCondLst>
                                        </p:cTn>
                                        <p:tgtEl>
                                          <p:spTgt spid="6"/>
                                        </p:tgtEl>
                                      </p:cBhvr>
                                      <p:to x="100000" y="95000"/>
                                    </p:animScale>
                                    <p:animScale>
                                      <p:cBhvr>
                                        <p:cTn id="8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5A7A17-7C18-40A5-819C-D6D7D8AA233B}"/>
              </a:ext>
            </a:extLst>
          </p:cNvPr>
          <p:cNvSpPr>
            <a:spLocks noGrp="1"/>
          </p:cNvSpPr>
          <p:nvPr>
            <p:ph type="title"/>
          </p:nvPr>
        </p:nvSpPr>
        <p:spPr>
          <a:xfrm>
            <a:off x="0" y="208714"/>
            <a:ext cx="10515600" cy="1325563"/>
          </a:xfrm>
        </p:spPr>
        <p:txBody>
          <a:bodyPr/>
          <a:lstStyle/>
          <a:p>
            <a:r>
              <a:rPr lang="fr-FR" dirty="0">
                <a:solidFill>
                  <a:srgbClr val="C00000"/>
                </a:solidFill>
                <a:latin typeface="Tahoma" panose="020B0604030504040204" pitchFamily="34" charset="0"/>
                <a:ea typeface="Tahoma" panose="020B0604030504040204" pitchFamily="34" charset="0"/>
                <a:cs typeface="Tahoma" panose="020B0604030504040204" pitchFamily="34" charset="0"/>
              </a:rPr>
              <a:t>Applications des Propriétés Flexbox</a:t>
            </a:r>
            <a:br>
              <a:rPr lang="fr-FR" dirty="0"/>
            </a:br>
            <a:endParaRPr lang="fr-FR" dirty="0"/>
          </a:p>
        </p:txBody>
      </p:sp>
      <p:sp>
        <p:nvSpPr>
          <p:cNvPr id="3" name="Espace réservé du contenu 2">
            <a:extLst>
              <a:ext uri="{FF2B5EF4-FFF2-40B4-BE49-F238E27FC236}">
                <a16:creationId xmlns:a16="http://schemas.microsoft.com/office/drawing/2014/main" id="{92A5965B-2B6A-496E-9FDC-4A4D705D0D0C}"/>
              </a:ext>
            </a:extLst>
          </p:cNvPr>
          <p:cNvSpPr>
            <a:spLocks noGrp="1"/>
          </p:cNvSpPr>
          <p:nvPr>
            <p:ph idx="1"/>
          </p:nvPr>
        </p:nvSpPr>
        <p:spPr>
          <a:xfrm>
            <a:off x="0" y="1299410"/>
            <a:ext cx="12191999" cy="5558590"/>
          </a:xfrm>
        </p:spPr>
        <p:txBody>
          <a:bodyPr>
            <a:normAutofit/>
          </a:bodyPr>
          <a:lstStyle/>
          <a:p>
            <a:pPr marL="514350" indent="-514350">
              <a:buFont typeface="+mj-lt"/>
              <a:buAutoNum type="arabicPeriod"/>
            </a:pPr>
            <a:r>
              <a:rPr lang="en-US" sz="3200" dirty="0">
                <a:solidFill>
                  <a:srgbClr val="C00000"/>
                </a:solidFill>
              </a:rPr>
              <a:t>Au flex container(flex parents)</a:t>
            </a:r>
          </a:p>
          <a:p>
            <a:pPr marL="0" indent="0">
              <a:buNone/>
            </a:pPr>
            <a:r>
              <a:rPr lang="en-US" dirty="0">
                <a:solidFill>
                  <a:srgbClr val="C00000"/>
                </a:solidFill>
              </a:rPr>
              <a:t>	</a:t>
            </a:r>
            <a:r>
              <a:rPr lang="fr-FR" dirty="0"/>
              <a:t>Les propriétés appliquées au flex parent, avec leurs valeurs 	possibles, sont les suivantes :</a:t>
            </a:r>
          </a:p>
          <a:p>
            <a:pPr marL="0" indent="0">
              <a:buNone/>
            </a:pPr>
            <a:endParaRPr lang="en-US" dirty="0"/>
          </a:p>
          <a:p>
            <a:pPr>
              <a:buFont typeface="Wingdings" panose="05000000000000000000" pitchFamily="2" charset="2"/>
              <a:buChar char="Ø"/>
            </a:pPr>
            <a:r>
              <a:rPr lang="en-US" dirty="0">
                <a:solidFill>
                  <a:srgbClr val="C00000"/>
                </a:solidFill>
              </a:rPr>
              <a:t>	justify-content : </a:t>
            </a:r>
            <a:r>
              <a:rPr lang="en-US" dirty="0"/>
              <a:t>flex-start, flex-end, center, space-between, 				        space-around, space-evenly.                                                       </a:t>
            </a:r>
            <a:endParaRPr lang="en-US" sz="1800" dirty="0">
              <a:solidFill>
                <a:srgbClr val="C00000"/>
              </a:solidFill>
            </a:endParaRPr>
          </a:p>
          <a:p>
            <a:pPr marL="0" indent="0">
              <a:buNone/>
            </a:pPr>
            <a:r>
              <a:rPr lang="en-US" sz="1800" i="1" dirty="0"/>
              <a:t>                                                                                                                                                                                                </a:t>
            </a:r>
            <a:r>
              <a:rPr lang="en-US" sz="1800" i="1" dirty="0">
                <a:solidFill>
                  <a:srgbClr val="C00000"/>
                </a:solidFill>
              </a:rPr>
              <a:t>Les plus </a:t>
            </a:r>
            <a:r>
              <a:rPr lang="en-US" sz="1800" i="1" dirty="0" err="1">
                <a:solidFill>
                  <a:srgbClr val="C00000"/>
                </a:solidFill>
              </a:rPr>
              <a:t>importants</a:t>
            </a:r>
            <a:endParaRPr lang="en-US" sz="1800" i="1" dirty="0">
              <a:solidFill>
                <a:srgbClr val="C00000"/>
              </a:solidFill>
            </a:endParaRPr>
          </a:p>
          <a:p>
            <a:pPr>
              <a:buFont typeface="Wingdings" panose="05000000000000000000" pitchFamily="2" charset="2"/>
              <a:buChar char="Ø"/>
            </a:pPr>
            <a:r>
              <a:rPr lang="en-US" dirty="0">
                <a:solidFill>
                  <a:srgbClr val="C00000"/>
                </a:solidFill>
              </a:rPr>
              <a:t>	align-content : </a:t>
            </a:r>
            <a:r>
              <a:rPr lang="en-US" dirty="0"/>
              <a:t>flex-start, flex-end, center, baseline, stretch.</a:t>
            </a:r>
          </a:p>
          <a:p>
            <a:pPr marL="0" indent="0">
              <a:buNone/>
            </a:pPr>
            <a:endParaRPr lang="en-US" dirty="0">
              <a:solidFill>
                <a:srgbClr val="C00000"/>
              </a:solidFill>
            </a:endParaRPr>
          </a:p>
          <a:p>
            <a:pPr>
              <a:buFont typeface="Wingdings" panose="05000000000000000000" pitchFamily="2" charset="2"/>
              <a:buChar char="Ø"/>
            </a:pPr>
            <a:r>
              <a:rPr lang="en-US" dirty="0">
                <a:solidFill>
                  <a:srgbClr val="C00000"/>
                </a:solidFill>
              </a:rPr>
              <a:t>	flex-direction : </a:t>
            </a:r>
            <a:r>
              <a:rPr lang="en-US" dirty="0"/>
              <a:t>row, column, row-inverse, column-reverse.</a:t>
            </a:r>
          </a:p>
          <a:p>
            <a:pPr marL="0" indent="0">
              <a:buNone/>
            </a:pPr>
            <a:r>
              <a:rPr lang="en-US" dirty="0"/>
              <a:t>	</a:t>
            </a:r>
            <a:endParaRPr lang="fr-FR" dirty="0"/>
          </a:p>
        </p:txBody>
      </p:sp>
      <p:sp>
        <p:nvSpPr>
          <p:cNvPr id="14" name="Accolade fermante 13">
            <a:extLst>
              <a:ext uri="{FF2B5EF4-FFF2-40B4-BE49-F238E27FC236}">
                <a16:creationId xmlns:a16="http://schemas.microsoft.com/office/drawing/2014/main" id="{F0187032-68BD-4FB9-AABB-971C57834934}"/>
              </a:ext>
            </a:extLst>
          </p:cNvPr>
          <p:cNvSpPr/>
          <p:nvPr/>
        </p:nvSpPr>
        <p:spPr>
          <a:xfrm>
            <a:off x="9673389" y="3390023"/>
            <a:ext cx="409074" cy="17686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77167894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arn(inVertic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435">
                                          <p:stCondLst>
                                            <p:cond delay="0"/>
                                          </p:stCondLst>
                                        </p:cTn>
                                        <p:tgtEl>
                                          <p:spTgt spid="14"/>
                                        </p:tgtEl>
                                      </p:cBhvr>
                                    </p:animEffect>
                                    <p:anim calcmode="lin" valueType="num">
                                      <p:cBhvr>
                                        <p:cTn id="36" dur="1366"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37" dur="498"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8" dur="498" tmFilter="0, 0; 0.125,0.2665; 0.25,0.4; 0.375,0.465; 0.5,0.5;  0.625,0.535; 0.75,0.6; 0.875,0.7335; 1,1">
                                          <p:stCondLst>
                                            <p:cond delay="498"/>
                                          </p:stCondLst>
                                        </p:cTn>
                                        <p:tgtEl>
                                          <p:spTgt spid="14"/>
                                        </p:tgtEl>
                                        <p:attrNameLst>
                                          <p:attrName>ppt_y</p:attrName>
                                        </p:attrNameLst>
                                      </p:cBhvr>
                                      <p:tavLst>
                                        <p:tav tm="0" fmla="#ppt_y-sin(pi*$)/9">
                                          <p:val>
                                            <p:fltVal val="0"/>
                                          </p:val>
                                        </p:tav>
                                        <p:tav tm="100000">
                                          <p:val>
                                            <p:fltVal val="1"/>
                                          </p:val>
                                        </p:tav>
                                      </p:tavLst>
                                    </p:anim>
                                    <p:anim calcmode="lin" valueType="num">
                                      <p:cBhvr>
                                        <p:cTn id="39" dur="249" tmFilter="0, 0; 0.125,0.2665; 0.25,0.4; 0.375,0.465; 0.5,0.5;  0.625,0.535; 0.75,0.6; 0.875,0.7335; 1,1">
                                          <p:stCondLst>
                                            <p:cond delay="993"/>
                                          </p:stCondLst>
                                        </p:cTn>
                                        <p:tgtEl>
                                          <p:spTgt spid="14"/>
                                        </p:tgtEl>
                                        <p:attrNameLst>
                                          <p:attrName>ppt_y</p:attrName>
                                        </p:attrNameLst>
                                      </p:cBhvr>
                                      <p:tavLst>
                                        <p:tav tm="0" fmla="#ppt_y-sin(pi*$)/27">
                                          <p:val>
                                            <p:fltVal val="0"/>
                                          </p:val>
                                        </p:tav>
                                        <p:tav tm="100000">
                                          <p:val>
                                            <p:fltVal val="1"/>
                                          </p:val>
                                        </p:tav>
                                      </p:tavLst>
                                    </p:anim>
                                    <p:anim calcmode="lin" valueType="num">
                                      <p:cBhvr>
                                        <p:cTn id="40" dur="123" tmFilter="0, 0; 0.125,0.2665; 0.25,0.4; 0.375,0.465; 0.5,0.5;  0.625,0.535; 0.75,0.6; 0.875,0.7335; 1,1">
                                          <p:stCondLst>
                                            <p:cond delay="1242"/>
                                          </p:stCondLst>
                                        </p:cTn>
                                        <p:tgtEl>
                                          <p:spTgt spid="14"/>
                                        </p:tgtEl>
                                        <p:attrNameLst>
                                          <p:attrName>ppt_y</p:attrName>
                                        </p:attrNameLst>
                                      </p:cBhvr>
                                      <p:tavLst>
                                        <p:tav tm="0" fmla="#ppt_y-sin(pi*$)/81">
                                          <p:val>
                                            <p:fltVal val="0"/>
                                          </p:val>
                                        </p:tav>
                                        <p:tav tm="100000">
                                          <p:val>
                                            <p:fltVal val="1"/>
                                          </p:val>
                                        </p:tav>
                                      </p:tavLst>
                                    </p:anim>
                                    <p:animScale>
                                      <p:cBhvr>
                                        <p:cTn id="41" dur="19">
                                          <p:stCondLst>
                                            <p:cond delay="487"/>
                                          </p:stCondLst>
                                        </p:cTn>
                                        <p:tgtEl>
                                          <p:spTgt spid="14"/>
                                        </p:tgtEl>
                                      </p:cBhvr>
                                      <p:to x="100000" y="60000"/>
                                    </p:animScale>
                                    <p:animScale>
                                      <p:cBhvr>
                                        <p:cTn id="42" dur="124" decel="50000">
                                          <p:stCondLst>
                                            <p:cond delay="507"/>
                                          </p:stCondLst>
                                        </p:cTn>
                                        <p:tgtEl>
                                          <p:spTgt spid="14"/>
                                        </p:tgtEl>
                                      </p:cBhvr>
                                      <p:to x="100000" y="100000"/>
                                    </p:animScale>
                                    <p:animScale>
                                      <p:cBhvr>
                                        <p:cTn id="43" dur="19">
                                          <p:stCondLst>
                                            <p:cond delay="984"/>
                                          </p:stCondLst>
                                        </p:cTn>
                                        <p:tgtEl>
                                          <p:spTgt spid="14"/>
                                        </p:tgtEl>
                                      </p:cBhvr>
                                      <p:to x="100000" y="80000"/>
                                    </p:animScale>
                                    <p:animScale>
                                      <p:cBhvr>
                                        <p:cTn id="44" dur="124" decel="50000">
                                          <p:stCondLst>
                                            <p:cond delay="1003"/>
                                          </p:stCondLst>
                                        </p:cTn>
                                        <p:tgtEl>
                                          <p:spTgt spid="14"/>
                                        </p:tgtEl>
                                      </p:cBhvr>
                                      <p:to x="100000" y="100000"/>
                                    </p:animScale>
                                    <p:animScale>
                                      <p:cBhvr>
                                        <p:cTn id="45" dur="19">
                                          <p:stCondLst>
                                            <p:cond delay="1231"/>
                                          </p:stCondLst>
                                        </p:cTn>
                                        <p:tgtEl>
                                          <p:spTgt spid="14"/>
                                        </p:tgtEl>
                                      </p:cBhvr>
                                      <p:to x="100000" y="90000"/>
                                    </p:animScale>
                                    <p:animScale>
                                      <p:cBhvr>
                                        <p:cTn id="46" dur="124" decel="50000">
                                          <p:stCondLst>
                                            <p:cond delay="1251"/>
                                          </p:stCondLst>
                                        </p:cTn>
                                        <p:tgtEl>
                                          <p:spTgt spid="14"/>
                                        </p:tgtEl>
                                      </p:cBhvr>
                                      <p:to x="100000" y="100000"/>
                                    </p:animScale>
                                    <p:animScale>
                                      <p:cBhvr>
                                        <p:cTn id="47" dur="19">
                                          <p:stCondLst>
                                            <p:cond delay="1356"/>
                                          </p:stCondLst>
                                        </p:cTn>
                                        <p:tgtEl>
                                          <p:spTgt spid="14"/>
                                        </p:tgtEl>
                                      </p:cBhvr>
                                      <p:to x="100000" y="95000"/>
                                    </p:animScale>
                                    <p:animScale>
                                      <p:cBhvr>
                                        <p:cTn id="48" dur="124" decel="50000">
                                          <p:stCondLst>
                                            <p:cond delay="1376"/>
                                          </p:stCondLst>
                                        </p:cTn>
                                        <p:tgtEl>
                                          <p:spTgt spid="14"/>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1000"/>
                                        <p:tgtEl>
                                          <p:spTgt spid="3">
                                            <p:txEl>
                                              <p:pRg st="4" end="4"/>
                                            </p:txEl>
                                          </p:spTgt>
                                        </p:tgtEl>
                                      </p:cBhvr>
                                    </p:animEffect>
                                    <p:anim calcmode="lin" valueType="num">
                                      <p:cBhvr>
                                        <p:cTn id="5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1130</Words>
  <Application>Microsoft Office PowerPoint</Application>
  <PresentationFormat>Grand écran</PresentationFormat>
  <Paragraphs>154</Paragraphs>
  <Slides>18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Arial</vt:lpstr>
      <vt:lpstr>Calibri</vt:lpstr>
      <vt:lpstr>Calibri Light</vt:lpstr>
      <vt:lpstr>Inter</vt:lpstr>
      <vt:lpstr>Tahoma</vt:lpstr>
      <vt:lpstr>Wingdings</vt:lpstr>
      <vt:lpstr>Thème Office</vt:lpstr>
      <vt:lpstr>LA MISE EN PAGE AVEC LA FLEXBOX</vt:lpstr>
      <vt:lpstr>Plan de la presentation</vt:lpstr>
      <vt:lpstr>Rappel sur l’utilisation des proprieties CSS</vt:lpstr>
      <vt:lpstr>Structuration de la Flexbox</vt:lpstr>
      <vt:lpstr>Structuration de la Flexbox</vt:lpstr>
      <vt:lpstr>Les deux axes des de la Flexbox  </vt:lpstr>
      <vt:lpstr>Les deux axes des de la Flexbox</vt:lpstr>
      <vt:lpstr>Alignement des éléments d’un conteneur </vt:lpstr>
      <vt:lpstr>Applications des Propriétés Flexbox </vt:lpstr>
      <vt:lpstr>Applications des Propriétés Flexbox</vt:lpstr>
      <vt:lpstr>Applications des Propriétés Flexbox</vt:lpstr>
      <vt:lpstr>Applications des Propriétés Flexbox </vt:lpstr>
      <vt:lpstr>Applications des Propriétés Flexbox</vt:lpstr>
      <vt:lpstr>Applications des Propriétés Flexbox</vt:lpstr>
      <vt:lpstr>Applications des Propriétés Flexbox</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FLEX</dc:title>
  <dc:creator>Briso</dc:creator>
  <cp:lastModifiedBy>Briso</cp:lastModifiedBy>
  <cp:revision>52</cp:revision>
  <dcterms:created xsi:type="dcterms:W3CDTF">2024-01-07T01:25:50Z</dcterms:created>
  <dcterms:modified xsi:type="dcterms:W3CDTF">2024-01-07T18:32:05Z</dcterms:modified>
</cp:coreProperties>
</file>