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019AC-6F04-41E3-A1C7-3FCCAD44E428}" type="datetimeFigureOut">
              <a:rPr lang="en-US" smtClean="0"/>
              <a:t>9/9/2019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2327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019AC-6F04-41E3-A1C7-3FCCAD44E428}"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123898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019AC-6F04-41E3-A1C7-3FCCAD44E428}"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3240535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019AC-6F04-41E3-A1C7-3FCCAD44E428}"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3275585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019AC-6F04-41E3-A1C7-3FCCAD44E428}"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166323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019AC-6F04-41E3-A1C7-3FCCAD44E428}"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258044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019AC-6F04-41E3-A1C7-3FCCAD44E428}"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472821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019AC-6F04-41E3-A1C7-3FCCAD44E428}"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2278598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019AC-6F04-41E3-A1C7-3FCCAD44E428}"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259003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019AC-6F04-41E3-A1C7-3FCCAD44E428}"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339657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019AC-6F04-41E3-A1C7-3FCCAD44E428}"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330265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019AC-6F04-41E3-A1C7-3FCCAD44E428}"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187390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019AC-6F04-41E3-A1C7-3FCCAD44E428}" type="datetimeFigureOut">
              <a:rPr lang="en-US" smtClean="0"/>
              <a:t>9/9/2019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286518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019AC-6F04-41E3-A1C7-3FCCAD44E428}" type="datetimeFigureOut">
              <a:rPr lang="en-US" smtClean="0"/>
              <a:t>9/9/2019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50556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019AC-6F04-41E3-A1C7-3FCCAD44E428}" type="datetimeFigureOut">
              <a:rPr lang="en-US" smtClean="0"/>
              <a:t>9/9/2019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292240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019AC-6F04-41E3-A1C7-3FCCAD44E428}"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370670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019AC-6F04-41E3-A1C7-3FCCAD44E428}"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8BDF-36DD-4EB8-817F-140F7F98A0F5}" type="slidenum">
              <a:rPr lang="en-US" smtClean="0"/>
              <a:t>‹#›</a:t>
            </a:fld>
            <a:endParaRPr lang="en-US"/>
          </a:p>
        </p:txBody>
      </p:sp>
    </p:spTree>
    <p:extLst>
      <p:ext uri="{BB962C8B-B14F-4D97-AF65-F5344CB8AC3E}">
        <p14:creationId xmlns:p14="http://schemas.microsoft.com/office/powerpoint/2010/main" val="2374900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0019AC-6F04-41E3-A1C7-3FCCAD44E428}" type="datetimeFigureOut">
              <a:rPr lang="en-US" smtClean="0"/>
              <a:t>9/9/2019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7F8BDF-36DD-4EB8-817F-140F7F98A0F5}" type="slidenum">
              <a:rPr lang="en-US" smtClean="0"/>
              <a:t>‹#›</a:t>
            </a:fld>
            <a:endParaRPr lang="en-US"/>
          </a:p>
        </p:txBody>
      </p:sp>
    </p:spTree>
    <p:extLst>
      <p:ext uri="{BB962C8B-B14F-4D97-AF65-F5344CB8AC3E}">
        <p14:creationId xmlns:p14="http://schemas.microsoft.com/office/powerpoint/2010/main" val="3823849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7BD0-7227-49F1-8804-B93CBBA7B885}"/>
              </a:ext>
            </a:extLst>
          </p:cNvPr>
          <p:cNvSpPr>
            <a:spLocks noGrp="1"/>
          </p:cNvSpPr>
          <p:nvPr>
            <p:ph type="ctrTitle"/>
          </p:nvPr>
        </p:nvSpPr>
        <p:spPr/>
        <p:txBody>
          <a:bodyPr/>
          <a:lstStyle/>
          <a:p>
            <a:r>
              <a:rPr lang="en-US" dirty="0"/>
              <a:t>Wholesale Distribution in Toronto</a:t>
            </a:r>
          </a:p>
        </p:txBody>
      </p:sp>
      <p:sp>
        <p:nvSpPr>
          <p:cNvPr id="3" name="Subtitle 2">
            <a:extLst>
              <a:ext uri="{FF2B5EF4-FFF2-40B4-BE49-F238E27FC236}">
                <a16:creationId xmlns:a16="http://schemas.microsoft.com/office/drawing/2014/main" id="{6449576D-98FF-4E00-8041-6D0A71FA2622}"/>
              </a:ext>
            </a:extLst>
          </p:cNvPr>
          <p:cNvSpPr>
            <a:spLocks noGrp="1"/>
          </p:cNvSpPr>
          <p:nvPr>
            <p:ph type="subTitle" idx="1"/>
          </p:nvPr>
        </p:nvSpPr>
        <p:spPr>
          <a:xfrm>
            <a:off x="3976099" y="3996267"/>
            <a:ext cx="7526923" cy="1388534"/>
          </a:xfrm>
        </p:spPr>
        <p:txBody>
          <a:bodyPr/>
          <a:lstStyle/>
          <a:p>
            <a:r>
              <a:rPr lang="en-US" dirty="0"/>
              <a:t>Using Data Science to start a new Wholesale Distribution venture</a:t>
            </a:r>
          </a:p>
        </p:txBody>
      </p:sp>
    </p:spTree>
    <p:extLst>
      <p:ext uri="{BB962C8B-B14F-4D97-AF65-F5344CB8AC3E}">
        <p14:creationId xmlns:p14="http://schemas.microsoft.com/office/powerpoint/2010/main" val="273783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24C6-409B-4B13-A32A-D2A98D367AC2}"/>
              </a:ext>
            </a:extLst>
          </p:cNvPr>
          <p:cNvSpPr>
            <a:spLocks noGrp="1"/>
          </p:cNvSpPr>
          <p:nvPr>
            <p:ph type="title"/>
          </p:nvPr>
        </p:nvSpPr>
        <p:spPr/>
        <p:txBody>
          <a:bodyPr/>
          <a:lstStyle/>
          <a:p>
            <a:r>
              <a:rPr lang="en-US" dirty="0"/>
              <a:t>So you want to start a new Wholesale Distribution venture…</a:t>
            </a:r>
          </a:p>
        </p:txBody>
      </p:sp>
      <p:sp>
        <p:nvSpPr>
          <p:cNvPr id="3" name="Content Placeholder 2">
            <a:extLst>
              <a:ext uri="{FF2B5EF4-FFF2-40B4-BE49-F238E27FC236}">
                <a16:creationId xmlns:a16="http://schemas.microsoft.com/office/drawing/2014/main" id="{C1CA4C7B-44B8-4D2B-814A-B366637BB6A0}"/>
              </a:ext>
            </a:extLst>
          </p:cNvPr>
          <p:cNvSpPr>
            <a:spLocks noGrp="1"/>
          </p:cNvSpPr>
          <p:nvPr>
            <p:ph idx="1"/>
          </p:nvPr>
        </p:nvSpPr>
        <p:spPr/>
        <p:txBody>
          <a:bodyPr>
            <a:normAutofit fontScale="92500"/>
          </a:bodyPr>
          <a:lstStyle/>
          <a:p>
            <a:r>
              <a:rPr lang="en-US" dirty="0"/>
              <a:t>Wholesale Distribution can be an extremely successful and lucrative business venture when done well. </a:t>
            </a:r>
          </a:p>
          <a:p>
            <a:r>
              <a:rPr lang="en-US" dirty="0"/>
              <a:t>One of the most important factors to consider when starting a new Wholesale Distribution business is selecting an appropriate product to supply. </a:t>
            </a:r>
          </a:p>
          <a:p>
            <a:r>
              <a:rPr lang="en-US" dirty="0"/>
              <a:t>What if Data Science was used to understand the nature of retailers in proximity of your new Warehouse? Understanding what kind of retailers surround you would be useful in selecting a product to supply that would be in high demand. </a:t>
            </a:r>
          </a:p>
        </p:txBody>
      </p:sp>
    </p:spTree>
    <p:extLst>
      <p:ext uri="{BB962C8B-B14F-4D97-AF65-F5344CB8AC3E}">
        <p14:creationId xmlns:p14="http://schemas.microsoft.com/office/powerpoint/2010/main" val="132427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42AAB-7B20-4593-B953-0496373586EA}"/>
              </a:ext>
            </a:extLst>
          </p:cNvPr>
          <p:cNvSpPr>
            <a:spLocks noGrp="1"/>
          </p:cNvSpPr>
          <p:nvPr>
            <p:ph type="title"/>
          </p:nvPr>
        </p:nvSpPr>
        <p:spPr/>
        <p:txBody>
          <a:bodyPr/>
          <a:lstStyle/>
          <a:p>
            <a:r>
              <a:rPr lang="en-US" dirty="0"/>
              <a:t>Business Problem and Data Science Project </a:t>
            </a:r>
          </a:p>
        </p:txBody>
      </p:sp>
      <p:sp>
        <p:nvSpPr>
          <p:cNvPr id="3" name="Content Placeholder 2">
            <a:extLst>
              <a:ext uri="{FF2B5EF4-FFF2-40B4-BE49-F238E27FC236}">
                <a16:creationId xmlns:a16="http://schemas.microsoft.com/office/drawing/2014/main" id="{2454204B-03C2-446A-995A-EC8A1A08BA4C}"/>
              </a:ext>
            </a:extLst>
          </p:cNvPr>
          <p:cNvSpPr>
            <a:spLocks noGrp="1"/>
          </p:cNvSpPr>
          <p:nvPr>
            <p:ph idx="1"/>
          </p:nvPr>
        </p:nvSpPr>
        <p:spPr/>
        <p:txBody>
          <a:bodyPr/>
          <a:lstStyle/>
          <a:p>
            <a:r>
              <a:rPr lang="en-US" dirty="0"/>
              <a:t>Business Problem: what type of product should a new Wholesale Distribution business supply in the city of Toronto?</a:t>
            </a:r>
          </a:p>
          <a:p>
            <a:r>
              <a:rPr lang="en-US" dirty="0"/>
              <a:t>How Data Science will help: Data from Wikipedia and Foursquare will be utilized to understand the types of retailers in every Neighborhood in Toronto. Knowing what retailers dominate the majority of Toronto’s footprint will assist in solving the Business Problem.</a:t>
            </a:r>
          </a:p>
        </p:txBody>
      </p:sp>
    </p:spTree>
    <p:extLst>
      <p:ext uri="{BB962C8B-B14F-4D97-AF65-F5344CB8AC3E}">
        <p14:creationId xmlns:p14="http://schemas.microsoft.com/office/powerpoint/2010/main" val="422664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2CBD-9FF8-47AA-AF6A-9A4F3F6484F5}"/>
              </a:ext>
            </a:extLst>
          </p:cNvPr>
          <p:cNvSpPr>
            <a:spLocks noGrp="1"/>
          </p:cNvSpPr>
          <p:nvPr>
            <p:ph type="title"/>
          </p:nvPr>
        </p:nvSpPr>
        <p:spPr/>
        <p:txBody>
          <a:bodyPr/>
          <a:lstStyle/>
          <a:p>
            <a:r>
              <a:rPr lang="en-US" dirty="0"/>
              <a:t>Data Acquisition and Wrangling</a:t>
            </a:r>
          </a:p>
        </p:txBody>
      </p:sp>
      <p:sp>
        <p:nvSpPr>
          <p:cNvPr id="3" name="Content Placeholder 2">
            <a:extLst>
              <a:ext uri="{FF2B5EF4-FFF2-40B4-BE49-F238E27FC236}">
                <a16:creationId xmlns:a16="http://schemas.microsoft.com/office/drawing/2014/main" id="{3C4F8BAA-BFEA-462A-9666-148495F4741D}"/>
              </a:ext>
            </a:extLst>
          </p:cNvPr>
          <p:cNvSpPr>
            <a:spLocks noGrp="1"/>
          </p:cNvSpPr>
          <p:nvPr>
            <p:ph idx="1"/>
          </p:nvPr>
        </p:nvSpPr>
        <p:spPr/>
        <p:txBody>
          <a:bodyPr>
            <a:normAutofit fontScale="85000" lnSpcReduction="20000"/>
          </a:bodyPr>
          <a:lstStyle/>
          <a:p>
            <a:r>
              <a:rPr lang="en-US" dirty="0"/>
              <a:t>Neighborhoods: A list of neighborhoods in Toronto and their respective zip codes were scraped from Wikipedia using the </a:t>
            </a:r>
            <a:r>
              <a:rPr lang="en-US" dirty="0" err="1"/>
              <a:t>BeautifulSoup</a:t>
            </a:r>
            <a:r>
              <a:rPr lang="en-US" dirty="0"/>
              <a:t> package in Python.</a:t>
            </a:r>
          </a:p>
          <a:p>
            <a:r>
              <a:rPr lang="en-US" dirty="0"/>
              <a:t>Zip code/latitude/longitude combinations for each Neighborhood were called in the Foursquare API to obtain venues in each Neighborhood. </a:t>
            </a:r>
          </a:p>
          <a:p>
            <a:r>
              <a:rPr lang="en-US" dirty="0"/>
              <a:t>Pandas and </a:t>
            </a:r>
            <a:r>
              <a:rPr lang="en-US" dirty="0" err="1"/>
              <a:t>numpy</a:t>
            </a:r>
            <a:r>
              <a:rPr lang="en-US" dirty="0"/>
              <a:t> packages in Python were used to analyze venue data and determine which type of venues were most frequent for each Neighborhood. This will determine the best product to supply for a new Wholesale Distribution venture.</a:t>
            </a:r>
          </a:p>
          <a:p>
            <a:endParaRPr lang="en-US" dirty="0"/>
          </a:p>
          <a:p>
            <a:r>
              <a:rPr lang="en-US" dirty="0"/>
              <a:t>Wrangling: Throughout this process, exploratory data analysis was used to check for incorrect formatting, duplicates, and data was cleaned accordingly.  </a:t>
            </a:r>
          </a:p>
        </p:txBody>
      </p:sp>
    </p:spTree>
    <p:extLst>
      <p:ext uri="{BB962C8B-B14F-4D97-AF65-F5344CB8AC3E}">
        <p14:creationId xmlns:p14="http://schemas.microsoft.com/office/powerpoint/2010/main" val="395830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9"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1"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2"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6" name="Rectangle 25">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DFA6EAF-96F3-4EAA-B089-B4410AFB531E}"/>
              </a:ext>
            </a:extLst>
          </p:cNvPr>
          <p:cNvSpPr txBox="1"/>
          <p:nvPr/>
        </p:nvSpPr>
        <p:spPr>
          <a:xfrm>
            <a:off x="8074026" y="1591244"/>
            <a:ext cx="3461281" cy="334733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000" dirty="0">
                <a:ln w="3175" cmpd="sng">
                  <a:noFill/>
                </a:ln>
                <a:latin typeface="+mj-lt"/>
                <a:ea typeface="+mj-ea"/>
                <a:cs typeface="+mj-cs"/>
              </a:rPr>
              <a:t>Neighborhoods in Toronto were scraped from Wikipedia and plotted using their Latitude and Longitude.</a:t>
            </a:r>
          </a:p>
        </p:txBody>
      </p:sp>
      <p:grpSp>
        <p:nvGrpSpPr>
          <p:cNvPr id="28" name="Group 27">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9"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0"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1"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2"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3"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4"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36"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F83ECF2-AD32-49A6-B35C-196853B49365}"/>
              </a:ext>
            </a:extLst>
          </p:cNvPr>
          <p:cNvPicPr>
            <a:picLocks noChangeAspect="1"/>
          </p:cNvPicPr>
          <p:nvPr/>
        </p:nvPicPr>
        <p:blipFill rotWithShape="1">
          <a:blip r:embed="rId3"/>
          <a:srcRect r="298"/>
          <a:stretch/>
        </p:blipFill>
        <p:spPr>
          <a:xfrm>
            <a:off x="977550" y="1418724"/>
            <a:ext cx="6202778" cy="3732790"/>
          </a:xfrm>
          <a:prstGeom prst="rect">
            <a:avLst/>
          </a:prstGeom>
        </p:spPr>
      </p:pic>
    </p:spTree>
    <p:extLst>
      <p:ext uri="{BB962C8B-B14F-4D97-AF65-F5344CB8AC3E}">
        <p14:creationId xmlns:p14="http://schemas.microsoft.com/office/powerpoint/2010/main" val="4154857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8"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5" name="Freeform: Shape 14">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DB20255-7B8A-4902-8601-25A8C045C4C5}"/>
              </a:ext>
            </a:extLst>
          </p:cNvPr>
          <p:cNvPicPr>
            <a:picLocks noChangeAspect="1"/>
          </p:cNvPicPr>
          <p:nvPr/>
        </p:nvPicPr>
        <p:blipFill>
          <a:blip r:embed="rId3"/>
          <a:stretch>
            <a:fillRect/>
          </a:stretch>
        </p:blipFill>
        <p:spPr>
          <a:xfrm>
            <a:off x="2251479" y="717883"/>
            <a:ext cx="8946872" cy="3198506"/>
          </a:xfrm>
          <a:prstGeom prst="rect">
            <a:avLst/>
          </a:prstGeom>
        </p:spPr>
      </p:pic>
      <p:sp>
        <p:nvSpPr>
          <p:cNvPr id="14" name="TextBox 13">
            <a:extLst>
              <a:ext uri="{FF2B5EF4-FFF2-40B4-BE49-F238E27FC236}">
                <a16:creationId xmlns:a16="http://schemas.microsoft.com/office/drawing/2014/main" id="{28C73E94-07FA-4E4F-9ACF-FF771E2879E0}"/>
              </a:ext>
            </a:extLst>
          </p:cNvPr>
          <p:cNvSpPr txBox="1"/>
          <p:nvPr/>
        </p:nvSpPr>
        <p:spPr>
          <a:xfrm>
            <a:off x="3005456" y="4238123"/>
            <a:ext cx="7705617" cy="1707835"/>
          </a:xfrm>
          <a:prstGeom prst="rect">
            <a:avLst/>
          </a:prstGeom>
        </p:spPr>
        <p:txBody>
          <a:bodyPr vert="horz" lIns="91440" tIns="45720" rIns="91440" bIns="45720" rtlCol="0" anchor="b">
            <a:normAutofit fontScale="92500" lnSpcReduction="20000"/>
          </a:bodyPr>
          <a:lstStyle/>
          <a:p>
            <a:pPr algn="ctr">
              <a:lnSpc>
                <a:spcPct val="90000"/>
              </a:lnSpc>
              <a:spcBef>
                <a:spcPct val="0"/>
              </a:spcBef>
              <a:spcAft>
                <a:spcPts val="600"/>
              </a:spcAft>
            </a:pPr>
            <a:r>
              <a:rPr lang="en-US" sz="3000" dirty="0">
                <a:ln w="3175" cmpd="sng">
                  <a:noFill/>
                </a:ln>
                <a:latin typeface="+mj-lt"/>
                <a:ea typeface="+mj-ea"/>
                <a:cs typeface="+mj-cs"/>
              </a:rPr>
              <a:t>Using the Foursquare API, data was analyzed to determine what types of venues are most frequently occurring in each Neighborhood found on the previous map (sample of 4 out of 103 neighborhoods). </a:t>
            </a:r>
          </a:p>
        </p:txBody>
      </p:sp>
      <p:grpSp>
        <p:nvGrpSpPr>
          <p:cNvPr id="5" name="Group 4">
            <a:extLst>
              <a:ext uri="{FF2B5EF4-FFF2-40B4-BE49-F238E27FC236}">
                <a16:creationId xmlns:a16="http://schemas.microsoft.com/office/drawing/2014/main" id="{C5103B1A-2CD0-4FF4-90C1-E58F600CA51A}"/>
              </a:ext>
            </a:extLst>
          </p:cNvPr>
          <p:cNvGrpSpPr/>
          <p:nvPr/>
        </p:nvGrpSpPr>
        <p:grpSpPr>
          <a:xfrm rot="20804180">
            <a:off x="1303792" y="3943508"/>
            <a:ext cx="1509674" cy="1619250"/>
            <a:chOff x="1173891" y="2516945"/>
            <a:chExt cx="1509674" cy="1619250"/>
          </a:xfrm>
        </p:grpSpPr>
        <p:sp>
          <p:nvSpPr>
            <p:cNvPr id="4" name="Star: 10 Points 3">
              <a:extLst>
                <a:ext uri="{FF2B5EF4-FFF2-40B4-BE49-F238E27FC236}">
                  <a16:creationId xmlns:a16="http://schemas.microsoft.com/office/drawing/2014/main" id="{E45B53E2-688B-4187-8543-9F6159B0CC69}"/>
                </a:ext>
              </a:extLst>
            </p:cNvPr>
            <p:cNvSpPr/>
            <p:nvPr/>
          </p:nvSpPr>
          <p:spPr>
            <a:xfrm>
              <a:off x="1173891" y="2516945"/>
              <a:ext cx="1509674" cy="1619250"/>
            </a:xfrm>
            <a:prstGeom prst="star1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318DB76-F29E-4A7E-AB06-F8FFB9AC4F2D}"/>
                </a:ext>
              </a:extLst>
            </p:cNvPr>
            <p:cNvSpPr txBox="1"/>
            <p:nvPr/>
          </p:nvSpPr>
          <p:spPr>
            <a:xfrm>
              <a:off x="1472751" y="2548964"/>
              <a:ext cx="911954" cy="1477328"/>
            </a:xfrm>
            <a:prstGeom prst="rect">
              <a:avLst/>
            </a:prstGeom>
            <a:noFill/>
          </p:spPr>
          <p:txBody>
            <a:bodyPr wrap="square" rtlCol="0">
              <a:spAutoFit/>
            </a:bodyPr>
            <a:lstStyle/>
            <a:p>
              <a:pPr algn="ctr"/>
              <a:r>
                <a:rPr lang="en-US" dirty="0"/>
                <a:t>2253 unique venues were found!</a:t>
              </a:r>
            </a:p>
          </p:txBody>
        </p:sp>
      </p:grpSp>
    </p:spTree>
    <p:extLst>
      <p:ext uri="{BB962C8B-B14F-4D97-AF65-F5344CB8AC3E}">
        <p14:creationId xmlns:p14="http://schemas.microsoft.com/office/powerpoint/2010/main" val="1644136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2AFBF86-5DAF-4D46-8786-F4C7A376C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8" name="Freeform 6">
              <a:extLst>
                <a:ext uri="{FF2B5EF4-FFF2-40B4-BE49-F238E27FC236}">
                  <a16:creationId xmlns:a16="http://schemas.microsoft.com/office/drawing/2014/main" id="{E19B3BDB-2DCF-406C-9AA8-9E0970E1B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a:extLst>
                <a:ext uri="{FF2B5EF4-FFF2-40B4-BE49-F238E27FC236}">
                  <a16:creationId xmlns:a16="http://schemas.microsoft.com/office/drawing/2014/main" id="{12B0D721-E797-4F4F-929E-7008008C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a:extLst>
                <a:ext uri="{FF2B5EF4-FFF2-40B4-BE49-F238E27FC236}">
                  <a16:creationId xmlns:a16="http://schemas.microsoft.com/office/drawing/2014/main" id="{9530C853-97C0-43FB-B7C2-1E5E42A73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a:extLst>
                <a:ext uri="{FF2B5EF4-FFF2-40B4-BE49-F238E27FC236}">
                  <a16:creationId xmlns:a16="http://schemas.microsoft.com/office/drawing/2014/main" id="{DCAD804E-1F0F-4678-871B-39A05266F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a:extLst>
                <a:ext uri="{FF2B5EF4-FFF2-40B4-BE49-F238E27FC236}">
                  <a16:creationId xmlns:a16="http://schemas.microsoft.com/office/drawing/2014/main" id="{3EE94EE6-76C6-4910-A4B6-935054712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a:extLst>
                <a:ext uri="{FF2B5EF4-FFF2-40B4-BE49-F238E27FC236}">
                  <a16:creationId xmlns:a16="http://schemas.microsoft.com/office/drawing/2014/main" id="{87D2EB15-59ED-43BB-8CED-7BA0BB5D3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5" name="Rounded Rectangle 16">
            <a:extLst>
              <a:ext uri="{FF2B5EF4-FFF2-40B4-BE49-F238E27FC236}">
                <a16:creationId xmlns:a16="http://schemas.microsoft.com/office/drawing/2014/main" id="{8C2CE3DB-200E-4445-B316-69FE3850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72279" y="648931"/>
            <a:ext cx="8930745"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8445885-6126-4D01-A6F3-F380D35E3813}"/>
              </a:ext>
            </a:extLst>
          </p:cNvPr>
          <p:cNvPicPr>
            <a:picLocks noChangeAspect="1"/>
          </p:cNvPicPr>
          <p:nvPr/>
        </p:nvPicPr>
        <p:blipFill>
          <a:blip r:embed="rId3"/>
          <a:stretch>
            <a:fillRect/>
          </a:stretch>
        </p:blipFill>
        <p:spPr>
          <a:xfrm>
            <a:off x="3313642" y="937806"/>
            <a:ext cx="3135660" cy="4546708"/>
          </a:xfrm>
          <a:prstGeom prst="rect">
            <a:avLst/>
          </a:prstGeom>
        </p:spPr>
      </p:pic>
      <p:sp>
        <p:nvSpPr>
          <p:cNvPr id="14" name="TextBox 13">
            <a:extLst>
              <a:ext uri="{FF2B5EF4-FFF2-40B4-BE49-F238E27FC236}">
                <a16:creationId xmlns:a16="http://schemas.microsoft.com/office/drawing/2014/main" id="{32417FB4-DE47-4E97-93BA-6495528DF01E}"/>
              </a:ext>
            </a:extLst>
          </p:cNvPr>
          <p:cNvSpPr txBox="1"/>
          <p:nvPr/>
        </p:nvSpPr>
        <p:spPr>
          <a:xfrm>
            <a:off x="6096000" y="2498775"/>
            <a:ext cx="4945848" cy="1707835"/>
          </a:xfrm>
          <a:prstGeom prst="rect">
            <a:avLst/>
          </a:prstGeom>
        </p:spPr>
        <p:txBody>
          <a:bodyPr vert="horz" lIns="91440" tIns="45720" rIns="91440" bIns="45720" rtlCol="0" anchor="b">
            <a:normAutofit fontScale="77500" lnSpcReduction="20000"/>
          </a:bodyPr>
          <a:lstStyle/>
          <a:p>
            <a:pPr algn="ctr">
              <a:lnSpc>
                <a:spcPct val="90000"/>
              </a:lnSpc>
              <a:spcBef>
                <a:spcPct val="0"/>
              </a:spcBef>
              <a:spcAft>
                <a:spcPts val="600"/>
              </a:spcAft>
            </a:pPr>
            <a:r>
              <a:rPr lang="en-US" sz="3000" dirty="0">
                <a:ln w="3175" cmpd="sng">
                  <a:noFill/>
                </a:ln>
                <a:latin typeface="+mj-lt"/>
                <a:ea typeface="+mj-ea"/>
                <a:cs typeface="+mj-cs"/>
              </a:rPr>
              <a:t>Using Pandas and </a:t>
            </a:r>
            <a:r>
              <a:rPr lang="en-US" sz="3000" dirty="0" err="1">
                <a:ln w="3175" cmpd="sng">
                  <a:noFill/>
                </a:ln>
                <a:latin typeface="+mj-lt"/>
                <a:ea typeface="+mj-ea"/>
                <a:cs typeface="+mj-cs"/>
              </a:rPr>
              <a:t>Numpy</a:t>
            </a:r>
            <a:r>
              <a:rPr lang="en-US" sz="3000" dirty="0">
                <a:ln w="3175" cmpd="sng">
                  <a:noFill/>
                </a:ln>
                <a:latin typeface="+mj-lt"/>
                <a:ea typeface="+mj-ea"/>
                <a:cs typeface="+mj-cs"/>
              </a:rPr>
              <a:t> packages in Python, the previous </a:t>
            </a:r>
            <a:r>
              <a:rPr lang="en-US" sz="3000" dirty="0" err="1">
                <a:ln w="3175" cmpd="sng">
                  <a:noFill/>
                </a:ln>
                <a:latin typeface="+mj-lt"/>
                <a:ea typeface="+mj-ea"/>
                <a:cs typeface="+mj-cs"/>
              </a:rPr>
              <a:t>dataframe</a:t>
            </a:r>
            <a:r>
              <a:rPr lang="en-US" sz="3000" dirty="0">
                <a:ln w="3175" cmpd="sng">
                  <a:noFill/>
                </a:ln>
                <a:latin typeface="+mj-lt"/>
                <a:ea typeface="+mj-ea"/>
                <a:cs typeface="+mj-cs"/>
              </a:rPr>
              <a:t> was analyzed to determine how many times each type of venue appeared as the ‘1</a:t>
            </a:r>
            <a:r>
              <a:rPr lang="en-US" sz="3000" baseline="30000" dirty="0">
                <a:ln w="3175" cmpd="sng">
                  <a:noFill/>
                </a:ln>
                <a:latin typeface="+mj-lt"/>
                <a:ea typeface="+mj-ea"/>
                <a:cs typeface="+mj-cs"/>
              </a:rPr>
              <a:t>st</a:t>
            </a:r>
            <a:r>
              <a:rPr lang="en-US" sz="3000" dirty="0">
                <a:ln w="3175" cmpd="sng">
                  <a:noFill/>
                </a:ln>
                <a:latin typeface="+mj-lt"/>
                <a:ea typeface="+mj-ea"/>
                <a:cs typeface="+mj-cs"/>
              </a:rPr>
              <a:t> most common type of venue’ among all the Neighborhoods in Toronto.</a:t>
            </a:r>
          </a:p>
        </p:txBody>
      </p:sp>
    </p:spTree>
    <p:extLst>
      <p:ext uri="{BB962C8B-B14F-4D97-AF65-F5344CB8AC3E}">
        <p14:creationId xmlns:p14="http://schemas.microsoft.com/office/powerpoint/2010/main" val="196595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E8E0-5D6E-410B-8AC5-D1253C63ADF5}"/>
              </a:ext>
            </a:extLst>
          </p:cNvPr>
          <p:cNvSpPr>
            <a:spLocks noGrp="1"/>
          </p:cNvSpPr>
          <p:nvPr>
            <p:ph type="title"/>
          </p:nvPr>
        </p:nvSpPr>
        <p:spPr>
          <a:xfrm>
            <a:off x="1484311" y="685800"/>
            <a:ext cx="10018713" cy="1752599"/>
          </a:xfrm>
        </p:spPr>
        <p:txBody>
          <a:bodyPr/>
          <a:lstStyle/>
          <a:p>
            <a:r>
              <a:rPr lang="en-US"/>
              <a:t>Conclusions</a:t>
            </a:r>
            <a:endParaRPr lang="en-US" dirty="0"/>
          </a:p>
        </p:txBody>
      </p:sp>
      <p:sp>
        <p:nvSpPr>
          <p:cNvPr id="3" name="Content Placeholder 2">
            <a:extLst>
              <a:ext uri="{FF2B5EF4-FFF2-40B4-BE49-F238E27FC236}">
                <a16:creationId xmlns:a16="http://schemas.microsoft.com/office/drawing/2014/main" id="{9D4B92A0-5EAA-4492-B61D-627369C2F8CF}"/>
              </a:ext>
            </a:extLst>
          </p:cNvPr>
          <p:cNvSpPr>
            <a:spLocks noGrp="1"/>
          </p:cNvSpPr>
          <p:nvPr>
            <p:ph idx="1"/>
          </p:nvPr>
        </p:nvSpPr>
        <p:spPr>
          <a:xfrm>
            <a:off x="1484311" y="2207172"/>
            <a:ext cx="10018713" cy="3124201"/>
          </a:xfrm>
        </p:spPr>
        <p:txBody>
          <a:bodyPr/>
          <a:lstStyle/>
          <a:p>
            <a:r>
              <a:rPr lang="en-US" b="1" dirty="0"/>
              <a:t>Coffee shops </a:t>
            </a:r>
            <a:r>
              <a:rPr lang="en-US" dirty="0"/>
              <a:t>more frequently than other venues were the 1</a:t>
            </a:r>
            <a:r>
              <a:rPr lang="en-US" baseline="30000" dirty="0"/>
              <a:t>st</a:t>
            </a:r>
            <a:r>
              <a:rPr lang="en-US" dirty="0"/>
              <a:t> most frequently occurring venue in all Toronto Neighborhoods. (</a:t>
            </a:r>
            <a:r>
              <a:rPr lang="en-US" b="1" dirty="0"/>
              <a:t>Cafes</a:t>
            </a:r>
            <a:r>
              <a:rPr lang="en-US" dirty="0"/>
              <a:t> were in 3</a:t>
            </a:r>
            <a:r>
              <a:rPr lang="en-US" baseline="30000" dirty="0"/>
              <a:t>rd</a:t>
            </a:r>
            <a:r>
              <a:rPr lang="en-US" dirty="0"/>
              <a:t> place for this spot). </a:t>
            </a:r>
          </a:p>
        </p:txBody>
      </p:sp>
      <p:pic>
        <p:nvPicPr>
          <p:cNvPr id="1030" name="Picture 6" descr="Image result for coffee beans transparent background">
            <a:extLst>
              <a:ext uri="{FF2B5EF4-FFF2-40B4-BE49-F238E27FC236}">
                <a16:creationId xmlns:a16="http://schemas.microsoft.com/office/drawing/2014/main" id="{89DFC1B8-CEBD-4B31-9417-960232FACF1E}"/>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166281" y="4650828"/>
            <a:ext cx="4654769" cy="2509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68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E6D82-F898-4818-8A79-701CE77221AF}"/>
              </a:ext>
            </a:extLst>
          </p:cNvPr>
          <p:cNvSpPr>
            <a:spLocks noGrp="1"/>
          </p:cNvSpPr>
          <p:nvPr>
            <p:ph type="title"/>
          </p:nvPr>
        </p:nvSpPr>
        <p:spPr/>
        <p:txBody>
          <a:bodyPr/>
          <a:lstStyle/>
          <a:p>
            <a:r>
              <a:rPr lang="en-US" dirty="0"/>
              <a:t>Future Direction and Other Considerations</a:t>
            </a:r>
          </a:p>
        </p:txBody>
      </p:sp>
      <p:sp>
        <p:nvSpPr>
          <p:cNvPr id="3" name="Content Placeholder 2">
            <a:extLst>
              <a:ext uri="{FF2B5EF4-FFF2-40B4-BE49-F238E27FC236}">
                <a16:creationId xmlns:a16="http://schemas.microsoft.com/office/drawing/2014/main" id="{61AF14D9-9FBA-472F-A41F-F940FD548E9C}"/>
              </a:ext>
            </a:extLst>
          </p:cNvPr>
          <p:cNvSpPr>
            <a:spLocks noGrp="1"/>
          </p:cNvSpPr>
          <p:nvPr>
            <p:ph idx="1"/>
          </p:nvPr>
        </p:nvSpPr>
        <p:spPr/>
        <p:txBody>
          <a:bodyPr/>
          <a:lstStyle/>
          <a:p>
            <a:r>
              <a:rPr lang="en-US" dirty="0"/>
              <a:t>Next step: plotting all the coffee shops on a map to determine optimal location for a warehouse. </a:t>
            </a:r>
          </a:p>
          <a:p>
            <a:r>
              <a:rPr lang="en-US" dirty="0"/>
              <a:t>Considerations: this would not take into account optimal ROI; there may possibly be other products to supply for less frequently occurring types of retailers that provide a higher ROI. This is something to consider. </a:t>
            </a:r>
          </a:p>
          <a:p>
            <a:endParaRPr lang="en-US" dirty="0"/>
          </a:p>
        </p:txBody>
      </p:sp>
    </p:spTree>
    <p:extLst>
      <p:ext uri="{BB962C8B-B14F-4D97-AF65-F5344CB8AC3E}">
        <p14:creationId xmlns:p14="http://schemas.microsoft.com/office/powerpoint/2010/main" val="230764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9</TotalTime>
  <Words>478</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Wholesale Distribution in Toronto</vt:lpstr>
      <vt:lpstr>So you want to start a new Wholesale Distribution venture…</vt:lpstr>
      <vt:lpstr>Business Problem and Data Science Project </vt:lpstr>
      <vt:lpstr>Data Acquisition and Wrangling</vt:lpstr>
      <vt:lpstr>PowerPoint Presentation</vt:lpstr>
      <vt:lpstr>PowerPoint Presentation</vt:lpstr>
      <vt:lpstr>PowerPoint Presentation</vt:lpstr>
      <vt:lpstr>Conclusions</vt:lpstr>
      <vt:lpstr>Future Direction and Other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Wholesale Distribution in Toronto</dc:title>
  <dc:creator>Brittany Frederick</dc:creator>
  <cp:lastModifiedBy>Brittany Frederick</cp:lastModifiedBy>
  <cp:revision>2</cp:revision>
  <dcterms:created xsi:type="dcterms:W3CDTF">2019-09-09T22:36:45Z</dcterms:created>
  <dcterms:modified xsi:type="dcterms:W3CDTF">2019-09-09T23:23:51Z</dcterms:modified>
</cp:coreProperties>
</file>