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6" r:id="rId5"/>
    <p:sldId id="259" r:id="rId6"/>
    <p:sldId id="267" r:id="rId7"/>
    <p:sldId id="260" r:id="rId8"/>
    <p:sldId id="268" r:id="rId9"/>
    <p:sldId id="261" r:id="rId10"/>
    <p:sldId id="262" r:id="rId11"/>
    <p:sldId id="263" r:id="rId12"/>
    <p:sldId id="264"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205" autoAdjust="0"/>
  </p:normalViewPr>
  <p:slideViewPr>
    <p:cSldViewPr snapToGrid="0">
      <p:cViewPr varScale="1">
        <p:scale>
          <a:sx n="101" d="100"/>
          <a:sy n="101" d="100"/>
        </p:scale>
        <p:origin x="990"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BFE2B-0DE0-4CA0-B203-914810DE6373}"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A1AC1-2A66-486B-B603-80E2108293F8}" type="slidenum">
              <a:rPr lang="en-US" smtClean="0"/>
              <a:t>‹#›</a:t>
            </a:fld>
            <a:endParaRPr lang="en-US"/>
          </a:p>
        </p:txBody>
      </p:sp>
    </p:spTree>
    <p:extLst>
      <p:ext uri="{BB962C8B-B14F-4D97-AF65-F5344CB8AC3E}">
        <p14:creationId xmlns:p14="http://schemas.microsoft.com/office/powerpoint/2010/main" val="153407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2A1AC1-2A66-486B-B603-80E2108293F8}" type="slidenum">
              <a:rPr lang="en-US" smtClean="0"/>
              <a:t>1</a:t>
            </a:fld>
            <a:endParaRPr lang="en-US"/>
          </a:p>
        </p:txBody>
      </p:sp>
    </p:spTree>
    <p:extLst>
      <p:ext uri="{BB962C8B-B14F-4D97-AF65-F5344CB8AC3E}">
        <p14:creationId xmlns:p14="http://schemas.microsoft.com/office/powerpoint/2010/main" val="342926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MySQL database houses the different tables that were created for this project. I created a table for the different classes, for classes that had registered users, a table for the different semesters, a table for the different users, and a table for the students that ended up on the waitlist. Whenever the students are interacting with he website the information they change is automatically uploaded to the MySQL database. </a:t>
            </a:r>
          </a:p>
        </p:txBody>
      </p:sp>
      <p:sp>
        <p:nvSpPr>
          <p:cNvPr id="4" name="Slide Number Placeholder 3"/>
          <p:cNvSpPr>
            <a:spLocks noGrp="1"/>
          </p:cNvSpPr>
          <p:nvPr>
            <p:ph type="sldNum" sz="quarter" idx="5"/>
          </p:nvPr>
        </p:nvSpPr>
        <p:spPr/>
        <p:txBody>
          <a:bodyPr/>
          <a:lstStyle/>
          <a:p>
            <a:fld id="{FE2A1AC1-2A66-486B-B603-80E2108293F8}" type="slidenum">
              <a:rPr lang="en-US" smtClean="0"/>
              <a:t>10</a:t>
            </a:fld>
            <a:endParaRPr lang="en-US"/>
          </a:p>
        </p:txBody>
      </p:sp>
    </p:spTree>
    <p:extLst>
      <p:ext uri="{BB962C8B-B14F-4D97-AF65-F5344CB8AC3E}">
        <p14:creationId xmlns:p14="http://schemas.microsoft.com/office/powerpoint/2010/main" val="3677326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lot of code for this project. The first snippet of code is the class utilized to connect to the database whenever information needs to be uploaded or retrieved. The code connects to the data base utilizing the local username and password. This connection then allows for additional MySQL code to be run. </a:t>
            </a:r>
          </a:p>
        </p:txBody>
      </p:sp>
      <p:sp>
        <p:nvSpPr>
          <p:cNvPr id="4" name="Slide Number Placeholder 3"/>
          <p:cNvSpPr>
            <a:spLocks noGrp="1"/>
          </p:cNvSpPr>
          <p:nvPr>
            <p:ph type="sldNum" sz="quarter" idx="5"/>
          </p:nvPr>
        </p:nvSpPr>
        <p:spPr/>
        <p:txBody>
          <a:bodyPr/>
          <a:lstStyle/>
          <a:p>
            <a:fld id="{FE2A1AC1-2A66-486B-B603-80E2108293F8}" type="slidenum">
              <a:rPr lang="en-US" smtClean="0"/>
              <a:t>11</a:t>
            </a:fld>
            <a:endParaRPr lang="en-US"/>
          </a:p>
        </p:txBody>
      </p:sp>
    </p:spTree>
    <p:extLst>
      <p:ext uri="{BB962C8B-B14F-4D97-AF65-F5344CB8AC3E}">
        <p14:creationId xmlns:p14="http://schemas.microsoft.com/office/powerpoint/2010/main" val="378758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master PHP file is utilized to set up the overall layout of the website and provide the quick links to the login page, registration page, logout feature, and sign up page. The master PHP file also stores the user information when they log in and allows it to be utilized by all the other pages within the website. The master page looks at whether the user is currently logged into the web page and changes what options the have on the task bar based on if they are logged in or not. </a:t>
            </a:r>
          </a:p>
        </p:txBody>
      </p:sp>
      <p:sp>
        <p:nvSpPr>
          <p:cNvPr id="4" name="Slide Number Placeholder 3"/>
          <p:cNvSpPr>
            <a:spLocks noGrp="1"/>
          </p:cNvSpPr>
          <p:nvPr>
            <p:ph type="sldNum" sz="quarter" idx="5"/>
          </p:nvPr>
        </p:nvSpPr>
        <p:spPr/>
        <p:txBody>
          <a:bodyPr/>
          <a:lstStyle/>
          <a:p>
            <a:fld id="{FE2A1AC1-2A66-486B-B603-80E2108293F8}" type="slidenum">
              <a:rPr lang="en-US" smtClean="0"/>
              <a:t>12</a:t>
            </a:fld>
            <a:endParaRPr lang="en-US"/>
          </a:p>
        </p:txBody>
      </p:sp>
    </p:spTree>
    <p:extLst>
      <p:ext uri="{BB962C8B-B14F-4D97-AF65-F5344CB8AC3E}">
        <p14:creationId xmlns:p14="http://schemas.microsoft.com/office/powerpoint/2010/main" val="2589687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index page is the landing page for the website and performs a lot of functions. My goal was to allow the user to remain on the landing page as much as possible and receive the different options they needed to utilize the website to its fullest. This landing page took the most time to establish and make sure it was functioning. The code in the page looks at whether the user is currently logged in or not. If the user is not logged in it displays a message for the user to go log in or sign up for the site. If the user is logged in the if function then displays the different classes that are available. </a:t>
            </a:r>
          </a:p>
        </p:txBody>
      </p:sp>
      <p:sp>
        <p:nvSpPr>
          <p:cNvPr id="4" name="Slide Number Placeholder 3"/>
          <p:cNvSpPr>
            <a:spLocks noGrp="1"/>
          </p:cNvSpPr>
          <p:nvPr>
            <p:ph type="sldNum" sz="quarter" idx="5"/>
          </p:nvPr>
        </p:nvSpPr>
        <p:spPr/>
        <p:txBody>
          <a:bodyPr/>
          <a:lstStyle/>
          <a:p>
            <a:fld id="{FE2A1AC1-2A66-486B-B603-80E2108293F8}" type="slidenum">
              <a:rPr lang="en-US" smtClean="0"/>
              <a:t>13</a:t>
            </a:fld>
            <a:endParaRPr lang="en-US"/>
          </a:p>
        </p:txBody>
      </p:sp>
    </p:spTree>
    <p:extLst>
      <p:ext uri="{BB962C8B-B14F-4D97-AF65-F5344CB8AC3E}">
        <p14:creationId xmlns:p14="http://schemas.microsoft.com/office/powerpoint/2010/main" val="240193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200000"/>
              </a:lnSpc>
              <a:buFontTx/>
              <a:buNone/>
            </a:pPr>
            <a:r>
              <a:rPr lang="en-US" dirty="0"/>
              <a:t>The SRS document I utilized allowed me to organize the requirements for this website project and build a picture of what I was designing. Within the SRS document I outlined the scope of the project, the different perspectives of the end users, and the functions that the product was going to need to perform. This was an important step because it helped me visualize what the website was going to look like. The introduction provides a space for the purpose of the software and who the software is going to be designed to be utilized by. The document itself was pretty easy to go through and fill out based on the requirements that were provided for the project.</a:t>
            </a:r>
          </a:p>
        </p:txBody>
      </p:sp>
      <p:sp>
        <p:nvSpPr>
          <p:cNvPr id="4" name="Slide Number Placeholder 3"/>
          <p:cNvSpPr>
            <a:spLocks noGrp="1"/>
          </p:cNvSpPr>
          <p:nvPr>
            <p:ph type="sldNum" sz="quarter" idx="5"/>
          </p:nvPr>
        </p:nvSpPr>
        <p:spPr/>
        <p:txBody>
          <a:bodyPr/>
          <a:lstStyle/>
          <a:p>
            <a:fld id="{FE2A1AC1-2A66-486B-B603-80E2108293F8}" type="slidenum">
              <a:rPr lang="en-US" smtClean="0"/>
              <a:t>2</a:t>
            </a:fld>
            <a:endParaRPr lang="en-US"/>
          </a:p>
        </p:txBody>
      </p:sp>
    </p:spTree>
    <p:extLst>
      <p:ext uri="{BB962C8B-B14F-4D97-AF65-F5344CB8AC3E}">
        <p14:creationId xmlns:p14="http://schemas.microsoft.com/office/powerpoint/2010/main" val="163209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chose to utilize a use case design model to assist in determining how the software would be utilized. Going through a case that imitates what a user is going to be doing when they are trying to design the program helps to determine what areas are going to be difficult and what kind of information will be required for the software to be functional. I utilize use cases to get an understanding of what the user is going to be interacting with most and what I need to do to make the software as user friendly as possible in order to maximize the usefulness of the software. </a:t>
            </a:r>
          </a:p>
          <a:p>
            <a:endParaRPr lang="en-US" dirty="0"/>
          </a:p>
        </p:txBody>
      </p:sp>
      <p:sp>
        <p:nvSpPr>
          <p:cNvPr id="4" name="Slide Number Placeholder 3"/>
          <p:cNvSpPr>
            <a:spLocks noGrp="1"/>
          </p:cNvSpPr>
          <p:nvPr>
            <p:ph type="sldNum" sz="quarter" idx="5"/>
          </p:nvPr>
        </p:nvSpPr>
        <p:spPr/>
        <p:txBody>
          <a:bodyPr/>
          <a:lstStyle/>
          <a:p>
            <a:fld id="{FE2A1AC1-2A66-486B-B603-80E2108293F8}" type="slidenum">
              <a:rPr lang="en-US" smtClean="0"/>
              <a:t>3</a:t>
            </a:fld>
            <a:endParaRPr lang="en-US"/>
          </a:p>
        </p:txBody>
      </p:sp>
    </p:spTree>
    <p:extLst>
      <p:ext uri="{BB962C8B-B14F-4D97-AF65-F5344CB8AC3E}">
        <p14:creationId xmlns:p14="http://schemas.microsoft.com/office/powerpoint/2010/main" val="338554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utilized a class diagram and activity diagram for the software based on the use case. The class diagram helps me understand what the different objects I am going to need to create are. It also allows me to see how they are going to interact with one another. A class diagram allows me to analyze the different objects and determine if an object really needs to be on its own or if it can be combined into a different object. It also allows me to see objects that may need to be broken up into different parts. </a:t>
            </a:r>
          </a:p>
          <a:p>
            <a:endParaRPr lang="en-US" dirty="0"/>
          </a:p>
          <a:p>
            <a:r>
              <a:rPr lang="en-US" dirty="0"/>
              <a:t>The activity diagram helps me understand he flow of information within the software. I think this diagram is the most important since it helps build a picture of what needs to happen as the software is performing its functions. While building this activity diagram I was able to start to understand what different pages I was going to need and what functions could be combined into a single page. The activity diagram also assisted me in understanding where I needed to pay attention to situations where different results could occur. It helped me know when I needed to make sure the correct pages and information was displayed during different events. </a:t>
            </a:r>
          </a:p>
        </p:txBody>
      </p:sp>
      <p:sp>
        <p:nvSpPr>
          <p:cNvPr id="4" name="Slide Number Placeholder 3"/>
          <p:cNvSpPr>
            <a:spLocks noGrp="1"/>
          </p:cNvSpPr>
          <p:nvPr>
            <p:ph type="sldNum" sz="quarter" idx="5"/>
          </p:nvPr>
        </p:nvSpPr>
        <p:spPr/>
        <p:txBody>
          <a:bodyPr/>
          <a:lstStyle/>
          <a:p>
            <a:fld id="{FE2A1AC1-2A66-486B-B603-80E2108293F8}" type="slidenum">
              <a:rPr lang="en-US" smtClean="0"/>
              <a:t>4</a:t>
            </a:fld>
            <a:endParaRPr lang="en-US"/>
          </a:p>
        </p:txBody>
      </p:sp>
    </p:spTree>
    <p:extLst>
      <p:ext uri="{BB962C8B-B14F-4D97-AF65-F5344CB8AC3E}">
        <p14:creationId xmlns:p14="http://schemas.microsoft.com/office/powerpoint/2010/main" val="24658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to keep the initial landing page as clutter free as possible. I wanted the user to be able to move directly to logging in or signing up for the website. I knew at this point I needed to ensure that the landing page changed based on whether or not the user was logged in. This would determine what kind of information was presented to the end user. </a:t>
            </a:r>
          </a:p>
        </p:txBody>
      </p:sp>
      <p:sp>
        <p:nvSpPr>
          <p:cNvPr id="4" name="Slide Number Placeholder 3"/>
          <p:cNvSpPr>
            <a:spLocks noGrp="1"/>
          </p:cNvSpPr>
          <p:nvPr>
            <p:ph type="sldNum" sz="quarter" idx="5"/>
          </p:nvPr>
        </p:nvSpPr>
        <p:spPr/>
        <p:txBody>
          <a:bodyPr/>
          <a:lstStyle/>
          <a:p>
            <a:fld id="{FE2A1AC1-2A66-486B-B603-80E2108293F8}" type="slidenum">
              <a:rPr lang="en-US" smtClean="0"/>
              <a:t>5</a:t>
            </a:fld>
            <a:endParaRPr lang="en-US"/>
          </a:p>
        </p:txBody>
      </p:sp>
    </p:spTree>
    <p:extLst>
      <p:ext uri="{BB962C8B-B14F-4D97-AF65-F5344CB8AC3E}">
        <p14:creationId xmlns:p14="http://schemas.microsoft.com/office/powerpoint/2010/main" val="313448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landing page after the user logged in shows the classes that they have registered for and allows them to remove themselves from classes if necessary. Again keeping the landing page as clutter free as possible I think helps the users to identify the information they need while signing up for classes. </a:t>
            </a:r>
          </a:p>
        </p:txBody>
      </p:sp>
      <p:sp>
        <p:nvSpPr>
          <p:cNvPr id="4" name="Slide Number Placeholder 3"/>
          <p:cNvSpPr>
            <a:spLocks noGrp="1"/>
          </p:cNvSpPr>
          <p:nvPr>
            <p:ph type="sldNum" sz="quarter" idx="5"/>
          </p:nvPr>
        </p:nvSpPr>
        <p:spPr/>
        <p:txBody>
          <a:bodyPr/>
          <a:lstStyle/>
          <a:p>
            <a:fld id="{FE2A1AC1-2A66-486B-B603-80E2108293F8}" type="slidenum">
              <a:rPr lang="en-US" smtClean="0"/>
              <a:t>6</a:t>
            </a:fld>
            <a:endParaRPr lang="en-US"/>
          </a:p>
        </p:txBody>
      </p:sp>
    </p:spTree>
    <p:extLst>
      <p:ext uri="{BB962C8B-B14F-4D97-AF65-F5344CB8AC3E}">
        <p14:creationId xmlns:p14="http://schemas.microsoft.com/office/powerpoint/2010/main" val="285379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login page is a standard login page. There is not a lot of information. If the user enters the incorrect username or password they will receive an error stating the incorrect username or password has been entered. </a:t>
            </a:r>
          </a:p>
        </p:txBody>
      </p:sp>
      <p:sp>
        <p:nvSpPr>
          <p:cNvPr id="4" name="Slide Number Placeholder 3"/>
          <p:cNvSpPr>
            <a:spLocks noGrp="1"/>
          </p:cNvSpPr>
          <p:nvPr>
            <p:ph type="sldNum" sz="quarter" idx="5"/>
          </p:nvPr>
        </p:nvSpPr>
        <p:spPr/>
        <p:txBody>
          <a:bodyPr/>
          <a:lstStyle/>
          <a:p>
            <a:fld id="{FE2A1AC1-2A66-486B-B603-80E2108293F8}" type="slidenum">
              <a:rPr lang="en-US" smtClean="0"/>
              <a:t>7</a:t>
            </a:fld>
            <a:endParaRPr lang="en-US"/>
          </a:p>
        </p:txBody>
      </p:sp>
    </p:spTree>
    <p:extLst>
      <p:ext uri="{BB962C8B-B14F-4D97-AF65-F5344CB8AC3E}">
        <p14:creationId xmlns:p14="http://schemas.microsoft.com/office/powerpoint/2010/main" val="390258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user has not yet signed up for the website they can register through this form. It will take the information the user has entered and upload it to the back end database. Once the user is registered it will bring them back to the login page so they can sign in and get to the landing page for logged in users. </a:t>
            </a:r>
          </a:p>
        </p:txBody>
      </p:sp>
      <p:sp>
        <p:nvSpPr>
          <p:cNvPr id="4" name="Slide Number Placeholder 3"/>
          <p:cNvSpPr>
            <a:spLocks noGrp="1"/>
          </p:cNvSpPr>
          <p:nvPr>
            <p:ph type="sldNum" sz="quarter" idx="5"/>
          </p:nvPr>
        </p:nvSpPr>
        <p:spPr/>
        <p:txBody>
          <a:bodyPr/>
          <a:lstStyle/>
          <a:p>
            <a:fld id="{FE2A1AC1-2A66-486B-B603-80E2108293F8}" type="slidenum">
              <a:rPr lang="en-US" smtClean="0"/>
              <a:t>8</a:t>
            </a:fld>
            <a:endParaRPr lang="en-US"/>
          </a:p>
        </p:txBody>
      </p:sp>
    </p:spTree>
    <p:extLst>
      <p:ext uri="{BB962C8B-B14F-4D97-AF65-F5344CB8AC3E}">
        <p14:creationId xmlns:p14="http://schemas.microsoft.com/office/powerpoint/2010/main" val="93537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enrollment page allows the user to select the semester they are going to be registering for classes. They have the option between fall, winter and spring semesters. Once they select a semester the classes that are available for that semester are listed. The end user then puts the </a:t>
            </a:r>
            <a:r>
              <a:rPr lang="en-US" dirty="0" err="1"/>
              <a:t>classID</a:t>
            </a:r>
            <a:r>
              <a:rPr lang="en-US" dirty="0"/>
              <a:t> for the class they would like to register for in the class ID box and clicks the submit button to register for the class.  If the class is full they will be taken to a screen that informs them the class is full and they have been added to the waitlist. The user is then able to go back to landing page. </a:t>
            </a:r>
          </a:p>
        </p:txBody>
      </p:sp>
      <p:sp>
        <p:nvSpPr>
          <p:cNvPr id="4" name="Slide Number Placeholder 3"/>
          <p:cNvSpPr>
            <a:spLocks noGrp="1"/>
          </p:cNvSpPr>
          <p:nvPr>
            <p:ph type="sldNum" sz="quarter" idx="5"/>
          </p:nvPr>
        </p:nvSpPr>
        <p:spPr/>
        <p:txBody>
          <a:bodyPr/>
          <a:lstStyle/>
          <a:p>
            <a:fld id="{FE2A1AC1-2A66-486B-B603-80E2108293F8}" type="slidenum">
              <a:rPr lang="en-US" smtClean="0"/>
              <a:t>9</a:t>
            </a:fld>
            <a:endParaRPr lang="en-US"/>
          </a:p>
        </p:txBody>
      </p:sp>
    </p:spTree>
    <p:extLst>
      <p:ext uri="{BB962C8B-B14F-4D97-AF65-F5344CB8AC3E}">
        <p14:creationId xmlns:p14="http://schemas.microsoft.com/office/powerpoint/2010/main" val="152565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E7E31-B4DD-40AA-A50F-6126D534AE7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43161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53048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299825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993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164139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DE7E31-B4DD-40AA-A50F-6126D534AE79}"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1443112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DE7E31-B4DD-40AA-A50F-6126D534AE79}"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103878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7E31-B4DD-40AA-A50F-6126D534AE7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52150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7E31-B4DD-40AA-A50F-6126D534AE7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81436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7E31-B4DD-40AA-A50F-6126D534AE7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133427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7E31-B4DD-40AA-A50F-6126D534AE79}"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58422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80007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E7E31-B4DD-40AA-A50F-6126D534AE79}"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63890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E7E31-B4DD-40AA-A50F-6126D534AE79}"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41313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E7E31-B4DD-40AA-A50F-6126D534AE79}"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428357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66710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E7E31-B4DD-40AA-A50F-6126D534AE79}"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5493A-4A25-4B75-9BE9-686D3DB40FE6}" type="slidenum">
              <a:rPr lang="en-US" smtClean="0"/>
              <a:t>‹#›</a:t>
            </a:fld>
            <a:endParaRPr lang="en-US"/>
          </a:p>
        </p:txBody>
      </p:sp>
    </p:spTree>
    <p:extLst>
      <p:ext uri="{BB962C8B-B14F-4D97-AF65-F5344CB8AC3E}">
        <p14:creationId xmlns:p14="http://schemas.microsoft.com/office/powerpoint/2010/main" val="36561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DE7E31-B4DD-40AA-A50F-6126D534AE79}" type="datetimeFigureOut">
              <a:rPr lang="en-US" smtClean="0"/>
              <a:t>7/10/2023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A25493A-4A25-4B75-9BE9-686D3DB40FE6}" type="slidenum">
              <a:rPr lang="en-US" smtClean="0"/>
              <a:t>‹#›</a:t>
            </a:fld>
            <a:endParaRPr lang="en-US"/>
          </a:p>
        </p:txBody>
      </p:sp>
    </p:spTree>
    <p:extLst>
      <p:ext uri="{BB962C8B-B14F-4D97-AF65-F5344CB8AC3E}">
        <p14:creationId xmlns:p14="http://schemas.microsoft.com/office/powerpoint/2010/main" val="40737717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platform.virdocs.com/r/s/0/doc/2348054/sp/294215359/mi/864710041?cfi=%2F4%2F2%5Bch06%5D%2F6%2F4%5Bch06-sect1-002%5D%2F4%2C%2F1%3A0%2C%2F1%3A0&amp;menu=table-of-contents" TargetMode="External"/><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 Id="rId5" Type="http://schemas.openxmlformats.org/officeDocument/2006/relationships/hyperlink" Target="https://www.browserstack.com/guide/what-is-component-testing" TargetMode="External"/><Relationship Id="rId4" Type="http://schemas.openxmlformats.org/officeDocument/2006/relationships/hyperlink" Target="https://www.codecademy.com/resources/blog/what-is-integration-te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67266-D287-E995-A404-F8DB38C2A787}"/>
              </a:ext>
            </a:extLst>
          </p:cNvPr>
          <p:cNvSpPr txBox="1"/>
          <p:nvPr/>
        </p:nvSpPr>
        <p:spPr>
          <a:xfrm>
            <a:off x="3046997" y="1209034"/>
            <a:ext cx="6093994" cy="4439933"/>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Week 5 Assignment</a:t>
            </a:r>
            <a:endParaRPr lang="en-US" sz="1800" dirty="0">
              <a:effectLst/>
              <a:latin typeface="Times New Roman" panose="02020603050405020304" pitchFamily="18" charset="0"/>
              <a:ea typeface="Calibri" panose="020F0502020204030204" pitchFamily="34"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rPr>
              <a:t>Final Software Project</a:t>
            </a:r>
            <a:endParaRPr lang="en-US" sz="1800" dirty="0">
              <a:effectLst/>
              <a:latin typeface="Times New Roman" panose="02020603050405020304" pitchFamily="18" charset="0"/>
              <a:ea typeface="Calibri" panose="020F0502020204030204" pitchFamily="34" charset="0"/>
            </a:endParaRP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John Home</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University of Arizona Global Campus</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CST 499: Capstone for Computer Software Technology</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Dr. </a:t>
            </a:r>
            <a:r>
              <a:rPr lang="en-US" sz="1800" dirty="0" err="1">
                <a:effectLst/>
                <a:latin typeface="Times New Roman" panose="02020603050405020304" pitchFamily="18" charset="0"/>
                <a:ea typeface="Calibri" panose="020F0502020204030204" pitchFamily="34" charset="0"/>
              </a:rPr>
              <a:t>Charmelia</a:t>
            </a:r>
            <a:r>
              <a:rPr lang="en-US" sz="1800" dirty="0">
                <a:effectLst/>
                <a:latin typeface="Times New Roman" panose="02020603050405020304" pitchFamily="18" charset="0"/>
                <a:ea typeface="Calibri" panose="020F0502020204030204" pitchFamily="34" charset="0"/>
              </a:rPr>
              <a:t> Butler</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7/10/2023</a:t>
            </a:r>
          </a:p>
        </p:txBody>
      </p:sp>
    </p:spTree>
    <p:extLst>
      <p:ext uri="{BB962C8B-B14F-4D97-AF65-F5344CB8AC3E}">
        <p14:creationId xmlns:p14="http://schemas.microsoft.com/office/powerpoint/2010/main" val="2949124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F0C5-DCAE-C042-B6DD-FB1B2E7797D4}"/>
              </a:ext>
            </a:extLst>
          </p:cNvPr>
          <p:cNvSpPr>
            <a:spLocks noGrp="1"/>
          </p:cNvSpPr>
          <p:nvPr>
            <p:ph type="title"/>
          </p:nvPr>
        </p:nvSpPr>
        <p:spPr/>
        <p:txBody>
          <a:bodyPr/>
          <a:lstStyle/>
          <a:p>
            <a:r>
              <a:rPr lang="en-US" dirty="0"/>
              <a:t>SQL Database</a:t>
            </a:r>
          </a:p>
        </p:txBody>
      </p:sp>
      <p:pic>
        <p:nvPicPr>
          <p:cNvPr id="5" name="Picture 4">
            <a:extLst>
              <a:ext uri="{FF2B5EF4-FFF2-40B4-BE49-F238E27FC236}">
                <a16:creationId xmlns:a16="http://schemas.microsoft.com/office/drawing/2014/main" id="{BC8ED202-2D47-C81A-E393-E416D6FA2331}"/>
              </a:ext>
            </a:extLst>
          </p:cNvPr>
          <p:cNvPicPr>
            <a:picLocks noChangeAspect="1"/>
          </p:cNvPicPr>
          <p:nvPr/>
        </p:nvPicPr>
        <p:blipFill>
          <a:blip r:embed="rId3"/>
          <a:stretch>
            <a:fillRect/>
          </a:stretch>
        </p:blipFill>
        <p:spPr>
          <a:xfrm>
            <a:off x="0" y="1844257"/>
            <a:ext cx="12192000" cy="3169485"/>
          </a:xfrm>
          <a:prstGeom prst="rect">
            <a:avLst/>
          </a:prstGeom>
        </p:spPr>
      </p:pic>
    </p:spTree>
    <p:extLst>
      <p:ext uri="{BB962C8B-B14F-4D97-AF65-F5344CB8AC3E}">
        <p14:creationId xmlns:p14="http://schemas.microsoft.com/office/powerpoint/2010/main" val="872021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6EA0-E595-C15E-6ACD-314D95307F8D}"/>
              </a:ext>
            </a:extLst>
          </p:cNvPr>
          <p:cNvSpPr>
            <a:spLocks noGrp="1"/>
          </p:cNvSpPr>
          <p:nvPr>
            <p:ph type="title"/>
          </p:nvPr>
        </p:nvSpPr>
        <p:spPr/>
        <p:txBody>
          <a:bodyPr/>
          <a:lstStyle/>
          <a:p>
            <a:r>
              <a:rPr lang="en-US" dirty="0"/>
              <a:t>PHP Code</a:t>
            </a:r>
          </a:p>
        </p:txBody>
      </p:sp>
      <p:pic>
        <p:nvPicPr>
          <p:cNvPr id="7" name="Picture 6">
            <a:extLst>
              <a:ext uri="{FF2B5EF4-FFF2-40B4-BE49-F238E27FC236}">
                <a16:creationId xmlns:a16="http://schemas.microsoft.com/office/drawing/2014/main" id="{F65C9EF6-DCB4-423C-8B2D-E1E2966FD051}"/>
              </a:ext>
            </a:extLst>
          </p:cNvPr>
          <p:cNvPicPr>
            <a:picLocks noChangeAspect="1"/>
          </p:cNvPicPr>
          <p:nvPr/>
        </p:nvPicPr>
        <p:blipFill>
          <a:blip r:embed="rId3"/>
          <a:stretch>
            <a:fillRect/>
          </a:stretch>
        </p:blipFill>
        <p:spPr>
          <a:xfrm>
            <a:off x="2081463" y="2356087"/>
            <a:ext cx="8354591" cy="2010056"/>
          </a:xfrm>
          <a:prstGeom prst="rect">
            <a:avLst/>
          </a:prstGeom>
        </p:spPr>
      </p:pic>
      <p:sp>
        <p:nvSpPr>
          <p:cNvPr id="8" name="TextBox 7">
            <a:extLst>
              <a:ext uri="{FF2B5EF4-FFF2-40B4-BE49-F238E27FC236}">
                <a16:creationId xmlns:a16="http://schemas.microsoft.com/office/drawing/2014/main" id="{6D9FB908-8865-6BF0-CAE5-7F64E0E17702}"/>
              </a:ext>
            </a:extLst>
          </p:cNvPr>
          <p:cNvSpPr txBox="1"/>
          <p:nvPr/>
        </p:nvSpPr>
        <p:spPr>
          <a:xfrm>
            <a:off x="4364143" y="4516538"/>
            <a:ext cx="4150895" cy="369332"/>
          </a:xfrm>
          <a:prstGeom prst="rect">
            <a:avLst/>
          </a:prstGeom>
          <a:noFill/>
        </p:spPr>
        <p:txBody>
          <a:bodyPr wrap="square" rtlCol="0">
            <a:spAutoFit/>
          </a:bodyPr>
          <a:lstStyle/>
          <a:p>
            <a:r>
              <a:rPr lang="en-US" dirty="0" err="1"/>
              <a:t>MySql</a:t>
            </a:r>
            <a:r>
              <a:rPr lang="en-US" dirty="0"/>
              <a:t> connection code</a:t>
            </a:r>
          </a:p>
        </p:txBody>
      </p:sp>
    </p:spTree>
    <p:extLst>
      <p:ext uri="{BB962C8B-B14F-4D97-AF65-F5344CB8AC3E}">
        <p14:creationId xmlns:p14="http://schemas.microsoft.com/office/powerpoint/2010/main" val="1905543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C95ADA-53FF-C79B-B23F-BE53904E2DB1}"/>
              </a:ext>
            </a:extLst>
          </p:cNvPr>
          <p:cNvPicPr>
            <a:picLocks noChangeAspect="1"/>
          </p:cNvPicPr>
          <p:nvPr/>
        </p:nvPicPr>
        <p:blipFill>
          <a:blip r:embed="rId3"/>
          <a:stretch>
            <a:fillRect/>
          </a:stretch>
        </p:blipFill>
        <p:spPr>
          <a:xfrm>
            <a:off x="217275" y="0"/>
            <a:ext cx="7819211" cy="6858000"/>
          </a:xfrm>
          <a:prstGeom prst="rect">
            <a:avLst/>
          </a:prstGeom>
        </p:spPr>
      </p:pic>
      <p:sp>
        <p:nvSpPr>
          <p:cNvPr id="5" name="TextBox 4">
            <a:extLst>
              <a:ext uri="{FF2B5EF4-FFF2-40B4-BE49-F238E27FC236}">
                <a16:creationId xmlns:a16="http://schemas.microsoft.com/office/drawing/2014/main" id="{E946AC2A-22C3-0CAD-B9D2-3B5392CB91C4}"/>
              </a:ext>
            </a:extLst>
          </p:cNvPr>
          <p:cNvSpPr txBox="1"/>
          <p:nvPr/>
        </p:nvSpPr>
        <p:spPr>
          <a:xfrm>
            <a:off x="8650705" y="577516"/>
            <a:ext cx="3332748" cy="2308324"/>
          </a:xfrm>
          <a:prstGeom prst="rect">
            <a:avLst/>
          </a:prstGeom>
          <a:noFill/>
        </p:spPr>
        <p:txBody>
          <a:bodyPr wrap="square" rtlCol="0">
            <a:spAutoFit/>
          </a:bodyPr>
          <a:lstStyle/>
          <a:p>
            <a:r>
              <a:rPr lang="en-US" b="1" u="sng" dirty="0"/>
              <a:t>Master PHP</a:t>
            </a:r>
          </a:p>
          <a:p>
            <a:endParaRPr lang="en-US" b="1" u="sng" dirty="0"/>
          </a:p>
          <a:p>
            <a:pPr marL="285750" indent="-285750">
              <a:buFontTx/>
              <a:buChar char="-"/>
            </a:pPr>
            <a:r>
              <a:rPr lang="en-US" dirty="0"/>
              <a:t>Provides layout for the rest of the website pages</a:t>
            </a:r>
          </a:p>
          <a:p>
            <a:pPr marL="285750" indent="-285750">
              <a:buFontTx/>
              <a:buChar char="-"/>
            </a:pPr>
            <a:r>
              <a:rPr lang="en-US" dirty="0"/>
              <a:t>Controls the task bar and header for all pages</a:t>
            </a:r>
          </a:p>
          <a:p>
            <a:pPr marL="285750" indent="-285750">
              <a:buFontTx/>
              <a:buChar char="-"/>
            </a:pPr>
            <a:r>
              <a:rPr lang="en-US" dirty="0"/>
              <a:t>Keeps the user information when they log in</a:t>
            </a:r>
          </a:p>
        </p:txBody>
      </p:sp>
    </p:spTree>
    <p:extLst>
      <p:ext uri="{BB962C8B-B14F-4D97-AF65-F5344CB8AC3E}">
        <p14:creationId xmlns:p14="http://schemas.microsoft.com/office/powerpoint/2010/main" val="3880432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3DF25-B9A3-D80E-A4CE-5B94E1F1BB70}"/>
              </a:ext>
            </a:extLst>
          </p:cNvPr>
          <p:cNvPicPr>
            <a:picLocks noChangeAspect="1"/>
          </p:cNvPicPr>
          <p:nvPr/>
        </p:nvPicPr>
        <p:blipFill>
          <a:blip r:embed="rId3"/>
          <a:stretch>
            <a:fillRect/>
          </a:stretch>
        </p:blipFill>
        <p:spPr>
          <a:xfrm>
            <a:off x="0" y="0"/>
            <a:ext cx="6593358" cy="6858000"/>
          </a:xfrm>
          <a:prstGeom prst="rect">
            <a:avLst/>
          </a:prstGeom>
        </p:spPr>
      </p:pic>
      <p:pic>
        <p:nvPicPr>
          <p:cNvPr id="7" name="Picture 6">
            <a:extLst>
              <a:ext uri="{FF2B5EF4-FFF2-40B4-BE49-F238E27FC236}">
                <a16:creationId xmlns:a16="http://schemas.microsoft.com/office/drawing/2014/main" id="{A758E51F-F89F-1B8E-5978-A2048E62A805}"/>
              </a:ext>
            </a:extLst>
          </p:cNvPr>
          <p:cNvPicPr>
            <a:picLocks noChangeAspect="1"/>
          </p:cNvPicPr>
          <p:nvPr/>
        </p:nvPicPr>
        <p:blipFill>
          <a:blip r:embed="rId4"/>
          <a:stretch>
            <a:fillRect/>
          </a:stretch>
        </p:blipFill>
        <p:spPr>
          <a:xfrm>
            <a:off x="6516266" y="1037976"/>
            <a:ext cx="5675734" cy="4272933"/>
          </a:xfrm>
          <a:prstGeom prst="rect">
            <a:avLst/>
          </a:prstGeom>
        </p:spPr>
      </p:pic>
    </p:spTree>
    <p:extLst>
      <p:ext uri="{BB962C8B-B14F-4D97-AF65-F5344CB8AC3E}">
        <p14:creationId xmlns:p14="http://schemas.microsoft.com/office/powerpoint/2010/main" val="682177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877A-A4CA-7062-8217-D6942C98520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3934FFA-5ED2-47F7-7622-63E0C5CD7005}"/>
              </a:ext>
            </a:extLst>
          </p:cNvPr>
          <p:cNvSpPr>
            <a:spLocks noGrp="1"/>
          </p:cNvSpPr>
          <p:nvPr>
            <p:ph idx="1"/>
          </p:nvPr>
        </p:nvSpPr>
        <p:spPr/>
        <p:txBody>
          <a:bodyPr>
            <a:normAutofit fontScale="92500"/>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Appache</a:t>
            </a:r>
            <a:r>
              <a:rPr lang="en-US" sz="1800" dirty="0">
                <a:effectLst/>
                <a:latin typeface="Times New Roman" panose="02020603050405020304" pitchFamily="18" charset="0"/>
                <a:ea typeface="Calibri" panose="020F0502020204030204" pitchFamily="34" charset="0"/>
              </a:rPr>
              <a:t> Friends (2023). Download. </a:t>
            </a:r>
            <a:r>
              <a:rPr lang="en-US" sz="1800" u="sng" dirty="0">
                <a:solidFill>
                  <a:srgbClr val="0563C1"/>
                </a:solidFill>
                <a:effectLst/>
                <a:latin typeface="Times New Roman" panose="02020603050405020304" pitchFamily="18" charset="0"/>
                <a:ea typeface="Calibri" panose="020F0502020204030204" pitchFamily="34" charset="0"/>
                <a:hlinkClick r:id="rId2"/>
              </a:rPr>
              <a:t>https://www.apachefriends.org/download.html</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Bernal, B., Karam, O., &amp; </a:t>
            </a:r>
            <a:r>
              <a:rPr lang="en-US" sz="1800" dirty="0" err="1">
                <a:effectLst/>
                <a:latin typeface="Times New Roman" panose="02020603050405020304" pitchFamily="18" charset="0"/>
                <a:ea typeface="Calibri" panose="020F0502020204030204" pitchFamily="34" charset="0"/>
              </a:rPr>
              <a:t>Tsui</a:t>
            </a:r>
            <a:r>
              <a:rPr lang="en-US" sz="1800" dirty="0">
                <a:effectLst/>
                <a:latin typeface="Times New Roman" panose="02020603050405020304" pitchFamily="18" charset="0"/>
                <a:ea typeface="Calibri" panose="020F0502020204030204" pitchFamily="34" charset="0"/>
              </a:rPr>
              <a:t>, F. (2018). Essentials of software engineering (4</a:t>
            </a:r>
            <a:r>
              <a:rPr lang="en-US" sz="1800" baseline="30000" dirty="0">
                <a:effectLst/>
                <a:latin typeface="Times New Roman" panose="02020603050405020304" pitchFamily="18" charset="0"/>
                <a:ea typeface="Calibri" panose="020F0502020204030204" pitchFamily="34" charset="0"/>
              </a:rPr>
              <a:t>th</a:t>
            </a:r>
            <a:r>
              <a:rPr lang="en-US" sz="1800" dirty="0">
                <a:effectLst/>
                <a:latin typeface="Times New Roman" panose="02020603050405020304" pitchFamily="18" charset="0"/>
                <a:ea typeface="Calibri" panose="020F0502020204030204" pitchFamily="34" charset="0"/>
              </a:rPr>
              <a:t> ed.). Jones &amp; Bartlett Learning. </a:t>
            </a:r>
            <a:r>
              <a:rPr lang="en-US" sz="1800" u="sng" dirty="0">
                <a:solidFill>
                  <a:srgbClr val="0563C1"/>
                </a:solidFill>
                <a:effectLst/>
                <a:latin typeface="Times New Roman" panose="02020603050405020304" pitchFamily="18" charset="0"/>
                <a:ea typeface="Calibri" panose="020F0502020204030204" pitchFamily="34" charset="0"/>
                <a:hlinkClick r:id="rId3"/>
              </a:rPr>
              <a:t>https://platform.virdocs.com/r/s/0/doc/2348054/sp/294215359/mi/864710041?cfi=%2F4%2F2%5Bch06%5D%2F6%2F4%5Bch06-sect1-002%5D%2F4%2C%2F1%3A0%2C%2F1%3A0&amp;menu=table-of-contents</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Carpenter, A. (2021). What is Integration Testing? </a:t>
            </a:r>
            <a:r>
              <a:rPr lang="en-US" sz="1800" u="sng" dirty="0">
                <a:solidFill>
                  <a:srgbClr val="0563C1"/>
                </a:solidFill>
                <a:effectLst/>
                <a:latin typeface="Times New Roman" panose="02020603050405020304" pitchFamily="18" charset="0"/>
                <a:ea typeface="Calibri" panose="020F0502020204030204" pitchFamily="34" charset="0"/>
                <a:hlinkClick r:id="rId4"/>
              </a:rPr>
              <a:t>https://www.codecademy.com/resources/blog/what-is-integration-testing/</a:t>
            </a:r>
            <a:r>
              <a:rPr lang="en-US" sz="1800" dirty="0">
                <a:effectLst/>
                <a:latin typeface="Times New Roman" panose="02020603050405020304" pitchFamily="18" charset="0"/>
                <a:ea typeface="Calibri" panose="020F050202020403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Devi, K. (2023). What is Component Testing? </a:t>
            </a:r>
            <a:r>
              <a:rPr lang="en-US" sz="1800" u="sng" dirty="0">
                <a:solidFill>
                  <a:srgbClr val="0563C1"/>
                </a:solidFill>
                <a:effectLst/>
                <a:latin typeface="Times New Roman" panose="02020603050405020304" pitchFamily="18" charset="0"/>
                <a:ea typeface="Calibri" panose="020F0502020204030204" pitchFamily="34" charset="0"/>
                <a:hlinkClick r:id="rId5"/>
              </a:rPr>
              <a:t>https://www.browserstack.com/guide/what-is-component-testing</a:t>
            </a:r>
            <a:r>
              <a:rPr lang="en-US" sz="1800" dirty="0">
                <a:effectLst/>
                <a:latin typeface="Times New Roman" panose="02020603050405020304" pitchFamily="18" charset="0"/>
                <a:ea typeface="Calibri" panose="020F0502020204030204" pitchFamily="34" charset="0"/>
              </a:rPr>
              <a:t> </a:t>
            </a:r>
          </a:p>
          <a:p>
            <a:endParaRPr lang="en-US" dirty="0"/>
          </a:p>
        </p:txBody>
      </p:sp>
    </p:spTree>
    <p:extLst>
      <p:ext uri="{BB962C8B-B14F-4D97-AF65-F5344CB8AC3E}">
        <p14:creationId xmlns:p14="http://schemas.microsoft.com/office/powerpoint/2010/main" val="511225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7135-9650-FCAC-10AE-F22C4B0FE64D}"/>
              </a:ext>
            </a:extLst>
          </p:cNvPr>
          <p:cNvSpPr>
            <a:spLocks noGrp="1"/>
          </p:cNvSpPr>
          <p:nvPr>
            <p:ph type="title"/>
          </p:nvPr>
        </p:nvSpPr>
        <p:spPr/>
        <p:txBody>
          <a:bodyPr/>
          <a:lstStyle/>
          <a:p>
            <a:r>
              <a:rPr lang="en-US" dirty="0"/>
              <a:t>SRS Document</a:t>
            </a:r>
          </a:p>
        </p:txBody>
      </p:sp>
      <p:pic>
        <p:nvPicPr>
          <p:cNvPr id="5" name="Picture 4">
            <a:extLst>
              <a:ext uri="{FF2B5EF4-FFF2-40B4-BE49-F238E27FC236}">
                <a16:creationId xmlns:a16="http://schemas.microsoft.com/office/drawing/2014/main" id="{815754D1-8BEE-B3AE-495C-C58A0ADB5906}"/>
              </a:ext>
            </a:extLst>
          </p:cNvPr>
          <p:cNvPicPr>
            <a:picLocks noChangeAspect="1"/>
          </p:cNvPicPr>
          <p:nvPr/>
        </p:nvPicPr>
        <p:blipFill>
          <a:blip r:embed="rId3"/>
          <a:stretch>
            <a:fillRect/>
          </a:stretch>
        </p:blipFill>
        <p:spPr>
          <a:xfrm>
            <a:off x="525867" y="1497477"/>
            <a:ext cx="5139075" cy="4912560"/>
          </a:xfrm>
          <a:prstGeom prst="rect">
            <a:avLst/>
          </a:prstGeom>
        </p:spPr>
      </p:pic>
      <p:sp>
        <p:nvSpPr>
          <p:cNvPr id="6" name="TextBox 5">
            <a:extLst>
              <a:ext uri="{FF2B5EF4-FFF2-40B4-BE49-F238E27FC236}">
                <a16:creationId xmlns:a16="http://schemas.microsoft.com/office/drawing/2014/main" id="{48F4A8CB-AC4E-BE2A-8A15-7154F8F3FA84}"/>
              </a:ext>
            </a:extLst>
          </p:cNvPr>
          <p:cNvSpPr txBox="1"/>
          <p:nvPr/>
        </p:nvSpPr>
        <p:spPr>
          <a:xfrm>
            <a:off x="6090676" y="2148384"/>
            <a:ext cx="5648742" cy="3693319"/>
          </a:xfrm>
          <a:prstGeom prst="rect">
            <a:avLst/>
          </a:prstGeom>
          <a:noFill/>
        </p:spPr>
        <p:txBody>
          <a:bodyPr wrap="square" rtlCol="0">
            <a:spAutoFit/>
          </a:bodyPr>
          <a:lstStyle/>
          <a:p>
            <a:pPr>
              <a:lnSpc>
                <a:spcPct val="200000"/>
              </a:lnSpc>
            </a:pPr>
            <a:r>
              <a:rPr lang="en-US" dirty="0"/>
              <a:t>-    Introduction</a:t>
            </a:r>
          </a:p>
          <a:p>
            <a:pPr marL="285750" indent="-285750">
              <a:lnSpc>
                <a:spcPct val="200000"/>
              </a:lnSpc>
              <a:buFontTx/>
              <a:buChar char="-"/>
            </a:pPr>
            <a:r>
              <a:rPr lang="en-US" dirty="0"/>
              <a:t>Purpose</a:t>
            </a:r>
          </a:p>
          <a:p>
            <a:pPr marL="285750" indent="-285750">
              <a:lnSpc>
                <a:spcPct val="200000"/>
              </a:lnSpc>
              <a:buFontTx/>
              <a:buChar char="-"/>
            </a:pPr>
            <a:r>
              <a:rPr lang="en-US" dirty="0"/>
              <a:t>Intended Audience</a:t>
            </a:r>
          </a:p>
          <a:p>
            <a:pPr marL="285750" indent="-285750">
              <a:lnSpc>
                <a:spcPct val="200000"/>
              </a:lnSpc>
              <a:buFontTx/>
              <a:buChar char="-"/>
            </a:pPr>
            <a:r>
              <a:rPr lang="en-US" dirty="0"/>
              <a:t>Scope</a:t>
            </a:r>
          </a:p>
          <a:p>
            <a:pPr marL="285750" indent="-285750">
              <a:lnSpc>
                <a:spcPct val="200000"/>
              </a:lnSpc>
              <a:buFontTx/>
              <a:buChar char="-"/>
            </a:pPr>
            <a:r>
              <a:rPr lang="en-US" dirty="0"/>
              <a:t>Description</a:t>
            </a:r>
          </a:p>
          <a:p>
            <a:pPr marL="285750" indent="-285750">
              <a:lnSpc>
                <a:spcPct val="200000"/>
              </a:lnSpc>
              <a:buFontTx/>
              <a:buChar char="-"/>
            </a:pPr>
            <a:r>
              <a:rPr lang="en-US" dirty="0"/>
              <a:t>Functions</a:t>
            </a:r>
          </a:p>
          <a:p>
            <a:pPr marL="285750" indent="-285750">
              <a:buFontTx/>
              <a:buChar char="-"/>
            </a:pPr>
            <a:endParaRPr lang="en-US" dirty="0"/>
          </a:p>
        </p:txBody>
      </p:sp>
    </p:spTree>
    <p:extLst>
      <p:ext uri="{BB962C8B-B14F-4D97-AF65-F5344CB8AC3E}">
        <p14:creationId xmlns:p14="http://schemas.microsoft.com/office/powerpoint/2010/main" val="686997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EB2E-C8D6-58C2-E6B8-5CA1584F0400}"/>
              </a:ext>
            </a:extLst>
          </p:cNvPr>
          <p:cNvSpPr>
            <a:spLocks noGrp="1"/>
          </p:cNvSpPr>
          <p:nvPr>
            <p:ph type="title"/>
          </p:nvPr>
        </p:nvSpPr>
        <p:spPr/>
        <p:txBody>
          <a:bodyPr/>
          <a:lstStyle/>
          <a:p>
            <a:r>
              <a:rPr lang="en-US" dirty="0"/>
              <a:t>ULM Design Model</a:t>
            </a:r>
          </a:p>
        </p:txBody>
      </p:sp>
      <p:pic>
        <p:nvPicPr>
          <p:cNvPr id="5" name="Content Placeholder 4">
            <a:extLst>
              <a:ext uri="{FF2B5EF4-FFF2-40B4-BE49-F238E27FC236}">
                <a16:creationId xmlns:a16="http://schemas.microsoft.com/office/drawing/2014/main" id="{E22BCA1D-0434-4431-52D9-E6F9999E4A05}"/>
              </a:ext>
            </a:extLst>
          </p:cNvPr>
          <p:cNvPicPr>
            <a:picLocks noGrp="1" noChangeAspect="1"/>
          </p:cNvPicPr>
          <p:nvPr>
            <p:ph idx="1"/>
          </p:nvPr>
        </p:nvPicPr>
        <p:blipFill>
          <a:blip r:embed="rId3"/>
          <a:stretch>
            <a:fillRect/>
          </a:stretch>
        </p:blipFill>
        <p:spPr>
          <a:xfrm>
            <a:off x="269675" y="1764777"/>
            <a:ext cx="5196143" cy="4059237"/>
          </a:xfrm>
        </p:spPr>
      </p:pic>
      <p:sp>
        <p:nvSpPr>
          <p:cNvPr id="6" name="TextBox 5">
            <a:extLst>
              <a:ext uri="{FF2B5EF4-FFF2-40B4-BE49-F238E27FC236}">
                <a16:creationId xmlns:a16="http://schemas.microsoft.com/office/drawing/2014/main" id="{DEA5781C-D38C-3AD1-5FEB-CF6D24BB2FAD}"/>
              </a:ext>
            </a:extLst>
          </p:cNvPr>
          <p:cNvSpPr txBox="1"/>
          <p:nvPr/>
        </p:nvSpPr>
        <p:spPr>
          <a:xfrm>
            <a:off x="6096000" y="1764777"/>
            <a:ext cx="5562600" cy="3609899"/>
          </a:xfrm>
          <a:prstGeom prst="rect">
            <a:avLst/>
          </a:prstGeom>
          <a:noFill/>
        </p:spPr>
        <p:txBody>
          <a:bodyPr wrap="square" rtlCol="0">
            <a:spAutoFit/>
          </a:bodyPr>
          <a:lstStyle/>
          <a:p>
            <a:r>
              <a:rPr lang="en-US" b="1" u="sng" dirty="0"/>
              <a:t>Use Case:</a:t>
            </a:r>
          </a:p>
          <a:p>
            <a:pPr marL="285750" indent="-285750">
              <a:lnSpc>
                <a:spcPct val="200000"/>
              </a:lnSpc>
              <a:buFontTx/>
              <a:buChar char="-"/>
            </a:pPr>
            <a:r>
              <a:rPr lang="en-US" dirty="0"/>
              <a:t>Helps understand how users will interact with the software</a:t>
            </a:r>
          </a:p>
          <a:p>
            <a:pPr marL="285750" indent="-285750">
              <a:lnSpc>
                <a:spcPct val="200000"/>
              </a:lnSpc>
              <a:buFontTx/>
              <a:buChar char="-"/>
            </a:pPr>
            <a:r>
              <a:rPr lang="en-US" dirty="0"/>
              <a:t>Walking through use case allows developers to see potential problem areas</a:t>
            </a:r>
          </a:p>
          <a:p>
            <a:pPr marL="285750" indent="-285750">
              <a:lnSpc>
                <a:spcPct val="200000"/>
              </a:lnSpc>
              <a:buFontTx/>
              <a:buChar char="-"/>
            </a:pPr>
            <a:r>
              <a:rPr lang="en-US" dirty="0"/>
              <a:t>Helps developers understand the environment the program will need to function in.</a:t>
            </a:r>
          </a:p>
        </p:txBody>
      </p:sp>
    </p:spTree>
    <p:extLst>
      <p:ext uri="{BB962C8B-B14F-4D97-AF65-F5344CB8AC3E}">
        <p14:creationId xmlns:p14="http://schemas.microsoft.com/office/powerpoint/2010/main" val="3390036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E37572-A03B-A036-9927-E1BBF6070905}"/>
              </a:ext>
            </a:extLst>
          </p:cNvPr>
          <p:cNvPicPr>
            <a:picLocks noChangeAspect="1"/>
          </p:cNvPicPr>
          <p:nvPr/>
        </p:nvPicPr>
        <p:blipFill>
          <a:blip r:embed="rId3"/>
          <a:stretch>
            <a:fillRect/>
          </a:stretch>
        </p:blipFill>
        <p:spPr>
          <a:xfrm>
            <a:off x="267854" y="143480"/>
            <a:ext cx="5828146" cy="5136176"/>
          </a:xfrm>
          <a:prstGeom prst="rect">
            <a:avLst/>
          </a:prstGeom>
        </p:spPr>
      </p:pic>
      <p:pic>
        <p:nvPicPr>
          <p:cNvPr id="9" name="Picture 8">
            <a:extLst>
              <a:ext uri="{FF2B5EF4-FFF2-40B4-BE49-F238E27FC236}">
                <a16:creationId xmlns:a16="http://schemas.microsoft.com/office/drawing/2014/main" id="{9BA086E9-62A0-7AB7-9771-86B1ED23A57A}"/>
              </a:ext>
            </a:extLst>
          </p:cNvPr>
          <p:cNvPicPr>
            <a:picLocks noChangeAspect="1"/>
          </p:cNvPicPr>
          <p:nvPr/>
        </p:nvPicPr>
        <p:blipFill>
          <a:blip r:embed="rId4"/>
          <a:stretch>
            <a:fillRect/>
          </a:stretch>
        </p:blipFill>
        <p:spPr>
          <a:xfrm>
            <a:off x="6096000" y="143480"/>
            <a:ext cx="5953956" cy="5982535"/>
          </a:xfrm>
          <a:prstGeom prst="rect">
            <a:avLst/>
          </a:prstGeom>
        </p:spPr>
      </p:pic>
    </p:spTree>
    <p:extLst>
      <p:ext uri="{BB962C8B-B14F-4D97-AF65-F5344CB8AC3E}">
        <p14:creationId xmlns:p14="http://schemas.microsoft.com/office/powerpoint/2010/main" val="2574041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5874-E7BE-F639-D3E9-E621AA9E9F6D}"/>
              </a:ext>
            </a:extLst>
          </p:cNvPr>
          <p:cNvSpPr>
            <a:spLocks noGrp="1"/>
          </p:cNvSpPr>
          <p:nvPr>
            <p:ph type="title"/>
          </p:nvPr>
        </p:nvSpPr>
        <p:spPr/>
        <p:txBody>
          <a:bodyPr/>
          <a:lstStyle/>
          <a:p>
            <a:r>
              <a:rPr lang="en-US" dirty="0"/>
              <a:t>Landing Page</a:t>
            </a:r>
          </a:p>
        </p:txBody>
      </p:sp>
      <p:pic>
        <p:nvPicPr>
          <p:cNvPr id="5" name="Picture 4">
            <a:extLst>
              <a:ext uri="{FF2B5EF4-FFF2-40B4-BE49-F238E27FC236}">
                <a16:creationId xmlns:a16="http://schemas.microsoft.com/office/drawing/2014/main" id="{BE112949-E615-5536-6182-FD602E48A8FC}"/>
              </a:ext>
            </a:extLst>
          </p:cNvPr>
          <p:cNvPicPr>
            <a:picLocks noChangeAspect="1"/>
          </p:cNvPicPr>
          <p:nvPr/>
        </p:nvPicPr>
        <p:blipFill>
          <a:blip r:embed="rId3"/>
          <a:stretch>
            <a:fillRect/>
          </a:stretch>
        </p:blipFill>
        <p:spPr>
          <a:xfrm>
            <a:off x="0" y="1580050"/>
            <a:ext cx="12192000" cy="3249021"/>
          </a:xfrm>
          <a:prstGeom prst="rect">
            <a:avLst/>
          </a:prstGeom>
        </p:spPr>
      </p:pic>
      <p:sp>
        <p:nvSpPr>
          <p:cNvPr id="6" name="TextBox 5">
            <a:extLst>
              <a:ext uri="{FF2B5EF4-FFF2-40B4-BE49-F238E27FC236}">
                <a16:creationId xmlns:a16="http://schemas.microsoft.com/office/drawing/2014/main" id="{96A78E87-1F19-2750-E23D-149F3457CD3A}"/>
              </a:ext>
            </a:extLst>
          </p:cNvPr>
          <p:cNvSpPr txBox="1"/>
          <p:nvPr/>
        </p:nvSpPr>
        <p:spPr>
          <a:xfrm>
            <a:off x="517358" y="5799521"/>
            <a:ext cx="9107905" cy="369332"/>
          </a:xfrm>
          <a:prstGeom prst="rect">
            <a:avLst/>
          </a:prstGeom>
          <a:noFill/>
        </p:spPr>
        <p:txBody>
          <a:bodyPr wrap="square" rtlCol="0">
            <a:spAutoFit/>
          </a:bodyPr>
          <a:lstStyle/>
          <a:p>
            <a:r>
              <a:rPr lang="en-US" dirty="0"/>
              <a:t>Landing page when user first arrives and has not logged in yet</a:t>
            </a:r>
          </a:p>
        </p:txBody>
      </p:sp>
    </p:spTree>
    <p:extLst>
      <p:ext uri="{BB962C8B-B14F-4D97-AF65-F5344CB8AC3E}">
        <p14:creationId xmlns:p14="http://schemas.microsoft.com/office/powerpoint/2010/main" val="2209304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2BECB9-25B8-BFC5-73CD-7122A8CC6EA0}"/>
              </a:ext>
            </a:extLst>
          </p:cNvPr>
          <p:cNvPicPr>
            <a:picLocks noChangeAspect="1"/>
          </p:cNvPicPr>
          <p:nvPr/>
        </p:nvPicPr>
        <p:blipFill>
          <a:blip r:embed="rId3"/>
          <a:stretch>
            <a:fillRect/>
          </a:stretch>
        </p:blipFill>
        <p:spPr>
          <a:xfrm>
            <a:off x="0" y="1025236"/>
            <a:ext cx="12192000" cy="4384154"/>
          </a:xfrm>
          <a:prstGeom prst="rect">
            <a:avLst/>
          </a:prstGeom>
        </p:spPr>
      </p:pic>
    </p:spTree>
    <p:extLst>
      <p:ext uri="{BB962C8B-B14F-4D97-AF65-F5344CB8AC3E}">
        <p14:creationId xmlns:p14="http://schemas.microsoft.com/office/powerpoint/2010/main" val="1978018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6DF9-A10A-7229-FC03-83A8D9E4205B}"/>
              </a:ext>
            </a:extLst>
          </p:cNvPr>
          <p:cNvSpPr>
            <a:spLocks noGrp="1"/>
          </p:cNvSpPr>
          <p:nvPr>
            <p:ph type="title"/>
          </p:nvPr>
        </p:nvSpPr>
        <p:spPr/>
        <p:txBody>
          <a:bodyPr/>
          <a:lstStyle/>
          <a:p>
            <a:r>
              <a:rPr lang="en-US" dirty="0"/>
              <a:t>Login Page</a:t>
            </a:r>
          </a:p>
        </p:txBody>
      </p:sp>
      <p:pic>
        <p:nvPicPr>
          <p:cNvPr id="5" name="Picture 4">
            <a:extLst>
              <a:ext uri="{FF2B5EF4-FFF2-40B4-BE49-F238E27FC236}">
                <a16:creationId xmlns:a16="http://schemas.microsoft.com/office/drawing/2014/main" id="{A378ADA5-07D9-8604-E48D-BE4FDD31FC9E}"/>
              </a:ext>
            </a:extLst>
          </p:cNvPr>
          <p:cNvPicPr>
            <a:picLocks noChangeAspect="1"/>
          </p:cNvPicPr>
          <p:nvPr/>
        </p:nvPicPr>
        <p:blipFill>
          <a:blip r:embed="rId3"/>
          <a:stretch>
            <a:fillRect/>
          </a:stretch>
        </p:blipFill>
        <p:spPr>
          <a:xfrm>
            <a:off x="-5324" y="1879049"/>
            <a:ext cx="12192000" cy="3968120"/>
          </a:xfrm>
          <a:prstGeom prst="rect">
            <a:avLst/>
          </a:prstGeom>
        </p:spPr>
      </p:pic>
    </p:spTree>
    <p:extLst>
      <p:ext uri="{BB962C8B-B14F-4D97-AF65-F5344CB8AC3E}">
        <p14:creationId xmlns:p14="http://schemas.microsoft.com/office/powerpoint/2010/main" val="2114173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B1D29D-652A-0B1C-9F9C-AE4742D4D92C}"/>
              </a:ext>
            </a:extLst>
          </p:cNvPr>
          <p:cNvPicPr>
            <a:picLocks noChangeAspect="1"/>
          </p:cNvPicPr>
          <p:nvPr/>
        </p:nvPicPr>
        <p:blipFill>
          <a:blip r:embed="rId3"/>
          <a:stretch>
            <a:fillRect/>
          </a:stretch>
        </p:blipFill>
        <p:spPr>
          <a:xfrm>
            <a:off x="0" y="0"/>
            <a:ext cx="12192000" cy="6079533"/>
          </a:xfrm>
          <a:prstGeom prst="rect">
            <a:avLst/>
          </a:prstGeom>
        </p:spPr>
      </p:pic>
    </p:spTree>
    <p:extLst>
      <p:ext uri="{BB962C8B-B14F-4D97-AF65-F5344CB8AC3E}">
        <p14:creationId xmlns:p14="http://schemas.microsoft.com/office/powerpoint/2010/main" val="2139114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DCE-C1C0-DE85-6E8C-98B433C2CF7C}"/>
              </a:ext>
            </a:extLst>
          </p:cNvPr>
          <p:cNvSpPr>
            <a:spLocks noGrp="1"/>
          </p:cNvSpPr>
          <p:nvPr>
            <p:ph type="title"/>
          </p:nvPr>
        </p:nvSpPr>
        <p:spPr/>
        <p:txBody>
          <a:bodyPr/>
          <a:lstStyle/>
          <a:p>
            <a:r>
              <a:rPr lang="en-US" dirty="0"/>
              <a:t>Enrollment Page</a:t>
            </a:r>
          </a:p>
        </p:txBody>
      </p:sp>
      <p:pic>
        <p:nvPicPr>
          <p:cNvPr id="5" name="Picture 4">
            <a:extLst>
              <a:ext uri="{FF2B5EF4-FFF2-40B4-BE49-F238E27FC236}">
                <a16:creationId xmlns:a16="http://schemas.microsoft.com/office/drawing/2014/main" id="{2F4D35C2-7D79-562A-127D-7227B9D85380}"/>
              </a:ext>
            </a:extLst>
          </p:cNvPr>
          <p:cNvPicPr>
            <a:picLocks noChangeAspect="1"/>
          </p:cNvPicPr>
          <p:nvPr/>
        </p:nvPicPr>
        <p:blipFill>
          <a:blip r:embed="rId3"/>
          <a:stretch>
            <a:fillRect/>
          </a:stretch>
        </p:blipFill>
        <p:spPr>
          <a:xfrm>
            <a:off x="0" y="1376850"/>
            <a:ext cx="12192000" cy="2400446"/>
          </a:xfrm>
          <a:prstGeom prst="rect">
            <a:avLst/>
          </a:prstGeom>
        </p:spPr>
      </p:pic>
      <p:pic>
        <p:nvPicPr>
          <p:cNvPr id="7" name="Picture 6">
            <a:extLst>
              <a:ext uri="{FF2B5EF4-FFF2-40B4-BE49-F238E27FC236}">
                <a16:creationId xmlns:a16="http://schemas.microsoft.com/office/drawing/2014/main" id="{744AD5B3-4011-C84D-E1A0-D190BDDB2E6D}"/>
              </a:ext>
            </a:extLst>
          </p:cNvPr>
          <p:cNvPicPr>
            <a:picLocks noChangeAspect="1"/>
          </p:cNvPicPr>
          <p:nvPr/>
        </p:nvPicPr>
        <p:blipFill>
          <a:blip r:embed="rId4"/>
          <a:stretch>
            <a:fillRect/>
          </a:stretch>
        </p:blipFill>
        <p:spPr>
          <a:xfrm>
            <a:off x="0" y="3777296"/>
            <a:ext cx="12192000" cy="3080704"/>
          </a:xfrm>
          <a:prstGeom prst="rect">
            <a:avLst/>
          </a:prstGeom>
        </p:spPr>
      </p:pic>
    </p:spTree>
    <p:extLst>
      <p:ext uri="{BB962C8B-B14F-4D97-AF65-F5344CB8AC3E}">
        <p14:creationId xmlns:p14="http://schemas.microsoft.com/office/powerpoint/2010/main" val="4289763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70</TotalTime>
  <Words>1450</Words>
  <Application>Microsoft Office PowerPoint</Application>
  <PresentationFormat>Widescreen</PresentationFormat>
  <Paragraphs>64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Calisto MT</vt:lpstr>
      <vt:lpstr>Times New Roman</vt:lpstr>
      <vt:lpstr>Wingdings 2</vt:lpstr>
      <vt:lpstr>Slate</vt:lpstr>
      <vt:lpstr>PowerPoint Presentation</vt:lpstr>
      <vt:lpstr>SRS Document</vt:lpstr>
      <vt:lpstr>ULM Design Model</vt:lpstr>
      <vt:lpstr>PowerPoint Presentation</vt:lpstr>
      <vt:lpstr>Landing Page</vt:lpstr>
      <vt:lpstr>PowerPoint Presentation</vt:lpstr>
      <vt:lpstr>Login Page</vt:lpstr>
      <vt:lpstr>PowerPoint Presentation</vt:lpstr>
      <vt:lpstr>Enrollment Page</vt:lpstr>
      <vt:lpstr>SQL Database</vt:lpstr>
      <vt:lpstr>PHP Code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Home</dc:creator>
  <cp:lastModifiedBy>John Home</cp:lastModifiedBy>
  <cp:revision>4</cp:revision>
  <dcterms:created xsi:type="dcterms:W3CDTF">2023-07-11T03:15:53Z</dcterms:created>
  <dcterms:modified xsi:type="dcterms:W3CDTF">2023-07-11T04:26:37Z</dcterms:modified>
</cp:coreProperties>
</file>