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Ubuntu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Ubuntu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Ubuntu-italic.fntdata"/><Relationship Id="rId6" Type="http://schemas.openxmlformats.org/officeDocument/2006/relationships/slide" Target="slides/slide1.xml"/><Relationship Id="rId18" Type="http://schemas.openxmlformats.org/officeDocument/2006/relationships/font" Target="fonts/Ubuntu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b99ed3d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b99ed3d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b99ed3d1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b99ed3d1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b99ed3d1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b99ed3d1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b9c9ee2a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b9c9ee2a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b9c9ee2a8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b9c9ee2a8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b99ed3d1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b99ed3d1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b99ed3d1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b99ed3d1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9c9ee2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b9c9ee2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Text about help to other teams, with what we’ve previously done, how we negotiated with our customer, and how we negotiated with our developers.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99ed3d1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99ed3d1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b99ed3d10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b99ed3d1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b99ed3d1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b99ed3d1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file/d/1H1GHeE2FTqoJt9uqZF5FU26L_PMx9ccn/view?usp=sharing" TargetMode="External"/><Relationship Id="rId4" Type="http://schemas.openxmlformats.org/officeDocument/2006/relationships/hyperlink" Target="http://drive.google.com/file/d/14tT0PWpS6igsMYEPEyc-aIS03R5JUwg8/view" TargetMode="External"/><Relationship Id="rId5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821550"/>
            <a:ext cx="8520600" cy="12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50000" lvl="0" marL="4500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latin typeface="Ubuntu"/>
              <a:ea typeface="Ubuntu"/>
              <a:cs typeface="Ubuntu"/>
              <a:sym typeface="Ubuntu"/>
            </a:endParaRPr>
          </a:p>
          <a:p>
            <a:pPr indent="-450000" lvl="0" marL="4500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000">
                <a:latin typeface="Ubuntu"/>
                <a:ea typeface="Ubuntu"/>
                <a:cs typeface="Ubuntu"/>
                <a:sym typeface="Ubuntu"/>
              </a:rPr>
              <a:t>InnoCalendar Telegram Bot </a:t>
            </a:r>
            <a:endParaRPr b="1" sz="3000">
              <a:latin typeface="Ubuntu"/>
              <a:ea typeface="Ubuntu"/>
              <a:cs typeface="Ubuntu"/>
              <a:sym typeface="Ubuntu"/>
            </a:endParaRPr>
          </a:p>
          <a:p>
            <a:pPr indent="-450000" lvl="0" marL="4500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55275" y="377775"/>
            <a:ext cx="85641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Innopolis University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77025" y="1322221"/>
            <a:ext cx="85206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000" lvl="0" marL="4500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Requirements Engineering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265225" y="3190825"/>
            <a:ext cx="2691600" cy="13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Team 2: 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Abdoulie Kassama 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Danil Afanasev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Britikov Konstantin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Khairov Talgat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Ubuntu"/>
                <a:ea typeface="Ubuntu"/>
                <a:cs typeface="Ubuntu"/>
                <a:sym typeface="Ubuntu"/>
              </a:rPr>
              <a:t>Lessons learned</a:t>
            </a:r>
            <a:endParaRPr sz="3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" strike="sngStrike">
                <a:solidFill>
                  <a:srgbClr val="FFFFFF"/>
                </a:solidFill>
              </a:rPr>
              <a:t>Our</a:t>
            </a:r>
            <a:r>
              <a:rPr lang="ru">
                <a:solidFill>
                  <a:srgbClr val="FFFFFF"/>
                </a:solidFill>
              </a:rPr>
              <a:t> Project problems are man-made, therefore they may be solved by man;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">
                <a:solidFill>
                  <a:srgbClr val="FFFFFF"/>
                </a:solidFill>
              </a:rPr>
              <a:t>Only constant is changes;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">
                <a:solidFill>
                  <a:srgbClr val="FFFFFF"/>
                </a:solidFill>
              </a:rPr>
              <a:t>Nothing is obvious, when you create use cases document;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">
                <a:solidFill>
                  <a:srgbClr val="FFFFFF"/>
                </a:solidFill>
              </a:rPr>
              <a:t>Test Case matrixes aren’t good, when we don’t have a lot of data inputs;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">
                <a:solidFill>
                  <a:srgbClr val="FFFFFF"/>
                </a:solidFill>
              </a:rPr>
              <a:t>We need </a:t>
            </a:r>
            <a:r>
              <a:rPr lang="ru" strike="sngStrike">
                <a:solidFill>
                  <a:srgbClr val="FFFFFF"/>
                </a:solidFill>
              </a:rPr>
              <a:t>men</a:t>
            </a:r>
            <a:r>
              <a:rPr lang="ru">
                <a:solidFill>
                  <a:srgbClr val="FFFFFF"/>
                </a:solidFill>
              </a:rPr>
              <a:t> team member who can dream of things that never were;</a:t>
            </a:r>
            <a:endParaRPr strike="sngStrike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" strike="sngStrike">
                <a:solidFill>
                  <a:srgbClr val="FFFFFF"/>
                </a:solidFill>
              </a:rPr>
              <a:t>Leadership</a:t>
            </a:r>
            <a:r>
              <a:rPr lang="ru">
                <a:solidFill>
                  <a:srgbClr val="FFFFFF"/>
                </a:solidFill>
              </a:rPr>
              <a:t> Teaching and learning are indispensable to each other;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">
                <a:solidFill>
                  <a:srgbClr val="FFFFFF"/>
                </a:solidFill>
              </a:rPr>
              <a:t>Ask not what your </a:t>
            </a:r>
            <a:r>
              <a:rPr lang="ru" strike="sngStrike">
                <a:solidFill>
                  <a:srgbClr val="FFFFFF"/>
                </a:solidFill>
              </a:rPr>
              <a:t>country</a:t>
            </a:r>
            <a:r>
              <a:rPr lang="ru">
                <a:solidFill>
                  <a:srgbClr val="FFFFFF"/>
                </a:solidFill>
              </a:rPr>
              <a:t> team can do for you - ask what you can do for your </a:t>
            </a:r>
            <a:r>
              <a:rPr lang="ru" strike="sngStrike">
                <a:solidFill>
                  <a:srgbClr val="FFFFFF"/>
                </a:solidFill>
              </a:rPr>
              <a:t>country</a:t>
            </a:r>
            <a:r>
              <a:rPr lang="ru">
                <a:solidFill>
                  <a:srgbClr val="FFFFFF"/>
                </a:solidFill>
              </a:rPr>
              <a:t> team!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</a:rPr>
              <a:t>REMEMBER: </a:t>
            </a:r>
            <a:r>
              <a:rPr lang="ru" sz="2400">
                <a:solidFill>
                  <a:schemeClr val="dk1"/>
                </a:solidFill>
              </a:rPr>
              <a:t>Let’s make it all for one and all for </a:t>
            </a:r>
            <a:r>
              <a:rPr lang="ru" sz="2400" strike="sngStrike">
                <a:solidFill>
                  <a:schemeClr val="dk1"/>
                </a:solidFill>
                <a:highlight>
                  <a:srgbClr val="CC0000"/>
                </a:highlight>
              </a:rPr>
              <a:t>love</a:t>
            </a:r>
            <a:r>
              <a:rPr lang="ru" sz="2400">
                <a:solidFill>
                  <a:schemeClr val="dk1"/>
                </a:solidFill>
              </a:rPr>
              <a:t> USER :)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 rotWithShape="1">
          <a:blip r:embed="rId3">
            <a:alphaModFix/>
          </a:blip>
          <a:srcRect b="0" l="0" r="0" t="16247"/>
          <a:stretch/>
        </p:blipFill>
        <p:spPr>
          <a:xfrm>
            <a:off x="0" y="-38100"/>
            <a:ext cx="9144000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78075"/>
            <a:ext cx="8520600" cy="20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Thank you </a:t>
            </a:r>
            <a:endParaRPr b="1" sz="4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for Your attention</a:t>
            </a:r>
            <a:endParaRPr b="1" sz="4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2450625" y="3502275"/>
            <a:ext cx="34548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/>
              <a:t> </a:t>
            </a:r>
            <a:endParaRPr b="1"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Project objectives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18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" sz="2400">
                <a:solidFill>
                  <a:srgbClr val="FFFFFF"/>
                </a:solidFill>
              </a:rPr>
              <a:t>Create a convenient way to get acquainted with the schedule;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" sz="2400">
                <a:solidFill>
                  <a:srgbClr val="FFFFFF"/>
                </a:solidFill>
              </a:rPr>
              <a:t>Allow users to be notified of schedule changes;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Quality of project artifacts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ru" sz="2000">
                <a:solidFill>
                  <a:srgbClr val="FFFFFF"/>
                </a:solidFill>
              </a:rPr>
              <a:t>Interview transcript - the interview itself and its transcript was done quite good and they cover all users initial needs from the bot;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ru" sz="2000">
                <a:solidFill>
                  <a:srgbClr val="FFFFFF"/>
                </a:solidFill>
              </a:rPr>
              <a:t>Use cases - the first version of use case documents were significantly changed in second version </a:t>
            </a:r>
            <a:r>
              <a:rPr lang="ru" sz="2000">
                <a:solidFill>
                  <a:srgbClr val="FFFFFF"/>
                </a:solidFill>
              </a:rPr>
              <a:t>(it was lacking Alternative flow of events, and some important cases, like view the schedule by the day)</a:t>
            </a:r>
            <a:r>
              <a:rPr lang="ru" sz="2000">
                <a:solidFill>
                  <a:srgbClr val="FFFFFF"/>
                </a:solidFill>
              </a:rPr>
              <a:t>;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ru" sz="2000">
                <a:solidFill>
                  <a:srgbClr val="FFFFFF"/>
                </a:solidFill>
              </a:rPr>
              <a:t>MVP</a:t>
            </a:r>
            <a:r>
              <a:rPr lang="ru" sz="2000">
                <a:solidFill>
                  <a:srgbClr val="FFFFFF"/>
                </a:solidFill>
              </a:rPr>
              <a:t> - was partially made by earlier developers, and finished by our team</a:t>
            </a:r>
            <a:r>
              <a:rPr lang="ru" sz="2000">
                <a:solidFill>
                  <a:srgbClr val="FFFFFF"/>
                </a:solidFill>
              </a:rPr>
              <a:t>;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ru" sz="2000">
                <a:solidFill>
                  <a:srgbClr val="FFFFFF"/>
                </a:solidFill>
              </a:rPr>
              <a:t>UI</a:t>
            </a:r>
            <a:r>
              <a:rPr lang="ru" sz="2000">
                <a:solidFill>
                  <a:srgbClr val="FFFFFF"/>
                </a:solidFill>
              </a:rPr>
              <a:t> - fully implemented</a:t>
            </a:r>
            <a:r>
              <a:rPr lang="ru" sz="2000">
                <a:solidFill>
                  <a:srgbClr val="FFFFFF"/>
                </a:solidFill>
              </a:rPr>
              <a:t>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 cases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" sz="2400">
                <a:solidFill>
                  <a:schemeClr val="dk1"/>
                </a:solidFill>
              </a:rPr>
              <a:t>Subscribe for an initial core program (</a:t>
            </a:r>
            <a:r>
              <a:rPr lang="ru" sz="2400">
                <a:solidFill>
                  <a:schemeClr val="dk1"/>
                </a:solidFill>
              </a:rPr>
              <a:t>Setup an account); +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" sz="2400">
                <a:solidFill>
                  <a:schemeClr val="dk1"/>
                </a:solidFill>
              </a:rPr>
              <a:t>Subscribe to a course; +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" sz="2400">
                <a:solidFill>
                  <a:schemeClr val="dk1"/>
                </a:solidFill>
              </a:rPr>
              <a:t>Receive notification; +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" sz="2400">
                <a:solidFill>
                  <a:schemeClr val="dk1"/>
                </a:solidFill>
              </a:rPr>
              <a:t>Update schedule. - (because we haven’t communicated with IU administration) 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Testing the telegram bot (Functional &amp; UI Testing)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" sz="2400">
                <a:solidFill>
                  <a:srgbClr val="FFFFFF"/>
                </a:solidFill>
              </a:rPr>
              <a:t>To ensure that the application is working as per the requirements;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" sz="2400">
                <a:solidFill>
                  <a:srgbClr val="FFFFFF"/>
                </a:solidFill>
              </a:rPr>
              <a:t>Verify that the bot provides the correct information;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" sz="2400">
                <a:solidFill>
                  <a:schemeClr val="dk1"/>
                </a:solidFill>
              </a:rPr>
              <a:t>Verify that the design of the bot is as per the mockup;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" sz="2400">
                <a:solidFill>
                  <a:schemeClr val="dk1"/>
                </a:solidFill>
              </a:rPr>
              <a:t>Check the UI consistency.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Communication with other teams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097175"/>
            <a:ext cx="85206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" sz="2400">
                <a:solidFill>
                  <a:srgbClr val="FFFFFF"/>
                </a:solidFill>
              </a:rPr>
              <a:t>The project you developed once is always your project;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" sz="2400">
                <a:solidFill>
                  <a:srgbClr val="FFFFFF"/>
                </a:solidFill>
              </a:rPr>
              <a:t>Good customer is one, who is </a:t>
            </a:r>
            <a:r>
              <a:rPr lang="ru" sz="2400">
                <a:solidFill>
                  <a:srgbClr val="FFFFFF"/>
                </a:solidFill>
              </a:rPr>
              <a:t>involved</a:t>
            </a:r>
            <a:r>
              <a:rPr lang="ru" sz="2400">
                <a:solidFill>
                  <a:srgbClr val="FFFFFF"/>
                </a:solidFill>
              </a:rPr>
              <a:t> and ready to negotiate;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" sz="2400">
                <a:solidFill>
                  <a:srgbClr val="FFFFFF"/>
                </a:solidFill>
              </a:rPr>
              <a:t>“</a:t>
            </a:r>
            <a:r>
              <a:rPr lang="ru" sz="2400">
                <a:solidFill>
                  <a:srgbClr val="FFFFFF"/>
                </a:solidFill>
              </a:rPr>
              <a:t>And forgive us our trespasses, as we forgive them that trespass against us</a:t>
            </a:r>
            <a:r>
              <a:rPr lang="ru" sz="2400">
                <a:solidFill>
                  <a:srgbClr val="FFFFFF"/>
                </a:solidFill>
              </a:rPr>
              <a:t>”.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Demo of using telegram bot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399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u="sng">
                <a:solidFill>
                  <a:schemeClr val="hlink"/>
                </a:solidFill>
                <a:hlinkClick r:id="rId3"/>
              </a:rPr>
              <a:t>Link&gt;&gt;</a:t>
            </a:r>
            <a:endParaRPr b="1"/>
          </a:p>
        </p:txBody>
      </p:sp>
      <p:pic>
        <p:nvPicPr>
          <p:cNvPr id="94" name="Google Shape;94;p19" title="FinalDemo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5575" y="208113"/>
            <a:ext cx="2936975" cy="472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MVP and User Interface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525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ru" sz="2200">
                <a:solidFill>
                  <a:srgbClr val="FFFFFF"/>
                </a:solidFill>
              </a:rPr>
              <a:t>The UI is easy to navigate and use;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ru" sz="2200">
                <a:solidFill>
                  <a:srgbClr val="FFFFFF"/>
                </a:solidFill>
              </a:rPr>
              <a:t>Instructions and information simple and clear;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ru" sz="2200">
                <a:solidFill>
                  <a:srgbClr val="FFFFFF"/>
                </a:solidFill>
              </a:rPr>
              <a:t>The MVP contained all the required functions of the InnoCalendar project;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ru" sz="2200">
                <a:solidFill>
                  <a:srgbClr val="FFFFFF"/>
                </a:solidFill>
              </a:rPr>
              <a:t>All </a:t>
            </a:r>
            <a:r>
              <a:rPr lang="ru" sz="2200">
                <a:solidFill>
                  <a:srgbClr val="FFFFFF"/>
                </a:solidFill>
              </a:rPr>
              <a:t>functionality</a:t>
            </a:r>
            <a:r>
              <a:rPr lang="ru" sz="2200">
                <a:solidFill>
                  <a:srgbClr val="FFFFFF"/>
                </a:solidFill>
              </a:rPr>
              <a:t> of the MVP worked.</a:t>
            </a:r>
            <a:endParaRPr sz="2200">
              <a:solidFill>
                <a:srgbClr val="FFFFFF"/>
              </a:solidFill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9575" y="170275"/>
            <a:ext cx="2879250" cy="480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Demo of test runs of the telegram bot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21562" l="1581" r="57865" t="43320"/>
          <a:stretch/>
        </p:blipFill>
        <p:spPr>
          <a:xfrm>
            <a:off x="311700" y="1152475"/>
            <a:ext cx="8078824" cy="393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