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44"/>
    <a:srgbClr val="E8B6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12FAD9-B738-4E2B-A9F3-7D6DA8649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D3ABCF-AD94-42E3-95E2-D5E653DEF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B92BAC-2DD4-42CE-9065-E251872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7C3D4C-B868-4F83-8919-AE7F2500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BB53F0-83D7-42D4-90A5-7D5EE7C0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EAE3B1-565C-4AD8-A67C-7D2C44EC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499874-28E0-4013-933C-7A7F4857D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B68540-FC47-4085-8638-DE11BCE1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9BDF69-9D0A-4871-B742-85D1C27A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C96E6A-25E9-4A3D-BDE5-E881314D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13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BD4BC0C-9CFC-4FB2-B5C6-6EEC1B7F7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CF7FA3D-9ABB-49C7-AF65-E0869B215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F00D9E-50E5-4276-BC40-27125BC1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A20A04-EE64-4C85-A4C3-C674E216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34C053-3886-4674-85D6-13CCCB87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44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D093-F0D3-479C-B65D-3031107C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F2333E-AD72-4069-9999-D316EB1D2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D0C69D-8EED-4855-9D9D-192FA05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40E1C3-407E-4CDD-B265-40C6EAF1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5BB6A8-2931-4612-9030-020514B9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53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8ED28-6C5E-4B58-8121-9279F11D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43195A-3915-4922-B15F-B46A8AB4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A69456-A0E9-4808-8AD0-8E412F7B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CD1CF0-CD4A-49A3-A5A3-C4241E2A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7DB6D3-8C4E-4ED5-9327-2DCA2653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29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65CDB-FECB-413B-B3E2-B8B3289B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6195E5-493D-470C-8030-A76CAC535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F75BA75-06D0-4C8F-978B-E8DD19835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464B70-E9DB-4711-87B7-24F57EF0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9AD7CE-527F-410D-975F-A7CD735B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5D3E42-D06E-4C32-A2BC-75DE87B5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6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E0455-D9EF-42F6-B509-7FDC251C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17D045-1AD3-424F-855E-BD6F9FAC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38E2F2-5E09-477C-BF9F-8B671E661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A15ED3B-D38C-4255-B016-9BFE9335B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3DAE8AA-C177-4A26-BEC1-435C0D5B2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91A1DD9-FE74-4BC2-9DFA-85266C81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3468399-9983-447A-A9C7-60841A21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F353AE5-8C6E-44F3-BD0C-9BE8FC31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60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B4E18-777A-4059-8FE3-0C744DDC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BA3A6C-B2BF-4415-9EFA-485140AC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9E66C2-27F5-4ADA-B05B-28A7E30C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39F570E-2EBF-491A-B1A3-7B0020A3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85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1CC9DF5-DDBA-4A27-A2BE-EE4875C9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E855F50-D457-4213-B498-4635BD85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24F85B-ACD9-4362-A6F2-B7C48F57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38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554F58-5E8E-48ED-8ED9-A0BD06E6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E32398-FD1A-4262-BB8C-6CFB63C85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3EAC1B-2FB9-4226-BCA0-E5D3B01D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39F409-5438-45DD-BECC-62B7B0AA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11AAC2-3F58-465D-8275-AAB45158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76C87A-5864-468D-9EE2-7F4B0C09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39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51929-B485-4C5E-86DE-E6E2074D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45CAD50-DBFD-4B1E-8C5A-FEC1D2159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6CA1066-373C-4A49-B657-9EE7DCD09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F04E1C-BF5B-43FA-9CA9-C4A3872A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3F3C200-5776-44B6-80D6-B576FC6F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3FA351-8092-4D78-A9C7-A20A7793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98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17237BA-4865-4280-8BD0-E6D106DF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D6DF4C-CD43-4DDE-9E26-4DAB0E753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8F96A9-316E-4272-B736-3B7A5BEFB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56D3E-0B91-471C-9743-3F865EE6F573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9B060F-4139-42DD-835A-DD48B4C35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9ED261-D27A-4F8B-A664-31C7824B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47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4D0FB8B-B098-491A-AD31-AD421AB902EF}"/>
              </a:ext>
            </a:extLst>
          </p:cNvPr>
          <p:cNvSpPr/>
          <p:nvPr/>
        </p:nvSpPr>
        <p:spPr>
          <a:xfrm>
            <a:off x="7815323" y="130279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5675C345-97DA-44C4-8895-174F9B25EB74}"/>
              </a:ext>
            </a:extLst>
          </p:cNvPr>
          <p:cNvSpPr/>
          <p:nvPr/>
        </p:nvSpPr>
        <p:spPr>
          <a:xfrm>
            <a:off x="7815323" y="2563571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License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738494B-22BB-4E16-AA8E-063441F62080}"/>
              </a:ext>
            </a:extLst>
          </p:cNvPr>
          <p:cNvCxnSpPr/>
          <p:nvPr/>
        </p:nvCxnSpPr>
        <p:spPr>
          <a:xfrm>
            <a:off x="729762" y="5099538"/>
            <a:ext cx="958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A0207FA-CB6D-4700-A943-37A35E7A7F6C}"/>
              </a:ext>
            </a:extLst>
          </p:cNvPr>
          <p:cNvSpPr txBox="1"/>
          <p:nvPr/>
        </p:nvSpPr>
        <p:spPr>
          <a:xfrm>
            <a:off x="599438" y="464231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subClassOf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0172D6A7-F319-4C98-BCFD-58AB9FFA137C}"/>
              </a:ext>
            </a:extLst>
          </p:cNvPr>
          <p:cNvSpPr/>
          <p:nvPr/>
        </p:nvSpPr>
        <p:spPr>
          <a:xfrm>
            <a:off x="3946828" y="4420986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351768B8-B0F4-49E5-A1C4-CB95780972A0}"/>
              </a:ext>
            </a:extLst>
          </p:cNvPr>
          <p:cNvSpPr/>
          <p:nvPr/>
        </p:nvSpPr>
        <p:spPr>
          <a:xfrm>
            <a:off x="3948698" y="232961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C3BAB69B-ADA0-48E1-A7A3-2F500C2A407E}"/>
              </a:ext>
            </a:extLst>
          </p:cNvPr>
          <p:cNvSpPr/>
          <p:nvPr/>
        </p:nvSpPr>
        <p:spPr>
          <a:xfrm>
            <a:off x="5680892" y="1302797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Permission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415FC0F5-4B41-4A53-9189-AE991ED2BD31}"/>
              </a:ext>
            </a:extLst>
          </p:cNvPr>
          <p:cNvSpPr/>
          <p:nvPr/>
        </p:nvSpPr>
        <p:spPr>
          <a:xfrm>
            <a:off x="5667341" y="232961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Duty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0DE7B24-B7E9-47B6-8E88-EC972ED19123}"/>
              </a:ext>
            </a:extLst>
          </p:cNvPr>
          <p:cNvSpPr/>
          <p:nvPr/>
        </p:nvSpPr>
        <p:spPr>
          <a:xfrm>
            <a:off x="5667341" y="3356439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Prohibition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64514852-CA0B-4B22-9112-9C0EFB8F9B9B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rot="10800000" flipV="1">
            <a:off x="5205998" y="1755600"/>
            <a:ext cx="474894" cy="102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E118E15D-38EF-455D-87FB-59C64F2455B6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5205999" y="2782422"/>
            <a:ext cx="46134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xmlns="" id="{B493C084-F212-492E-957C-8BEA879E995D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rot="10800000">
            <a:off x="5205999" y="2782423"/>
            <a:ext cx="461343" cy="102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19F24737-7B63-4E7B-9AE5-A87497FA6FAF}"/>
              </a:ext>
            </a:extLst>
          </p:cNvPr>
          <p:cNvSpPr/>
          <p:nvPr/>
        </p:nvSpPr>
        <p:spPr>
          <a:xfrm>
            <a:off x="372506" y="2139531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Party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7BC2DA58-1C14-4D8B-9AF3-E14F6FAD8FC0}"/>
              </a:ext>
            </a:extLst>
          </p:cNvPr>
          <p:cNvSpPr/>
          <p:nvPr/>
        </p:nvSpPr>
        <p:spPr>
          <a:xfrm>
            <a:off x="2076299" y="275088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Assignee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A2415D34-9AEB-4D3C-8B85-9A65A96218FE}"/>
              </a:ext>
            </a:extLst>
          </p:cNvPr>
          <p:cNvSpPr/>
          <p:nvPr/>
        </p:nvSpPr>
        <p:spPr>
          <a:xfrm>
            <a:off x="2104700" y="1730665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Assignor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821A3089-B696-4653-B73B-39B49F027466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rot="10800000" flipV="1">
            <a:off x="1629806" y="2183469"/>
            <a:ext cx="474894" cy="4088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xmlns="" id="{0E570848-FE64-4E6A-A947-1CBC1911E97A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rot="10800000">
            <a:off x="1629807" y="2592336"/>
            <a:ext cx="446493" cy="6113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02FF8AEF-9744-4B1C-ACB9-E3241ACF27D1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8443973" y="2208406"/>
            <a:ext cx="0" cy="355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509E733A-9C35-48BC-B1CE-379C573000FE}"/>
              </a:ext>
            </a:extLst>
          </p:cNvPr>
          <p:cNvSpPr/>
          <p:nvPr/>
        </p:nvSpPr>
        <p:spPr>
          <a:xfrm>
            <a:off x="9770082" y="130279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45BB73C4-0487-4332-804D-0640F1C24DD7}"/>
              </a:ext>
            </a:extLst>
          </p:cNvPr>
          <p:cNvCxnSpPr>
            <a:cxnSpLocks/>
            <a:stCxn id="25" idx="1"/>
            <a:endCxn id="4" idx="3"/>
          </p:cNvCxnSpPr>
          <p:nvPr/>
        </p:nvCxnSpPr>
        <p:spPr>
          <a:xfrm flipH="1">
            <a:off x="9072623" y="1755602"/>
            <a:ext cx="6974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CF64CE6-E66F-4FF9-8239-2D9801A3273B}"/>
              </a:ext>
            </a:extLst>
          </p:cNvPr>
          <p:cNvSpPr txBox="1"/>
          <p:nvPr/>
        </p:nvSpPr>
        <p:spPr>
          <a:xfrm>
            <a:off x="9018417" y="1439520"/>
            <a:ext cx="763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hasPolicy</a:t>
            </a:r>
            <a:endParaRPr lang="en-AU" sz="120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762DA317-C2C5-4F35-8BEE-2475336742C9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6924641" y="1755601"/>
            <a:ext cx="890682" cy="2053641"/>
          </a:xfrm>
          <a:prstGeom prst="bentConnector3">
            <a:avLst>
              <a:gd name="adj1" fmla="val 125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326F3BCB-F2A3-492C-A8F3-20922107B29D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6924641" y="1755602"/>
            <a:ext cx="890682" cy="1026820"/>
          </a:xfrm>
          <a:prstGeom prst="bentConnector3">
            <a:avLst>
              <a:gd name="adj1" fmla="val 125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D78C9AF8-6E97-4A41-9699-F00133FB72EE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6938193" y="1755602"/>
            <a:ext cx="87713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C34CC880-1902-497C-A44A-571D93EAD548}"/>
              </a:ext>
            </a:extLst>
          </p:cNvPr>
          <p:cNvSpPr txBox="1"/>
          <p:nvPr/>
        </p:nvSpPr>
        <p:spPr>
          <a:xfrm>
            <a:off x="6881391" y="1404849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permission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582DAA28-77DF-48AB-A0FA-7D0944EEA418}"/>
              </a:ext>
            </a:extLst>
          </p:cNvPr>
          <p:cNvSpPr txBox="1"/>
          <p:nvPr/>
        </p:nvSpPr>
        <p:spPr>
          <a:xfrm>
            <a:off x="6881390" y="2473889"/>
            <a:ext cx="8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obligation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35632462-2816-4AB9-8863-E2858DF02B69}"/>
              </a:ext>
            </a:extLst>
          </p:cNvPr>
          <p:cNvSpPr txBox="1"/>
          <p:nvPr/>
        </p:nvSpPr>
        <p:spPr>
          <a:xfrm>
            <a:off x="6861802" y="3477954"/>
            <a:ext cx="876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prohibition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xmlns="" id="{A1F2BECA-1D96-4FF9-8754-645C1D7726F8}"/>
              </a:ext>
            </a:extLst>
          </p:cNvPr>
          <p:cNvCxnSpPr>
            <a:cxnSpLocks/>
            <a:stCxn id="13" idx="1"/>
            <a:endCxn id="31" idx="3"/>
          </p:cNvCxnSpPr>
          <p:nvPr/>
        </p:nvCxnSpPr>
        <p:spPr>
          <a:xfrm rot="10800000" flipV="1">
            <a:off x="3333600" y="2782422"/>
            <a:ext cx="615099" cy="42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xmlns="" id="{36519D8D-4EA4-45AD-AD01-BCA533BD100D}"/>
              </a:ext>
            </a:extLst>
          </p:cNvPr>
          <p:cNvCxnSpPr>
            <a:cxnSpLocks/>
            <a:stCxn id="13" idx="1"/>
            <a:endCxn id="32" idx="3"/>
          </p:cNvCxnSpPr>
          <p:nvPr/>
        </p:nvCxnSpPr>
        <p:spPr>
          <a:xfrm rot="10800000">
            <a:off x="3362000" y="2183470"/>
            <a:ext cx="586698" cy="5989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6D855CC4-9F24-4FB0-84C5-F540689823DA}"/>
              </a:ext>
            </a:extLst>
          </p:cNvPr>
          <p:cNvSpPr txBox="1"/>
          <p:nvPr/>
        </p:nvSpPr>
        <p:spPr>
          <a:xfrm>
            <a:off x="3423577" y="1845578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assignor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312F8B0D-878E-4CFD-AF2D-6C5C84BC7C3F}"/>
              </a:ext>
            </a:extLst>
          </p:cNvPr>
          <p:cNvSpPr txBox="1"/>
          <p:nvPr/>
        </p:nvSpPr>
        <p:spPr>
          <a:xfrm>
            <a:off x="3348015" y="3242874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assignee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xmlns="" id="{AFDAAF80-D279-45C4-BA1C-63276C92DDEA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5400000">
            <a:off x="3983533" y="3827171"/>
            <a:ext cx="1185760" cy="18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8F80759-A938-4EC4-AB28-CF35C69A0B12}"/>
              </a:ext>
            </a:extLst>
          </p:cNvPr>
          <p:cNvSpPr txBox="1"/>
          <p:nvPr/>
        </p:nvSpPr>
        <p:spPr>
          <a:xfrm>
            <a:off x="3894865" y="385461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92821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50427"/>
              </p:ext>
            </p:extLst>
          </p:nvPr>
        </p:nvGraphicFramePr>
        <p:xfrm>
          <a:off x="2381813" y="825137"/>
          <a:ext cx="1583148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1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Policy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URI: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Type: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Jurisdiction: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Version:</a:t>
                      </a:r>
                      <a:r>
                        <a:rPr lang="en-AU" sz="1100" baseline="0" dirty="0" smtClean="0"/>
                        <a:t> string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Language:</a:t>
                      </a:r>
                      <a:r>
                        <a:rPr lang="en-AU" sz="1100" baseline="0" dirty="0" smtClean="0"/>
                        <a:t> string (</a:t>
                      </a:r>
                      <a:r>
                        <a:rPr lang="en-AU" sz="1100" baseline="0" dirty="0" err="1" smtClean="0"/>
                        <a:t>uri</a:t>
                      </a:r>
                      <a:r>
                        <a:rPr lang="en-AU" sz="1100" baseline="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See</a:t>
                      </a:r>
                      <a:r>
                        <a:rPr lang="en-AU" sz="1100" baseline="0" dirty="0" smtClean="0"/>
                        <a:t> Also: string (</a:t>
                      </a:r>
                      <a:r>
                        <a:rPr lang="en-AU" sz="1100" baseline="0" dirty="0" err="1" smtClean="0"/>
                        <a:t>uri</a:t>
                      </a:r>
                      <a:r>
                        <a:rPr lang="en-AU" sz="1100" baseline="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Same As: string</a:t>
                      </a:r>
                      <a:r>
                        <a:rPr lang="en-AU" sz="1100" baseline="0" dirty="0" smtClean="0"/>
                        <a:t> (</a:t>
                      </a:r>
                      <a:r>
                        <a:rPr lang="en-AU" sz="1100" baseline="0" dirty="0" err="1" smtClean="0"/>
                        <a:t>uri</a:t>
                      </a:r>
                      <a:r>
                        <a:rPr lang="en-AU" sz="1100" baseline="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Comment: string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Logo: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Status:</a:t>
                      </a:r>
                      <a:r>
                        <a:rPr lang="en-AU" sz="1100" baseline="0" dirty="0" smtClean="0"/>
                        <a:t> string (</a:t>
                      </a:r>
                      <a:r>
                        <a:rPr lang="en-AU" sz="1100" baseline="0" dirty="0" err="1" smtClean="0"/>
                        <a:t>uri</a:t>
                      </a:r>
                      <a:r>
                        <a:rPr lang="en-AU" sz="1100" baseline="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create_policy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delete_policy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policy_exists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set_policy_attribute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get_all_policies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35557"/>
              </p:ext>
            </p:extLst>
          </p:nvPr>
        </p:nvGraphicFramePr>
        <p:xfrm>
          <a:off x="422822" y="2512967"/>
          <a:ext cx="117096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9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Asset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URI: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add_asset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remove_asset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asset_exists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get_all_assets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42785"/>
              </p:ext>
            </p:extLst>
          </p:nvPr>
        </p:nvGraphicFramePr>
        <p:xfrm>
          <a:off x="4583705" y="1686197"/>
          <a:ext cx="1802165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16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Rule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URI: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Type: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create_rule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delete_rule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add_rule_to_policy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remove_rule_from_policy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get_rules_for_policy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get_all_rules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rule_exists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get_permitted_rule_types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69376"/>
              </p:ext>
            </p:extLst>
          </p:nvPr>
        </p:nvGraphicFramePr>
        <p:xfrm>
          <a:off x="7521871" y="2877603"/>
          <a:ext cx="191412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1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Assignor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URI: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add_assignor_to_rule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remove_assignor_from_rule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get_assignors_for_rule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rule</a:t>
                      </a:r>
                      <a:r>
                        <a:rPr lang="en-AU" sz="1100" baseline="0" dirty="0" err="1" smtClean="0"/>
                        <a:t>_has_assignor</a:t>
                      </a:r>
                      <a:r>
                        <a:rPr lang="en-AU" sz="1100" baseline="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90632"/>
              </p:ext>
            </p:extLst>
          </p:nvPr>
        </p:nvGraphicFramePr>
        <p:xfrm>
          <a:off x="7521872" y="649877"/>
          <a:ext cx="178405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05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Action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URI: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Label: string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Definition:</a:t>
                      </a:r>
                      <a:r>
                        <a:rPr lang="en-AU" sz="1100" baseline="0" dirty="0" smtClean="0"/>
                        <a:t> string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action_exists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add_action_to_rule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remove_action_from_rule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get_actions_for_rule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1593782" y="3409950"/>
            <a:ext cx="788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93782" y="311113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7761" y="31111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57839" y="3409949"/>
            <a:ext cx="646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9973" y="3132950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7593" y="3132951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M</a:t>
            </a:r>
            <a:endParaRPr lang="en-AU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385870" y="1943100"/>
            <a:ext cx="1136002" cy="67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1"/>
          </p:cNvCxnSpPr>
          <p:nvPr/>
        </p:nvCxnSpPr>
        <p:spPr>
          <a:xfrm>
            <a:off x="6385870" y="3409949"/>
            <a:ext cx="1136001" cy="24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6738" y="2599163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54892" y="1739287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M</a:t>
            </a:r>
            <a:endParaRPr lang="en-AU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346978" y="32156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</a:t>
            </a:r>
            <a:endParaRPr lang="en-AU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286951" y="3654843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  <a:endParaRPr lang="en-AU" sz="12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88702"/>
              </p:ext>
            </p:extLst>
          </p:nvPr>
        </p:nvGraphicFramePr>
        <p:xfrm>
          <a:off x="7521871" y="4619897"/>
          <a:ext cx="191412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1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Assignee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URI: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add_assignee_to_rule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remove_assignee_from_rule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get_assignees_for_rule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rule</a:t>
                      </a:r>
                      <a:r>
                        <a:rPr lang="en-AU" sz="1100" baseline="0" dirty="0" err="1" smtClean="0"/>
                        <a:t>_has_assignee</a:t>
                      </a:r>
                      <a:r>
                        <a:rPr lang="en-AU" sz="1100" baseline="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6385870" y="3793342"/>
            <a:ext cx="1136001" cy="123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4130" y="3872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</a:t>
            </a:r>
            <a:endParaRPr lang="en-A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206949" y="4886858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41343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40131"/>
              </p:ext>
            </p:extLst>
          </p:nvPr>
        </p:nvGraphicFramePr>
        <p:xfrm>
          <a:off x="9979894" y="1153188"/>
          <a:ext cx="155758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790"/>
                <a:gridCol w="77879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Asset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75982"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uri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175982">
                <a:tc>
                  <a:txBody>
                    <a:bodyPr/>
                    <a:lstStyle/>
                    <a:p>
                      <a:r>
                        <a:rPr lang="en-AU" sz="1100" i="1" dirty="0" err="1" smtClean="0"/>
                        <a:t>policy_uri</a:t>
                      </a:r>
                      <a:endParaRPr lang="en-AU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i="1" dirty="0" smtClean="0"/>
                        <a:t>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41007"/>
              </p:ext>
            </p:extLst>
          </p:nvPr>
        </p:nvGraphicFramePr>
        <p:xfrm>
          <a:off x="9979894" y="2452501"/>
          <a:ext cx="1557580" cy="402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603"/>
                <a:gridCol w="567977"/>
              </a:tblGrid>
              <a:tr h="287482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Policy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uri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type(license?)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label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jurisdiction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legalcode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hasVersion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language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seeAlso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sameAs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comment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logo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created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int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status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10977"/>
              </p:ext>
            </p:extLst>
          </p:nvPr>
        </p:nvGraphicFramePr>
        <p:xfrm>
          <a:off x="4637473" y="2723565"/>
          <a:ext cx="112292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60"/>
                <a:gridCol w="561460"/>
              </a:tblGrid>
              <a:tr h="23842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Rule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uri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i="1" dirty="0" smtClean="0"/>
                        <a:t>type</a:t>
                      </a:r>
                      <a:endParaRPr lang="en-AU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i="1" dirty="0" smtClean="0"/>
                        <a:t>text</a:t>
                      </a:r>
                      <a:endParaRPr lang="en-AU" sz="1100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00047"/>
              </p:ext>
            </p:extLst>
          </p:nvPr>
        </p:nvGraphicFramePr>
        <p:xfrm>
          <a:off x="7227454" y="3649534"/>
          <a:ext cx="14073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96"/>
                <a:gridCol w="703696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RuleType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type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369711">
                <a:tc gridSpan="2">
                  <a:txBody>
                    <a:bodyPr/>
                    <a:lstStyle/>
                    <a:p>
                      <a:r>
                        <a:rPr lang="en-AU" sz="1100" dirty="0" smtClean="0"/>
                        <a:t>preloaded with ‘permission’, ‘duty’ and ‘prohibition’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796470"/>
              </p:ext>
            </p:extLst>
          </p:nvPr>
        </p:nvGraphicFramePr>
        <p:xfrm>
          <a:off x="7227454" y="2483674"/>
          <a:ext cx="201006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033"/>
                <a:gridCol w="1005033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PolicyHasRule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188690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policy_uri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9237520" y="2881749"/>
            <a:ext cx="748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0" idx="3"/>
          </p:cNvCxnSpPr>
          <p:nvPr/>
        </p:nvCxnSpPr>
        <p:spPr>
          <a:xfrm flipH="1">
            <a:off x="5760393" y="3112185"/>
            <a:ext cx="146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60393" y="3333754"/>
            <a:ext cx="1467061" cy="71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25478"/>
              </p:ext>
            </p:extLst>
          </p:nvPr>
        </p:nvGraphicFramePr>
        <p:xfrm>
          <a:off x="2071081" y="3488268"/>
          <a:ext cx="17320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034"/>
                <a:gridCol w="866034"/>
              </a:tblGrid>
              <a:tr h="23528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RuleHasAction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53892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  <a:tr h="153892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action_uri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stCxn id="35" idx="3"/>
            <a:endCxn id="10" idx="1"/>
          </p:cNvCxnSpPr>
          <p:nvPr/>
        </p:nvCxnSpPr>
        <p:spPr>
          <a:xfrm flipV="1">
            <a:off x="3803149" y="3112185"/>
            <a:ext cx="834324" cy="76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58488"/>
              </p:ext>
            </p:extLst>
          </p:nvPr>
        </p:nvGraphicFramePr>
        <p:xfrm>
          <a:off x="4467593" y="4289614"/>
          <a:ext cx="15978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906"/>
                <a:gridCol w="798906"/>
              </a:tblGrid>
              <a:tr h="177442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Action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100" dirty="0"/>
                    </a:p>
                  </a:txBody>
                  <a:tcPr/>
                </a:tc>
              </a:tr>
              <a:tr h="177442">
                <a:tc>
                  <a:txBody>
                    <a:bodyPr/>
                    <a:lstStyle/>
                    <a:p>
                      <a:r>
                        <a:rPr lang="en-AU" sz="1100" b="0" smtClean="0"/>
                        <a:t>uri</a:t>
                      </a:r>
                      <a:endParaRPr lang="en-A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text</a:t>
                      </a:r>
                      <a:endParaRPr lang="en-AU" sz="1100" b="0" dirty="0"/>
                    </a:p>
                  </a:txBody>
                  <a:tcPr/>
                </a:tc>
              </a:tr>
              <a:tr h="177442"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label</a:t>
                      </a:r>
                      <a:endParaRPr lang="en-A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text</a:t>
                      </a:r>
                      <a:endParaRPr lang="en-AU" sz="1100" b="0" dirty="0"/>
                    </a:p>
                  </a:txBody>
                  <a:tcPr/>
                </a:tc>
              </a:tr>
              <a:tr h="177442"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definition</a:t>
                      </a:r>
                      <a:endParaRPr lang="en-A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text</a:t>
                      </a:r>
                      <a:endParaRPr lang="en-AU" sz="1100" b="0" dirty="0"/>
                    </a:p>
                  </a:txBody>
                  <a:tcPr/>
                </a:tc>
              </a:tr>
              <a:tr h="177442">
                <a:tc gridSpan="2">
                  <a:txBody>
                    <a:bodyPr/>
                    <a:lstStyle/>
                    <a:p>
                      <a:pPr algn="l"/>
                      <a:r>
                        <a:rPr lang="en-AU" sz="1100" dirty="0" smtClean="0"/>
                        <a:t>preloaded with actions (there are a lot)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3791705" y="4118925"/>
            <a:ext cx="675888" cy="52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537474" y="1801167"/>
            <a:ext cx="349728" cy="262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887202" y="2063881"/>
            <a:ext cx="0" cy="77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1537474" y="2841121"/>
            <a:ext cx="349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42140"/>
              </p:ext>
            </p:extLst>
          </p:nvPr>
        </p:nvGraphicFramePr>
        <p:xfrm>
          <a:off x="2152350" y="1412547"/>
          <a:ext cx="151130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66"/>
                <a:gridCol w="529936"/>
              </a:tblGrid>
              <a:tr h="12379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Assignor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assignor_uri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70376"/>
              </p:ext>
            </p:extLst>
          </p:nvPr>
        </p:nvGraphicFramePr>
        <p:xfrm>
          <a:off x="6706261" y="1378531"/>
          <a:ext cx="139865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21"/>
                <a:gridCol w="443931"/>
              </a:tblGrid>
              <a:tr h="12379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Assignee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assignee_uri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1" name="Straight Arrow Connector 60"/>
          <p:cNvCxnSpPr>
            <a:endCxn id="10" idx="1"/>
          </p:cNvCxnSpPr>
          <p:nvPr/>
        </p:nvCxnSpPr>
        <p:spPr>
          <a:xfrm>
            <a:off x="3663652" y="2063881"/>
            <a:ext cx="973821" cy="10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5758205" y="2022735"/>
            <a:ext cx="948056" cy="96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6191" y="4762054"/>
            <a:ext cx="14561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/>
              <a:t>Primary key</a:t>
            </a:r>
          </a:p>
          <a:p>
            <a:r>
              <a:rPr lang="en-AU" sz="1400" i="1" dirty="0" smtClean="0"/>
              <a:t>Foreign key</a:t>
            </a:r>
          </a:p>
          <a:p>
            <a:endParaRPr lang="en-AU" sz="1400" i="1" dirty="0" smtClean="0"/>
          </a:p>
          <a:p>
            <a:r>
              <a:rPr lang="en-AU" sz="1400" dirty="0" smtClean="0"/>
              <a:t>Foreign key reference</a:t>
            </a:r>
            <a:endParaRPr lang="en-AU" sz="14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747104" y="5666972"/>
            <a:ext cx="810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358870"/>
              </p:ext>
            </p:extLst>
          </p:nvPr>
        </p:nvGraphicFramePr>
        <p:xfrm>
          <a:off x="7227454" y="5077834"/>
          <a:ext cx="1407392" cy="1015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96"/>
                <a:gridCol w="703696"/>
              </a:tblGrid>
              <a:tr h="294569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PolicyType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94569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type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294569">
                <a:tc gridSpan="2">
                  <a:txBody>
                    <a:bodyPr/>
                    <a:lstStyle/>
                    <a:p>
                      <a:r>
                        <a:rPr lang="en-AU" sz="1100" dirty="0" smtClean="0"/>
                        <a:t>preloaded with ‘licence’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2" idx="3"/>
          </p:cNvCxnSpPr>
          <p:nvPr/>
        </p:nvCxnSpPr>
        <p:spPr>
          <a:xfrm flipH="1">
            <a:off x="8634846" y="3260914"/>
            <a:ext cx="1345048" cy="232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1250" y="428625"/>
            <a:ext cx="6051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The purpose of the ‘Action’, ‘</a:t>
            </a:r>
            <a:r>
              <a:rPr lang="en-AU" sz="1100" dirty="0" err="1" smtClean="0"/>
              <a:t>PolicyType</a:t>
            </a:r>
            <a:r>
              <a:rPr lang="en-AU" sz="1100" dirty="0" smtClean="0"/>
              <a:t>’ and ‘</a:t>
            </a:r>
            <a:r>
              <a:rPr lang="en-AU" sz="1100" dirty="0" err="1" smtClean="0"/>
              <a:t>RuleType</a:t>
            </a:r>
            <a:r>
              <a:rPr lang="en-AU" sz="1100" dirty="0" smtClean="0"/>
              <a:t>’ tables are to restrict the allowed values in the </a:t>
            </a:r>
          </a:p>
          <a:p>
            <a:r>
              <a:rPr lang="en-AU" sz="1100" dirty="0"/>
              <a:t>t</a:t>
            </a:r>
            <a:r>
              <a:rPr lang="en-AU" sz="1100" dirty="0" smtClean="0"/>
              <a:t>ables which reference them with a foreign key.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200963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72127"/>
              </p:ext>
            </p:extLst>
          </p:nvPr>
        </p:nvGraphicFramePr>
        <p:xfrm>
          <a:off x="1136650" y="2415114"/>
          <a:ext cx="4705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50"/>
                <a:gridCol w="1568450"/>
                <a:gridCol w="1568450"/>
              </a:tblGrid>
              <a:tr h="311151">
                <a:tc>
                  <a:txBody>
                    <a:bodyPr/>
                    <a:lstStyle/>
                    <a:p>
                      <a:r>
                        <a:rPr lang="en-AU" dirty="0" smtClean="0"/>
                        <a:t>Permissions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Obligations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Prohibitions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21200" y="1653976"/>
            <a:ext cx="348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smtClean="0"/>
              <a:t>SEARCH FOR A POLICY</a:t>
            </a:r>
            <a:endParaRPr lang="en-A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69846" y="2971313"/>
            <a:ext cx="3622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Select the permissions for your asset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569846" y="3584000"/>
            <a:ext cx="3622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Choose an option        </a:t>
            </a:r>
            <a:endParaRPr lang="en-AU" dirty="0"/>
          </a:p>
        </p:txBody>
      </p:sp>
      <p:sp>
        <p:nvSpPr>
          <p:cNvPr id="10" name="Chevron 9"/>
          <p:cNvSpPr/>
          <p:nvPr/>
        </p:nvSpPr>
        <p:spPr>
          <a:xfrm rot="5400000">
            <a:off x="4852795" y="3684000"/>
            <a:ext cx="186267" cy="1845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132299"/>
              </p:ext>
            </p:extLst>
          </p:nvPr>
        </p:nvGraphicFramePr>
        <p:xfrm>
          <a:off x="6705598" y="2415114"/>
          <a:ext cx="428413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133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Currently</a:t>
                      </a:r>
                      <a:r>
                        <a:rPr lang="en-AU" baseline="0" dirty="0" smtClean="0"/>
                        <a:t> searching for: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Permissions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    Derive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Obligations</a:t>
                      </a:r>
                      <a:endParaRPr lang="en-A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    Attach policy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Prohibitions</a:t>
                      </a:r>
                      <a:endParaRPr lang="en-A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    Commercialize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178050" y="4555065"/>
            <a:ext cx="2622549" cy="45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Search Policies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440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21200" y="1653976"/>
            <a:ext cx="348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smtClean="0"/>
              <a:t>SEARCH FOR A POLICY</a:t>
            </a:r>
            <a:endParaRPr lang="en-AU" sz="28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05851"/>
              </p:ext>
            </p:extLst>
          </p:nvPr>
        </p:nvGraphicFramePr>
        <p:xfrm>
          <a:off x="6705598" y="2415114"/>
          <a:ext cx="428413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133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Currently</a:t>
                      </a:r>
                      <a:r>
                        <a:rPr lang="en-AU" baseline="0" dirty="0" smtClean="0"/>
                        <a:t> searching for: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Permissions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    Derive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Obligations</a:t>
                      </a:r>
                      <a:endParaRPr lang="en-A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    Attach policy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Prohibitions</a:t>
                      </a:r>
                      <a:endParaRPr lang="en-A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    Commercialize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148623" y="3389877"/>
            <a:ext cx="2622549" cy="45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Search Policies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290286" y="406400"/>
            <a:ext cx="103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alternate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346663" y="2439262"/>
            <a:ext cx="199104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Add Permission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1064" y="2439262"/>
            <a:ext cx="185224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Add Obligation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6672" y="2439262"/>
            <a:ext cx="196070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Add Prohibition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5400000">
            <a:off x="1963229" y="2557301"/>
            <a:ext cx="186267" cy="1845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5400000">
            <a:off x="4087555" y="2557301"/>
            <a:ext cx="186267" cy="1845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5400000">
            <a:off x="6210409" y="2531668"/>
            <a:ext cx="186267" cy="1845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9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667" y="3863"/>
            <a:ext cx="348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smtClean="0"/>
              <a:t>SEARCH FOR A POLICY</a:t>
            </a:r>
            <a:endParaRPr lang="en-A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4605" y="500422"/>
            <a:ext cx="5648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accent6">
                    <a:lumMod val="75000"/>
                  </a:schemeClr>
                </a:solidFill>
              </a:rPr>
              <a:t>The following policies are a perfect fit with your requirements</a:t>
            </a:r>
            <a:endParaRPr lang="en-AU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49005" y="545844"/>
            <a:ext cx="227271" cy="2169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206945"/>
              </p:ext>
            </p:extLst>
          </p:nvPr>
        </p:nvGraphicFramePr>
        <p:xfrm>
          <a:off x="6862083" y="876877"/>
          <a:ext cx="4284133" cy="2538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133"/>
              </a:tblGrid>
              <a:tr h="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Currently</a:t>
                      </a:r>
                      <a:r>
                        <a:rPr lang="en-AU" sz="1400" baseline="0" dirty="0" smtClean="0"/>
                        <a:t> searching for:</a:t>
                      </a:r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1" dirty="0" smtClean="0"/>
                        <a:t>Permissions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    Derive</a:t>
                      </a:r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1" dirty="0" smtClean="0"/>
                        <a:t>Obligations</a:t>
                      </a:r>
                      <a:endParaRPr lang="en-AU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    Attach policy</a:t>
                      </a:r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1" dirty="0" smtClean="0"/>
                        <a:t>Prohibitions</a:t>
                      </a:r>
                      <a:endParaRPr lang="en-AU" sz="1400" b="1" dirty="0"/>
                    </a:p>
                  </a:txBody>
                  <a:tcPr/>
                </a:tc>
              </a:tr>
              <a:tr h="379727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    Commercialize</a:t>
                      </a:r>
                      <a:endParaRPr lang="en-A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519800" y="2293671"/>
            <a:ext cx="227271" cy="2169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2" name="TextBox 11"/>
          <p:cNvSpPr txBox="1"/>
          <p:nvPr/>
        </p:nvSpPr>
        <p:spPr>
          <a:xfrm>
            <a:off x="875400" y="2113949"/>
            <a:ext cx="5648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accent5">
                    <a:lumMod val="75000"/>
                  </a:schemeClr>
                </a:solidFill>
              </a:rPr>
              <a:t>The following policies are compatible with your requirements, but have extra conditions</a:t>
            </a:r>
            <a:endParaRPr lang="en-AU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67061"/>
              </p:ext>
            </p:extLst>
          </p:nvPr>
        </p:nvGraphicFramePr>
        <p:xfrm>
          <a:off x="406397" y="1243330"/>
          <a:ext cx="6146801" cy="8706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146801"/>
              </a:tblGrid>
              <a:tr h="244939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Example Policy</a:t>
                      </a:r>
                      <a:endParaRPr lang="en-AU" sz="1400" dirty="0"/>
                    </a:p>
                  </a:txBody>
                  <a:tcPr/>
                </a:tc>
              </a:tr>
              <a:tr h="565819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57349" y="1642810"/>
            <a:ext cx="1010533" cy="3077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View Policy</a:t>
            </a:r>
            <a:endParaRPr lang="en-AU" sz="1400" dirty="0">
              <a:solidFill>
                <a:schemeClr val="bg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05945"/>
              </p:ext>
            </p:extLst>
          </p:nvPr>
        </p:nvGraphicFramePr>
        <p:xfrm>
          <a:off x="406397" y="876877"/>
          <a:ext cx="6146801" cy="304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146801"/>
              </a:tblGrid>
              <a:tr h="283103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Example Policy</a:t>
                      </a:r>
                      <a:endParaRPr lang="en-A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45187"/>
              </p:ext>
            </p:extLst>
          </p:nvPr>
        </p:nvGraphicFramePr>
        <p:xfrm>
          <a:off x="406397" y="3023678"/>
          <a:ext cx="6146801" cy="1306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801"/>
              </a:tblGrid>
              <a:tr h="262078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Example Policy</a:t>
                      </a:r>
                      <a:endParaRPr lang="en-AU" sz="1400" dirty="0"/>
                    </a:p>
                  </a:txBody>
                  <a:tcPr/>
                </a:tc>
              </a:tr>
              <a:tr h="1001361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Extra conditions</a:t>
                      </a:r>
                    </a:p>
                    <a:p>
                      <a:r>
                        <a:rPr lang="en-AU" sz="1400" dirty="0" smtClean="0"/>
                        <a:t>Obligations: Attribute</a:t>
                      </a:r>
                      <a:endParaRPr lang="en-A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857348" y="3885797"/>
            <a:ext cx="1010533" cy="3077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View Policy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12662" y="4884176"/>
            <a:ext cx="227271" cy="2169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23" name="TextBox 22"/>
          <p:cNvSpPr txBox="1"/>
          <p:nvPr/>
        </p:nvSpPr>
        <p:spPr>
          <a:xfrm>
            <a:off x="875400" y="4809258"/>
            <a:ext cx="564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accent2"/>
                </a:solidFill>
              </a:rPr>
              <a:t>The following policies are missing some requirements</a:t>
            </a:r>
            <a:endParaRPr lang="en-AU" sz="1400" b="1" dirty="0">
              <a:solidFill>
                <a:schemeClr val="accent2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172002"/>
              </p:ext>
            </p:extLst>
          </p:nvPr>
        </p:nvGraphicFramePr>
        <p:xfrm>
          <a:off x="377194" y="5228579"/>
          <a:ext cx="6146801" cy="15549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46801"/>
              </a:tblGrid>
              <a:tr h="390345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Example Policy</a:t>
                      </a:r>
                      <a:endParaRPr lang="en-AU" sz="1400" dirty="0"/>
                    </a:p>
                  </a:txBody>
                  <a:tcPr/>
                </a:tc>
              </a:tr>
              <a:tr h="1164596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Missing conditions</a:t>
                      </a:r>
                    </a:p>
                    <a:p>
                      <a:r>
                        <a:rPr lang="en-AU" sz="1400" dirty="0" smtClean="0"/>
                        <a:t>Prohibitions: Commercialize</a:t>
                      </a:r>
                      <a:endParaRPr lang="en-A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88728" y="6093839"/>
            <a:ext cx="1010533" cy="3077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View Policy</a:t>
            </a:r>
            <a:endParaRPr lang="en-AU" sz="1400" dirty="0">
              <a:solidFill>
                <a:schemeClr val="bg1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508236"/>
              </p:ext>
            </p:extLst>
          </p:nvPr>
        </p:nvGraphicFramePr>
        <p:xfrm>
          <a:off x="406397" y="2675721"/>
          <a:ext cx="6146801" cy="304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146801"/>
              </a:tblGrid>
              <a:tr h="140781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Example Policy</a:t>
                      </a:r>
                      <a:endParaRPr lang="en-A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67979"/>
              </p:ext>
            </p:extLst>
          </p:nvPr>
        </p:nvGraphicFramePr>
        <p:xfrm>
          <a:off x="406397" y="4401488"/>
          <a:ext cx="6146801" cy="304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146801"/>
              </a:tblGrid>
              <a:tr h="140781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Example Policy</a:t>
                      </a:r>
                      <a:endParaRPr lang="en-A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333572" y="3522869"/>
            <a:ext cx="1341154" cy="3077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Search Again</a:t>
            </a:r>
            <a:endParaRPr lang="en-A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15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466</Words>
  <Application>Microsoft Office PowerPoint</Application>
  <PresentationFormat>Widescreen</PresentationFormat>
  <Paragraphs>214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Guillory, Laura (L&amp;W, Dutton Park)</cp:lastModifiedBy>
  <cp:revision>45</cp:revision>
  <dcterms:created xsi:type="dcterms:W3CDTF">2018-07-31T08:14:41Z</dcterms:created>
  <dcterms:modified xsi:type="dcterms:W3CDTF">2018-08-22T02:05:59Z</dcterms:modified>
</cp:coreProperties>
</file>