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44"/>
    <a:srgbClr val="E8B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="" xmlns:a16="http://schemas.microsoft.com/office/drawing/2014/main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="" xmlns:a16="http://schemas.microsoft.com/office/drawing/2014/main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="" xmlns:a16="http://schemas.microsoft.com/office/drawing/2014/main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="" xmlns:a16="http://schemas.microsoft.com/office/drawing/2014/main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="" xmlns:a16="http://schemas.microsoft.com/office/drawing/2014/main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50427"/>
              </p:ext>
            </p:extLst>
          </p:nvPr>
        </p:nvGraphicFramePr>
        <p:xfrm>
          <a:off x="2381813" y="825137"/>
          <a:ext cx="1583148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Version: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See</a:t>
                      </a:r>
                      <a:r>
                        <a:rPr lang="en-AU" sz="1100" baseline="0" dirty="0" smtClean="0"/>
                        <a:t> Also: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Same As: string</a:t>
                      </a:r>
                      <a:r>
                        <a:rPr lang="en-AU" sz="1100" baseline="0" dirty="0" smtClean="0"/>
                        <a:t>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Status:</a:t>
                      </a:r>
                      <a:r>
                        <a:rPr lang="en-AU" sz="1100" baseline="0" dirty="0" smtClean="0"/>
                        <a:t> string (</a:t>
                      </a:r>
                      <a:r>
                        <a:rPr lang="en-AU" sz="1100" baseline="0" dirty="0" err="1" smtClean="0"/>
                        <a:t>uri</a:t>
                      </a:r>
                      <a:r>
                        <a:rPr lang="en-AU" sz="1100" baseline="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policy_exists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set_policy_attribute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get_all_policies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35557"/>
              </p:ext>
            </p:extLst>
          </p:nvPr>
        </p:nvGraphicFramePr>
        <p:xfrm>
          <a:off x="422822" y="2512967"/>
          <a:ext cx="11709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add_asset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remove_asset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asset_exists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get_all_assets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42785"/>
              </p:ext>
            </p:extLst>
          </p:nvPr>
        </p:nvGraphicFramePr>
        <p:xfrm>
          <a:off x="4583705" y="1686197"/>
          <a:ext cx="1802165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create_rule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delete_rule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add_rule_to_policy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remove_rule_from_policy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get_rules_for_policy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get_all_rules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get_permitted_rule_types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69376"/>
              </p:ext>
            </p:extLst>
          </p:nvPr>
        </p:nvGraphicFramePr>
        <p:xfrm>
          <a:off x="7521871" y="2877603"/>
          <a:ext cx="191412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Assignor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add_assignor_to_rule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remove_assignor_from_rule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get_assignors_for_rule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</a:t>
                      </a:r>
                      <a:r>
                        <a:rPr lang="en-AU" sz="1100" baseline="0" dirty="0" err="1" smtClean="0"/>
                        <a:t>_has_assignor</a:t>
                      </a:r>
                      <a:r>
                        <a:rPr lang="en-AU" sz="1100" baseline="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90632"/>
              </p:ext>
            </p:extLst>
          </p:nvPr>
        </p:nvGraphicFramePr>
        <p:xfrm>
          <a:off x="7521872" y="649877"/>
          <a:ext cx="178405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Label: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Definition:</a:t>
                      </a:r>
                      <a:r>
                        <a:rPr lang="en-AU" sz="1100" baseline="0" dirty="0" smtClean="0"/>
                        <a:t> string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action_exists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add_action_to_rule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remove_action_from_rule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get_actions_for_rule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593782" y="3409950"/>
            <a:ext cx="78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3782" y="31111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7761" y="31111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7839" y="3409949"/>
            <a:ext cx="646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9973" y="313295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593" y="313295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85870" y="1943100"/>
            <a:ext cx="1136002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6385870" y="3409949"/>
            <a:ext cx="1136001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738" y="259916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4892" y="173928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</a:t>
            </a:r>
            <a:endParaRPr lang="en-A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46978" y="32156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86951" y="365484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8702"/>
              </p:ext>
            </p:extLst>
          </p:nvPr>
        </p:nvGraphicFramePr>
        <p:xfrm>
          <a:off x="7521871" y="4619897"/>
          <a:ext cx="191412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Assignee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URI: string (</a:t>
                      </a:r>
                      <a:r>
                        <a:rPr lang="en-AU" sz="1100" dirty="0" err="1" smtClean="0"/>
                        <a:t>uri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add_assignee_to_rule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remove_assignee_from_rule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get_assignees_for_rule</a:t>
                      </a:r>
                      <a:r>
                        <a:rPr lang="en-AU" sz="110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rule</a:t>
                      </a:r>
                      <a:r>
                        <a:rPr lang="en-AU" sz="1100" baseline="0" dirty="0" err="1" smtClean="0"/>
                        <a:t>_has_assignee</a:t>
                      </a:r>
                      <a:r>
                        <a:rPr lang="en-AU" sz="1100" baseline="0" dirty="0" smtClean="0"/>
                        <a:t>()</a:t>
                      </a:r>
                      <a:endParaRPr lang="en-A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6385870" y="3793342"/>
            <a:ext cx="1136001" cy="123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130" y="3872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6949" y="488685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1343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40131"/>
              </p:ext>
            </p:extLst>
          </p:nvPr>
        </p:nvGraphicFramePr>
        <p:xfrm>
          <a:off x="9979894" y="1153188"/>
          <a:ext cx="15575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0"/>
                <a:gridCol w="77879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policy_uri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41007"/>
              </p:ext>
            </p:extLst>
          </p:nvPr>
        </p:nvGraphicFramePr>
        <p:xfrm>
          <a:off x="9979894" y="2452501"/>
          <a:ext cx="1557580" cy="402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10977"/>
              </p:ext>
            </p:extLst>
          </p:nvPr>
        </p:nvGraphicFramePr>
        <p:xfrm>
          <a:off x="4637473" y="2723565"/>
          <a:ext cx="112292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0047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96470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3"/>
          </p:cNvCxnSpPr>
          <p:nvPr/>
        </p:nvCxnSpPr>
        <p:spPr>
          <a:xfrm flipH="1">
            <a:off x="5760393" y="3112185"/>
            <a:ext cx="146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5478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action_uri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10" idx="1"/>
          </p:cNvCxnSpPr>
          <p:nvPr/>
        </p:nvCxnSpPr>
        <p:spPr>
          <a:xfrm flipV="1">
            <a:off x="3803149" y="3112185"/>
            <a:ext cx="834324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58488"/>
              </p:ext>
            </p:extLst>
          </p:nvPr>
        </p:nvGraphicFramePr>
        <p:xfrm>
          <a:off x="4467593" y="4289614"/>
          <a:ext cx="15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smtClean="0"/>
                        <a:t>uri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label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definition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7474" y="1801167"/>
            <a:ext cx="349728" cy="26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2" y="206388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537474" y="2841121"/>
            <a:ext cx="34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42140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assignor_uri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70376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1"/>
                <a:gridCol w="443931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assignee_uri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10" idx="1"/>
          </p:cNvCxnSpPr>
          <p:nvPr/>
        </p:nvCxnSpPr>
        <p:spPr>
          <a:xfrm>
            <a:off x="3663652" y="2063881"/>
            <a:ext cx="973821" cy="10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58205" y="2022735"/>
            <a:ext cx="948056" cy="9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8870"/>
              </p:ext>
            </p:extLst>
          </p:nvPr>
        </p:nvGraphicFramePr>
        <p:xfrm>
          <a:off x="7227454" y="5077834"/>
          <a:ext cx="1407392" cy="101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2945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9456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294569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‘licence’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8634846" y="3260914"/>
            <a:ext cx="1345048" cy="232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1250" y="428625"/>
            <a:ext cx="6051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The purpose of the ‘Action’, ‘</a:t>
            </a:r>
            <a:r>
              <a:rPr lang="en-AU" sz="1100" dirty="0" err="1" smtClean="0"/>
              <a:t>PolicyType</a:t>
            </a:r>
            <a:r>
              <a:rPr lang="en-AU" sz="1100" dirty="0" smtClean="0"/>
              <a:t>’ and ‘</a:t>
            </a:r>
            <a:r>
              <a:rPr lang="en-AU" sz="1100" dirty="0" err="1" smtClean="0"/>
              <a:t>RuleType</a:t>
            </a:r>
            <a:r>
              <a:rPr lang="en-AU" sz="1100" dirty="0" smtClean="0"/>
              <a:t>’ tables are to restrict the allowed values in the </a:t>
            </a:r>
          </a:p>
          <a:p>
            <a:r>
              <a:rPr lang="en-AU" sz="1100" dirty="0"/>
              <a:t>t</a:t>
            </a:r>
            <a:r>
              <a:rPr lang="en-AU" sz="1100" dirty="0" smtClean="0"/>
              <a:t>ables which reference them with a foreign key.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72127"/>
              </p:ext>
            </p:extLst>
          </p:nvPr>
        </p:nvGraphicFramePr>
        <p:xfrm>
          <a:off x="1136650" y="2415114"/>
          <a:ext cx="4705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/>
                <a:gridCol w="1568450"/>
                <a:gridCol w="1568450"/>
              </a:tblGrid>
              <a:tr h="311151">
                <a:tc>
                  <a:txBody>
                    <a:bodyPr/>
                    <a:lstStyle/>
                    <a:p>
                      <a:r>
                        <a:rPr lang="en-AU" dirty="0" smtClean="0"/>
                        <a:t>Permissions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Obligations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Prohibitions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21200" y="1653976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/>
              <a:t>SEARCH FOR A POLICY</a:t>
            </a:r>
            <a:endParaRPr lang="en-A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69846" y="2971313"/>
            <a:ext cx="362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Select the permissions for your asset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569846" y="3584000"/>
            <a:ext cx="3622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Choose an option        </a:t>
            </a:r>
            <a:endParaRPr lang="en-AU" dirty="0"/>
          </a:p>
        </p:txBody>
      </p:sp>
      <p:sp>
        <p:nvSpPr>
          <p:cNvPr id="10" name="Chevron 9"/>
          <p:cNvSpPr/>
          <p:nvPr/>
        </p:nvSpPr>
        <p:spPr>
          <a:xfrm rot="5400000">
            <a:off x="4852795" y="3684000"/>
            <a:ext cx="186267" cy="1845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32299"/>
              </p:ext>
            </p:extLst>
          </p:nvPr>
        </p:nvGraphicFramePr>
        <p:xfrm>
          <a:off x="6705598" y="2415114"/>
          <a:ext cx="428413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133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Currently</a:t>
                      </a:r>
                      <a:r>
                        <a:rPr lang="en-AU" baseline="0" dirty="0" smtClean="0"/>
                        <a:t> searching for: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Permissions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Derive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Obligations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Attach policy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Prohibitions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Commercialize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178050" y="4555065"/>
            <a:ext cx="2622549" cy="45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Policies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44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1200" y="1653976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/>
              <a:t>SEARCH FOR A POLICY</a:t>
            </a:r>
            <a:endParaRPr lang="en-AU" sz="28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5851"/>
              </p:ext>
            </p:extLst>
          </p:nvPr>
        </p:nvGraphicFramePr>
        <p:xfrm>
          <a:off x="6705598" y="2415114"/>
          <a:ext cx="428413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133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Currently</a:t>
                      </a:r>
                      <a:r>
                        <a:rPr lang="en-AU" baseline="0" dirty="0" smtClean="0"/>
                        <a:t> searching for: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Permissions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Derive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Obligations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Attach policy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Prohibitions</a:t>
                      </a:r>
                      <a:endParaRPr lang="en-A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    Commercialize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148623" y="3389877"/>
            <a:ext cx="2622549" cy="45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Policies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90286" y="406400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alternate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346663" y="2439262"/>
            <a:ext cx="199104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Add Permission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1064" y="2439262"/>
            <a:ext cx="185224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Add Obligation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6672" y="2439262"/>
            <a:ext cx="196070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Add Prohibition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1963229" y="2557301"/>
            <a:ext cx="186267" cy="1845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5400000">
            <a:off x="4087555" y="2557301"/>
            <a:ext cx="186267" cy="1845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5400000">
            <a:off x="6210409" y="2531668"/>
            <a:ext cx="186267" cy="1845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67" y="3863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/>
              <a:t>SEARCH FOR A POLICY</a:t>
            </a:r>
            <a:endParaRPr lang="en-A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605" y="500422"/>
            <a:ext cx="564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</a:rPr>
              <a:t>The following policies are a perfect fit with your requirements</a:t>
            </a:r>
            <a:endParaRPr lang="en-A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9005" y="545844"/>
            <a:ext cx="227271" cy="2169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06945"/>
              </p:ext>
            </p:extLst>
          </p:nvPr>
        </p:nvGraphicFramePr>
        <p:xfrm>
          <a:off x="6862083" y="876877"/>
          <a:ext cx="4284133" cy="2538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133"/>
              </a:tblGrid>
              <a:tr h="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Currently</a:t>
                      </a:r>
                      <a:r>
                        <a:rPr lang="en-AU" sz="1400" baseline="0" dirty="0" smtClean="0"/>
                        <a:t> searching for: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Permissions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   Derive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Obligations</a:t>
                      </a:r>
                      <a:endParaRPr lang="en-AU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   Attach policy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Prohibitions</a:t>
                      </a:r>
                      <a:endParaRPr lang="en-AU" sz="1400" b="1" dirty="0"/>
                    </a:p>
                  </a:txBody>
                  <a:tcPr/>
                </a:tc>
              </a:tr>
              <a:tr h="379727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    Commercialize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19800" y="2293671"/>
            <a:ext cx="227271" cy="2169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2" name="TextBox 11"/>
          <p:cNvSpPr txBox="1"/>
          <p:nvPr/>
        </p:nvSpPr>
        <p:spPr>
          <a:xfrm>
            <a:off x="875400" y="2113949"/>
            <a:ext cx="564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5">
                    <a:lumMod val="75000"/>
                  </a:schemeClr>
                </a:solidFill>
              </a:rPr>
              <a:t>The following policies are compatible with your requirements, but have extra conditions</a:t>
            </a:r>
            <a:endParaRPr lang="en-AU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67061"/>
              </p:ext>
            </p:extLst>
          </p:nvPr>
        </p:nvGraphicFramePr>
        <p:xfrm>
          <a:off x="406397" y="1243330"/>
          <a:ext cx="6146801" cy="8706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46801"/>
              </a:tblGrid>
              <a:tr h="244939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  <a:tr h="565819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57349" y="1642810"/>
            <a:ext cx="1010533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View Policy</a:t>
            </a:r>
            <a:endParaRPr lang="en-AU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05945"/>
              </p:ext>
            </p:extLst>
          </p:nvPr>
        </p:nvGraphicFramePr>
        <p:xfrm>
          <a:off x="406397" y="876877"/>
          <a:ext cx="6146801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46801"/>
              </a:tblGrid>
              <a:tr h="283103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5187"/>
              </p:ext>
            </p:extLst>
          </p:nvPr>
        </p:nvGraphicFramePr>
        <p:xfrm>
          <a:off x="406397" y="3023678"/>
          <a:ext cx="6146801" cy="130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1"/>
              </a:tblGrid>
              <a:tr h="262078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  <a:tr h="1001361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Extra conditions</a:t>
                      </a:r>
                    </a:p>
                    <a:p>
                      <a:r>
                        <a:rPr lang="en-AU" sz="1400" dirty="0" smtClean="0"/>
                        <a:t>Obligations: Attribute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57348" y="3885797"/>
            <a:ext cx="1010533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View Policy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2662" y="4884176"/>
            <a:ext cx="227271" cy="2169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3" name="TextBox 22"/>
          <p:cNvSpPr txBox="1"/>
          <p:nvPr/>
        </p:nvSpPr>
        <p:spPr>
          <a:xfrm>
            <a:off x="875400" y="4809258"/>
            <a:ext cx="564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2"/>
                </a:solidFill>
              </a:rPr>
              <a:t>The following policies are missing some requirements</a:t>
            </a:r>
            <a:endParaRPr lang="en-AU" sz="1400" b="1" dirty="0">
              <a:solidFill>
                <a:schemeClr val="accent2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72002"/>
              </p:ext>
            </p:extLst>
          </p:nvPr>
        </p:nvGraphicFramePr>
        <p:xfrm>
          <a:off x="377194" y="5228579"/>
          <a:ext cx="6146801" cy="15549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6801"/>
              </a:tblGrid>
              <a:tr h="390345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  <a:tr h="1164596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Missing conditions</a:t>
                      </a:r>
                    </a:p>
                    <a:p>
                      <a:r>
                        <a:rPr lang="en-AU" sz="1400" dirty="0" smtClean="0"/>
                        <a:t>Prohibitions: Commercialize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88728" y="6093839"/>
            <a:ext cx="1010533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View Policy</a:t>
            </a:r>
            <a:endParaRPr lang="en-AU" sz="1400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08236"/>
              </p:ext>
            </p:extLst>
          </p:nvPr>
        </p:nvGraphicFramePr>
        <p:xfrm>
          <a:off x="406397" y="2675721"/>
          <a:ext cx="6146801" cy="304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46801"/>
              </a:tblGrid>
              <a:tr h="140781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67979"/>
              </p:ext>
            </p:extLst>
          </p:nvPr>
        </p:nvGraphicFramePr>
        <p:xfrm>
          <a:off x="406397" y="4401488"/>
          <a:ext cx="6146801" cy="304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146801"/>
              </a:tblGrid>
              <a:tr h="140781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Example Policy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333572" y="3522869"/>
            <a:ext cx="1341154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Search Again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9776" y="1213945"/>
            <a:ext cx="1655383" cy="804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Select Rules (or create own)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54924" y="1602829"/>
            <a:ext cx="614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40011" y="1213945"/>
            <a:ext cx="1592320" cy="804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Check if Licence exists</a:t>
            </a:r>
            <a:endParaRPr lang="en-AU" dirty="0"/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4225159" y="1615966"/>
            <a:ext cx="614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7047183" y="1213945"/>
            <a:ext cx="945931" cy="804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32331" y="1615966"/>
            <a:ext cx="614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600088" y="1213945"/>
            <a:ext cx="1592320" cy="804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Reuse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6496997" y="2623333"/>
            <a:ext cx="2046301" cy="110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Fill out additional information and create licence</a:t>
            </a:r>
            <a:endParaRPr lang="en-A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985236" y="1602829"/>
            <a:ext cx="614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7" idx="0"/>
          </p:cNvCxnSpPr>
          <p:nvPr/>
        </p:nvCxnSpPr>
        <p:spPr>
          <a:xfrm flipH="1">
            <a:off x="7520148" y="2017987"/>
            <a:ext cx="1" cy="605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93114" y="124663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Yes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7604544" y="214658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49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487</Words>
  <Application>Microsoft Office PowerPoint</Application>
  <PresentationFormat>Widescreen</PresentationFormat>
  <Paragraphs>220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48</cp:revision>
  <dcterms:created xsi:type="dcterms:W3CDTF">2018-07-31T08:14:41Z</dcterms:created>
  <dcterms:modified xsi:type="dcterms:W3CDTF">2018-08-30T06:44:21Z</dcterms:modified>
</cp:coreProperties>
</file>