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9"/>
  </p:notesMasterIdLst>
  <p:sldIdLst>
    <p:sldId id="348" r:id="rId2"/>
    <p:sldId id="287" r:id="rId3"/>
    <p:sldId id="257" r:id="rId4"/>
    <p:sldId id="260" r:id="rId5"/>
    <p:sldId id="340" r:id="rId6"/>
    <p:sldId id="299" r:id="rId7"/>
    <p:sldId id="288" r:id="rId8"/>
    <p:sldId id="266" r:id="rId9"/>
    <p:sldId id="343" r:id="rId10"/>
    <p:sldId id="349" r:id="rId11"/>
    <p:sldId id="344" r:id="rId12"/>
    <p:sldId id="345" r:id="rId13"/>
    <p:sldId id="275" r:id="rId14"/>
    <p:sldId id="346" r:id="rId15"/>
    <p:sldId id="270" r:id="rId16"/>
    <p:sldId id="271" r:id="rId17"/>
    <p:sldId id="32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5FF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99822" autoAdjust="0"/>
  </p:normalViewPr>
  <p:slideViewPr>
    <p:cSldViewPr>
      <p:cViewPr varScale="1">
        <p:scale>
          <a:sx n="67" d="100"/>
          <a:sy n="67" d="100"/>
        </p:scale>
        <p:origin x="364" y="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73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adbritisha@gmail.com" userId="d869a545e7fa9f41" providerId="LiveId" clId="{9572999E-AB8A-4020-AFBE-91A90647AF32}"/>
    <pc:docChg chg="undo redo custSel addSld delSld modSld">
      <pc:chgData name="prasadbritisha@gmail.com" userId="d869a545e7fa9f41" providerId="LiveId" clId="{9572999E-AB8A-4020-AFBE-91A90647AF32}" dt="2022-01-12T11:45:13.621" v="663" actId="20577"/>
      <pc:docMkLst>
        <pc:docMk/>
      </pc:docMkLst>
      <pc:sldChg chg="modSp mod">
        <pc:chgData name="prasadbritisha@gmail.com" userId="d869a545e7fa9f41" providerId="LiveId" clId="{9572999E-AB8A-4020-AFBE-91A90647AF32}" dt="2022-01-11T13:17:53.160" v="495" actId="5793"/>
        <pc:sldMkLst>
          <pc:docMk/>
          <pc:sldMk cId="0" sldId="257"/>
        </pc:sldMkLst>
        <pc:spChg chg="mod">
          <ac:chgData name="prasadbritisha@gmail.com" userId="d869a545e7fa9f41" providerId="LiveId" clId="{9572999E-AB8A-4020-AFBE-91A90647AF32}" dt="2022-01-11T13:17:53.160" v="495" actId="5793"/>
          <ac:spMkLst>
            <pc:docMk/>
            <pc:sldMk cId="0" sldId="257"/>
            <ac:spMk id="3" creationId="{00000000-0000-0000-0000-000000000000}"/>
          </ac:spMkLst>
        </pc:spChg>
      </pc:sldChg>
      <pc:sldChg chg="addSp modSp mod">
        <pc:chgData name="prasadbritisha@gmail.com" userId="d869a545e7fa9f41" providerId="LiveId" clId="{9572999E-AB8A-4020-AFBE-91A90647AF32}" dt="2022-01-11T13:02:11.406" v="332" actId="1076"/>
        <pc:sldMkLst>
          <pc:docMk/>
          <pc:sldMk cId="0" sldId="266"/>
        </pc:sldMkLst>
        <pc:spChg chg="mod">
          <ac:chgData name="prasadbritisha@gmail.com" userId="d869a545e7fa9f41" providerId="LiveId" clId="{9572999E-AB8A-4020-AFBE-91A90647AF32}" dt="2022-01-11T13:01:19.045" v="324" actId="20577"/>
          <ac:spMkLst>
            <pc:docMk/>
            <pc:sldMk cId="0" sldId="266"/>
            <ac:spMk id="9" creationId="{B5F54E7E-0CB3-497B-98EB-74178BF12B55}"/>
          </ac:spMkLst>
        </pc:spChg>
        <pc:picChg chg="add mod">
          <ac:chgData name="prasadbritisha@gmail.com" userId="d869a545e7fa9f41" providerId="LiveId" clId="{9572999E-AB8A-4020-AFBE-91A90647AF32}" dt="2022-01-11T13:02:11.406" v="332" actId="1076"/>
          <ac:picMkLst>
            <pc:docMk/>
            <pc:sldMk cId="0" sldId="266"/>
            <ac:picMk id="7" creationId="{A98F2CBC-CCF3-4056-8168-87957F57AC79}"/>
          </ac:picMkLst>
        </pc:picChg>
      </pc:sldChg>
      <pc:sldChg chg="modSp mod">
        <pc:chgData name="prasadbritisha@gmail.com" userId="d869a545e7fa9f41" providerId="LiveId" clId="{9572999E-AB8A-4020-AFBE-91A90647AF32}" dt="2022-01-11T13:11:11.658" v="463"/>
        <pc:sldMkLst>
          <pc:docMk/>
          <pc:sldMk cId="0" sldId="270"/>
        </pc:sldMkLst>
        <pc:spChg chg="mod">
          <ac:chgData name="prasadbritisha@gmail.com" userId="d869a545e7fa9f41" providerId="LiveId" clId="{9572999E-AB8A-4020-AFBE-91A90647AF32}" dt="2022-01-11T13:11:11.658" v="463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prasadbritisha@gmail.com" userId="d869a545e7fa9f41" providerId="LiveId" clId="{9572999E-AB8A-4020-AFBE-91A90647AF32}" dt="2022-01-11T13:05:00.975" v="364"/>
        <pc:sldMkLst>
          <pc:docMk/>
          <pc:sldMk cId="0" sldId="275"/>
        </pc:sldMkLst>
        <pc:spChg chg="mod">
          <ac:chgData name="prasadbritisha@gmail.com" userId="d869a545e7fa9f41" providerId="LiveId" clId="{9572999E-AB8A-4020-AFBE-91A90647AF32}" dt="2022-01-11T13:05:00.975" v="364"/>
          <ac:spMkLst>
            <pc:docMk/>
            <pc:sldMk cId="0" sldId="275"/>
            <ac:spMk id="3" creationId="{00000000-0000-0000-0000-000000000000}"/>
          </ac:spMkLst>
        </pc:spChg>
      </pc:sldChg>
      <pc:sldChg chg="modSp mod">
        <pc:chgData name="prasadbritisha@gmail.com" userId="d869a545e7fa9f41" providerId="LiveId" clId="{9572999E-AB8A-4020-AFBE-91A90647AF32}" dt="2022-01-11T13:20:07.263" v="508" actId="20577"/>
        <pc:sldMkLst>
          <pc:docMk/>
          <pc:sldMk cId="0" sldId="288"/>
        </pc:sldMkLst>
        <pc:spChg chg="mod">
          <ac:chgData name="prasadbritisha@gmail.com" userId="d869a545e7fa9f41" providerId="LiveId" clId="{9572999E-AB8A-4020-AFBE-91A90647AF32}" dt="2022-01-11T13:20:07.263" v="508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prasadbritisha@gmail.com" userId="d869a545e7fa9f41" providerId="LiveId" clId="{9572999E-AB8A-4020-AFBE-91A90647AF32}" dt="2022-01-11T13:00:51.662" v="309" actId="255"/>
        <pc:sldMkLst>
          <pc:docMk/>
          <pc:sldMk cId="1590456696" sldId="299"/>
        </pc:sldMkLst>
        <pc:spChg chg="mod">
          <ac:chgData name="prasadbritisha@gmail.com" userId="d869a545e7fa9f41" providerId="LiveId" clId="{9572999E-AB8A-4020-AFBE-91A90647AF32}" dt="2022-01-11T13:00:51.662" v="309" actId="255"/>
          <ac:spMkLst>
            <pc:docMk/>
            <pc:sldMk cId="1590456696" sldId="299"/>
            <ac:spMk id="3" creationId="{00000000-0000-0000-0000-000000000000}"/>
          </ac:spMkLst>
        </pc:spChg>
      </pc:sldChg>
      <pc:sldChg chg="modSp mod">
        <pc:chgData name="prasadbritisha@gmail.com" userId="d869a545e7fa9f41" providerId="LiveId" clId="{9572999E-AB8A-4020-AFBE-91A90647AF32}" dt="2022-01-11T09:43:20.928" v="28" actId="20577"/>
        <pc:sldMkLst>
          <pc:docMk/>
          <pc:sldMk cId="2690663459" sldId="340"/>
        </pc:sldMkLst>
        <pc:spChg chg="mod">
          <ac:chgData name="prasadbritisha@gmail.com" userId="d869a545e7fa9f41" providerId="LiveId" clId="{9572999E-AB8A-4020-AFBE-91A90647AF32}" dt="2022-01-11T09:43:20.928" v="28" actId="20577"/>
          <ac:spMkLst>
            <pc:docMk/>
            <pc:sldMk cId="2690663459" sldId="340"/>
            <ac:spMk id="3" creationId="{00000000-0000-0000-0000-000000000000}"/>
          </ac:spMkLst>
        </pc:spChg>
      </pc:sldChg>
      <pc:sldChg chg="modSp mod">
        <pc:chgData name="prasadbritisha@gmail.com" userId="d869a545e7fa9f41" providerId="LiveId" clId="{9572999E-AB8A-4020-AFBE-91A90647AF32}" dt="2022-01-11T12:20:35.829" v="196" actId="20577"/>
        <pc:sldMkLst>
          <pc:docMk/>
          <pc:sldMk cId="1294571576" sldId="346"/>
        </pc:sldMkLst>
        <pc:spChg chg="mod">
          <ac:chgData name="prasadbritisha@gmail.com" userId="d869a545e7fa9f41" providerId="LiveId" clId="{9572999E-AB8A-4020-AFBE-91A90647AF32}" dt="2022-01-11T12:20:35.829" v="196" actId="20577"/>
          <ac:spMkLst>
            <pc:docMk/>
            <pc:sldMk cId="1294571576" sldId="346"/>
            <ac:spMk id="3" creationId="{00000000-0000-0000-0000-000000000000}"/>
          </ac:spMkLst>
        </pc:spChg>
      </pc:sldChg>
      <pc:sldChg chg="modSp mod">
        <pc:chgData name="prasadbritisha@gmail.com" userId="d869a545e7fa9f41" providerId="LiveId" clId="{9572999E-AB8A-4020-AFBE-91A90647AF32}" dt="2022-01-12T11:45:13.621" v="663" actId="20577"/>
        <pc:sldMkLst>
          <pc:docMk/>
          <pc:sldMk cId="339669191" sldId="348"/>
        </pc:sldMkLst>
        <pc:spChg chg="mod">
          <ac:chgData name="prasadbritisha@gmail.com" userId="d869a545e7fa9f41" providerId="LiveId" clId="{9572999E-AB8A-4020-AFBE-91A90647AF32}" dt="2022-01-12T11:45:13.621" v="663" actId="20577"/>
          <ac:spMkLst>
            <pc:docMk/>
            <pc:sldMk cId="339669191" sldId="348"/>
            <ac:spMk id="10" creationId="{00000000-0000-0000-0000-000000000000}"/>
          </ac:spMkLst>
        </pc:spChg>
        <pc:spChg chg="mod">
          <ac:chgData name="prasadbritisha@gmail.com" userId="d869a545e7fa9f41" providerId="LiveId" clId="{9572999E-AB8A-4020-AFBE-91A90647AF32}" dt="2022-01-12T05:10:51.483" v="534" actId="20577"/>
          <ac:spMkLst>
            <pc:docMk/>
            <pc:sldMk cId="339669191" sldId="348"/>
            <ac:spMk id="11" creationId="{00000000-0000-0000-0000-000000000000}"/>
          </ac:spMkLst>
        </pc:spChg>
        <pc:spChg chg="mod">
          <ac:chgData name="prasadbritisha@gmail.com" userId="d869a545e7fa9f41" providerId="LiveId" clId="{9572999E-AB8A-4020-AFBE-91A90647AF32}" dt="2022-01-12T05:58:56.325" v="636" actId="20577"/>
          <ac:spMkLst>
            <pc:docMk/>
            <pc:sldMk cId="339669191" sldId="348"/>
            <ac:spMk id="14" creationId="{EA472F78-45DD-40B9-BA53-4226E0E3EDA4}"/>
          </ac:spMkLst>
        </pc:spChg>
      </pc:sldChg>
      <pc:sldChg chg="new del">
        <pc:chgData name="prasadbritisha@gmail.com" userId="d869a545e7fa9f41" providerId="LiveId" clId="{9572999E-AB8A-4020-AFBE-91A90647AF32}" dt="2022-01-11T12:48:31.271" v="198" actId="680"/>
        <pc:sldMkLst>
          <pc:docMk/>
          <pc:sldMk cId="566396373" sldId="34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9B3BC-7FCA-4166-96E5-654288EED0B0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6B92D-2A32-4C16-979B-071562DB20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47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94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19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36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42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8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6B92D-2A32-4C16-979B-071562DB202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58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0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0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4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6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90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0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7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7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8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4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90898"/>
            <a:ext cx="10515600" cy="5033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2B5FF3"/>
                </a:solidFill>
              </a:defRPr>
            </a:lvl1pPr>
          </a:lstStyle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2B5FF3"/>
                </a:solidFill>
              </a:defRPr>
            </a:lvl1pPr>
          </a:lstStyle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2B5FF3"/>
                </a:solidFill>
              </a:defRPr>
            </a:lvl1pPr>
          </a:lstStyle>
          <a:p>
            <a:fld id="{5B4F5413-E548-45A8-B9DD-11B71454D5C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FC93F2D-9111-4E77-98B1-F1ACD37A82C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094" cy="548680"/>
          </a:xfrm>
          <a:prstGeom prst="rect">
            <a:avLst/>
          </a:prstGeom>
        </p:spPr>
      </p:pic>
      <p:pic>
        <p:nvPicPr>
          <p:cNvPr id="8" name="Picture 7" descr="A picture containing calendar&#10;&#10;Description automatically generated">
            <a:extLst>
              <a:ext uri="{FF2B5EF4-FFF2-40B4-BE49-F238E27FC236}">
                <a16:creationId xmlns:a16="http://schemas.microsoft.com/office/drawing/2014/main" id="{937059C3-335C-47D5-99C1-8813DA15D67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139" y="18044"/>
            <a:ext cx="693483" cy="69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56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11480903_The_Design_and_Development_of_BMI_Calc_Android_Application" TargetMode="External"/><Relationship Id="rId2" Type="http://schemas.openxmlformats.org/officeDocument/2006/relationships/hyperlink" Target="http://www.github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47592"/>
            <a:ext cx="12192000" cy="1285884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solidFill>
                  <a:srgbClr val="FF0000"/>
                </a:solidFill>
              </a:rPr>
              <a:t>BMI Calculator App</a:t>
            </a:r>
            <a:br>
              <a:rPr lang="en-US" sz="3400" dirty="0">
                <a:solidFill>
                  <a:srgbClr val="FF0000"/>
                </a:solidFill>
              </a:rPr>
            </a:br>
            <a:endParaRPr lang="en-US" sz="3400" dirty="0">
              <a:solidFill>
                <a:srgbClr val="FF0000"/>
              </a:solidFill>
            </a:endParaRP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3867148" y="3426452"/>
            <a:ext cx="4457704" cy="824888"/>
          </a:xfrm>
        </p:spPr>
        <p:txBody>
          <a:bodyPr>
            <a:no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Britisha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Binod Prasad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USN: 1RN18IS034</a:t>
            </a:r>
            <a:endParaRPr lang="en-IN" sz="2400" b="1" dirty="0">
              <a:solidFill>
                <a:srgbClr val="0000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24735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RNS INSTITUTE OF TECHNOLOGY</a:t>
            </a:r>
          </a:p>
          <a:p>
            <a:pPr algn="ctr">
              <a:defRPr/>
            </a:pPr>
            <a:r>
              <a:rPr lang="en-US" sz="2400" b="1" cap="all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BENGALURU - 98</a:t>
            </a:r>
            <a:endParaRPr lang="en-US" sz="24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83917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DEPARTMENT OF INFORMATION SCIENCE &amp; ENGINEERING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2279576" y="1785927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Presentation on Internship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659" y="5269170"/>
            <a:ext cx="51288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Internal Guide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Mrs. </a:t>
            </a:r>
            <a:r>
              <a:rPr lang="en-IN" sz="2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Shreedevi</a:t>
            </a:r>
            <a:r>
              <a:rPr lang="en-IN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Suresh</a:t>
            </a:r>
            <a:endParaRPr lang="pt-BR" sz="20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Asst. Prof, Dept of  ISE, RNSIT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472F78-45DD-40B9-BA53-4226E0E3EDA4}"/>
              </a:ext>
            </a:extLst>
          </p:cNvPr>
          <p:cNvSpPr/>
          <p:nvPr/>
        </p:nvSpPr>
        <p:spPr>
          <a:xfrm>
            <a:off x="7037211" y="5244054"/>
            <a:ext cx="51288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External Guide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Mr. </a:t>
            </a:r>
            <a:r>
              <a:rPr lang="en-IN" sz="20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Akshay</a:t>
            </a:r>
            <a:r>
              <a:rPr lang="en-IN" sz="2000" b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D R</a:t>
            </a:r>
            <a:endParaRPr lang="pt-BR" sz="20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Co-founder, ENMAZ Bangalore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7E3AEF-60DE-459F-A536-25F4B75B8EC2}"/>
              </a:ext>
            </a:extLst>
          </p:cNvPr>
          <p:cNvSpPr txBox="1"/>
          <p:nvPr/>
        </p:nvSpPr>
        <p:spPr>
          <a:xfrm>
            <a:off x="7777792" y="4787579"/>
            <a:ext cx="3718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ENMAZ Engineering Services Pvt. Ltd. 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AF898-D6AB-4495-87D6-E50CAE2D8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880" y="4190801"/>
            <a:ext cx="2600688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9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Detailed Design Contd.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335878" y="992124"/>
            <a:ext cx="11304738" cy="517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Results Page Widget Tree</a:t>
            </a: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DD09B3-3028-473B-9357-1EA21BF6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E123E6-5DAD-47BC-BE83-D11AA8491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77" y="1556692"/>
            <a:ext cx="9278645" cy="479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7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Implementation / Coding</a:t>
            </a: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479376" y="992124"/>
            <a:ext cx="11233248" cy="517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Main.dart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import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</a:t>
            </a:r>
            <a:r>
              <a:rPr lang="en-IN" sz="18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package:bmi_calculator</a:t>
            </a:r>
            <a:r>
              <a:rPr lang="en-IN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/screens/</a:t>
            </a:r>
            <a:r>
              <a:rPr lang="en-IN" sz="180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input_page.dart</a:t>
            </a:r>
            <a:r>
              <a:rPr lang="en-IN" sz="18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void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main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 =&gt; </a:t>
            </a:r>
            <a:r>
              <a:rPr lang="en-IN" sz="18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runApp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BMICalculator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());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class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BMICalculator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extends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StatelessWidget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IN" sz="18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@override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IN" sz="1800" dirty="0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Widget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build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BuildContext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context) {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IN" sz="1800" dirty="0">
                <a:solidFill>
                  <a:srgbClr val="C586C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return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MaterialApp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     theme: </a:t>
            </a:r>
            <a:r>
              <a:rPr lang="en-IN" sz="180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ThemeData</a:t>
            </a:r>
            <a:r>
              <a:rPr lang="en-IN" sz="18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.</a:t>
            </a:r>
            <a:r>
              <a:rPr lang="en-IN" sz="18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dark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().</a:t>
            </a:r>
            <a:r>
              <a:rPr lang="en-IN" sz="180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copyWith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en-IN" sz="18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primaryColor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: </a:t>
            </a:r>
            <a:r>
              <a:rPr lang="en-IN" sz="180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Color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0xFF0A0E21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en-IN" sz="1800" dirty="0" err="1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scaffoldBackgroundColor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: </a:t>
            </a:r>
            <a:r>
              <a:rPr lang="en-IN" sz="180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Color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0xFF0A0E21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     ),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     home: </a:t>
            </a:r>
            <a:r>
              <a:rPr lang="en-IN" sz="180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InputPage</a:t>
            </a: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   );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 }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sz="18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}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F483D0-FC24-4C7F-A767-45993034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82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924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479376" y="1044696"/>
            <a:ext cx="11233248" cy="5180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39DE3-6D44-4EB6-9B74-A8C7D8E0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4D9CC4-8CBD-4AB7-85AA-8C199286C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487" y="817894"/>
            <a:ext cx="3025924" cy="54726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C40AD1-5E13-448F-B09F-3AC9BECD5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589" y="820971"/>
            <a:ext cx="3025924" cy="546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66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191482"/>
            <a:ext cx="7467600" cy="71439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CONCLUSIONS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944724"/>
            <a:ext cx="11089232" cy="52925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application that calculates body mass index on different categories including underweight, normal weight, pre-obese and obese is needed by the health-conscious community.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overweight or underweight can have significant health effects.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BMI is an imperfect measure of healthy body weight, it is a useful indicator of whether any additional testing or action is required.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BMI is a widely used and useful indicator of healthy body weight, it does have its limitations. BMI is only an estimate that cannot take body composition into account.</a:t>
            </a:r>
          </a:p>
          <a:p>
            <a:pPr>
              <a:lnSpc>
                <a:spcPct val="10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3232D-C5B6-4904-B0FD-67D9A472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751C5-4D03-4713-B38A-E84F63B9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8CA14-345C-4F3F-85D3-74871838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136525"/>
            <a:ext cx="7467600" cy="71439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Future Enhancements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30" y="944724"/>
            <a:ext cx="11317394" cy="52925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ideal weight after the BMI index calculation can be shown. So that the user knows how many kgs need to be gained or lost to be ideal weight.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meal planning feature can be added to help people get an idea of what they should eat to gain/lose weight to get to their ideal weight.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chart can be  added to keep a track of changes in BMI over the months.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login feature can be added for the app to be used by multiple users and save their progress under their own accounts.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3232D-C5B6-4904-B0FD-67D9A472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751C5-4D03-4713-B38A-E84F63B9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063CF-6D7D-432E-B18C-EBA1A907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71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36525"/>
            <a:ext cx="10370368" cy="621982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1.   https://rubygarage.org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2.   www.hackernoon.com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3.   www.ncbi.nlm.nih.gov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4.   www.ispo.com</a:t>
            </a:r>
          </a:p>
          <a:p>
            <a:pPr marL="457200" indent="-457200">
              <a:lnSpc>
                <a:spcPct val="100000"/>
              </a:lnSpc>
              <a:buAutoNum type="arabicPeriod" startAt="5"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www.github.com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00000"/>
              </a:lnSpc>
              <a:buAutoNum type="arabicPeriod" startAt="5"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https://www.researchgate.net/publication/311480903_The_Design_and_Development_of_BMI_Calc_Android_Application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00000"/>
              </a:lnSpc>
              <a:buAutoNum type="arabicPeriod" startAt="5"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http://www.ijirset.com/upload/2017/october/158_BMC%20CALCULATOR_IEEE.pdf</a:t>
            </a:r>
          </a:p>
          <a:p>
            <a:pPr marL="0" indent="0">
              <a:buNone/>
            </a:pP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2A149-87F3-4546-B37B-612BD139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A78DEB-6914-4A76-B9B4-66FB89B0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1C7A7-D0BC-42EC-8035-D91B8D8A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632" y="2132856"/>
            <a:ext cx="6428184" cy="9906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66"/>
                </a:solidFill>
              </a:rPr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6ABC9-2AA8-45D3-BBEA-5EDA91A7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ABEAA-379F-4A82-AF2D-B81BD8E4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77451-EDE1-4F8C-ACC9-367848FE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616" y="2458552"/>
            <a:ext cx="6553200" cy="75442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66"/>
                </a:solidFill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25990-F38C-4DDC-86BA-7F06ABDA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5FA4F-0ACB-4158-BB75-7AD52B71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02A3F-45C8-46FF-A99F-20E606B7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596" y="53752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484785"/>
            <a:ext cx="7886700" cy="4692179"/>
          </a:xfrm>
        </p:spPr>
        <p:txBody>
          <a:bodyPr>
            <a:normAutofit fontScale="85000" lnSpcReduction="20000"/>
          </a:bodyPr>
          <a:lstStyle/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About the Company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System Design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Detailed Design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Testing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Conclusion and Future Enhancements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355600" indent="-355600">
              <a:buFont typeface="Wingdings" pitchFamily="2" charset="2"/>
              <a:buChar char="q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Q &amp; A</a:t>
            </a:r>
          </a:p>
          <a:p>
            <a:pPr marL="0" indent="0">
              <a:buNone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07C6F-CCDB-468C-A092-04717062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5553B-50BC-4DC2-A8CE-4336C138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E886-641A-4621-AEA2-BB64918E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592" y="332656"/>
            <a:ext cx="7467600" cy="129614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b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744"/>
            <a:ext cx="10874424" cy="4824536"/>
          </a:xfrm>
        </p:spPr>
        <p:txBody>
          <a:bodyPr>
            <a:normAutofit/>
          </a:bodyPr>
          <a:lstStyle/>
          <a:p>
            <a:pPr marL="355600" indent="-3556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BMI is a measurement of a person's leanness or corpulence based on their height and weight, and is intended to quantify tissue mass.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556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It is widely used as a general indicator of whether a person has a healthy body weight for their height.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355600" indent="-3556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With this BMI Calculator, Body Mass Index (BMI) can be calculated and evaluated based on the relevant information on body weight, height and gender.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800" b="1" dirty="0"/>
          </a:p>
          <a:p>
            <a:pPr algn="just"/>
            <a:endParaRPr lang="en-US" sz="1800" b="1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8EC12-73AA-4416-AB80-CFE9515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64878-040F-43D3-8C50-5126F2C2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1B2EA-778B-412E-9857-F89F9B20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7467600" cy="100811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About the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196789"/>
            <a:ext cx="10657184" cy="5322912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200" b="1" dirty="0" err="1">
                <a:latin typeface="Times New Roman" pitchFamily="18" charset="0"/>
                <a:cs typeface="Times New Roman" pitchFamily="18" charset="0"/>
              </a:rPr>
              <a:t>Enmaz</a:t>
            </a:r>
            <a:r>
              <a:rPr lang="en-US" sz="11200" b="1" dirty="0">
                <a:latin typeface="Times New Roman" pitchFamily="18" charset="0"/>
                <a:cs typeface="Times New Roman" pitchFamily="18" charset="0"/>
              </a:rPr>
              <a:t> has a simple yet robust solution that helps any Industry / Factory digitize their work floor in no time. The products offered will help in remote monitoring, controlling and also analyzing any machine parameter or process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1200" b="1" dirty="0">
                <a:latin typeface="Times New Roman" pitchFamily="18" charset="0"/>
                <a:cs typeface="Times New Roman" pitchFamily="18" charset="0"/>
              </a:rPr>
              <a:t> Reliable Hardware : Time tested, high quality, designed, developed and manufactured in India. 18 months of replacement warranty.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11200" b="1" dirty="0">
                <a:latin typeface="Times New Roman" pitchFamily="18" charset="0"/>
                <a:cs typeface="Times New Roman" pitchFamily="18" charset="0"/>
              </a:rPr>
              <a:t>Innovative Software : Easy to use, highly scalable and cloud-based IoT platform. Dynamic dashboard, Reports, Remote control, Email &amp; SMS alerts.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endParaRPr lang="en-US" sz="112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8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1BB5-76F5-4CA3-B1FE-B05B9614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CD455-262C-407F-89E6-1DBDF19B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F791B-2FC0-473B-A001-5B20E76E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6632"/>
            <a:ext cx="7467600" cy="108012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b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914400"/>
            <a:ext cx="10945216" cy="5322912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Body mass index (BMI) is a measure of body fat based on height and weight that applies to adult men and women. 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With this BMI Calculator, Body Mass Index (BMI) can be calculated and evaluated based on the relevant information on body weight, height and gender.</a:t>
            </a:r>
          </a:p>
          <a:p>
            <a:pPr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Overweight and obesity are risk factors for diseases such as hypertension, heart disease and diabetes, hence it’s very important to find healthy weight by keeping the BMI in check. </a:t>
            </a:r>
            <a:endParaRPr lang="en-US" sz="1800" b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D1BB5-76F5-4CA3-B1FE-B05B9614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CD455-262C-407F-89E6-1DBDF19B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8D7C1-FF9A-4118-8448-A4F79609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6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2"/>
            <a:ext cx="11521280" cy="5040560"/>
          </a:xfrm>
        </p:spPr>
        <p:txBody>
          <a:bodyPr>
            <a:normAutofit/>
          </a:bodyPr>
          <a:lstStyle/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 management is an effective strategy for controlling chronic disease and maintaining physical health and research on this topic has risen dramatically over the past four decades. </a:t>
            </a: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present systematic literature review aimed to identify existing evidence on the efficacy of mobile health technology in facilitating weight management behaviors, such as healthy food consumption and physical activity.</a:t>
            </a:r>
          </a:p>
          <a:p>
            <a:pPr algn="just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potential of BMI calculator apps in facilitating weight loss/gain lies in their ability to increase treatment adherence through strategies such as self-monitoring. This help will help to monitor the body mass index for maintaining healthy weight.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3D9D5CE-D501-437E-94FB-5429EB21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B6A0277-3ABD-406C-9A7E-9C6FB5EA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1981200" y="152400"/>
            <a:ext cx="8229600" cy="684312"/>
          </a:xfrm>
          <a:prstGeom prst="rect">
            <a:avLst/>
          </a:prstGeom>
        </p:spPr>
        <p:txBody>
          <a:bodyPr vert="horz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LITERATURE</a:t>
            </a:r>
            <a:r>
              <a:rPr lang="en-IN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SURVEY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0D85D3-EAD9-4C96-869F-7DA3C344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45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146036"/>
            <a:ext cx="7467600" cy="786569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376" y="806406"/>
            <a:ext cx="11353247" cy="5245188"/>
          </a:xfrm>
        </p:spPr>
        <p:txBody>
          <a:bodyPr>
            <a:normAutofit fontScale="92500" lnSpcReduction="10000"/>
          </a:bodyPr>
          <a:lstStyle/>
          <a:p>
            <a:pPr marL="88265" marR="327025" indent="0" algn="just">
              <a:lnSpc>
                <a:spcPct val="160000"/>
              </a:lnSpc>
              <a:spcBef>
                <a:spcPts val="1415"/>
              </a:spcBef>
              <a:spcAft>
                <a:spcPts val="0"/>
              </a:spcAft>
              <a:buNone/>
              <a:tabLst>
                <a:tab pos="1875155" algn="l"/>
                <a:tab pos="214185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b="1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Hardware</a:t>
            </a:r>
            <a:r>
              <a:rPr lang="en-US" sz="1800" b="1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b="1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very</a:t>
            </a:r>
            <a:r>
              <a:rPr lang="en-US" sz="1800" b="1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minimal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b="1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b="1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b="1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</a:t>
            </a:r>
            <a:r>
              <a:rPr lang="en-US" sz="1800" b="1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most</a:t>
            </a:r>
            <a:r>
              <a:rPr lang="en-US" sz="18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b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b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machines.</a:t>
            </a:r>
          </a:p>
          <a:p>
            <a:pPr marL="163830" marR="327025" indent="-75565" algn="just">
              <a:lnSpc>
                <a:spcPct val="160000"/>
              </a:lnSpc>
              <a:spcBef>
                <a:spcPts val="1415"/>
              </a:spcBef>
              <a:spcAft>
                <a:spcPts val="0"/>
              </a:spcAft>
              <a:tabLst>
                <a:tab pos="1875155" algn="l"/>
                <a:tab pos="214185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Processor	:	Pentium 4</a:t>
            </a:r>
            <a:r>
              <a:rPr lang="en-US" sz="1800" b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Processor</a:t>
            </a:r>
          </a:p>
          <a:p>
            <a:pPr marL="163830" marR="327025" indent="-75565" algn="just">
              <a:lnSpc>
                <a:spcPct val="160000"/>
              </a:lnSpc>
              <a:spcBef>
                <a:spcPts val="1415"/>
              </a:spcBef>
              <a:spcAft>
                <a:spcPts val="0"/>
              </a:spcAft>
              <a:tabLst>
                <a:tab pos="1875155" algn="l"/>
                <a:tab pos="214185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Processor</a:t>
            </a:r>
            <a:r>
              <a:rPr lang="en-US" sz="18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Speed	:	2.4 GHz</a:t>
            </a:r>
          </a:p>
          <a:p>
            <a:pPr marL="163830" marR="327025" indent="-75565" algn="just">
              <a:lnSpc>
                <a:spcPct val="160000"/>
              </a:lnSpc>
              <a:spcBef>
                <a:spcPts val="1415"/>
              </a:spcBef>
              <a:spcAft>
                <a:spcPts val="0"/>
              </a:spcAft>
              <a:tabLst>
                <a:tab pos="1875155" algn="l"/>
                <a:tab pos="214185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RAM	:	2</a:t>
            </a:r>
            <a:r>
              <a:rPr lang="en-US" sz="18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GB</a:t>
            </a:r>
          </a:p>
          <a:p>
            <a:pPr marL="163830" marR="327025" indent="-75565" algn="just">
              <a:lnSpc>
                <a:spcPct val="160000"/>
              </a:lnSpc>
              <a:spcBef>
                <a:spcPts val="1415"/>
              </a:spcBef>
              <a:spcAft>
                <a:spcPts val="0"/>
              </a:spcAft>
              <a:tabLst>
                <a:tab pos="1875155" algn="l"/>
                <a:tab pos="214185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Storage</a:t>
            </a:r>
            <a:r>
              <a:rPr lang="en-US" sz="1800" b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Space	:	40</a:t>
            </a:r>
            <a:r>
              <a:rPr lang="en-US" sz="18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GB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207010" indent="0" algn="just">
              <a:lnSpc>
                <a:spcPct val="160000"/>
              </a:lnSpc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software requirements are very minimal and the program can be run on the machines with these requirements satisfied: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7000" algn="just">
              <a:lnSpc>
                <a:spcPct val="160000"/>
              </a:lnSpc>
              <a:spcBef>
                <a:spcPts val="5"/>
              </a:spcBef>
              <a:spcAft>
                <a:spcPts val="0"/>
              </a:spcAft>
              <a:tabLst>
                <a:tab pos="189039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Editor	:	Visual Studio</a:t>
            </a:r>
            <a:r>
              <a:rPr lang="en-US" sz="1800" b="1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 </a:t>
            </a:r>
          </a:p>
          <a:p>
            <a:pPr marL="127000" algn="just">
              <a:lnSpc>
                <a:spcPct val="160000"/>
              </a:lnSpc>
              <a:spcBef>
                <a:spcPts val="5"/>
              </a:spcBef>
              <a:spcAft>
                <a:spcPts val="0"/>
              </a:spcAft>
              <a:tabLst>
                <a:tab pos="189039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Operating</a:t>
            </a:r>
            <a:r>
              <a:rPr lang="en-US" sz="1800" b="1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	:	Windows/Mac</a:t>
            </a:r>
            <a:r>
              <a:rPr lang="en-US" sz="1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 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7000" algn="just">
              <a:lnSpc>
                <a:spcPct val="160000"/>
              </a:lnSpc>
              <a:spcBef>
                <a:spcPts val="5"/>
              </a:spcBef>
              <a:spcAft>
                <a:spcPts val="0"/>
              </a:spcAft>
              <a:tabLst>
                <a:tab pos="1878330" algn="l"/>
                <a:tab pos="218313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	:	           VS</a:t>
            </a:r>
            <a:r>
              <a:rPr lang="en-US" sz="1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7000" algn="just">
              <a:lnSpc>
                <a:spcPct val="160000"/>
              </a:lnSpc>
              <a:spcBef>
                <a:spcPts val="5"/>
              </a:spcBef>
              <a:spcAft>
                <a:spcPts val="0"/>
              </a:spcAft>
              <a:tabLst>
                <a:tab pos="1878330" algn="l"/>
                <a:tab pos="218313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</a:t>
            </a:r>
            <a:r>
              <a:rPr lang="en-US" sz="1800" b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	:	           JSON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5E591-C18D-425A-AAC9-A7B8DDE5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D3F4B-99EC-490F-B7F2-3CD7EFAB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7CFFF-CD13-4F2E-A803-A2A984D3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Design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515380" y="992124"/>
            <a:ext cx="11161240" cy="517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Flow Chart 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9E3B61-6F68-4FD8-94BB-A8508564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8F2CBC-CCF3-4056-8168-87957F57A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1130442"/>
            <a:ext cx="5760640" cy="48965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9416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Detailed Design</a:t>
            </a:r>
            <a:br>
              <a:rPr 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252FCF-B27B-4BF9-9A7D-79F85AD5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VIII Semester, Department of ISE, RNSIT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4F0-081C-449C-9C3A-E0B44A6D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2021 - 2022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F54E7E-0CB3-497B-98EB-74178BF12B55}"/>
              </a:ext>
            </a:extLst>
          </p:cNvPr>
          <p:cNvSpPr txBox="1">
            <a:spLocks/>
          </p:cNvSpPr>
          <p:nvPr/>
        </p:nvSpPr>
        <p:spPr>
          <a:xfrm>
            <a:off x="335878" y="992124"/>
            <a:ext cx="11304738" cy="517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Input Page Widget Tree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DD09B3-3028-473B-9357-1EA21BF6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5413-E548-45A8-B9DD-11B71454D5C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ED8F61-45BE-446F-BE78-C218BC097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143" y="1335070"/>
            <a:ext cx="8324207" cy="483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2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3300</TotalTime>
  <Words>1156</Words>
  <Application>Microsoft Office PowerPoint</Application>
  <PresentationFormat>Widescreen</PresentationFormat>
  <Paragraphs>183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BMI Calculator App </vt:lpstr>
      <vt:lpstr>AGENDA</vt:lpstr>
      <vt:lpstr>ABSTRACT </vt:lpstr>
      <vt:lpstr>About the Company</vt:lpstr>
      <vt:lpstr>INTRODUCTION </vt:lpstr>
      <vt:lpstr>PowerPoint Presentation</vt:lpstr>
      <vt:lpstr>Requirements</vt:lpstr>
      <vt:lpstr>System Design </vt:lpstr>
      <vt:lpstr>Detailed Design </vt:lpstr>
      <vt:lpstr>Detailed Design Contd. </vt:lpstr>
      <vt:lpstr>Implementation / Coding</vt:lpstr>
      <vt:lpstr>Design </vt:lpstr>
      <vt:lpstr>CONCLUSIONS</vt:lpstr>
      <vt:lpstr>Future Enhancements</vt:lpstr>
      <vt:lpstr>PowerPoint Presentation</vt:lpstr>
      <vt:lpstr>Question and Answer</vt:lpstr>
      <vt:lpstr>THANK YOU</vt:lpstr>
    </vt:vector>
  </TitlesOfParts>
  <Company>DARSHAN SATHYA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DARSHAN SATHYA</dc:creator>
  <cp:lastModifiedBy>prasadbritisha@gmail.com</cp:lastModifiedBy>
  <cp:revision>290</cp:revision>
  <dcterms:created xsi:type="dcterms:W3CDTF">2015-10-29T14:36:38Z</dcterms:created>
  <dcterms:modified xsi:type="dcterms:W3CDTF">2022-01-12T11:56:18Z</dcterms:modified>
</cp:coreProperties>
</file>