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780" r:id="rId9"/>
  </p:sldMasterIdLst>
  <p:notesMasterIdLst>
    <p:notesMasterId r:id="rId15"/>
  </p:notesMasterIdLst>
  <p:sldIdLst>
    <p:sldId id="266" r:id="rId10"/>
    <p:sldId id="272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126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09/30/2025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435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45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011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079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4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7961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099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738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585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66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768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5260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038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427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5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358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4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09/30/2025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PMO-MON-102</a:t>
            </a: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46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1"/>
          <p:cNvSpPr txBox="1"/>
          <p:nvPr/>
        </p:nvSpPr>
        <p:spPr>
          <a:xfrm>
            <a:off x="1691680" y="2060848"/>
            <a:ext cx="602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Tutor virtual de lectura critica</a:t>
            </a:r>
          </a:p>
          <a:p>
            <a:pPr algn="ctr"/>
            <a:r>
              <a:rPr lang="es-PA" sz="2800" b="1" dirty="0">
                <a:solidFill>
                  <a:prstClr val="white"/>
                </a:solidFill>
              </a:rPr>
              <a:t>30/09/2025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DA7E6B0-BFF1-4805-B0BB-81BE3E00C3E5}"/>
              </a:ext>
            </a:extLst>
          </p:cNvPr>
          <p:cNvSpPr/>
          <p:nvPr/>
        </p:nvSpPr>
        <p:spPr>
          <a:xfrm>
            <a:off x="1547664" y="3429000"/>
            <a:ext cx="6480720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NARVAEZ OJEDA, Carlos Andres</a:t>
            </a:r>
          </a:p>
          <a:p>
            <a:pPr algn="ctr"/>
            <a:r>
              <a:rPr lang="es-MX" dirty="0"/>
              <a:t>TOVAR PAYANO, Diego Marc</a:t>
            </a:r>
          </a:p>
          <a:p>
            <a:pPr algn="ctr"/>
            <a:r>
              <a:rPr lang="es-MX" dirty="0"/>
              <a:t>TORRES SANABRIA, Britney</a:t>
            </a:r>
          </a:p>
          <a:p>
            <a:pPr algn="ctr"/>
            <a:r>
              <a:rPr lang="es-MX" dirty="0"/>
              <a:t>HERMOZA VILLAVICENCIO, Nicolas Fisher</a:t>
            </a:r>
          </a:p>
          <a:p>
            <a:pPr algn="ctr"/>
            <a:r>
              <a:rPr lang="es-MX" dirty="0"/>
              <a:t>ALEJANDRO PAUCARCHUCO, Carlos Enrique</a:t>
            </a:r>
          </a:p>
          <a:p>
            <a:pPr algn="ctr"/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155FD0-F035-4306-8F9E-3B7F56C90033}"/>
              </a:ext>
            </a:extLst>
          </p:cNvPr>
          <p:cNvSpPr/>
          <p:nvPr/>
        </p:nvSpPr>
        <p:spPr>
          <a:xfrm>
            <a:off x="274990" y="332656"/>
            <a:ext cx="85940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A" sz="4400" b="1" cap="none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RETROSPECTIVA DEL SPRINT 1-2</a:t>
            </a:r>
            <a:endParaRPr lang="es-PE" sz="4400" b="1" cap="none" spc="50" dirty="0">
              <a:ln w="0"/>
              <a:solidFill>
                <a:srgbClr val="FFFF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superiores redondeadas 1">
            <a:extLst>
              <a:ext uri="{FF2B5EF4-FFF2-40B4-BE49-F238E27FC236}">
                <a16:creationId xmlns:a16="http://schemas.microsoft.com/office/drawing/2014/main" id="{78109768-5060-44EF-977C-4E7F4F835128}"/>
              </a:ext>
            </a:extLst>
          </p:cNvPr>
          <p:cNvSpPr/>
          <p:nvPr/>
        </p:nvSpPr>
        <p:spPr>
          <a:xfrm>
            <a:off x="611560" y="1052736"/>
            <a:ext cx="7920880" cy="496855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PA" sz="1800" dirty="0"/>
          </a:p>
          <a:p>
            <a:pPr algn="just"/>
            <a:r>
              <a:rPr lang="es-MX" sz="1800" dirty="0"/>
              <a:t>Identificación de las principales dificultades de los estudiantes en la lectura crítica.</a:t>
            </a:r>
          </a:p>
          <a:p>
            <a:pPr algn="just"/>
            <a:endParaRPr lang="es-MX" sz="1800" dirty="0"/>
          </a:p>
          <a:p>
            <a:pPr algn="just"/>
            <a:r>
              <a:rPr lang="es-MX" sz="1800" dirty="0"/>
              <a:t>Importancia de la retroalimentación inmediata en la comprensión de textos.</a:t>
            </a:r>
          </a:p>
          <a:p>
            <a:pPr algn="just"/>
            <a:endParaRPr lang="es-MX" sz="1800" dirty="0"/>
          </a:p>
          <a:p>
            <a:pPr algn="just"/>
            <a:r>
              <a:rPr lang="es-MX" sz="1800" dirty="0"/>
              <a:t>Valor de la tecnología como apoyo al aprendizaje autónomo.</a:t>
            </a:r>
            <a:endParaRPr lang="es-PA" sz="1800" dirty="0"/>
          </a:p>
          <a:p>
            <a:pPr algn="ctr"/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18DE562-353A-4C14-9B59-8D0C3B25B912}"/>
              </a:ext>
            </a:extLst>
          </p:cNvPr>
          <p:cNvSpPr/>
          <p:nvPr/>
        </p:nvSpPr>
        <p:spPr>
          <a:xfrm>
            <a:off x="1411519" y="1268760"/>
            <a:ext cx="6320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A" sz="5400" b="1" cap="none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Qué aprendimos?</a:t>
            </a:r>
            <a:endParaRPr lang="es-PE" sz="5400" b="1" cap="none" spc="50" dirty="0">
              <a:ln w="0"/>
              <a:solidFill>
                <a:srgbClr val="FFFF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14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superiores redondeadas 1">
            <a:extLst>
              <a:ext uri="{FF2B5EF4-FFF2-40B4-BE49-F238E27FC236}">
                <a16:creationId xmlns:a16="http://schemas.microsoft.com/office/drawing/2014/main" id="{18307EE6-9BF3-4888-9AE9-83BFE2982F3E}"/>
              </a:ext>
            </a:extLst>
          </p:cNvPr>
          <p:cNvSpPr/>
          <p:nvPr/>
        </p:nvSpPr>
        <p:spPr>
          <a:xfrm>
            <a:off x="611560" y="1052736"/>
            <a:ext cx="7920880" cy="496855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sz="1800" dirty="0"/>
          </a:p>
          <a:p>
            <a:pPr algn="ctr"/>
            <a:r>
              <a:rPr lang="es-MX" sz="1800" dirty="0"/>
              <a:t>Diseño de una plataforma interactiva que motiva a los estudiantes.</a:t>
            </a:r>
          </a:p>
          <a:p>
            <a:pPr algn="ctr"/>
            <a:endParaRPr lang="es-MX" sz="1800" dirty="0"/>
          </a:p>
          <a:p>
            <a:pPr algn="ctr"/>
            <a:r>
              <a:rPr lang="es-MX" sz="1800" dirty="0"/>
              <a:t>Integración de ejercicios prácticos con diferentes niveles de dificultad.</a:t>
            </a:r>
          </a:p>
          <a:p>
            <a:pPr algn="ctr"/>
            <a:endParaRPr lang="es-MX" sz="1800" dirty="0"/>
          </a:p>
          <a:p>
            <a:pPr algn="ctr"/>
            <a:r>
              <a:rPr lang="es-MX" sz="1800" dirty="0"/>
              <a:t>Uso de métricas para evaluar el progreso de los usuarios.</a:t>
            </a:r>
            <a:endParaRPr lang="es-PA" sz="1800" dirty="0"/>
          </a:p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A9D3EA-8447-4721-8809-C4808E59DF99}"/>
              </a:ext>
            </a:extLst>
          </p:cNvPr>
          <p:cNvSpPr/>
          <p:nvPr/>
        </p:nvSpPr>
        <p:spPr>
          <a:xfrm>
            <a:off x="922649" y="878333"/>
            <a:ext cx="758753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A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Qué estamos haciendo bien?</a:t>
            </a:r>
            <a:endParaRPr lang="es-P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310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superiores redondeadas 1">
            <a:extLst>
              <a:ext uri="{FF2B5EF4-FFF2-40B4-BE49-F238E27FC236}">
                <a16:creationId xmlns:a16="http://schemas.microsoft.com/office/drawing/2014/main" id="{001CB2B7-50B8-4FE3-BF3E-917DF9792A7C}"/>
              </a:ext>
            </a:extLst>
          </p:cNvPr>
          <p:cNvSpPr/>
          <p:nvPr/>
        </p:nvSpPr>
        <p:spPr>
          <a:xfrm>
            <a:off x="611560" y="1052736"/>
            <a:ext cx="7920880" cy="496855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1800" dirty="0">
                <a:solidFill>
                  <a:srgbClr val="FFFF00"/>
                </a:solidFill>
              </a:rPr>
              <a:t>Personas: </a:t>
            </a:r>
            <a:r>
              <a:rPr lang="es-MX" dirty="0"/>
              <a:t>Capacitación continua para tutores y docentes en el uso del sistema.</a:t>
            </a:r>
          </a:p>
          <a:p>
            <a:pPr lvl="1"/>
            <a:endParaRPr lang="es-PA" sz="1800" dirty="0">
              <a:solidFill>
                <a:srgbClr val="FFFF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1800" dirty="0">
                <a:solidFill>
                  <a:srgbClr val="FFFF00"/>
                </a:solidFill>
              </a:rPr>
              <a:t>Relaciones: </a:t>
            </a:r>
            <a:r>
              <a:rPr lang="es-MX" dirty="0"/>
              <a:t>Mayor interacción entre estudiantes, docentes y el tutor virtual. </a:t>
            </a:r>
          </a:p>
          <a:p>
            <a:pPr lvl="1"/>
            <a:endParaRPr lang="es-PA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1800" dirty="0">
                <a:solidFill>
                  <a:srgbClr val="FFFF00"/>
                </a:solidFill>
              </a:rPr>
              <a:t>Procesos: </a:t>
            </a:r>
            <a:r>
              <a:rPr lang="es-MX" dirty="0"/>
              <a:t>Optimizar la metodología de evaluación y personalización del aprendizaje.</a:t>
            </a:r>
          </a:p>
          <a:p>
            <a:pPr lvl="1"/>
            <a:endParaRPr lang="es-PA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1800" dirty="0"/>
              <a:t>Herramientas: </a:t>
            </a:r>
            <a:r>
              <a:rPr lang="es-MX" dirty="0"/>
              <a:t>Incorporar más recursos digitales (videos, infografías, simulaciones interactivas).</a:t>
            </a:r>
            <a:endParaRPr lang="es-PA" sz="1800" dirty="0"/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0231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3">
            <a:extLst>
              <a:ext uri="{FF2B5EF4-FFF2-40B4-BE49-F238E27FC236}">
                <a16:creationId xmlns:a16="http://schemas.microsoft.com/office/drawing/2014/main" id="{1440226F-6F66-4B48-8055-115D3FDD9CA3}"/>
              </a:ext>
            </a:extLst>
          </p:cNvPr>
          <p:cNvSpPr/>
          <p:nvPr/>
        </p:nvSpPr>
        <p:spPr>
          <a:xfrm>
            <a:off x="611560" y="1052736"/>
            <a:ext cx="7920880" cy="496855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Realizar pruebas piloto con grupos de estudiantes.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Recoger </a:t>
            </a:r>
            <a:r>
              <a:rPr lang="es-MX" dirty="0" err="1"/>
              <a:t>feedback</a:t>
            </a:r>
            <a:r>
              <a:rPr lang="es-MX" dirty="0"/>
              <a:t> y ajustar funcionalidades del sistema.</a:t>
            </a:r>
          </a:p>
          <a:p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Diseñar un plan de mejora continua basado en resultados medibles.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0A4076-4565-4A41-AF82-6CBC15A146AE}"/>
              </a:ext>
            </a:extLst>
          </p:cNvPr>
          <p:cNvSpPr/>
          <p:nvPr/>
        </p:nvSpPr>
        <p:spPr>
          <a:xfrm>
            <a:off x="1403648" y="1268760"/>
            <a:ext cx="68130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A" sz="3600" b="1" cap="none" spc="0" dirty="0">
                <a:ln/>
                <a:solidFill>
                  <a:schemeClr val="accent3"/>
                </a:solidFill>
                <a:effectLst/>
              </a:rPr>
              <a:t>Qué estamos haciendo bien?</a:t>
            </a:r>
            <a:endParaRPr lang="es-PE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236051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FWJASSSE55TN-275-90</_dlc_DocId>
    <_dlc_DocIdUrl xmlns="01eb4bd6-a8ff-4439-b7eb-fe0a650fbd8a">
      <Url>https://portal.smrey.net/areas/it/_layouts/15/DocIdRedir.aspx?ID=FWJASSSE55TN-275-90</Url>
      <Description>FWJASSSE55TN-275-90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1A4983-4A93-4B3A-8900-9EB737E827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403FF3-E664-4B75-AE82-10E83625546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EA82C02-33B1-44E3-8205-C641671E37A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01eb4bd6-a8ff-4439-b7eb-fe0a650fbd8a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0AB431C-329B-4A82-A797-4BEB23E904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9231</TotalTime>
  <Words>194</Words>
  <Application>Microsoft Office PowerPoint</Application>
  <PresentationFormat>Presentación en pantalla (4:3)</PresentationFormat>
  <Paragraphs>36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User</cp:lastModifiedBy>
  <cp:revision>256</cp:revision>
  <dcterms:created xsi:type="dcterms:W3CDTF">2012-03-27T19:44:46Z</dcterms:created>
  <dcterms:modified xsi:type="dcterms:W3CDTF">2025-09-30T17:14:00Z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