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5"/>
    <p:sldMasterId id="2147483684" r:id="rId6"/>
    <p:sldMasterId id="2147483708" r:id="rId7"/>
    <p:sldMasterId id="2147483720" r:id="rId8"/>
    <p:sldMasterId id="2147483762" r:id="rId9"/>
  </p:sldMasterIdLst>
  <p:notesMasterIdLst>
    <p:notesMasterId r:id="rId20"/>
  </p:notesMasterIdLst>
  <p:sldIdLst>
    <p:sldId id="266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000"/>
    <a:srgbClr val="C41F04"/>
    <a:srgbClr val="E10000"/>
    <a:srgbClr val="CD0000"/>
    <a:srgbClr val="8E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5126" autoAdjust="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6.xml"/><Relationship Id="rId23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5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22397-19D0-43F4-884F-DD192CCA8686}" type="datetimeFigureOut">
              <a:rPr lang="es-PA" smtClean="0"/>
              <a:t>10/06/2025</a:t>
            </a:fld>
            <a:endParaRPr lang="es-P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0ED58-E70D-4DA0-B0A1-68F16CF969F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96895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0ED58-E70D-4DA0-B0A1-68F16CF969FA}" type="slidenum">
              <a:rPr lang="es-PA" smtClean="0"/>
              <a:t>1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6764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1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81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2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34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43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844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334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113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34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82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72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173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08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53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7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1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4401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508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622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3964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184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53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577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8287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589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455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6949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8303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112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0837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2194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278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2726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799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5290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6877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0874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089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1498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258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3506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8873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2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5918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5393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0331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1528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189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814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403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15629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2387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97459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6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128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3428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87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36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35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10/06/2025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2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88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9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/>
          <a:srcRect l="365"/>
          <a:stretch/>
        </p:blipFill>
        <p:spPr>
          <a:xfrm>
            <a:off x="0" y="0"/>
            <a:ext cx="9173102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PMO-MON-102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28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88823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PMO-MON-101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78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/>
          <a:srcRect l="365"/>
          <a:stretch/>
        </p:blipFill>
        <p:spPr>
          <a:xfrm>
            <a:off x="0" y="0"/>
            <a:ext cx="9173102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PMO-MON-101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8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34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91680" y="620688"/>
            <a:ext cx="6020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800" b="1" dirty="0" smtClean="0">
                <a:solidFill>
                  <a:prstClr val="white"/>
                </a:solidFill>
              </a:rPr>
              <a:t>RETROSPECTIVA DEL SPRINT </a:t>
            </a:r>
            <a:r>
              <a:rPr lang="es-PA" sz="2800" b="1" dirty="0" smtClean="0">
                <a:solidFill>
                  <a:prstClr val="white"/>
                </a:solidFill>
              </a:rPr>
              <a:t>1</a:t>
            </a:r>
            <a:endParaRPr lang="en-US" sz="2800" b="1" dirty="0">
              <a:solidFill>
                <a:prstClr val="white"/>
              </a:solidFill>
            </a:endParaRPr>
          </a:p>
        </p:txBody>
      </p:sp>
      <p:sp>
        <p:nvSpPr>
          <p:cNvPr id="3" name="CuadroTexto 1"/>
          <p:cNvSpPr txBox="1"/>
          <p:nvPr/>
        </p:nvSpPr>
        <p:spPr>
          <a:xfrm>
            <a:off x="1403648" y="4293096"/>
            <a:ext cx="60203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800" b="1" dirty="0">
                <a:solidFill>
                  <a:prstClr val="white"/>
                </a:solidFill>
              </a:rPr>
              <a:t>TUTOR VIRTUAL DE LECTURA CRITICA</a:t>
            </a:r>
          </a:p>
          <a:p>
            <a:pPr algn="ctr"/>
            <a:r>
              <a:rPr lang="es-PA" sz="2800" b="1" dirty="0" smtClean="0">
                <a:solidFill>
                  <a:prstClr val="white"/>
                </a:solidFill>
              </a:rPr>
              <a:t>06/10/2025</a:t>
            </a:r>
            <a:endParaRPr lang="es-PA" sz="2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26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Acciones</a:t>
            </a:r>
            <a:r>
              <a:rPr lang="en-US" dirty="0"/>
              <a:t> a </a:t>
            </a:r>
            <a:r>
              <a:rPr lang="en-US" dirty="0" err="1"/>
              <a:t>realizar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Implementar revisión cruzada de código (peer </a:t>
            </a:r>
            <a:r>
              <a:rPr lang="es-MX" dirty="0" err="1"/>
              <a:t>review</a:t>
            </a:r>
            <a:r>
              <a:rPr lang="es-MX" dirty="0" smtClean="0"/>
              <a:t>).</a:t>
            </a:r>
          </a:p>
          <a:p>
            <a:r>
              <a:rPr lang="es-MX" dirty="0" smtClean="0"/>
              <a:t>Definir </a:t>
            </a:r>
            <a:r>
              <a:rPr lang="es-MX" dirty="0"/>
              <a:t>métricas de avance para cada </a:t>
            </a:r>
            <a:r>
              <a:rPr lang="es-MX" dirty="0" err="1"/>
              <a:t>Epic</a:t>
            </a:r>
            <a:r>
              <a:rPr lang="es-MX" dirty="0" smtClean="0"/>
              <a:t>.</a:t>
            </a:r>
          </a:p>
          <a:p>
            <a:r>
              <a:rPr lang="es-MX" dirty="0" smtClean="0"/>
              <a:t>Planificar </a:t>
            </a:r>
            <a:r>
              <a:rPr lang="es-MX" dirty="0"/>
              <a:t>demos más cortas y enfocadas</a:t>
            </a:r>
            <a:r>
              <a:rPr lang="es-MX" dirty="0" smtClean="0"/>
              <a:t>.</a:t>
            </a:r>
          </a:p>
          <a:p>
            <a:r>
              <a:rPr lang="es-MX" dirty="0" smtClean="0"/>
              <a:t>Capacitar </a:t>
            </a:r>
            <a:r>
              <a:rPr lang="es-MX" dirty="0"/>
              <a:t>al equipo en pruebas automatizadas</a:t>
            </a:r>
            <a:r>
              <a:rPr lang="es-MX" dirty="0" smtClean="0"/>
              <a:t>.</a:t>
            </a:r>
          </a:p>
          <a:p>
            <a:r>
              <a:rPr lang="es-MX" dirty="0" smtClean="0"/>
              <a:t>Evaluar </a:t>
            </a:r>
            <a:r>
              <a:rPr lang="es-MX" dirty="0"/>
              <a:t>mejoras en la UX del módulo de estudiante.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37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412776"/>
            <a:ext cx="4395755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2800" b="1" dirty="0" smtClean="0"/>
              <a:t>AGENDA</a:t>
            </a:r>
          </a:p>
          <a:p>
            <a:endParaRPr lang="es-P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A" sz="2000" dirty="0" smtClean="0"/>
              <a:t>¿Qué </a:t>
            </a:r>
            <a:r>
              <a:rPr lang="es-PA" sz="2000" dirty="0"/>
              <a:t>aprendimos?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A" sz="2000" dirty="0" smtClean="0"/>
              <a:t>¿Qué </a:t>
            </a:r>
            <a:r>
              <a:rPr lang="es-PA" sz="2000" dirty="0"/>
              <a:t>estamos haciendo bien?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A" sz="2000" dirty="0" smtClean="0"/>
              <a:t>¿Qué </a:t>
            </a:r>
            <a:r>
              <a:rPr lang="es-PA" sz="2000" dirty="0"/>
              <a:t>podemos hacer mejor?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A" sz="2000" dirty="0"/>
              <a:t>Personas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A" sz="2000" dirty="0"/>
              <a:t>Relaciones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A" sz="2000" dirty="0"/>
              <a:t>Procesos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A" sz="2000" dirty="0"/>
              <a:t>Herramientas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A" sz="2000" dirty="0" smtClean="0"/>
              <a:t>Acciones </a:t>
            </a:r>
            <a:r>
              <a:rPr lang="es-PA" sz="2000" dirty="0"/>
              <a:t>a realizar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2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s-PA" sz="4400" dirty="0" smtClean="0"/>
              <a:t>¿Qué </a:t>
            </a:r>
            <a:r>
              <a:rPr lang="es-PA" sz="4400" dirty="0"/>
              <a:t>aprendimos?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3568" y="1484784"/>
            <a:ext cx="7560840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s-MX" altLang="en-US" dirty="0"/>
              <a:t>Comprensión más clara de los roles (Estudiante, Docente, Administrador).</a:t>
            </a:r>
          </a:p>
          <a:p>
            <a:pPr fontAlgn="base"/>
            <a:r>
              <a:rPr lang="es-MX" altLang="en-US" dirty="0"/>
              <a:t>Identificación de dependencias entre historias (por ejemplo, STU01 ↔ DOC01 ↔ ADM01).</a:t>
            </a:r>
          </a:p>
          <a:p>
            <a:pPr fontAlgn="base"/>
            <a:r>
              <a:rPr lang="es-MX" altLang="en-US" dirty="0"/>
              <a:t>Priorización de historias según impacto y esfuerzo.</a:t>
            </a:r>
          </a:p>
          <a:p>
            <a:pPr fontAlgn="base"/>
            <a:r>
              <a:rPr lang="es-MX" altLang="en-US" dirty="0"/>
              <a:t>Mejor gestión del </a:t>
            </a:r>
            <a:r>
              <a:rPr lang="es-MX" altLang="en-US" dirty="0" err="1"/>
              <a:t>backlog</a:t>
            </a:r>
            <a:r>
              <a:rPr lang="es-MX" altLang="en-US" dirty="0"/>
              <a:t> y definición de criterios de aceptación.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16761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s-PA" sz="4400" dirty="0"/>
              <a:t>¿Qué estamos haciendo bien?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Comunicación fluida entre desarrolladores y analistas</a:t>
            </a:r>
            <a:r>
              <a:rPr lang="es-MX" dirty="0" smtClean="0"/>
              <a:t>.</a:t>
            </a:r>
          </a:p>
          <a:p>
            <a:r>
              <a:rPr lang="es-MX" dirty="0" smtClean="0"/>
              <a:t>Historias </a:t>
            </a:r>
            <a:r>
              <a:rPr lang="es-MX" dirty="0"/>
              <a:t>de usuario bien redactadas y completas (con criterios de aceptación claros</a:t>
            </a:r>
            <a:r>
              <a:rPr lang="es-MX" dirty="0" smtClean="0"/>
              <a:t>).</a:t>
            </a:r>
          </a:p>
          <a:p>
            <a:r>
              <a:rPr lang="es-MX" dirty="0" smtClean="0"/>
              <a:t>Entregas </a:t>
            </a:r>
            <a:r>
              <a:rPr lang="es-MX" dirty="0"/>
              <a:t>incrementales estables al final de cada sprint</a:t>
            </a:r>
            <a:r>
              <a:rPr lang="es-MX" dirty="0" smtClean="0"/>
              <a:t>.</a:t>
            </a:r>
          </a:p>
          <a:p>
            <a:r>
              <a:rPr lang="es-MX" dirty="0" smtClean="0"/>
              <a:t>Validación </a:t>
            </a:r>
            <a:r>
              <a:rPr lang="es-MX" dirty="0"/>
              <a:t>temprana con usuarios simulados (</a:t>
            </a:r>
            <a:r>
              <a:rPr lang="es-MX" dirty="0" err="1"/>
              <a:t>tests</a:t>
            </a:r>
            <a:r>
              <a:rPr lang="es-MX" dirty="0"/>
              <a:t> funcionales).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944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sz="4400" dirty="0"/>
              <a:t>¿Qué podemos hacer mejor?</a:t>
            </a:r>
            <a:br>
              <a:rPr lang="es-PA" sz="4400" dirty="0"/>
            </a:b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Reducir tiempos en pruebas de integración</a:t>
            </a:r>
            <a:r>
              <a:rPr lang="es-MX" dirty="0" smtClean="0"/>
              <a:t>.</a:t>
            </a:r>
          </a:p>
          <a:p>
            <a:r>
              <a:rPr lang="es-MX" dirty="0" smtClean="0"/>
              <a:t>Mejorar </a:t>
            </a:r>
            <a:r>
              <a:rPr lang="es-MX" dirty="0"/>
              <a:t>documentación técnica y conexión entre módulos (STU ↔ DOC ↔ ADM</a:t>
            </a:r>
            <a:r>
              <a:rPr lang="es-MX" dirty="0" smtClean="0"/>
              <a:t>).</a:t>
            </a:r>
          </a:p>
          <a:p>
            <a:r>
              <a:rPr lang="es-MX" dirty="0" smtClean="0"/>
              <a:t>Priorizar </a:t>
            </a:r>
            <a:r>
              <a:rPr lang="es-MX" dirty="0"/>
              <a:t>historias críticas antes de mejoras visuales</a:t>
            </a:r>
            <a:r>
              <a:rPr lang="es-MX" dirty="0" smtClean="0"/>
              <a:t>.</a:t>
            </a:r>
          </a:p>
          <a:p>
            <a:r>
              <a:rPr lang="es-MX" dirty="0" smtClean="0"/>
              <a:t>Automatizar </a:t>
            </a:r>
            <a:r>
              <a:rPr lang="es-MX" dirty="0"/>
              <a:t>parte del </a:t>
            </a:r>
            <a:r>
              <a:rPr lang="es-MX" dirty="0" err="1"/>
              <a:t>testing</a:t>
            </a:r>
            <a:r>
              <a:rPr lang="es-MX" dirty="0"/>
              <a:t> de regresión.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1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Mayor colaboración entre roles (PO, QA, </a:t>
            </a:r>
            <a:r>
              <a:rPr lang="es-MX" dirty="0" err="1"/>
              <a:t>Dev</a:t>
            </a:r>
            <a:r>
              <a:rPr lang="es-MX" dirty="0" smtClean="0"/>
              <a:t>).</a:t>
            </a:r>
          </a:p>
          <a:p>
            <a:r>
              <a:rPr lang="es-MX" dirty="0" smtClean="0"/>
              <a:t>Reforzar </a:t>
            </a:r>
            <a:r>
              <a:rPr lang="es-MX" dirty="0"/>
              <a:t>participación de docentes y estudiantes en pruebas de usuario</a:t>
            </a:r>
            <a:r>
              <a:rPr lang="es-MX" dirty="0" smtClean="0"/>
              <a:t>.</a:t>
            </a:r>
          </a:p>
          <a:p>
            <a:r>
              <a:rPr lang="es-MX" dirty="0" smtClean="0"/>
              <a:t>Reconocer </a:t>
            </a:r>
            <a:r>
              <a:rPr lang="es-MX" dirty="0"/>
              <a:t>el esfuerzo de quienes resolvieron bloqueos complejos.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55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Relaciones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Comunicación constante por canales definidos (</a:t>
            </a:r>
            <a:r>
              <a:rPr lang="es-MX" dirty="0" err="1"/>
              <a:t>Teams</a:t>
            </a:r>
            <a:r>
              <a:rPr lang="es-MX" dirty="0"/>
              <a:t>/</a:t>
            </a:r>
            <a:r>
              <a:rPr lang="es-MX" dirty="0" err="1"/>
              <a:t>Slack</a:t>
            </a:r>
            <a:r>
              <a:rPr lang="es-MX" dirty="0" smtClean="0"/>
              <a:t>).</a:t>
            </a:r>
          </a:p>
          <a:p>
            <a:r>
              <a:rPr lang="es-MX" dirty="0" smtClean="0"/>
              <a:t>Fomentar </a:t>
            </a:r>
            <a:r>
              <a:rPr lang="es-MX" dirty="0" err="1"/>
              <a:t>feedback</a:t>
            </a:r>
            <a:r>
              <a:rPr lang="es-MX" dirty="0"/>
              <a:t> constructivo en reuniones diarias</a:t>
            </a:r>
            <a:r>
              <a:rPr lang="es-MX" dirty="0" smtClean="0"/>
              <a:t>.</a:t>
            </a:r>
          </a:p>
          <a:p>
            <a:r>
              <a:rPr lang="es-MX" dirty="0" smtClean="0"/>
              <a:t>Mantener </a:t>
            </a:r>
            <a:r>
              <a:rPr lang="es-MX" dirty="0"/>
              <a:t>el espíritu colaborativo del equipo.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230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Refinar </a:t>
            </a:r>
            <a:r>
              <a:rPr lang="es-MX" dirty="0" err="1"/>
              <a:t>backlog</a:t>
            </a:r>
            <a:r>
              <a:rPr lang="es-MX" dirty="0"/>
              <a:t> con criterios más medibles</a:t>
            </a:r>
            <a:r>
              <a:rPr lang="es-MX" dirty="0" smtClean="0"/>
              <a:t>.</a:t>
            </a:r>
          </a:p>
          <a:p>
            <a:r>
              <a:rPr lang="es-MX" dirty="0" smtClean="0"/>
              <a:t>Mantener </a:t>
            </a:r>
            <a:r>
              <a:rPr lang="es-MX" dirty="0"/>
              <a:t>definición de “Hecho” (</a:t>
            </a:r>
            <a:r>
              <a:rPr lang="es-MX" dirty="0" err="1"/>
              <a:t>DoD</a:t>
            </a:r>
            <a:r>
              <a:rPr lang="es-MX" dirty="0"/>
              <a:t>) clara para todos los roles</a:t>
            </a:r>
            <a:r>
              <a:rPr lang="es-MX" dirty="0" smtClean="0"/>
              <a:t>.</a:t>
            </a:r>
          </a:p>
          <a:p>
            <a:r>
              <a:rPr lang="es-MX" dirty="0" smtClean="0"/>
              <a:t>Ajustar </a:t>
            </a:r>
            <a:r>
              <a:rPr lang="es-MX" dirty="0"/>
              <a:t>duración de los </a:t>
            </a:r>
            <a:r>
              <a:rPr lang="es-MX" dirty="0" err="1"/>
              <a:t>sprints</a:t>
            </a:r>
            <a:r>
              <a:rPr lang="es-MX" dirty="0"/>
              <a:t> si las tareas se acumulan.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515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Herramientas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efectivo</a:t>
            </a:r>
            <a:r>
              <a:rPr lang="en-US" dirty="0"/>
              <a:t> de Jira/Trello para </a:t>
            </a:r>
            <a:r>
              <a:rPr lang="en-US" dirty="0" err="1"/>
              <a:t>seguimiento</a:t>
            </a:r>
            <a:r>
              <a:rPr lang="en-US" dirty="0"/>
              <a:t> de </a:t>
            </a:r>
            <a:r>
              <a:rPr lang="en-US" dirty="0" err="1"/>
              <a:t>historias</a:t>
            </a:r>
            <a:r>
              <a:rPr lang="en-US" dirty="0"/>
              <a:t>.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funcionando</a:t>
            </a:r>
            <a:r>
              <a:rPr lang="en-US" dirty="0"/>
              <a:t> </a:t>
            </a:r>
            <a:r>
              <a:rPr lang="en-US" dirty="0" err="1"/>
              <a:t>correctamente</a:t>
            </a:r>
            <a:r>
              <a:rPr lang="en-US" dirty="0"/>
              <a:t>.</a:t>
            </a:r>
          </a:p>
          <a:p>
            <a:r>
              <a:rPr lang="en-US" dirty="0" err="1"/>
              <a:t>Mejorar</a:t>
            </a:r>
            <a:r>
              <a:rPr lang="en-US" dirty="0"/>
              <a:t> dashboards de </a:t>
            </a:r>
            <a:r>
              <a:rPr lang="en-US" dirty="0" err="1"/>
              <a:t>métricas</a:t>
            </a:r>
            <a:r>
              <a:rPr lang="en-US" dirty="0"/>
              <a:t> y </a:t>
            </a:r>
            <a:r>
              <a:rPr lang="en-US" dirty="0" err="1"/>
              <a:t>reportes</a:t>
            </a:r>
            <a:r>
              <a:rPr lang="en-US" dirty="0"/>
              <a:t> </a:t>
            </a:r>
            <a:r>
              <a:rPr lang="en-US" dirty="0" err="1"/>
              <a:t>automáticos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76986"/>
      </p:ext>
    </p:extLst>
  </p:cSld>
  <p:clrMapOvr>
    <a:masterClrMapping/>
  </p:clrMapOvr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F4D2D2C8-2F4E-4B5A-9940-CB63F3447BE0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502E3936-DC63-43D3-BC3E-45E2DBA39A5A}"/>
    </a:ext>
  </a:extLst>
</a:theme>
</file>

<file path=ppt/theme/theme3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F4D2D2C8-2F4E-4B5A-9940-CB63F3447BE0}"/>
    </a:ext>
  </a:extLst>
</a:theme>
</file>

<file path=ppt/theme/theme4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502E3936-DC63-43D3-BC3E-45E2DBA39A5A}"/>
    </a:ext>
  </a:extLst>
</a:theme>
</file>

<file path=ppt/theme/theme5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1eb4bd6-a8ff-4439-b7eb-fe0a650fbd8a">FWJASSSE55TN-275-90</_dlc_DocId>
    <_dlc_DocIdUrl xmlns="01eb4bd6-a8ff-4439-b7eb-fe0a650fbd8a">
      <Url>https://portal.smrey.net/areas/it/_layouts/15/DocIdRedir.aspx?ID=FWJASSSE55TN-275-90</Url>
      <Description>FWJASSSE55TN-275-90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124E24CAF14D46B2DD609ACFD84C07" ma:contentTypeVersion="0" ma:contentTypeDescription="Create a new document." ma:contentTypeScope="" ma:versionID="9971b3b784abbe199b171e233c6d3889">
  <xsd:schema xmlns:xsd="http://www.w3.org/2001/XMLSchema" xmlns:xs="http://www.w3.org/2001/XMLSchema" xmlns:p="http://schemas.microsoft.com/office/2006/metadata/properties" xmlns:ns2="01eb4bd6-a8ff-4439-b7eb-fe0a650fbd8a" targetNamespace="http://schemas.microsoft.com/office/2006/metadata/properties" ma:root="true" ma:fieldsID="9a36e787f936117f0a8f63b0cc0186e7" ns2:_="">
    <xsd:import namespace="01eb4bd6-a8ff-4439-b7eb-fe0a650fbd8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b4bd6-a8ff-4439-b7eb-fe0a650fbd8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Identificador persistente" ma:description="Mantener el identificador al agregar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1A4983-4A93-4B3A-8900-9EB737E827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403FF3-E664-4B75-AE82-10E83625546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2EA82C02-33B1-44E3-8205-C641671E37A6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01eb4bd6-a8ff-4439-b7eb-fe0a650fbd8a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00AB431C-329B-4A82-A797-4BEB23E904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b4bd6-a8ff-4439-b7eb-fe0a650fbd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9229</TotalTime>
  <Words>328</Words>
  <Application>Microsoft Office PowerPoint</Application>
  <PresentationFormat>Presentación en pantalla (4:3)</PresentationFormat>
  <Paragraphs>51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Wingdings 3</vt:lpstr>
      <vt:lpstr>1_Tema de Office</vt:lpstr>
      <vt:lpstr>Diseño personalizado</vt:lpstr>
      <vt:lpstr>2_Tema de Office</vt:lpstr>
      <vt:lpstr>1_Diseño personalizado</vt:lpstr>
      <vt:lpstr>Ion</vt:lpstr>
      <vt:lpstr>Presentación de PowerPoint</vt:lpstr>
      <vt:lpstr>Presentación de PowerPoint</vt:lpstr>
      <vt:lpstr>¿Qué aprendimos?</vt:lpstr>
      <vt:lpstr>¿Qué estamos haciendo bien?</vt:lpstr>
      <vt:lpstr>¿Qué podemos hacer mejor? </vt:lpstr>
      <vt:lpstr>Personas</vt:lpstr>
      <vt:lpstr>Relaciones</vt:lpstr>
      <vt:lpstr>Procesos</vt:lpstr>
      <vt:lpstr>Herramientas</vt:lpstr>
      <vt:lpstr>Acciones a realizar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hbravo-consultorge@innovacion.gob.pa</dc:creator>
  <cp:lastModifiedBy>Nicolas</cp:lastModifiedBy>
  <cp:revision>256</cp:revision>
  <dcterms:created xsi:type="dcterms:W3CDTF">2012-03-27T19:44:46Z</dcterms:created>
  <dcterms:modified xsi:type="dcterms:W3CDTF">2025-10-06T16:29:15Z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7586f2f4-d20d-492b-9868-1bee41335ca5</vt:lpwstr>
  </property>
</Properties>
</file>