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4"/>
  </p:sldMasterIdLst>
  <p:notesMasterIdLst>
    <p:notesMasterId r:id="rId21"/>
  </p:notesMasterIdLst>
  <p:handoutMasterIdLst>
    <p:handoutMasterId r:id="rId22"/>
  </p:handoutMasterIdLst>
  <p:sldIdLst>
    <p:sldId id="267" r:id="rId5"/>
    <p:sldId id="256" r:id="rId6"/>
    <p:sldId id="281" r:id="rId7"/>
    <p:sldId id="285" r:id="rId8"/>
    <p:sldId id="286" r:id="rId9"/>
    <p:sldId id="295" r:id="rId10"/>
    <p:sldId id="287" r:id="rId11"/>
    <p:sldId id="288" r:id="rId12"/>
    <p:sldId id="297" r:id="rId13"/>
    <p:sldId id="296" r:id="rId14"/>
    <p:sldId id="291" r:id="rId15"/>
    <p:sldId id="292" r:id="rId16"/>
    <p:sldId id="293" r:id="rId17"/>
    <p:sldId id="294" r:id="rId18"/>
    <p:sldId id="289" r:id="rId19"/>
    <p:sldId id="29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B9C8442-D3DF-1104-05DD-2C589EF25820}" name="Jaco Brits" initials="JB" userId="S::38980274@mynwu.ac.za::da764002-b9f4-4d80-ab28-09263717388f" providerId="AD"/>
  <p188:author id="{FBC5355A-7CA1-2CD0-7DDF-79B435D8AEAE}" name="Pieter Jacobs" initials="PJ" userId="S::38315068@mynwu.ac.za::4fbb43ad-1d6a-4413-8728-a9a0c49397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646B85-C089-BF28-2EE2-E4B708C9C2B9}" v="6" dt="2024-05-09T18:21:25.950"/>
    <p1510:client id="{52440A10-DBC5-BA25-C8AB-539E66079A4E}" v="28" dt="2024-05-09T18:14:13.341"/>
    <p1510:client id="{7C515429-6561-444C-8A84-0FE8B119F766}" v="36" dt="2024-05-09T18:27:26.443"/>
    <p1510:client id="{A19E5332-D379-DDC0-ED73-96434C14F3B8}" v="29" dt="2024-05-09T18:29:12.529"/>
    <p1510:client id="{B7D31D2B-F86F-749B-99CB-AB51015B7E58}" v="12" dt="2024-05-09T18:39:35.507"/>
    <p1510:client id="{CA32D887-BB1C-4844-9669-C69CD58C2876}" v="141" dt="2024-05-10T17:48:48.939"/>
    <p1510:client id="{D5DDB4EA-76C9-4971-EBA2-0CD862CDAD60}" v="11" dt="2024-05-10T18:13:18.5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2A2767-FEC0-45D8-A250-3A0CECEC10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87BEA-720A-4B01-983C-6493C0017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38802-F28A-42D1-9BCA-40E34B52D6F0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F7142-7B6D-4E82-A762-17951F139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A5D6A-4E5C-4EA7-A13B-15A02BB533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A98BC-2DB8-47A3-A77F-B9E32C266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84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5794D-BDB5-4811-AA4A-B25E4EF2852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B1A04-13E8-48CD-97F9-AC2568E1A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9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+mn-lt"/>
            </a:endParaRPr>
          </a:p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63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02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68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85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24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05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32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8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62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69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2023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55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02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5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4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0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7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58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9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1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4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6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593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6AC46-A340-E872-19FB-3B5414793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47307-A042-5F9C-3A94-019BFB3AA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6744" y="1785314"/>
            <a:ext cx="8356147" cy="1907903"/>
          </a:xfrm>
        </p:spPr>
        <p:txBody>
          <a:bodyPr>
            <a:normAutofit/>
          </a:bodyPr>
          <a:lstStyle/>
          <a:p>
            <a:r>
              <a:rPr lang="en-ZA" sz="4400"/>
              <a:t>Analysis for an information system development project 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AE4EF58-70CF-5B24-0D43-0B814485272C}"/>
              </a:ext>
            </a:extLst>
          </p:cNvPr>
          <p:cNvSpPr/>
          <p:nvPr/>
        </p:nvSpPr>
        <p:spPr>
          <a:xfrm rot="5400000" flipH="1">
            <a:off x="7009315" y="-529354"/>
            <a:ext cx="45719" cy="84908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B7C543-7311-847C-60A3-3F6C371F7C12}"/>
              </a:ext>
            </a:extLst>
          </p:cNvPr>
          <p:cNvSpPr txBox="1"/>
          <p:nvPr/>
        </p:nvSpPr>
        <p:spPr>
          <a:xfrm>
            <a:off x="2786744" y="3744687"/>
            <a:ext cx="849086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>
                <a:solidFill>
                  <a:srgbClr val="FFC000"/>
                </a:solidFill>
              </a:rPr>
              <a:t>CMPG213 PROJECT PHASE 3 </a:t>
            </a:r>
          </a:p>
        </p:txBody>
      </p:sp>
    </p:spTree>
    <p:extLst>
      <p:ext uri="{BB962C8B-B14F-4D97-AF65-F5344CB8AC3E}">
        <p14:creationId xmlns:p14="http://schemas.microsoft.com/office/powerpoint/2010/main" val="2875179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6F826-CB81-DFA5-0EEF-73E68E0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379" y="172480"/>
            <a:ext cx="3770721" cy="609600"/>
          </a:xfrm>
        </p:spPr>
        <p:txBody>
          <a:bodyPr>
            <a:normAutofit/>
          </a:bodyPr>
          <a:lstStyle/>
          <a:p>
            <a:r>
              <a:rPr lang="en-US" sz="3200"/>
              <a:t>5. </a:t>
            </a:r>
            <a:r>
              <a:rPr lang="en-ZA" sz="3200">
                <a:ea typeface="+mn-lt"/>
                <a:cs typeface="+mn-lt"/>
              </a:rPr>
              <a:t>Process Model</a:t>
            </a:r>
            <a:endParaRPr lang="en-ZA" sz="32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25DBFE-EE31-D2B1-7C9C-01E4031A005F}"/>
              </a:ext>
            </a:extLst>
          </p:cNvPr>
          <p:cNvSpPr/>
          <p:nvPr/>
        </p:nvSpPr>
        <p:spPr>
          <a:xfrm rot="5400000" flipH="1">
            <a:off x="6125528" y="-4148122"/>
            <a:ext cx="45719" cy="96464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0" name="Picture 9" descr="A diagram of a stock system&#10;&#10;Description automatically generated">
            <a:extLst>
              <a:ext uri="{FF2B5EF4-FFF2-40B4-BE49-F238E27FC236}">
                <a16:creationId xmlns:a16="http://schemas.microsoft.com/office/drawing/2014/main" id="{E2C3696F-C8C3-5B06-CC20-2BC7FF9F8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155" y="782080"/>
            <a:ext cx="9646465" cy="567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45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6F826-CB81-DFA5-0EEF-73E68E0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229" y="246861"/>
            <a:ext cx="3570696" cy="582930"/>
          </a:xfrm>
        </p:spPr>
        <p:txBody>
          <a:bodyPr>
            <a:normAutofit/>
          </a:bodyPr>
          <a:lstStyle/>
          <a:p>
            <a:r>
              <a:rPr lang="en-US" sz="3200"/>
              <a:t>5. </a:t>
            </a:r>
            <a:r>
              <a:rPr lang="en-ZA" sz="3200">
                <a:ea typeface="+mn-lt"/>
                <a:cs typeface="+mn-lt"/>
              </a:rPr>
              <a:t>Process Model</a:t>
            </a:r>
            <a:endParaRPr lang="en-ZA" sz="32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25DBFE-EE31-D2B1-7C9C-01E4031A005F}"/>
              </a:ext>
            </a:extLst>
          </p:cNvPr>
          <p:cNvSpPr/>
          <p:nvPr/>
        </p:nvSpPr>
        <p:spPr>
          <a:xfrm rot="5400000" flipH="1">
            <a:off x="6135259" y="-4176901"/>
            <a:ext cx="45719" cy="97992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6" name="Picture 5" descr="A diagram of a company&#10;&#10;Description automatically generated">
            <a:extLst>
              <a:ext uri="{FF2B5EF4-FFF2-40B4-BE49-F238E27FC236}">
                <a16:creationId xmlns:a16="http://schemas.microsoft.com/office/drawing/2014/main" id="{79D275C3-1736-6C5F-EF81-78F202297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480" y="829791"/>
            <a:ext cx="9799276" cy="556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85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8FF5F-EBED-DC86-25DA-059859C86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3232"/>
            <a:ext cx="3544887" cy="529398"/>
          </a:xfrm>
        </p:spPr>
        <p:txBody>
          <a:bodyPr>
            <a:noAutofit/>
          </a:bodyPr>
          <a:lstStyle/>
          <a:p>
            <a:r>
              <a:rPr lang="en-US" sz="3200">
                <a:latin typeface="TW Cen MT"/>
              </a:rPr>
              <a:t>5. </a:t>
            </a:r>
            <a:r>
              <a:rPr lang="en-ZA" sz="3200">
                <a:latin typeface="TW Cen MT"/>
              </a:rPr>
              <a:t>PROCESS MODEL</a:t>
            </a:r>
            <a:endParaRPr lang="en-US" sz="32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EDBE2F-E74C-8ACB-D0E6-F677A67CAA8F}"/>
              </a:ext>
            </a:extLst>
          </p:cNvPr>
          <p:cNvSpPr/>
          <p:nvPr/>
        </p:nvSpPr>
        <p:spPr>
          <a:xfrm rot="5400000" flipH="1">
            <a:off x="6128449" y="-4099511"/>
            <a:ext cx="45719" cy="97985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6" name="Picture 5" descr="A diagram of a company&#10;&#10;Description automatically generated">
            <a:extLst>
              <a:ext uri="{FF2B5EF4-FFF2-40B4-BE49-F238E27FC236}">
                <a16:creationId xmlns:a16="http://schemas.microsoft.com/office/drawing/2014/main" id="{6EDBF5BB-4AE2-58B0-2D30-FB417F997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028" y="923925"/>
            <a:ext cx="9798561" cy="515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204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A5B71-5726-F258-0909-610754E3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252" y="382748"/>
            <a:ext cx="9905998" cy="734482"/>
          </a:xfrm>
        </p:spPr>
        <p:txBody>
          <a:bodyPr/>
          <a:lstStyle/>
          <a:p>
            <a:r>
              <a:rPr lang="en-US" sz="3200">
                <a:ea typeface="+mj-lt"/>
                <a:cs typeface="+mj-lt"/>
              </a:rPr>
              <a:t>6. </a:t>
            </a:r>
            <a:r>
              <a:rPr lang="en-ZA" sz="3200">
                <a:ea typeface="+mj-lt"/>
                <a:cs typeface="+mj-lt"/>
              </a:rPr>
              <a:t>PROCESS MODEL</a:t>
            </a:r>
            <a:endParaRPr lang="en-US" sz="3200">
              <a:solidFill>
                <a:srgbClr val="000000"/>
              </a:solidFill>
              <a:ea typeface="+mj-lt"/>
              <a:cs typeface="+mj-lt"/>
            </a:endParaRPr>
          </a:p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F9BA9C-134E-DAC8-6B69-DB962AD90F12}"/>
              </a:ext>
            </a:extLst>
          </p:cNvPr>
          <p:cNvSpPr/>
          <p:nvPr/>
        </p:nvSpPr>
        <p:spPr>
          <a:xfrm rot="5400000" flipH="1">
            <a:off x="6117183" y="-4146520"/>
            <a:ext cx="52888" cy="98022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 descr="A diagram of a equipment&#10;&#10;Description automatically generated">
            <a:extLst>
              <a:ext uri="{FF2B5EF4-FFF2-40B4-BE49-F238E27FC236}">
                <a16:creationId xmlns:a16="http://schemas.microsoft.com/office/drawing/2014/main" id="{6F04A5C6-E515-05EF-AA0A-E74D7CDE6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502" y="942975"/>
            <a:ext cx="9810747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161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6F826-CB81-DFA5-0EEF-73E68E0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131" y="305463"/>
            <a:ext cx="3580221" cy="570339"/>
          </a:xfrm>
        </p:spPr>
        <p:txBody>
          <a:bodyPr>
            <a:normAutofit/>
          </a:bodyPr>
          <a:lstStyle/>
          <a:p>
            <a:r>
              <a:rPr lang="en-US" sz="3200"/>
              <a:t>5. </a:t>
            </a:r>
            <a:r>
              <a:rPr lang="en-ZA" sz="3200">
                <a:ea typeface="+mn-lt"/>
                <a:cs typeface="+mn-lt"/>
              </a:rPr>
              <a:t>Process Model</a:t>
            </a:r>
            <a:endParaRPr lang="en-ZA" sz="32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25DBFE-EE31-D2B1-7C9C-01E4031A005F}"/>
              </a:ext>
            </a:extLst>
          </p:cNvPr>
          <p:cNvSpPr/>
          <p:nvPr/>
        </p:nvSpPr>
        <p:spPr>
          <a:xfrm rot="5400000" flipH="1">
            <a:off x="6216607" y="-4160056"/>
            <a:ext cx="45719" cy="99238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5" name="Picture 4" descr="A diagram of a client&#10;&#10;Description automatically generated">
            <a:extLst>
              <a:ext uri="{FF2B5EF4-FFF2-40B4-BE49-F238E27FC236}">
                <a16:creationId xmlns:a16="http://schemas.microsoft.com/office/drawing/2014/main" id="{FC0761CB-CA42-7EE6-3801-CD029ABD4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529" y="966743"/>
            <a:ext cx="9923873" cy="523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041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6F826-CB81-DFA5-0EEF-73E68E0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2" y="309094"/>
            <a:ext cx="3637371" cy="571261"/>
          </a:xfrm>
        </p:spPr>
        <p:txBody>
          <a:bodyPr>
            <a:normAutofit/>
          </a:bodyPr>
          <a:lstStyle/>
          <a:p>
            <a:r>
              <a:rPr lang="en-US" sz="3200"/>
              <a:t>5. </a:t>
            </a:r>
            <a:r>
              <a:rPr lang="en-ZA" sz="3200">
                <a:ea typeface="+mn-lt"/>
                <a:cs typeface="+mn-lt"/>
              </a:rPr>
              <a:t>Process Model</a:t>
            </a:r>
            <a:endParaRPr lang="en-ZA" sz="32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25DBFE-EE31-D2B1-7C9C-01E4031A005F}"/>
              </a:ext>
            </a:extLst>
          </p:cNvPr>
          <p:cNvSpPr/>
          <p:nvPr/>
        </p:nvSpPr>
        <p:spPr>
          <a:xfrm rot="5400000" flipH="1">
            <a:off x="6164216" y="-4071103"/>
            <a:ext cx="45719" cy="98571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 descr="A diagram of a flowchart&#10;&#10;Description automatically generated">
            <a:extLst>
              <a:ext uri="{FF2B5EF4-FFF2-40B4-BE49-F238E27FC236}">
                <a16:creationId xmlns:a16="http://schemas.microsoft.com/office/drawing/2014/main" id="{993C1C7F-77D2-A4E2-FDDE-A99D5B6F8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479" y="962977"/>
            <a:ext cx="9857195" cy="534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400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6F826-CB81-DFA5-0EEF-73E68E0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2" y="309094"/>
            <a:ext cx="3637371" cy="571261"/>
          </a:xfrm>
        </p:spPr>
        <p:txBody>
          <a:bodyPr>
            <a:normAutofit/>
          </a:bodyPr>
          <a:lstStyle/>
          <a:p>
            <a:r>
              <a:rPr lang="en-US" sz="3200"/>
              <a:t>5. </a:t>
            </a:r>
            <a:r>
              <a:rPr lang="en-ZA" sz="3200">
                <a:ea typeface="+mn-lt"/>
                <a:cs typeface="+mn-lt"/>
              </a:rPr>
              <a:t>Process Model</a:t>
            </a:r>
            <a:endParaRPr lang="en-ZA" sz="32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25DBFE-EE31-D2B1-7C9C-01E4031A005F}"/>
              </a:ext>
            </a:extLst>
          </p:cNvPr>
          <p:cNvSpPr/>
          <p:nvPr/>
        </p:nvSpPr>
        <p:spPr>
          <a:xfrm rot="5400000" flipH="1">
            <a:off x="6164216" y="-4071103"/>
            <a:ext cx="45719" cy="98571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4" name="Picture 3" descr="A diagram of a product&#10;&#10;Description automatically generated">
            <a:extLst>
              <a:ext uri="{FF2B5EF4-FFF2-40B4-BE49-F238E27FC236}">
                <a16:creationId xmlns:a16="http://schemas.microsoft.com/office/drawing/2014/main" id="{538DA74E-B1BF-D05D-78AB-016A47FC9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501" y="1408266"/>
            <a:ext cx="7167562" cy="447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40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63262-126B-8C23-112E-0D197115A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2642" y="821508"/>
            <a:ext cx="2833462" cy="1411515"/>
          </a:xfrm>
        </p:spPr>
        <p:txBody>
          <a:bodyPr>
            <a:normAutofit/>
          </a:bodyPr>
          <a:lstStyle/>
          <a:p>
            <a:r>
              <a:rPr lang="en-US" sz="3200"/>
              <a:t>Table of </a:t>
            </a:r>
            <a:r>
              <a:rPr lang="en-ZA" sz="3200"/>
              <a:t>Contents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5EDA96C-A26A-F3F2-5E81-64EC41A6094F}"/>
              </a:ext>
            </a:extLst>
          </p:cNvPr>
          <p:cNvSpPr/>
          <p:nvPr/>
        </p:nvSpPr>
        <p:spPr>
          <a:xfrm>
            <a:off x="4528457" y="947057"/>
            <a:ext cx="58057" cy="49638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22BDE3F-D8AA-F539-B545-712EFA1419AA}"/>
              </a:ext>
            </a:extLst>
          </p:cNvPr>
          <p:cNvSpPr txBox="1"/>
          <p:nvPr/>
        </p:nvSpPr>
        <p:spPr>
          <a:xfrm>
            <a:off x="4738915" y="995970"/>
            <a:ext cx="6132286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00050" indent="-400050">
              <a:buFont typeface="+mj-lt"/>
              <a:buAutoNum type="arabicPeriod"/>
            </a:pPr>
            <a:r>
              <a:rPr lang="en-ZA" sz="1400"/>
              <a:t>Project scope</a:t>
            </a:r>
          </a:p>
          <a:p>
            <a:pPr marL="400050" indent="-400050">
              <a:buFont typeface="+mj-lt"/>
              <a:buAutoNum type="arabicPeriod"/>
            </a:pPr>
            <a:r>
              <a:rPr lang="en-ZA" sz="1400"/>
              <a:t>Use-Case modelling (Business Actors)</a:t>
            </a:r>
          </a:p>
          <a:p>
            <a:pPr marL="400050" indent="-400050">
              <a:buFont typeface="+mj-lt"/>
              <a:buAutoNum type="arabicPeriod"/>
            </a:pPr>
            <a:r>
              <a:rPr lang="en-ZA" sz="1400"/>
              <a:t>Use-Case modelling (Use-case model diagram) </a:t>
            </a:r>
          </a:p>
          <a:p>
            <a:pPr marL="400050" indent="-400050">
              <a:buFont typeface="+mj-lt"/>
              <a:buAutoNum type="arabicPeriod"/>
            </a:pPr>
            <a:r>
              <a:rPr lang="en-ZA" sz="1400">
                <a:ea typeface="+mn-lt"/>
                <a:cs typeface="+mn-lt"/>
              </a:rPr>
              <a:t>Data model</a:t>
            </a:r>
          </a:p>
          <a:p>
            <a:pPr marL="400050" indent="-400050">
              <a:buFont typeface="+mj-lt"/>
              <a:buAutoNum type="arabicPeriod"/>
            </a:pPr>
            <a:r>
              <a:rPr lang="en-ZA" sz="1400">
                <a:ea typeface="+mn-lt"/>
                <a:cs typeface="+mn-lt"/>
              </a:rPr>
              <a:t>Process Model</a:t>
            </a:r>
            <a:endParaRPr lang="en-ZA" sz="1400"/>
          </a:p>
        </p:txBody>
      </p:sp>
    </p:spTree>
    <p:extLst>
      <p:ext uri="{BB962C8B-B14F-4D97-AF65-F5344CB8AC3E}">
        <p14:creationId xmlns:p14="http://schemas.microsoft.com/office/powerpoint/2010/main" val="1364739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CDC9A-05F6-7369-7DD6-7AE8C3B19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DB12-4121-F9BE-C5E8-B5959F328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4663" y="102995"/>
            <a:ext cx="9902557" cy="729341"/>
          </a:xfrm>
        </p:spPr>
        <p:txBody>
          <a:bodyPr>
            <a:normAutofit/>
          </a:bodyPr>
          <a:lstStyle/>
          <a:p>
            <a:r>
              <a:rPr lang="en-US" sz="3200"/>
              <a:t>1. </a:t>
            </a:r>
            <a:r>
              <a:rPr lang="en-ZA" sz="3200"/>
              <a:t>Project Scope</a:t>
            </a:r>
            <a:endParaRPr lang="en-US" sz="320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52AE35F-BD87-90E4-22F6-229B76F7EFF2}"/>
              </a:ext>
            </a:extLst>
          </p:cNvPr>
          <p:cNvSpPr/>
          <p:nvPr/>
        </p:nvSpPr>
        <p:spPr>
          <a:xfrm rot="5400000" flipH="1">
            <a:off x="6493781" y="-3449148"/>
            <a:ext cx="45719" cy="84908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27F12-9CBC-D9CE-AA89-B2623D6A4618}"/>
              </a:ext>
            </a:extLst>
          </p:cNvPr>
          <p:cNvSpPr txBox="1"/>
          <p:nvPr/>
        </p:nvSpPr>
        <p:spPr>
          <a:xfrm>
            <a:off x="2144663" y="1075174"/>
            <a:ext cx="83297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>
                <a:solidFill>
                  <a:srgbClr val="FFFFFF"/>
                </a:solidFill>
                <a:latin typeface="Tw Cen MT" panose="020B0602020104020603" pitchFamily="34" charset="0"/>
              </a:rPr>
              <a:t>The system must include functionality for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800" b="0" i="0" u="none" strike="noStrike" baseline="0">
                <a:solidFill>
                  <a:srgbClr val="FFFFFF"/>
                </a:solidFill>
                <a:latin typeface="Tw Cen MT" panose="020B0602020104020603" pitchFamily="34" charset="0"/>
              </a:rPr>
              <a:t>Maintenance of stock (inventory)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>
                <a:solidFill>
                  <a:srgbClr val="FFFFFF"/>
                </a:solidFill>
                <a:latin typeface="Tw Cen MT" panose="020B0602020104020603" pitchFamily="34" charset="0"/>
              </a:rPr>
              <a:t>Maintenance of category (lights, switches)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>
                <a:solidFill>
                  <a:srgbClr val="FFFFFF"/>
                </a:solidFill>
                <a:latin typeface="Tw Cen MT" panose="020B0602020104020603" pitchFamily="34" charset="0"/>
              </a:rPr>
              <a:t>Maintenance of subcategory (light white, light yellow)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800" b="0" i="0" u="none" strike="noStrike" baseline="0">
                <a:solidFill>
                  <a:srgbClr val="FFFFFF"/>
                </a:solidFill>
                <a:latin typeface="Tw Cen MT" panose="020B0602020104020603" pitchFamily="34" charset="0"/>
              </a:rPr>
              <a:t>Maintenance of 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800" b="0" i="0" u="none" strike="noStrike" baseline="0">
                <a:solidFill>
                  <a:srgbClr val="FFFFFF"/>
                </a:solidFill>
                <a:latin typeface="Tw Cen MT" panose="020B0602020104020603" pitchFamily="34" charset="0"/>
              </a:rPr>
              <a:t>Maintenance of equipment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800" b="0" i="0" u="none" strike="noStrike" baseline="0">
                <a:solidFill>
                  <a:srgbClr val="FFFFFF"/>
                </a:solidFill>
                <a:latin typeface="Tw Cen MT" panose="020B0602020104020603" pitchFamily="34" charset="0"/>
              </a:rPr>
              <a:t>Maintenance of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800" b="0" i="0" u="none" strike="noStrike" baseline="0">
                <a:solidFill>
                  <a:srgbClr val="FFFFFF"/>
                </a:solidFill>
                <a:latin typeface="Tw Cen MT" panose="020B0602020104020603" pitchFamily="34" charset="0"/>
              </a:rPr>
              <a:t>Maintenance of jobs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800" b="0" i="0" u="none" strike="noStrike" baseline="0">
                <a:solidFill>
                  <a:srgbClr val="FFFFFF"/>
                </a:solidFill>
                <a:latin typeface="Tw Cen MT" panose="020B0602020104020603" pitchFamily="34" charset="0"/>
              </a:rPr>
              <a:t>Selling of stock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>
                <a:solidFill>
                  <a:srgbClr val="FFFFFF"/>
                </a:solidFill>
                <a:latin typeface="Tw Cen MT" panose="020B0602020104020603" pitchFamily="34" charset="0"/>
              </a:rPr>
              <a:t>Detailed reporting, including job reports , equipment tracking and Inventory tracking.</a:t>
            </a:r>
          </a:p>
        </p:txBody>
      </p:sp>
    </p:spTree>
    <p:extLst>
      <p:ext uri="{BB962C8B-B14F-4D97-AF65-F5344CB8AC3E}">
        <p14:creationId xmlns:p14="http://schemas.microsoft.com/office/powerpoint/2010/main" val="214226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CDC9A-05F6-7369-7DD6-7AE8C3B19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DB12-4121-F9BE-C5E8-B5959F328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4663" y="102995"/>
            <a:ext cx="9902557" cy="729341"/>
          </a:xfrm>
        </p:spPr>
        <p:txBody>
          <a:bodyPr>
            <a:normAutofit/>
          </a:bodyPr>
          <a:lstStyle/>
          <a:p>
            <a:r>
              <a:rPr lang="en-US" sz="3200"/>
              <a:t>2. </a:t>
            </a:r>
            <a:r>
              <a:rPr lang="en-ZA" sz="3200"/>
              <a:t>Use-Case modelling (</a:t>
            </a:r>
            <a:r>
              <a:rPr lang="en-US" sz="3200"/>
              <a:t>Business Actors)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52AE35F-BD87-90E4-22F6-229B76F7EFF2}"/>
              </a:ext>
            </a:extLst>
          </p:cNvPr>
          <p:cNvSpPr/>
          <p:nvPr/>
        </p:nvSpPr>
        <p:spPr>
          <a:xfrm rot="5400000" flipH="1">
            <a:off x="6493781" y="-3449148"/>
            <a:ext cx="45719" cy="84908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20A3FB-AAF2-E6CD-70E5-9162C7E6D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548178"/>
              </p:ext>
            </p:extLst>
          </p:nvPr>
        </p:nvGraphicFramePr>
        <p:xfrm>
          <a:off x="2271210" y="924691"/>
          <a:ext cx="8490862" cy="1858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5979">
                  <a:extLst>
                    <a:ext uri="{9D8B030D-6E8A-4147-A177-3AD203B41FA5}">
                      <a16:colId xmlns:a16="http://schemas.microsoft.com/office/drawing/2014/main" val="186847770"/>
                    </a:ext>
                  </a:extLst>
                </a:gridCol>
                <a:gridCol w="2175057">
                  <a:extLst>
                    <a:ext uri="{9D8B030D-6E8A-4147-A177-3AD203B41FA5}">
                      <a16:colId xmlns:a16="http://schemas.microsoft.com/office/drawing/2014/main" val="1457765092"/>
                    </a:ext>
                  </a:extLst>
                </a:gridCol>
                <a:gridCol w="4609826">
                  <a:extLst>
                    <a:ext uri="{9D8B030D-6E8A-4147-A177-3AD203B41FA5}">
                      <a16:colId xmlns:a16="http://schemas.microsoft.com/office/drawing/2014/main" val="1275850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Term</a:t>
                      </a:r>
                      <a:endParaRPr lang="en-ZA" sz="1600" b="1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6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Synonym</a:t>
                      </a:r>
                    </a:p>
                  </a:txBody>
                  <a:tcPr marL="9525" marR="9525" marT="9525" marB="0" anchor="ctr"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  <a:endParaRPr lang="en-ZA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33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605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w Cen MT (Body)"/>
                        </a:rPr>
                        <a:t>Administrator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Tw Cen MT (Body)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w Cen MT (Body)"/>
                        </a:rPr>
                        <a:t>Owner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Tw Cen MT (Body)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w Cen MT (Body)"/>
                        </a:rPr>
                        <a:t>Responsible for maintenance of employees.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Tw Cen MT (Body)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4762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w Cen MT (Body)"/>
                        </a:rPr>
                        <a:t>Shop Assistant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Tw Cen MT (Body)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w Cen MT (Body)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marL="0" indent="0" algn="l" fontAlgn="t">
                        <a:buFont typeface="Arial" panose="020B0604020202020204" pitchFamily="34" charset="0"/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w Cen MT (Body)"/>
                        </a:rPr>
                        <a:t>Responsible for maintaining stock, category, subcategory, sales, equipment and process jobs.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Tw Cen MT (Body)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5164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w Cen MT (Body)"/>
                        </a:rPr>
                        <a:t>Client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Tw Cen MT (Body)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w Cen MT (Body)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w Cen MT (Body)"/>
                        </a:rPr>
                        <a:t>Responsible for maintaining it’s client details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Tw Cen MT (Body)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994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w Cen MT (Body)"/>
                        </a:rPr>
                        <a:t>Employee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Tw Cen MT (Body)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w Cen MT (Body)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w Cen MT (Body)"/>
                        </a:rPr>
                        <a:t>Responsible for maintenance of jobs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Tw Cen MT (Body)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964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55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7B7AF-D0F7-CD79-AE5E-8A735B6E2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6" y="143256"/>
            <a:ext cx="9448799" cy="779498"/>
          </a:xfrm>
        </p:spPr>
        <p:txBody>
          <a:bodyPr>
            <a:normAutofit/>
          </a:bodyPr>
          <a:lstStyle/>
          <a:p>
            <a:r>
              <a:rPr lang="en-US" sz="3200">
                <a:latin typeface="TW Cen MT"/>
              </a:rPr>
              <a:t>3. </a:t>
            </a:r>
            <a:r>
              <a:rPr lang="en-ZA" sz="3200"/>
              <a:t>Use-Case modelling (Use-case model diagram)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467B94-C533-4BCC-04D0-BEC53B65210E}"/>
              </a:ext>
            </a:extLst>
          </p:cNvPr>
          <p:cNvSpPr/>
          <p:nvPr/>
        </p:nvSpPr>
        <p:spPr>
          <a:xfrm rot="5400000">
            <a:off x="5804807" y="-3872593"/>
            <a:ext cx="59210" cy="92290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6" name="Picture 5" descr="A diagram of a diagram of two people&#10;&#10;Description automatically generated">
            <a:extLst>
              <a:ext uri="{FF2B5EF4-FFF2-40B4-BE49-F238E27FC236}">
                <a16:creationId xmlns:a16="http://schemas.microsoft.com/office/drawing/2014/main" id="{8A1C04C0-91C4-116A-62AD-D01FC37F8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899" y="922754"/>
            <a:ext cx="9229026" cy="554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52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7B7AF-D0F7-CD79-AE5E-8A735B6E2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6" y="143256"/>
            <a:ext cx="9448799" cy="779498"/>
          </a:xfrm>
        </p:spPr>
        <p:txBody>
          <a:bodyPr>
            <a:normAutofit/>
          </a:bodyPr>
          <a:lstStyle/>
          <a:p>
            <a:r>
              <a:rPr lang="en-US" sz="3200">
                <a:latin typeface="TW Cen MT"/>
              </a:rPr>
              <a:t>3. </a:t>
            </a:r>
            <a:r>
              <a:rPr lang="en-ZA" sz="3200"/>
              <a:t>Use-Case modelling (Use-case model diagram)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467B94-C533-4BCC-04D0-BEC53B65210E}"/>
              </a:ext>
            </a:extLst>
          </p:cNvPr>
          <p:cNvSpPr/>
          <p:nvPr/>
        </p:nvSpPr>
        <p:spPr>
          <a:xfrm rot="5400000">
            <a:off x="5804807" y="-3872593"/>
            <a:ext cx="59210" cy="92290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4" name="Picture 3" descr="A diagram of a sales process&#10;&#10;Description automatically generated">
            <a:extLst>
              <a:ext uri="{FF2B5EF4-FFF2-40B4-BE49-F238E27FC236}">
                <a16:creationId xmlns:a16="http://schemas.microsoft.com/office/drawing/2014/main" id="{33F31553-8600-6301-74C7-F933EF71D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899" y="922753"/>
            <a:ext cx="9229026" cy="531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58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F0B64-6720-E207-C5D3-01B99EA59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6" y="208325"/>
            <a:ext cx="9439274" cy="789740"/>
          </a:xfrm>
        </p:spPr>
        <p:txBody>
          <a:bodyPr>
            <a:normAutofit/>
          </a:bodyPr>
          <a:lstStyle/>
          <a:p>
            <a:r>
              <a:rPr lang="en-US" sz="3200">
                <a:latin typeface="TW Cen MT"/>
              </a:rPr>
              <a:t>3. </a:t>
            </a:r>
            <a:r>
              <a:rPr lang="en-ZA" sz="3200"/>
              <a:t>Use-Case modelling (Use-case model diagram)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C85415-4BB0-92E6-1BAD-376EB4BAAC85}"/>
              </a:ext>
            </a:extLst>
          </p:cNvPr>
          <p:cNvSpPr/>
          <p:nvPr/>
        </p:nvSpPr>
        <p:spPr>
          <a:xfrm rot="5400000">
            <a:off x="5825839" y="-3804905"/>
            <a:ext cx="45719" cy="92766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6" name="Picture 5" descr="Diagram of a diagram of a person's task&#10;&#10;Description automatically generated">
            <a:extLst>
              <a:ext uri="{FF2B5EF4-FFF2-40B4-BE49-F238E27FC236}">
                <a16:creationId xmlns:a16="http://schemas.microsoft.com/office/drawing/2014/main" id="{B8D84139-7838-BE75-E105-1607B57BA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373" y="998065"/>
            <a:ext cx="9276651" cy="519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9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79F17B9-AA68-62FA-02EE-12B23DBC62B9}"/>
              </a:ext>
            </a:extLst>
          </p:cNvPr>
          <p:cNvSpPr txBox="1">
            <a:spLocks/>
          </p:cNvSpPr>
          <p:nvPr/>
        </p:nvSpPr>
        <p:spPr>
          <a:xfrm>
            <a:off x="1211214" y="217295"/>
            <a:ext cx="4161518" cy="578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4. </a:t>
            </a:r>
            <a:r>
              <a:rPr lang="en-ZA" sz="3200">
                <a:ea typeface="+mn-lt"/>
                <a:cs typeface="+mn-lt"/>
              </a:rPr>
              <a:t>Data model</a:t>
            </a:r>
            <a:endParaRPr lang="en-US" sz="32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E09B2C-7DFD-B1AE-99FF-6B134EF02735}"/>
              </a:ext>
            </a:extLst>
          </p:cNvPr>
          <p:cNvSpPr/>
          <p:nvPr/>
        </p:nvSpPr>
        <p:spPr>
          <a:xfrm rot="5400000" flipH="1">
            <a:off x="6270535" y="-4311752"/>
            <a:ext cx="45719" cy="100255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9" name="Picture 8" descr="A diagram of a company's work flow&#10;&#10;Description automatically generated">
            <a:extLst>
              <a:ext uri="{FF2B5EF4-FFF2-40B4-BE49-F238E27FC236}">
                <a16:creationId xmlns:a16="http://schemas.microsoft.com/office/drawing/2014/main" id="{7699C5FD-A887-F204-250F-6ECD5E0DF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611" y="799949"/>
            <a:ext cx="10025567" cy="564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67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6F826-CB81-DFA5-0EEF-73E68E0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379" y="172480"/>
            <a:ext cx="3770721" cy="609600"/>
          </a:xfrm>
        </p:spPr>
        <p:txBody>
          <a:bodyPr>
            <a:normAutofit/>
          </a:bodyPr>
          <a:lstStyle/>
          <a:p>
            <a:r>
              <a:rPr lang="en-US" sz="3200"/>
              <a:t>5. </a:t>
            </a:r>
            <a:r>
              <a:rPr lang="en-ZA" sz="3200">
                <a:ea typeface="+mn-lt"/>
                <a:cs typeface="+mn-lt"/>
              </a:rPr>
              <a:t>Process Model</a:t>
            </a:r>
            <a:endParaRPr lang="en-ZA" sz="32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25DBFE-EE31-D2B1-7C9C-01E4031A005F}"/>
              </a:ext>
            </a:extLst>
          </p:cNvPr>
          <p:cNvSpPr/>
          <p:nvPr/>
        </p:nvSpPr>
        <p:spPr>
          <a:xfrm rot="5400000" flipH="1">
            <a:off x="5978482" y="-4001074"/>
            <a:ext cx="45719" cy="93523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6" name="Picture 5" descr="A diagram of a work flow&#10;&#10;Description automatically generated">
            <a:extLst>
              <a:ext uri="{FF2B5EF4-FFF2-40B4-BE49-F238E27FC236}">
                <a16:creationId xmlns:a16="http://schemas.microsoft.com/office/drawing/2014/main" id="{6C07E773-2F9B-F20E-B392-C9F3B7BC8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156" y="782080"/>
            <a:ext cx="9352371" cy="542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73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B1A62B-AC56-4FF8-A85C-85C0B480DAF8}">
  <ds:schemaRefs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www.w3.org/XML/1998/namespace"/>
    <ds:schemaRef ds:uri="http://purl.org/dc/elements/1.1/"/>
    <ds:schemaRef ds:uri="16c05727-aa75-4e4a-9b5f-8a80a1165891"/>
    <ds:schemaRef ds:uri="71af3243-3dd4-4a8d-8c0d-dd76da1f02a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5C60B4F-BC3B-4500-94A0-12B650EB3A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E2ACFD-A954-4AE5-A646-04099F7008FA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b14d86f1-83ba-4b13-a702-b5c0231b9337}" enabled="0" method="" siteId="{b14d86f1-83ba-4b13-a702-b5c0231b933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218</Words>
  <Application>Microsoft Office PowerPoint</Application>
  <PresentationFormat>Widescreen</PresentationFormat>
  <Paragraphs>51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 Narrow</vt:lpstr>
      <vt:lpstr>Arial</vt:lpstr>
      <vt:lpstr>Calibri</vt:lpstr>
      <vt:lpstr>Tw Cen MT</vt:lpstr>
      <vt:lpstr>Tw Cen MT</vt:lpstr>
      <vt:lpstr>Tw Cen MT (Body)</vt:lpstr>
      <vt:lpstr>Circuit</vt:lpstr>
      <vt:lpstr>Analysis for an information system development project </vt:lpstr>
      <vt:lpstr>Table of Contents</vt:lpstr>
      <vt:lpstr>1. Project Scope</vt:lpstr>
      <vt:lpstr>2. Use-Case modelling (Business Actors)</vt:lpstr>
      <vt:lpstr>3. Use-Case modelling (Use-case model diagram)</vt:lpstr>
      <vt:lpstr>3. Use-Case modelling (Use-case model diagram)</vt:lpstr>
      <vt:lpstr>3. Use-Case modelling (Use-case model diagram)</vt:lpstr>
      <vt:lpstr>PowerPoint Presentation</vt:lpstr>
      <vt:lpstr>5. Process Model</vt:lpstr>
      <vt:lpstr>5. Process Model</vt:lpstr>
      <vt:lpstr>5. Process Model</vt:lpstr>
      <vt:lpstr>5. PROCESS MODEL</vt:lpstr>
      <vt:lpstr>6. PROCESS MODEL </vt:lpstr>
      <vt:lpstr>5. Process Model</vt:lpstr>
      <vt:lpstr>5. Process Model</vt:lpstr>
      <vt:lpstr>5. Process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design</dc:title>
  <dc:creator>Jaco Brits</dc:creator>
  <cp:lastModifiedBy>Jaco Brits</cp:lastModifiedBy>
  <cp:revision>1</cp:revision>
  <dcterms:created xsi:type="dcterms:W3CDTF">2024-02-21T13:01:34Z</dcterms:created>
  <dcterms:modified xsi:type="dcterms:W3CDTF">2024-05-11T18:17:54Z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