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5" r:id="rId3"/>
    <p:sldId id="257" r:id="rId4"/>
    <p:sldId id="258" r:id="rId5"/>
    <p:sldId id="259" r:id="rId6"/>
    <p:sldId id="276" r:id="rId7"/>
    <p:sldId id="277" r:id="rId8"/>
    <p:sldId id="260" r:id="rId9"/>
    <p:sldId id="261" r:id="rId10"/>
    <p:sldId id="265" r:id="rId11"/>
    <p:sldId id="262" r:id="rId12"/>
    <p:sldId id="264" r:id="rId13"/>
    <p:sldId id="266" r:id="rId14"/>
    <p:sldId id="267" r:id="rId15"/>
    <p:sldId id="268" r:id="rId16"/>
    <p:sldId id="270" r:id="rId17"/>
    <p:sldId id="269" r:id="rId18"/>
    <p:sldId id="271" r:id="rId19"/>
    <p:sldId id="272" r:id="rId20"/>
    <p:sldId id="273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3E5D-CF0C-0245-9DEC-972FAAB6E61E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1712-B3B1-D447-B8ED-8541AC752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41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3E5D-CF0C-0245-9DEC-972FAAB6E61E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1712-B3B1-D447-B8ED-8541AC752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32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3E5D-CF0C-0245-9DEC-972FAAB6E61E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1712-B3B1-D447-B8ED-8541AC752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77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3E5D-CF0C-0245-9DEC-972FAAB6E61E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1712-B3B1-D447-B8ED-8541AC752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3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3E5D-CF0C-0245-9DEC-972FAAB6E61E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1712-B3B1-D447-B8ED-8541AC752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46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3E5D-CF0C-0245-9DEC-972FAAB6E61E}" type="datetimeFigureOut">
              <a:rPr lang="en-US" smtClean="0"/>
              <a:t>6/16/16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1712-B3B1-D447-B8ED-8541AC752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98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3E5D-CF0C-0245-9DEC-972FAAB6E61E}" type="datetimeFigureOut">
              <a:rPr lang="en-US" smtClean="0"/>
              <a:t>6/16/16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1712-B3B1-D447-B8ED-8541AC752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7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3E5D-CF0C-0245-9DEC-972FAAB6E61E}" type="datetimeFigureOut">
              <a:rPr lang="en-US" smtClean="0"/>
              <a:t>6/16/16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1712-B3B1-D447-B8ED-8541AC752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0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3E5D-CF0C-0245-9DEC-972FAAB6E61E}" type="datetimeFigureOut">
              <a:rPr lang="en-US" smtClean="0"/>
              <a:t>6/16/16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1712-B3B1-D447-B8ED-8541AC752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3E5D-CF0C-0245-9DEC-972FAAB6E61E}" type="datetimeFigureOut">
              <a:rPr lang="en-US" smtClean="0"/>
              <a:t>6/16/16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1712-B3B1-D447-B8ED-8541AC752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3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3E5D-CF0C-0245-9DEC-972FAAB6E61E}" type="datetimeFigureOut">
              <a:rPr lang="en-US" smtClean="0"/>
              <a:t>6/16/16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1712-B3B1-D447-B8ED-8541AC752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63E5D-CF0C-0245-9DEC-972FAAB6E61E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81712-B3B1-D447-B8ED-8541AC752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EXOSIMS Pre-</a:t>
            </a:r>
            <a:r>
              <a:rPr lang="en-US" dirty="0" err="1" smtClean="0"/>
              <a:t>lim</a:t>
            </a:r>
            <a:r>
              <a:rPr lang="en-US" dirty="0" smtClean="0"/>
              <a:t> Testing</a:t>
            </a:r>
            <a:br>
              <a:rPr lang="en-US" dirty="0" smtClean="0"/>
            </a:br>
            <a:r>
              <a:rPr lang="en-US" dirty="0" smtClean="0"/>
              <a:t>for IPAC web-interface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Rahul Patel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870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37300"/>
            <a:ext cx="8229600" cy="822658"/>
          </a:xfrm>
        </p:spPr>
        <p:txBody>
          <a:bodyPr/>
          <a:lstStyle/>
          <a:p>
            <a:r>
              <a:rPr lang="en-US" dirty="0" smtClean="0"/>
              <a:t>Survey Simulation Run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85313"/>
            <a:ext cx="8229600" cy="16378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run will keep track of time and list the point a new target is selected. For this run, the mission lasted </a:t>
            </a:r>
            <a:r>
              <a:rPr lang="en-US" b="1" dirty="0" smtClean="0"/>
              <a:t>6 years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37" y="2837595"/>
            <a:ext cx="3361635" cy="3026811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00823" y="5647008"/>
            <a:ext cx="2368258" cy="217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4800" dirty="0" smtClean="0"/>
              <a:t>…</a:t>
            </a:r>
            <a:endParaRPr lang="en-US" sz="4800" dirty="0"/>
          </a:p>
        </p:txBody>
      </p:sp>
      <p:cxnSp>
        <p:nvCxnSpPr>
          <p:cNvPr id="11" name="Elbow Connector 10"/>
          <p:cNvCxnSpPr/>
          <p:nvPr/>
        </p:nvCxnSpPr>
        <p:spPr>
          <a:xfrm flipV="1">
            <a:off x="1533039" y="2837595"/>
            <a:ext cx="3695354" cy="3501228"/>
          </a:xfrm>
          <a:prstGeom prst="bentConnector3">
            <a:avLst>
              <a:gd name="adj1" fmla="val 6517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393" y="2723176"/>
            <a:ext cx="3810548" cy="314123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5228393" y="5354818"/>
            <a:ext cx="3054692" cy="5095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78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92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Output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261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simulation doesn’t automatically spit out graphs and results to the user. However, it saves a log of the run and all results are stored as python objects (arrays, dictionaries, etc.).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One can access these objects from the instantiated top level modules, as shown in the next few slides.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263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92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Output objects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1265"/>
            <a:ext cx="9144000" cy="335280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65677" y="1003537"/>
            <a:ext cx="8229600" cy="98934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The DRM array </a:t>
            </a:r>
            <a:r>
              <a:rPr lang="en-US" sz="1600" i="1" dirty="0" smtClean="0">
                <a:solidFill>
                  <a:srgbClr val="7F7F7F"/>
                </a:solidFill>
                <a:latin typeface="Courier"/>
                <a:cs typeface="Courier"/>
              </a:rPr>
              <a:t>(DRM = </a:t>
            </a:r>
            <a:r>
              <a:rPr lang="en-US" sz="1600" i="1" dirty="0" err="1" smtClean="0">
                <a:solidFill>
                  <a:srgbClr val="7F7F7F"/>
                </a:solidFill>
                <a:latin typeface="Courier"/>
                <a:cs typeface="Courier"/>
              </a:rPr>
              <a:t>sim.SurveySimulation.DRM</a:t>
            </a:r>
            <a:r>
              <a:rPr lang="en-US" sz="1600" i="1" dirty="0" smtClean="0">
                <a:latin typeface="Courier"/>
                <a:cs typeface="Courier"/>
              </a:rPr>
              <a:t>) </a:t>
            </a:r>
            <a:r>
              <a:rPr lang="en-US" dirty="0" smtClean="0"/>
              <a:t>of dictionaries. Each array entry in DRM lists the detection results for each star observed during the survey.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47463" y="3018676"/>
            <a:ext cx="4999599" cy="140735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249166" y="2311265"/>
            <a:ext cx="0" cy="7074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2545567" y="1931694"/>
            <a:ext cx="1515891" cy="379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b="1" dirty="0" smtClean="0">
                <a:latin typeface="Times New Roman"/>
                <a:cs typeface="Times New Roman"/>
              </a:rPr>
              <a:t>1</a:t>
            </a:r>
            <a:r>
              <a:rPr lang="en-US" sz="1600" b="1" baseline="30000" dirty="0" smtClean="0">
                <a:latin typeface="Times New Roman"/>
                <a:cs typeface="Times New Roman"/>
              </a:rPr>
              <a:t>st</a:t>
            </a:r>
            <a:r>
              <a:rPr lang="en-US" sz="1600" b="1" dirty="0" smtClean="0">
                <a:latin typeface="Times New Roman"/>
                <a:cs typeface="Times New Roman"/>
              </a:rPr>
              <a:t> star visited</a:t>
            </a:r>
            <a:endParaRPr lang="en-US" sz="1600" b="1" dirty="0">
              <a:latin typeface="Times New Roman"/>
              <a:cs typeface="Times New Roman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896631" y="2272213"/>
            <a:ext cx="91525" cy="10345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470989" y="3466900"/>
            <a:ext cx="977946" cy="1295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 txBox="1">
            <a:spLocks/>
          </p:cNvSpPr>
          <p:nvPr/>
        </p:nvSpPr>
        <p:spPr>
          <a:xfrm>
            <a:off x="4734416" y="1762054"/>
            <a:ext cx="1603746" cy="5444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b="1" dirty="0" smtClean="0">
                <a:latin typeface="Times New Roman"/>
                <a:cs typeface="Times New Roman"/>
              </a:rPr>
              <a:t>Angular distance of detection?</a:t>
            </a:r>
            <a:endParaRPr lang="en-US" sz="1600" b="1" dirty="0">
              <a:latin typeface="Times New Roman"/>
              <a:cs typeface="Times New Roman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7448935" y="3306715"/>
            <a:ext cx="1603746" cy="40046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b="1" dirty="0" smtClean="0">
                <a:latin typeface="Times New Roman"/>
                <a:cs typeface="Times New Roman"/>
              </a:rPr>
              <a:t>Delta mag (contrast) of detection</a:t>
            </a:r>
            <a:endParaRPr lang="en-US" sz="1600" b="1" dirty="0">
              <a:latin typeface="Times New Roman"/>
              <a:cs typeface="Times New Roman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849189" y="3820528"/>
            <a:ext cx="97794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/>
          <p:cNvSpPr txBox="1">
            <a:spLocks/>
          </p:cNvSpPr>
          <p:nvPr/>
        </p:nvSpPr>
        <p:spPr>
          <a:xfrm>
            <a:off x="6865680" y="3710837"/>
            <a:ext cx="1603746" cy="40046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b="1" dirty="0" smtClean="0">
                <a:latin typeface="Times New Roman"/>
                <a:cs typeface="Times New Roman"/>
              </a:rPr>
              <a:t>Detection integration time (days).</a:t>
            </a:r>
            <a:endParaRPr lang="en-US" sz="1600" b="1" dirty="0">
              <a:latin typeface="Times New Roman"/>
              <a:cs typeface="Times New Roman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918685" y="4111303"/>
            <a:ext cx="2908450" cy="4654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/>
          <p:cNvSpPr txBox="1">
            <a:spLocks/>
          </p:cNvSpPr>
          <p:nvPr/>
        </p:nvSpPr>
        <p:spPr>
          <a:xfrm>
            <a:off x="6865679" y="4552887"/>
            <a:ext cx="2069527" cy="1054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b="1" dirty="0" smtClean="0">
                <a:latin typeface="Times New Roman"/>
                <a:cs typeface="Times New Roman"/>
              </a:rPr>
              <a:t>Detection status: </a:t>
            </a:r>
          </a:p>
          <a:p>
            <a:pPr marL="0" indent="0">
              <a:buFont typeface="Arial"/>
              <a:buNone/>
            </a:pPr>
            <a:r>
              <a:rPr lang="en-US" sz="1600" b="1" dirty="0" smtClean="0">
                <a:latin typeface="Times New Roman"/>
                <a:cs typeface="Times New Roman"/>
              </a:rPr>
              <a:t>0 = null detection</a:t>
            </a:r>
          </a:p>
          <a:p>
            <a:pPr marL="0" indent="0">
              <a:buFont typeface="Arial"/>
              <a:buNone/>
            </a:pPr>
            <a:r>
              <a:rPr lang="en-US" sz="1600" b="1" dirty="0" smtClean="0">
                <a:latin typeface="Times New Roman"/>
                <a:cs typeface="Times New Roman"/>
              </a:rPr>
              <a:t>1 = detection</a:t>
            </a:r>
          </a:p>
          <a:p>
            <a:pPr marL="0" indent="0">
              <a:buFont typeface="Arial"/>
              <a:buNone/>
            </a:pPr>
            <a:r>
              <a:rPr lang="en-US" sz="1600" b="1" dirty="0" smtClean="0">
                <a:latin typeface="Times New Roman"/>
                <a:cs typeface="Times New Roman"/>
              </a:rPr>
              <a:t>-2 = false alarm</a:t>
            </a:r>
          </a:p>
          <a:p>
            <a:pPr marL="0" indent="0">
              <a:buFont typeface="Arial"/>
              <a:buNone/>
            </a:pPr>
            <a:r>
              <a:rPr lang="en-US" sz="1600" b="1" dirty="0" smtClean="0">
                <a:latin typeface="Times New Roman"/>
                <a:cs typeface="Times New Roman"/>
              </a:rPr>
              <a:t>-1 = missed detection</a:t>
            </a:r>
          </a:p>
          <a:p>
            <a:pPr marL="0" indent="0">
              <a:buFont typeface="Arial"/>
              <a:buNone/>
            </a:pPr>
            <a:endParaRPr lang="en-US" sz="1600" b="1" dirty="0">
              <a:latin typeface="Times New Roman"/>
              <a:cs typeface="Times New Roman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858054" y="4263704"/>
            <a:ext cx="880937" cy="15373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/>
          <p:cNvSpPr txBox="1">
            <a:spLocks/>
          </p:cNvSpPr>
          <p:nvPr/>
        </p:nvSpPr>
        <p:spPr>
          <a:xfrm>
            <a:off x="245411" y="5695771"/>
            <a:ext cx="3673274" cy="691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b="1" dirty="0" smtClean="0">
                <a:latin typeface="Times New Roman"/>
                <a:cs typeface="Times New Roman"/>
              </a:rPr>
              <a:t>Array index of star used in target list (</a:t>
            </a:r>
            <a:r>
              <a:rPr lang="en-US" sz="1400" dirty="0" err="1" smtClean="0">
                <a:latin typeface="Courier"/>
                <a:cs typeface="Courier"/>
              </a:rPr>
              <a:t>TargetList.Name</a:t>
            </a:r>
            <a:r>
              <a:rPr lang="en-US" sz="1400" b="1" dirty="0" smtClean="0">
                <a:latin typeface="Times New Roman"/>
                <a:cs typeface="Times New Roman"/>
              </a:rPr>
              <a:t>)</a:t>
            </a:r>
            <a:endParaRPr lang="en-US" sz="1400" b="1" dirty="0">
              <a:latin typeface="Times New Roman"/>
              <a:cs typeface="Times New Roman"/>
            </a:endParaRP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1295040" y="6386893"/>
            <a:ext cx="7386231" cy="383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***This particular simulation only produced one detection***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959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92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Output objects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96601" y="1037114"/>
            <a:ext cx="3696212" cy="629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dirty="0" smtClean="0"/>
              <a:t>Module Objects</a:t>
            </a:r>
            <a:endParaRPr lang="en-US" sz="3500" b="1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735040"/>
            <a:ext cx="7951733" cy="6334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The simulation python variables are listed under the top-level modules and can be accessed as follows: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461" y="2487311"/>
            <a:ext cx="6707125" cy="412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63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80126"/>
            <a:ext cx="8229600" cy="6292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Output objects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93635" y="709400"/>
            <a:ext cx="3696212" cy="629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dirty="0" smtClean="0"/>
              <a:t>Stellar Objects</a:t>
            </a:r>
            <a:endParaRPr lang="en-US" sz="35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35" y="1338674"/>
            <a:ext cx="3235700" cy="46252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115" y="1670521"/>
            <a:ext cx="4329159" cy="303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232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0126"/>
            <a:ext cx="8229600" cy="6292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Output objects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10595" y="709400"/>
            <a:ext cx="3696212" cy="629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dirty="0" smtClean="0"/>
              <a:t>Planet Objects</a:t>
            </a:r>
            <a:endParaRPr lang="en-US" sz="35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76" y="1364890"/>
            <a:ext cx="4539238" cy="254818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907183"/>
            <a:ext cx="1888577" cy="4577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/>
              <a:t>Simulated data</a:t>
            </a:r>
            <a:endParaRPr lang="en-US" sz="20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93" y="4339757"/>
            <a:ext cx="3851176" cy="244168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79893" y="3882050"/>
            <a:ext cx="3573869" cy="4577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/>
              <a:t>Empirically derived data</a:t>
            </a:r>
            <a:endParaRPr lang="en-US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5168633" y="2388982"/>
            <a:ext cx="3826637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Since this run used RV Planet targets, the data is empirically derived for each planet</a:t>
            </a:r>
            <a:endParaRPr lang="en-US" dirty="0"/>
          </a:p>
        </p:txBody>
      </p:sp>
      <p:cxnSp>
        <p:nvCxnSpPr>
          <p:cNvPr id="13" name="Elbow Connector 12"/>
          <p:cNvCxnSpPr>
            <a:stCxn id="11" idx="2"/>
            <a:endCxn id="8" idx="3"/>
          </p:cNvCxnSpPr>
          <p:nvPr/>
        </p:nvCxnSpPr>
        <p:spPr>
          <a:xfrm rot="5400000">
            <a:off x="4432367" y="2911015"/>
            <a:ext cx="2248289" cy="3050883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992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043582"/>
            <a:ext cx="8229600" cy="4805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Preliminary Survey Plots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692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05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Sky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6849"/>
            <a:ext cx="8229600" cy="112297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All targets uploaded to survey (blue dots) and targets that were visited (red) by the “spacecraft”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0596" y="2299826"/>
            <a:ext cx="7759672" cy="414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63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05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Target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5126"/>
            <a:ext cx="8229600" cy="112297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This sky projection shows the order of observations across the sky.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94937" y="1933683"/>
            <a:ext cx="9473256" cy="48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750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05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Target Description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113674"/>
            <a:ext cx="4978432" cy="49784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18141" y="1144191"/>
            <a:ext cx="4947915" cy="494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130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9212"/>
            <a:ext cx="8229600" cy="55769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This “presentation” shows the initial results of running EXOSIMS (end 2 end).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 show here the procedures to run the code and the implementation to extract necessary simulation data to merge with a web-interface.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 present a few plots out of the initial run and steps that can be taken to move this forward on the IPAC side.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556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05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Planet Distributions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66503" y="3655826"/>
            <a:ext cx="3250893" cy="32508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42394" y="602599"/>
            <a:ext cx="3638151" cy="36381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00" y="640748"/>
            <a:ext cx="3409336" cy="340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814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4512"/>
            <a:ext cx="8229600" cy="6624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Next move…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2336"/>
            <a:ext cx="8229600" cy="526495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Run this for simulated planet data 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Keplerlike</a:t>
            </a:r>
            <a:r>
              <a:rPr lang="en-US" dirty="0" smtClean="0"/>
              <a:t> Planets, Habitable zone planets</a:t>
            </a:r>
          </a:p>
          <a:p>
            <a:endParaRPr lang="en-US" dirty="0" smtClean="0"/>
          </a:p>
          <a:p>
            <a:r>
              <a:rPr lang="en-US" dirty="0" smtClean="0"/>
              <a:t>More importantly, produce input/output distribution plots seen in Dmitry’s paper</a:t>
            </a:r>
          </a:p>
          <a:p>
            <a:endParaRPr lang="en-US" dirty="0"/>
          </a:p>
          <a:p>
            <a:r>
              <a:rPr lang="en-US" dirty="0" smtClean="0"/>
              <a:t>Towards developing IPAC U.I.</a:t>
            </a:r>
          </a:p>
          <a:p>
            <a:pPr lvl="1"/>
            <a:r>
              <a:rPr lang="en-US" dirty="0" smtClean="0"/>
              <a:t>Wrapper for output variables</a:t>
            </a:r>
          </a:p>
          <a:p>
            <a:pPr lvl="1"/>
            <a:r>
              <a:rPr lang="en-US" dirty="0" smtClean="0"/>
              <a:t>Show plots on website of what I presented.</a:t>
            </a:r>
          </a:p>
          <a:p>
            <a:pPr lvl="1"/>
            <a:r>
              <a:rPr lang="en-US" dirty="0" smtClean="0"/>
              <a:t>Maybe have a drop down menu of all variables to plot in empty plot window… ?</a:t>
            </a:r>
          </a:p>
          <a:p>
            <a:endParaRPr lang="en-US" dirty="0" smtClean="0"/>
          </a:p>
          <a:p>
            <a:r>
              <a:rPr lang="en-US" dirty="0" smtClean="0"/>
              <a:t>Any suggestions/comments on inaccuracies in this presentation are more than welcome.</a:t>
            </a:r>
          </a:p>
        </p:txBody>
      </p:sp>
    </p:spTree>
    <p:extLst>
      <p:ext uri="{BB962C8B-B14F-4D97-AF65-F5344CB8AC3E}">
        <p14:creationId xmlns:p14="http://schemas.microsoft.com/office/powerpoint/2010/main" val="1558884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3652"/>
            <a:ext cx="8229600" cy="5022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Set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7077"/>
            <a:ext cx="8229600" cy="57221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Input </a:t>
            </a:r>
            <a:r>
              <a:rPr lang="en-US" dirty="0" err="1" smtClean="0"/>
              <a:t>Json</a:t>
            </a:r>
            <a:r>
              <a:rPr lang="en-US" dirty="0" smtClean="0"/>
              <a:t> file is variation of </a:t>
            </a:r>
            <a:r>
              <a:rPr lang="en-US" i="1" dirty="0" err="1" smtClean="0"/>
              <a:t>KnownRV</a:t>
            </a:r>
            <a:r>
              <a:rPr lang="en-US" dirty="0" smtClean="0"/>
              <a:t> planet template </a:t>
            </a:r>
            <a:r>
              <a:rPr lang="en-US" sz="2000" i="1" dirty="0" smtClean="0">
                <a:solidFill>
                  <a:srgbClr val="7F7F7F"/>
                </a:solidFill>
                <a:latin typeface="Courier"/>
                <a:cs typeface="Courier"/>
              </a:rPr>
              <a:t>('</a:t>
            </a:r>
            <a:r>
              <a:rPr lang="en-US" sz="2000" i="1" dirty="0" err="1" smtClean="0">
                <a:solidFill>
                  <a:srgbClr val="7F7F7F"/>
                </a:solidFill>
                <a:latin typeface="Courier"/>
                <a:cs typeface="Courier"/>
              </a:rPr>
              <a:t>template_rpateltest_KnownRV.json</a:t>
            </a:r>
            <a:r>
              <a:rPr lang="en-US" sz="2000" i="1" dirty="0" smtClean="0">
                <a:solidFill>
                  <a:srgbClr val="7F7F7F"/>
                </a:solidFill>
                <a:latin typeface="Courier"/>
                <a:cs typeface="Courier"/>
              </a:rPr>
              <a:t>’)</a:t>
            </a:r>
          </a:p>
          <a:p>
            <a:endParaRPr lang="en-US" dirty="0" smtClean="0"/>
          </a:p>
          <a:p>
            <a:r>
              <a:rPr lang="en-US" dirty="0" smtClean="0"/>
              <a:t>Added: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rgbClr val="7F7F7F"/>
                </a:solidFill>
                <a:latin typeface="Courier"/>
                <a:cs typeface="Courier"/>
              </a:rPr>
              <a:t>"Nplanets"</a:t>
            </a:r>
            <a:r>
              <a:rPr lang="en-US" sz="2200" dirty="0" smtClean="0">
                <a:solidFill>
                  <a:srgbClr val="7F7F7F"/>
                </a:solidFill>
                <a:latin typeface="Courier"/>
                <a:cs typeface="Courier"/>
              </a:rPr>
              <a:t>:1e8 </a:t>
            </a:r>
            <a:r>
              <a:rPr lang="en-US" sz="2200" dirty="0" smtClean="0">
                <a:solidFill>
                  <a:srgbClr val="7F7F7F"/>
                </a:solidFill>
                <a:latin typeface="Courier"/>
                <a:cs typeface="Courier"/>
                <a:sym typeface="Wingdings"/>
              </a:rPr>
              <a:t> sets up number of MC runs</a:t>
            </a:r>
            <a:r>
              <a:rPr lang="en-US" sz="2200" dirty="0" smtClean="0">
                <a:solidFill>
                  <a:srgbClr val="7F7F7F"/>
                </a:solidFill>
                <a:latin typeface="Courier"/>
                <a:cs typeface="Courier"/>
              </a:rPr>
              <a:t/>
            </a:r>
            <a:br>
              <a:rPr lang="en-US" sz="2200" dirty="0" smtClean="0">
                <a:solidFill>
                  <a:srgbClr val="7F7F7F"/>
                </a:solidFill>
                <a:latin typeface="Courier"/>
                <a:cs typeface="Courier"/>
              </a:rPr>
            </a:br>
            <a:r>
              <a:rPr lang="en-US" sz="2200" dirty="0" smtClean="0">
                <a:solidFill>
                  <a:srgbClr val="7F7F7F"/>
                </a:solidFill>
                <a:latin typeface="Courier"/>
                <a:cs typeface="Courier"/>
              </a:rPr>
              <a:t/>
            </a:r>
            <a:br>
              <a:rPr lang="en-US" sz="2200" dirty="0" smtClean="0">
                <a:solidFill>
                  <a:srgbClr val="7F7F7F"/>
                </a:solidFill>
                <a:latin typeface="Courier"/>
                <a:cs typeface="Courier"/>
              </a:rPr>
            </a:br>
            <a:r>
              <a:rPr lang="en-US" sz="2200" dirty="0">
                <a:solidFill>
                  <a:srgbClr val="7F7F7F"/>
                </a:solidFill>
                <a:latin typeface="Courier"/>
                <a:cs typeface="Courier"/>
              </a:rPr>
              <a:t>"</a:t>
            </a:r>
            <a:r>
              <a:rPr lang="en-US" sz="2200" dirty="0" err="1">
                <a:solidFill>
                  <a:srgbClr val="7F7F7F"/>
                </a:solidFill>
                <a:latin typeface="Courier"/>
                <a:cs typeface="Courier"/>
              </a:rPr>
              <a:t>logfile</a:t>
            </a:r>
            <a:r>
              <a:rPr lang="en-US" sz="2200" dirty="0">
                <a:solidFill>
                  <a:srgbClr val="7F7F7F"/>
                </a:solidFill>
                <a:latin typeface="Courier"/>
                <a:cs typeface="Courier"/>
              </a:rPr>
              <a:t>"</a:t>
            </a:r>
            <a:r>
              <a:rPr lang="en-US" sz="2200" dirty="0" smtClean="0">
                <a:solidFill>
                  <a:srgbClr val="7F7F7F"/>
                </a:solidFill>
                <a:latin typeface="Courier"/>
                <a:cs typeface="Courier"/>
              </a:rPr>
              <a:t>:</a:t>
            </a:r>
            <a:r>
              <a:rPr lang="en-US" sz="2200" dirty="0">
                <a:solidFill>
                  <a:srgbClr val="7F7F7F"/>
                </a:solidFill>
                <a:latin typeface="Courier"/>
                <a:cs typeface="Courier"/>
              </a:rPr>
              <a:t>"</a:t>
            </a:r>
            <a:r>
              <a:rPr lang="en-US" sz="2200" dirty="0" err="1" smtClean="0">
                <a:solidFill>
                  <a:srgbClr val="7F7F7F"/>
                </a:solidFill>
                <a:latin typeface="Courier"/>
                <a:cs typeface="Courier"/>
              </a:rPr>
              <a:t>rpatel_log.txt</a:t>
            </a:r>
            <a:r>
              <a:rPr lang="en-US" sz="2200" dirty="0" smtClean="0">
                <a:solidFill>
                  <a:srgbClr val="7F7F7F"/>
                </a:solidFill>
                <a:latin typeface="Courier"/>
                <a:cs typeface="Courier"/>
              </a:rPr>
              <a:t>”</a:t>
            </a:r>
            <a:r>
              <a:rPr lang="en-US" sz="2200" dirty="0">
                <a:solidFill>
                  <a:srgbClr val="7F7F7F"/>
                </a:solidFill>
                <a:latin typeface="Courier"/>
                <a:cs typeface="Courier"/>
              </a:rPr>
              <a:t> </a:t>
            </a:r>
            <a:r>
              <a:rPr lang="en-US" sz="2200" dirty="0" smtClean="0">
                <a:solidFill>
                  <a:srgbClr val="7F7F7F"/>
                </a:solidFill>
                <a:latin typeface="Courier"/>
                <a:cs typeface="Courier"/>
                <a:sym typeface="Wingdings"/>
              </a:rPr>
              <a:t> saves log to listed file.</a:t>
            </a:r>
            <a:r>
              <a:rPr lang="en-US" sz="2200" dirty="0" smtClean="0">
                <a:solidFill>
                  <a:srgbClr val="7F7F7F"/>
                </a:solidFill>
                <a:latin typeface="Courier"/>
                <a:cs typeface="Courier"/>
              </a:rPr>
              <a:t/>
            </a:r>
            <a:br>
              <a:rPr lang="en-US" sz="2200" dirty="0" smtClean="0">
                <a:solidFill>
                  <a:srgbClr val="7F7F7F"/>
                </a:solidFill>
                <a:latin typeface="Courier"/>
                <a:cs typeface="Courier"/>
              </a:rPr>
            </a:br>
            <a:r>
              <a:rPr lang="en-US" sz="2200" dirty="0" smtClean="0">
                <a:solidFill>
                  <a:srgbClr val="7F7F7F"/>
                </a:solidFill>
                <a:latin typeface="Courier"/>
                <a:cs typeface="Courier"/>
              </a:rPr>
              <a:t/>
            </a:r>
            <a:br>
              <a:rPr lang="en-US" sz="2200" dirty="0" smtClean="0">
                <a:solidFill>
                  <a:srgbClr val="7F7F7F"/>
                </a:solidFill>
                <a:latin typeface="Courier"/>
                <a:cs typeface="Courier"/>
              </a:rPr>
            </a:br>
            <a:r>
              <a:rPr lang="en-US" sz="2200" dirty="0">
                <a:solidFill>
                  <a:srgbClr val="7F7F7F"/>
                </a:solidFill>
                <a:latin typeface="Courier"/>
                <a:cs typeface="Courier"/>
              </a:rPr>
              <a:t>"missionLife"</a:t>
            </a:r>
            <a:r>
              <a:rPr lang="en-US" sz="2200" dirty="0" smtClean="0">
                <a:solidFill>
                  <a:srgbClr val="7F7F7F"/>
                </a:solidFill>
                <a:latin typeface="Courier"/>
                <a:cs typeface="Courier"/>
              </a:rPr>
              <a:t>:</a:t>
            </a:r>
            <a:r>
              <a:rPr lang="en-US" sz="2200" dirty="0">
                <a:solidFill>
                  <a:srgbClr val="7F7F7F"/>
                </a:solidFill>
                <a:latin typeface="Courier"/>
                <a:cs typeface="Courier"/>
              </a:rPr>
              <a:t>6</a:t>
            </a:r>
            <a:r>
              <a:rPr lang="en-US" sz="2200" dirty="0" smtClean="0">
                <a:solidFill>
                  <a:srgbClr val="7F7F7F"/>
                </a:solidFill>
                <a:latin typeface="Courier"/>
                <a:cs typeface="Courier"/>
              </a:rPr>
              <a:t>, </a:t>
            </a:r>
            <a:r>
              <a:rPr lang="en-US" sz="2200" dirty="0" smtClean="0">
                <a:solidFill>
                  <a:srgbClr val="7F7F7F"/>
                </a:solidFill>
                <a:latin typeface="Courier"/>
                <a:cs typeface="Courier"/>
                <a:sym typeface="Wingdings"/>
              </a:rPr>
              <a:t> lifetime of mission (years)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Current run doesn’t deviate from defaults.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077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034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Running the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Run begins by starting with the standard bare bones command as listed in ICD:</a:t>
            </a:r>
          </a:p>
          <a:p>
            <a:pPr marL="457200" lvl="1" indent="0">
              <a:buNone/>
            </a:pPr>
            <a:endParaRPr lang="en-US" sz="2000" dirty="0" smtClean="0">
              <a:solidFill>
                <a:srgbClr val="7F7F7F"/>
              </a:solidFill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7F7F7F"/>
                </a:solidFill>
                <a:latin typeface="Courier"/>
                <a:cs typeface="Courier"/>
              </a:rPr>
              <a:t>&gt;&gt; </a:t>
            </a:r>
            <a:r>
              <a:rPr lang="en-US" sz="2000" dirty="0" err="1" smtClean="0">
                <a:solidFill>
                  <a:srgbClr val="7F7F7F"/>
                </a:solidFill>
                <a:latin typeface="Courier"/>
                <a:cs typeface="Courier"/>
              </a:rPr>
              <a:t>sim</a:t>
            </a:r>
            <a:r>
              <a:rPr lang="en-US" sz="2000" dirty="0" smtClean="0">
                <a:solidFill>
                  <a:srgbClr val="7F7F7F"/>
                </a:solidFill>
                <a:latin typeface="Courier"/>
                <a:cs typeface="Courier"/>
              </a:rPr>
              <a:t> = </a:t>
            </a:r>
            <a:r>
              <a:rPr lang="en-US" sz="2000" dirty="0" err="1" smtClean="0">
                <a:solidFill>
                  <a:srgbClr val="7F7F7F"/>
                </a:solidFill>
                <a:latin typeface="Courier"/>
                <a:cs typeface="Courier"/>
              </a:rPr>
              <a:t>msim.MissionSim</a:t>
            </a:r>
            <a:r>
              <a:rPr lang="en-US" sz="2000" dirty="0" smtClean="0">
                <a:solidFill>
                  <a:srgbClr val="7F7F7F"/>
                </a:solidFill>
                <a:latin typeface="Courier"/>
                <a:cs typeface="Courier"/>
              </a:rPr>
              <a:t>(</a:t>
            </a:r>
            <a:r>
              <a:rPr lang="en-US" sz="2000" dirty="0" err="1" smtClean="0">
                <a:solidFill>
                  <a:srgbClr val="7F7F7F"/>
                </a:solidFill>
                <a:latin typeface="Courier"/>
                <a:cs typeface="Courier"/>
              </a:rPr>
              <a:t>scriptfile</a:t>
            </a:r>
            <a:r>
              <a:rPr lang="en-US" sz="2000" dirty="0" smtClean="0">
                <a:solidFill>
                  <a:srgbClr val="7F7F7F"/>
                </a:solidFill>
                <a:latin typeface="Courier"/>
                <a:cs typeface="Courier"/>
              </a:rPr>
              <a:t>)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7F7F7F"/>
                </a:solidFill>
              </a:rPr>
              <a:t>100 MC iterations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</a:p>
          <a:p>
            <a:pPr marL="0" indent="0">
              <a:buNone/>
            </a:pPr>
            <a:r>
              <a:rPr lang="en-US" sz="2800" i="1" dirty="0"/>
              <a:t>	</a:t>
            </a:r>
            <a:r>
              <a:rPr lang="en-US" sz="2000" i="1" dirty="0" smtClean="0">
                <a:solidFill>
                  <a:srgbClr val="7F7F7F"/>
                </a:solidFill>
                <a:latin typeface="Courier"/>
                <a:cs typeface="Courier"/>
              </a:rPr>
              <a:t>&gt;&gt; CPU </a:t>
            </a:r>
            <a:r>
              <a:rPr lang="en-US" sz="2000" i="1" dirty="0">
                <a:solidFill>
                  <a:srgbClr val="7F7F7F"/>
                </a:solidFill>
                <a:latin typeface="Courier"/>
                <a:cs typeface="Courier"/>
              </a:rPr>
              <a:t>times: user 2h 50min 57s, sys: 20min 39s, total: 3h 11min 36s</a:t>
            </a:r>
          </a:p>
          <a:p>
            <a:pPr marL="0" indent="0">
              <a:buNone/>
            </a:pPr>
            <a:r>
              <a:rPr lang="en-US" sz="2000" i="1" dirty="0" smtClean="0">
                <a:solidFill>
                  <a:srgbClr val="7F7F7F"/>
                </a:solidFill>
                <a:latin typeface="Courier"/>
                <a:cs typeface="Courier"/>
              </a:rPr>
              <a:t>	</a:t>
            </a:r>
          </a:p>
          <a:p>
            <a:pPr marL="0" indent="0">
              <a:buNone/>
            </a:pPr>
            <a:r>
              <a:rPr lang="en-US" sz="2000" i="1" dirty="0" smtClean="0">
                <a:solidFill>
                  <a:srgbClr val="7F7F7F"/>
                </a:solidFill>
                <a:latin typeface="Courier"/>
                <a:cs typeface="Courier"/>
              </a:rPr>
              <a:t>	&gt;&gt; Wall </a:t>
            </a:r>
            <a:r>
              <a:rPr lang="en-US" sz="2000" i="1" dirty="0">
                <a:solidFill>
                  <a:srgbClr val="7F7F7F"/>
                </a:solidFill>
                <a:latin typeface="Courier"/>
                <a:cs typeface="Courier"/>
              </a:rPr>
              <a:t>time: 15h 22min </a:t>
            </a:r>
            <a:r>
              <a:rPr lang="en-US" sz="2000" i="1" dirty="0" smtClean="0">
                <a:solidFill>
                  <a:srgbClr val="7F7F7F"/>
                </a:solidFill>
                <a:latin typeface="Courier"/>
                <a:cs typeface="Courier"/>
              </a:rPr>
              <a:t>14s</a:t>
            </a:r>
          </a:p>
          <a:p>
            <a:pPr marL="457200" lvl="1" indent="0">
              <a:buNone/>
            </a:pPr>
            <a:endParaRPr lang="en-US" sz="2000" dirty="0" smtClean="0">
              <a:solidFill>
                <a:srgbClr val="7F7F7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350558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Once completeness calculations are done for a particular </a:t>
            </a:r>
            <a:r>
              <a:rPr lang="en-US" sz="2700" dirty="0" err="1" smtClean="0">
                <a:solidFill>
                  <a:srgbClr val="7F7F7F"/>
                </a:solidFill>
                <a:latin typeface="Courier"/>
                <a:cs typeface="Courier"/>
              </a:rPr>
              <a:t>PlanetPopulation</a:t>
            </a:r>
            <a:r>
              <a:rPr lang="en-US" dirty="0" smtClean="0"/>
              <a:t> module, the results are saved and same MC need not be run again. 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sz="2200" dirty="0" smtClean="0">
                <a:latin typeface="Courier"/>
                <a:cs typeface="Courier"/>
              </a:rPr>
              <a:t>		</a:t>
            </a:r>
            <a:r>
              <a:rPr lang="en-US" sz="2200" dirty="0" err="1" smtClean="0">
                <a:solidFill>
                  <a:srgbClr val="7F7F7F"/>
                </a:solidFill>
                <a:latin typeface="Courier"/>
                <a:cs typeface="Courier"/>
              </a:rPr>
              <a:t>KnownRVPlanets.py</a:t>
            </a:r>
            <a:r>
              <a:rPr lang="en-US" sz="2200" dirty="0" smtClean="0">
                <a:solidFill>
                  <a:srgbClr val="7F7F7F"/>
                </a:solidFill>
                <a:latin typeface="Courier"/>
                <a:cs typeface="Courier"/>
              </a:rPr>
              <a:t> in this case</a:t>
            </a:r>
            <a:endParaRPr lang="en-US" sz="2200" dirty="0" smtClean="0">
              <a:solidFill>
                <a:srgbClr val="7F7F7F"/>
              </a:solidFill>
              <a:latin typeface="Courier"/>
              <a:cs typeface="Courier"/>
            </a:endParaRPr>
          </a:p>
          <a:p>
            <a:endParaRPr lang="en-US" dirty="0" smtClean="0"/>
          </a:p>
          <a:p>
            <a:r>
              <a:rPr lang="en-US" dirty="0" smtClean="0"/>
              <a:t>Questions: </a:t>
            </a:r>
            <a:r>
              <a:rPr lang="en-US" i="1" dirty="0" smtClean="0"/>
              <a:t>Can a different save file be created for the same </a:t>
            </a:r>
            <a:r>
              <a:rPr lang="en-US" i="1" dirty="0" err="1" smtClean="0"/>
              <a:t>PlanetPopulation</a:t>
            </a:r>
            <a:r>
              <a:rPr lang="en-US" i="1" dirty="0" smtClean="0"/>
              <a:t> module but different initial conditions?</a:t>
            </a:r>
            <a:endParaRPr lang="en-US" i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034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Running the simulation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32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06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Simulation initialization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5274"/>
            <a:ext cx="8229600" cy="312531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By creating the “</a:t>
            </a:r>
            <a:r>
              <a:rPr lang="en-US" dirty="0" err="1" smtClean="0"/>
              <a:t>sim</a:t>
            </a:r>
            <a:r>
              <a:rPr lang="en-US" dirty="0" smtClean="0"/>
              <a:t>” object in the previous 2 slides, series of modules are instantiated to set up the survey. The flow of it all is shown in the next slide: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346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8140" y="0"/>
            <a:ext cx="7405010" cy="51431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567" y="5143197"/>
            <a:ext cx="5216971" cy="158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048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07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The next step was to run the survey simulation, seen as the green box in the last flow chart.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command</a:t>
            </a:r>
          </a:p>
          <a:p>
            <a:pPr marL="0" indent="0">
              <a:buNone/>
            </a:pPr>
            <a:r>
              <a:rPr lang="en-US" sz="2000" i="1" dirty="0" smtClean="0">
                <a:latin typeface="Courier"/>
                <a:cs typeface="Courier"/>
              </a:rPr>
              <a:t>	</a:t>
            </a:r>
            <a:r>
              <a:rPr lang="en-US" sz="2000" i="1" dirty="0" smtClean="0">
                <a:solidFill>
                  <a:srgbClr val="7F7F7F"/>
                </a:solidFill>
                <a:latin typeface="Courier"/>
                <a:cs typeface="Courier"/>
              </a:rPr>
              <a:t>&gt;&gt; </a:t>
            </a:r>
            <a:r>
              <a:rPr lang="en-US" sz="2000" i="1" dirty="0" err="1" smtClean="0">
                <a:solidFill>
                  <a:srgbClr val="7F7F7F"/>
                </a:solidFill>
                <a:latin typeface="Courier"/>
                <a:cs typeface="Courier"/>
              </a:rPr>
              <a:t>sim.SurveySimulation.run_sim</a:t>
            </a:r>
            <a:r>
              <a:rPr lang="en-US" sz="2000" i="1" dirty="0" smtClean="0">
                <a:solidFill>
                  <a:srgbClr val="7F7F7F"/>
                </a:solidFill>
                <a:latin typeface="Courier"/>
                <a:cs typeface="Courier"/>
              </a:rPr>
              <a:t>()</a:t>
            </a:r>
          </a:p>
          <a:p>
            <a:pPr marL="0" indent="0">
              <a:buNone/>
            </a:pPr>
            <a:r>
              <a:rPr lang="en-US" dirty="0" smtClean="0"/>
              <a:t>Runs the mission simulation and selects targets to observe and looks for detections.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494078" y="4679745"/>
            <a:ext cx="4061458" cy="217825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Flow chart on next slide: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37300"/>
            <a:ext cx="8229600" cy="822658"/>
          </a:xfrm>
        </p:spPr>
        <p:txBody>
          <a:bodyPr/>
          <a:lstStyle/>
          <a:p>
            <a:r>
              <a:rPr lang="en-US" dirty="0" smtClean="0"/>
              <a:t>Survey Simulation 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578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37300"/>
            <a:ext cx="8229600" cy="822658"/>
          </a:xfrm>
        </p:spPr>
        <p:txBody>
          <a:bodyPr/>
          <a:lstStyle/>
          <a:p>
            <a:r>
              <a:rPr lang="en-US" dirty="0" smtClean="0"/>
              <a:t>Survey Simulation Run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28" y="1247155"/>
            <a:ext cx="6480428" cy="528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68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</TotalTime>
  <Words>597</Words>
  <Application>Microsoft Macintosh PowerPoint</Application>
  <PresentationFormat>On-screen Show (4:3)</PresentationFormat>
  <Paragraphs>88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EXOSIMS Pre-lim Testing for IPAC web-interface</vt:lpstr>
      <vt:lpstr>PowerPoint Presentation</vt:lpstr>
      <vt:lpstr>Set up</vt:lpstr>
      <vt:lpstr>Running the simulation</vt:lpstr>
      <vt:lpstr>Running the simulation</vt:lpstr>
      <vt:lpstr>Simulation initialization outline</vt:lpstr>
      <vt:lpstr>PowerPoint Presentation</vt:lpstr>
      <vt:lpstr>Survey Simulation Run</vt:lpstr>
      <vt:lpstr>Survey Simulation Run</vt:lpstr>
      <vt:lpstr>Survey Simulation Run</vt:lpstr>
      <vt:lpstr>Output objects</vt:lpstr>
      <vt:lpstr>Output objects</vt:lpstr>
      <vt:lpstr>Output objects</vt:lpstr>
      <vt:lpstr>Output objects</vt:lpstr>
      <vt:lpstr>Output objects</vt:lpstr>
      <vt:lpstr>Preliminary Survey Plots</vt:lpstr>
      <vt:lpstr>Sky Chart</vt:lpstr>
      <vt:lpstr>Target Order</vt:lpstr>
      <vt:lpstr>Target Description</vt:lpstr>
      <vt:lpstr>Planet Distributions</vt:lpstr>
      <vt:lpstr>Next move…</vt:lpstr>
    </vt:vector>
  </TitlesOfParts>
  <Company>IPAC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EXOSIMS Pre-lim Testing </dc:title>
  <dc:creator>Rahul Patel</dc:creator>
  <cp:lastModifiedBy>Rahul Patel</cp:lastModifiedBy>
  <cp:revision>35</cp:revision>
  <dcterms:created xsi:type="dcterms:W3CDTF">2016-06-17T01:52:05Z</dcterms:created>
  <dcterms:modified xsi:type="dcterms:W3CDTF">2016-06-17T23:36:53Z</dcterms:modified>
</cp:coreProperties>
</file>