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7" r:id="rId6"/>
    <p:sldId id="265" r:id="rId7"/>
    <p:sldId id="266" r:id="rId8"/>
    <p:sldId id="260" r:id="rId9"/>
    <p:sldId id="258" r:id="rId10"/>
    <p:sldId id="26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AB95-C3F2-408C-82AD-98F0E5BBC261}"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6894A-62B7-4E77-88E0-CFCB0856E9DA}" type="slidenum">
              <a:rPr lang="en-US" smtClean="0"/>
              <a:t>‹#›</a:t>
            </a:fld>
            <a:endParaRPr lang="en-US"/>
          </a:p>
        </p:txBody>
      </p:sp>
    </p:spTree>
    <p:extLst>
      <p:ext uri="{BB962C8B-B14F-4D97-AF65-F5344CB8AC3E}">
        <p14:creationId xmlns:p14="http://schemas.microsoft.com/office/powerpoint/2010/main" val="298849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A8F-DA24-4E37-BDE0-E507867AFF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8C6F3E-305D-4CBC-A958-6955245A7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5CE8F-E50A-4CF4-A0F9-E80DCACDF71D}"/>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5" name="Footer Placeholder 4">
            <a:extLst>
              <a:ext uri="{FF2B5EF4-FFF2-40B4-BE49-F238E27FC236}">
                <a16:creationId xmlns:a16="http://schemas.microsoft.com/office/drawing/2014/main" id="{34101211-03DC-405F-A281-2B61E99BA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A29BB-D5B6-4219-98CD-F90F2E783F5E}"/>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61630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C946-8F80-4CEC-AE03-6E31A55E4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DE3DC-5F37-4382-B2B5-2AFEFF34B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A8341-B943-46F2-A4E1-CBD59334793A}"/>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5" name="Footer Placeholder 4">
            <a:extLst>
              <a:ext uri="{FF2B5EF4-FFF2-40B4-BE49-F238E27FC236}">
                <a16:creationId xmlns:a16="http://schemas.microsoft.com/office/drawing/2014/main" id="{EE1B53C7-F61C-4A63-8DA3-E327FD1D5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C3D83-4995-4E89-9758-0B05A8274253}"/>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91008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64541-4C08-4BDE-BEC7-26615A29B1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19AB5-F7DA-4F9D-932B-6EB8B560F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AE164-B910-4203-91B0-976AFF8F2BAB}"/>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5" name="Footer Placeholder 4">
            <a:extLst>
              <a:ext uri="{FF2B5EF4-FFF2-40B4-BE49-F238E27FC236}">
                <a16:creationId xmlns:a16="http://schemas.microsoft.com/office/drawing/2014/main" id="{12229F59-2CFD-4A49-9692-DE8FE16DA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D375F-8DB2-4A2B-A61B-02E15829FF90}"/>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94332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49AF-AD2A-4A13-ADBC-66279DD2B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EDB31-78A3-405B-AB9E-1397345251E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275840-1D18-47B0-A4FE-42B0D80D45D6}"/>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6" name="Slide Number Placeholder 5">
            <a:extLst>
              <a:ext uri="{FF2B5EF4-FFF2-40B4-BE49-F238E27FC236}">
                <a16:creationId xmlns:a16="http://schemas.microsoft.com/office/drawing/2014/main" id="{32E1AAAB-7A59-4C11-AA13-157C6A172C82}"/>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81049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722-FA1A-4179-97B4-A9EDDF792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2EB79-24F7-4732-85BA-1F22C680F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8ECDC-F736-4BEA-8250-73A27A1F6B2D}"/>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5" name="Footer Placeholder 4">
            <a:extLst>
              <a:ext uri="{FF2B5EF4-FFF2-40B4-BE49-F238E27FC236}">
                <a16:creationId xmlns:a16="http://schemas.microsoft.com/office/drawing/2014/main" id="{07715D33-670C-4326-86AE-8279CECC7A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CAAD4-D044-4FCE-92CC-CE3B8998BB6E}"/>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24851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75B-040F-4D67-88E8-AEFB12919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81E38-2916-4A51-932B-952971EF3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69E0B-B9A7-455A-A37D-D175A1535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0AD408-8003-47E1-9718-138FDDFC028E}"/>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6" name="Footer Placeholder 5">
            <a:extLst>
              <a:ext uri="{FF2B5EF4-FFF2-40B4-BE49-F238E27FC236}">
                <a16:creationId xmlns:a16="http://schemas.microsoft.com/office/drawing/2014/main" id="{78FB5663-9B80-48DA-AC95-282D1E9B9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46900-0FA2-4F3D-B085-5D1C0E19EF6B}"/>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85494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CB0-E254-4436-83EF-914747F10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245A90-1122-408A-BF7A-E656239F1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B96D8-0DE8-47E5-B49A-773D6A7D1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110EF-CD69-4C43-B715-D27C23296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93F00-9ED4-42C5-BE85-FC6290D39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4A4E72-EDAB-4DD7-8611-8A426F0F00FF}"/>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8" name="Footer Placeholder 7">
            <a:extLst>
              <a:ext uri="{FF2B5EF4-FFF2-40B4-BE49-F238E27FC236}">
                <a16:creationId xmlns:a16="http://schemas.microsoft.com/office/drawing/2014/main" id="{022CF003-C186-4201-9D2A-601BBEBE7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55A9A-F350-4C30-9F5A-45029EDA00E4}"/>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234207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091C-3572-44BD-91F2-D3C84E8CD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E7EDE5-1DA5-413A-AD78-E9E9F036090A}"/>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4" name="Footer Placeholder 3">
            <a:extLst>
              <a:ext uri="{FF2B5EF4-FFF2-40B4-BE49-F238E27FC236}">
                <a16:creationId xmlns:a16="http://schemas.microsoft.com/office/drawing/2014/main" id="{56F9644E-A09D-4EB7-965D-E6BD3D3CF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90D18-8C93-4DD4-8C85-D7048E53FA74}"/>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75056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EB46D-D7FA-4591-B0F8-71F283203A6D}"/>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3" name="Footer Placeholder 2">
            <a:extLst>
              <a:ext uri="{FF2B5EF4-FFF2-40B4-BE49-F238E27FC236}">
                <a16:creationId xmlns:a16="http://schemas.microsoft.com/office/drawing/2014/main" id="{B205FCD6-88A7-409B-9FCE-A2E086ED79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C775D-CE57-4C13-A852-7FA0C2C4581A}"/>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312437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3972-9DA5-47B5-9C7F-3462E71F9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7C769A-4F56-4592-B0C5-BAB376307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206E6-1D3E-4E04-9C74-5B57A734F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1A882-500B-4823-A57A-12D61B2CF974}"/>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6" name="Footer Placeholder 5">
            <a:extLst>
              <a:ext uri="{FF2B5EF4-FFF2-40B4-BE49-F238E27FC236}">
                <a16:creationId xmlns:a16="http://schemas.microsoft.com/office/drawing/2014/main" id="{B8913B01-1C73-43B8-A96A-D823DB624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EAA5E-906B-4E13-8FF5-D31B7BF23E7C}"/>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81287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0FA3-97B5-4002-8144-2AE7ABAC1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17819-4920-4AF5-8B53-0E3B760AA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B4E9C-9477-453E-B4B8-F178B8096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27D53-1AF6-4FCD-840C-237DFE089A63}"/>
              </a:ext>
            </a:extLst>
          </p:cNvPr>
          <p:cNvSpPr>
            <a:spLocks noGrp="1"/>
          </p:cNvSpPr>
          <p:nvPr>
            <p:ph type="dt" sz="half" idx="10"/>
          </p:nvPr>
        </p:nvSpPr>
        <p:spPr/>
        <p:txBody>
          <a:bodyPr/>
          <a:lstStyle/>
          <a:p>
            <a:fld id="{59E4852F-AA52-4D36-99F0-0C623AEDDEB6}" type="datetimeFigureOut">
              <a:rPr lang="en-US" smtClean="0"/>
              <a:t>4/29/2020</a:t>
            </a:fld>
            <a:endParaRPr lang="en-US"/>
          </a:p>
        </p:txBody>
      </p:sp>
      <p:sp>
        <p:nvSpPr>
          <p:cNvPr id="6" name="Footer Placeholder 5">
            <a:extLst>
              <a:ext uri="{FF2B5EF4-FFF2-40B4-BE49-F238E27FC236}">
                <a16:creationId xmlns:a16="http://schemas.microsoft.com/office/drawing/2014/main" id="{B81B76DD-0857-4EB8-AE2F-F4788F4E1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ABF4B-4214-4CA8-8744-14CCF879F7E5}"/>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2526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ACA9A-CF75-470F-9BA4-A71AE933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7E3445-03DE-46BC-B03F-25AB5ADD2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F192-68E1-439C-92D0-0272DD265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4852F-AA52-4D36-99F0-0C623AEDDEB6}" type="datetimeFigureOut">
              <a:rPr lang="en-US" smtClean="0"/>
              <a:t>4/29/2020</a:t>
            </a:fld>
            <a:endParaRPr lang="en-US"/>
          </a:p>
        </p:txBody>
      </p:sp>
      <p:sp>
        <p:nvSpPr>
          <p:cNvPr id="5" name="Footer Placeholder 4">
            <a:extLst>
              <a:ext uri="{FF2B5EF4-FFF2-40B4-BE49-F238E27FC236}">
                <a16:creationId xmlns:a16="http://schemas.microsoft.com/office/drawing/2014/main" id="{F53AE4AC-2A6A-4B2F-96B2-8BEB38B95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0D6BE-8CCB-4007-922C-3A078B14E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596D6-C895-46B1-8504-EBF157A7CA46}" type="slidenum">
              <a:rPr lang="en-US" smtClean="0"/>
              <a:t>‹#›</a:t>
            </a:fld>
            <a:endParaRPr lang="en-US"/>
          </a:p>
        </p:txBody>
      </p:sp>
    </p:spTree>
    <p:extLst>
      <p:ext uri="{BB962C8B-B14F-4D97-AF65-F5344CB8AC3E}">
        <p14:creationId xmlns:p14="http://schemas.microsoft.com/office/powerpoint/2010/main" val="81070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qs.epa.gov/data/api/annualData/byState?email=lilu216@hotmail.com&amp;key=baygoose48&amp;param=42602&amp;bdate=20170101&amp;edate=20171231&amp;state=%22" TargetMode="External"/><Relationship Id="rId7" Type="http://schemas.openxmlformats.org/officeDocument/2006/relationships/image" Target="../media/image1.png"/><Relationship Id="rId2" Type="http://schemas.openxmlformats.org/officeDocument/2006/relationships/hyperlink" Target="https://dev.socrata.com/foundry/chronicdata.cdc.gov/hn4x-zwk7" TargetMode="External"/><Relationship Id="rId1" Type="http://schemas.openxmlformats.org/officeDocument/2006/relationships/slideLayout" Target="../slideLayouts/slideLayout2.xml"/><Relationship Id="rId6" Type="http://schemas.openxmlformats.org/officeDocument/2006/relationships/hyperlink" Target="https://chronicdata.cdc.gov/Nutrition-Physical-Activity-and-Obesity/Nutrition-Physical-Activity-and-Obesity-Behavioral/hn4x-zwk7" TargetMode="External"/><Relationship Id="rId5" Type="http://schemas.openxmlformats.org/officeDocument/2006/relationships/hyperlink" Target="https://dev.socrata.com/foundry/chronicdata.cdc.gov/8mrp-rmkw" TargetMode="External"/><Relationship Id="rId4" Type="http://schemas.openxmlformats.org/officeDocument/2006/relationships/hyperlink" Target="https://aqs.epa.gov/aqsweb/airdata/FileFormat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air/pollutant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teofchildhoodobesity.org/adult-obesity/"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dc.gov/healthyweight/assessing/bmi/adult_bmi/index.html#InterpretedAdult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stateofchildhoodobesity.org/methodolog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ADD7468-89C1-4142-BDAF-2CE167E98BCC}"/>
              </a:ext>
            </a:extLst>
          </p:cNvPr>
          <p:cNvSpPr>
            <a:spLocks noGrp="1"/>
          </p:cNvSpPr>
          <p:nvPr>
            <p:ph type="ctrTitle"/>
          </p:nvPr>
        </p:nvSpPr>
        <p:spPr>
          <a:xfrm>
            <a:off x="1378425" y="5199797"/>
            <a:ext cx="9435152" cy="789673"/>
          </a:xfrm>
        </p:spPr>
        <p:txBody>
          <a:bodyPr anchor="ctr">
            <a:normAutofit/>
          </a:bodyPr>
          <a:lstStyle/>
          <a:p>
            <a:r>
              <a:rPr lang="en-US" sz="4000" b="1">
                <a:solidFill>
                  <a:schemeClr val="bg1"/>
                </a:solidFill>
              </a:rPr>
              <a:t>PROJECT – 1 </a:t>
            </a:r>
          </a:p>
        </p:txBody>
      </p:sp>
      <p:sp>
        <p:nvSpPr>
          <p:cNvPr id="55" name="Freeform: Shape 54">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7B1BF7A-1A03-4060-BCF1-EBECB5F07B59}"/>
              </a:ext>
            </a:extLst>
          </p:cNvPr>
          <p:cNvSpPr>
            <a:spLocks noGrp="1"/>
          </p:cNvSpPr>
          <p:nvPr>
            <p:ph type="subTitle" idx="1"/>
          </p:nvPr>
        </p:nvSpPr>
        <p:spPr>
          <a:xfrm>
            <a:off x="1759237" y="6003836"/>
            <a:ext cx="8673427" cy="405405"/>
          </a:xfrm>
        </p:spPr>
        <p:txBody>
          <a:bodyPr>
            <a:noAutofit/>
          </a:bodyPr>
          <a:lstStyle/>
          <a:p>
            <a:r>
              <a:rPr lang="en-US" dirty="0">
                <a:solidFill>
                  <a:schemeClr val="bg1"/>
                </a:solidFill>
              </a:rPr>
              <a:t>HEALTH STATUS AND AIR QUALITY ANALYSIS FOR THE YEAR 2017</a:t>
            </a:r>
          </a:p>
        </p:txBody>
      </p:sp>
      <p:pic>
        <p:nvPicPr>
          <p:cNvPr id="6" name="Picture 5">
            <a:extLst>
              <a:ext uri="{FF2B5EF4-FFF2-40B4-BE49-F238E27FC236}">
                <a16:creationId xmlns:a16="http://schemas.microsoft.com/office/drawing/2014/main" id="{BB16CF01-A86D-470E-90A5-E37D2F8ACD3B}"/>
              </a:ext>
            </a:extLst>
          </p:cNvPr>
          <p:cNvPicPr>
            <a:picLocks noChangeAspect="1"/>
          </p:cNvPicPr>
          <p:nvPr/>
        </p:nvPicPr>
        <p:blipFill rotWithShape="1">
          <a:blip r:embed="rId2"/>
          <a:srcRect t="10498" r="1" b="14271"/>
          <a:stretch/>
        </p:blipFill>
        <p:spPr>
          <a:xfrm>
            <a:off x="1390983" y="1038611"/>
            <a:ext cx="9172961" cy="2950169"/>
          </a:xfrm>
          <a:prstGeom prst="rect">
            <a:avLst/>
          </a:prstGeom>
        </p:spPr>
      </p:pic>
    </p:spTree>
    <p:extLst>
      <p:ext uri="{BB962C8B-B14F-4D97-AF65-F5344CB8AC3E}">
        <p14:creationId xmlns:p14="http://schemas.microsoft.com/office/powerpoint/2010/main" val="185032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75A-8DE9-4DD4-832E-A9805B17213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D5A8806-926B-4FAB-927A-19870534BF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666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A6A-9A7C-4B37-8B6B-801A5AC05E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C1C5028-2BC4-42D5-989C-5DAA5DF5E7FC}"/>
              </a:ext>
            </a:extLst>
          </p:cNvPr>
          <p:cNvSpPr>
            <a:spLocks noGrp="1"/>
          </p:cNvSpPr>
          <p:nvPr>
            <p:ph idx="1"/>
          </p:nvPr>
        </p:nvSpPr>
        <p:spPr>
          <a:xfrm>
            <a:off x="838200" y="1470581"/>
            <a:ext cx="10515600" cy="4706382"/>
          </a:xfrm>
        </p:spPr>
        <p:txBody>
          <a:bodyPr>
            <a:normAutofit/>
          </a:bodyPr>
          <a:lstStyle/>
          <a:p>
            <a:r>
              <a:rPr lang="en-US" sz="2000" dirty="0"/>
              <a:t>API’s used:</a:t>
            </a:r>
          </a:p>
          <a:p>
            <a:pPr lvl="1"/>
            <a:r>
              <a:rPr lang="en-US" sz="1600" dirty="0">
                <a:hlinkClick r:id="rId2"/>
              </a:rPr>
              <a:t>https://dev.socrata.com/foundry/chronicdata.cdc.gov/hn4x-zwk7</a:t>
            </a:r>
            <a:endParaRPr lang="en-US" sz="1600" dirty="0"/>
          </a:p>
          <a:p>
            <a:pPr lvl="1"/>
            <a:r>
              <a:rPr lang="en-US" sz="1600" dirty="0">
                <a:hlinkClick r:id="rId3"/>
              </a:rPr>
              <a:t>https://aqs.epa.gov/data/api/annualData/byState?</a:t>
            </a:r>
            <a:endParaRPr lang="en-US" sz="1600" dirty="0"/>
          </a:p>
          <a:p>
            <a:pPr marL="457200" lvl="1" indent="0">
              <a:buNone/>
            </a:pPr>
            <a:endParaRPr lang="en-US" sz="1600" dirty="0"/>
          </a:p>
          <a:p>
            <a:pPr lvl="1"/>
            <a:r>
              <a:rPr lang="en-US" sz="1600" dirty="0">
                <a:hlinkClick r:id="rId4"/>
              </a:rPr>
              <a:t>https://aqs.epa.gov/aqsweb/airdata/FileFormats.html</a:t>
            </a:r>
            <a:endParaRPr lang="en-US" sz="1600" dirty="0"/>
          </a:p>
          <a:p>
            <a:pPr marL="457200" lvl="1" indent="0">
              <a:buNone/>
            </a:pPr>
            <a:endParaRPr lang="en-US" sz="1600" dirty="0"/>
          </a:p>
          <a:p>
            <a:pPr marL="457200" lvl="1" indent="0">
              <a:buNone/>
            </a:pPr>
            <a:r>
              <a:rPr lang="en-US" sz="1600" dirty="0"/>
              <a:t>CSV File:</a:t>
            </a:r>
          </a:p>
          <a:p>
            <a:pPr marL="457200" lvl="1" indent="0">
              <a:buNone/>
            </a:pPr>
            <a:r>
              <a:rPr lang="en-US" sz="1600" dirty="0"/>
              <a:t>Behavioral Risk Factor Surveillance System</a:t>
            </a:r>
          </a:p>
          <a:p>
            <a:pPr marL="457200" lvl="1" indent="0">
              <a:buNone/>
            </a:pPr>
            <a:r>
              <a:rPr lang="en-US" sz="1600" dirty="0">
                <a:hlinkClick r:id="rId5"/>
              </a:rPr>
              <a:t>https://dev.socrata.com/foundry/chronicdata.cdc.gov/8mrp-rmkw</a:t>
            </a:r>
            <a:endParaRPr lang="en-US" sz="1600" dirty="0"/>
          </a:p>
          <a:p>
            <a:pPr marL="457200" lvl="1" indent="0">
              <a:buNone/>
            </a:pPr>
            <a:r>
              <a:rPr lang="en-US" sz="1600" dirty="0">
                <a:hlinkClick r:id="rId6"/>
              </a:rPr>
              <a:t>https://chronicdata.cdc.gov/Nutrition-Physical-Activity-and-Obesity/Nutrition-Physical-Activity-and-Obesity-Behavioral/hn4x-zwk7</a:t>
            </a:r>
            <a:endParaRPr lang="en-US" sz="1600" dirty="0"/>
          </a:p>
          <a:p>
            <a:pPr lvl="1"/>
            <a:endParaRPr lang="en-US" sz="1600" dirty="0"/>
          </a:p>
        </p:txBody>
      </p:sp>
      <p:pic>
        <p:nvPicPr>
          <p:cNvPr id="4" name="Picture 3">
            <a:extLst>
              <a:ext uri="{FF2B5EF4-FFF2-40B4-BE49-F238E27FC236}">
                <a16:creationId xmlns:a16="http://schemas.microsoft.com/office/drawing/2014/main" id="{9C5509B0-90FC-422E-A842-020F58AAADB7}"/>
              </a:ext>
            </a:extLst>
          </p:cNvPr>
          <p:cNvPicPr>
            <a:picLocks noChangeAspect="1"/>
          </p:cNvPicPr>
          <p:nvPr/>
        </p:nvPicPr>
        <p:blipFill>
          <a:blip r:embed="rId7"/>
          <a:stretch>
            <a:fillRect/>
          </a:stretch>
        </p:blipFill>
        <p:spPr>
          <a:xfrm>
            <a:off x="195203" y="6217876"/>
            <a:ext cx="1285993" cy="549997"/>
          </a:xfrm>
          <a:prstGeom prst="rect">
            <a:avLst/>
          </a:prstGeom>
        </p:spPr>
      </p:pic>
    </p:spTree>
    <p:extLst>
      <p:ext uri="{BB962C8B-B14F-4D97-AF65-F5344CB8AC3E}">
        <p14:creationId xmlns:p14="http://schemas.microsoft.com/office/powerpoint/2010/main" val="166449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4D54-A232-4EF7-901B-AB744D5CDDCB}"/>
              </a:ext>
            </a:extLst>
          </p:cNvPr>
          <p:cNvSpPr>
            <a:spLocks noGrp="1"/>
          </p:cNvSpPr>
          <p:nvPr>
            <p:ph type="title"/>
          </p:nvPr>
        </p:nvSpPr>
        <p:spPr>
          <a:xfrm>
            <a:off x="838200" y="365126"/>
            <a:ext cx="10515600" cy="1048896"/>
          </a:xfrm>
        </p:spPr>
        <p:txBody>
          <a:bodyPr>
            <a:normAutofit/>
          </a:bodyPr>
          <a:lstStyle/>
          <a:p>
            <a:endParaRPr lang="en-US" sz="2000" dirty="0"/>
          </a:p>
        </p:txBody>
      </p:sp>
      <p:sp>
        <p:nvSpPr>
          <p:cNvPr id="3" name="Content Placeholder 2">
            <a:extLst>
              <a:ext uri="{FF2B5EF4-FFF2-40B4-BE49-F238E27FC236}">
                <a16:creationId xmlns:a16="http://schemas.microsoft.com/office/drawing/2014/main" id="{CC5D5286-DF1A-40DB-8D1D-6FDE3E238B83}"/>
              </a:ext>
            </a:extLst>
          </p:cNvPr>
          <p:cNvSpPr>
            <a:spLocks noGrp="1"/>
          </p:cNvSpPr>
          <p:nvPr>
            <p:ph idx="1"/>
          </p:nvPr>
        </p:nvSpPr>
        <p:spPr>
          <a:xfrm>
            <a:off x="838200" y="1715678"/>
            <a:ext cx="10515600" cy="4461285"/>
          </a:xfrm>
        </p:spPr>
        <p:txBody>
          <a:bodyPr/>
          <a:lstStyle/>
          <a:p>
            <a:r>
              <a:rPr lang="en-US" dirty="0"/>
              <a:t>List topic/introduction</a:t>
            </a:r>
          </a:p>
          <a:p>
            <a:r>
              <a:rPr lang="en-US" dirty="0"/>
              <a:t>Sources ; the API and Csv</a:t>
            </a:r>
          </a:p>
          <a:p>
            <a:r>
              <a:rPr lang="en-US" dirty="0"/>
              <a:t>Why we chose 2017</a:t>
            </a:r>
          </a:p>
          <a:p>
            <a:r>
              <a:rPr lang="en-US" dirty="0"/>
              <a:t>Why we chose Nitrogen Dioxide</a:t>
            </a:r>
          </a:p>
          <a:p>
            <a:r>
              <a:rPr lang="en-US" dirty="0"/>
              <a:t>What did we want to test?</a:t>
            </a:r>
          </a:p>
          <a:p>
            <a:r>
              <a:rPr lang="en-US" dirty="0"/>
              <a:t>Sample size -   csv file - 63,000 rows, 33 columns </a:t>
            </a:r>
          </a:p>
        </p:txBody>
      </p:sp>
      <p:pic>
        <p:nvPicPr>
          <p:cNvPr id="5" name="Picture 4">
            <a:extLst>
              <a:ext uri="{FF2B5EF4-FFF2-40B4-BE49-F238E27FC236}">
                <a16:creationId xmlns:a16="http://schemas.microsoft.com/office/drawing/2014/main" id="{3FD22ED7-2F89-4F1F-B23C-0D17F09C3B69}"/>
              </a:ext>
            </a:extLst>
          </p:cNvPr>
          <p:cNvPicPr>
            <a:picLocks noChangeAspect="1"/>
          </p:cNvPicPr>
          <p:nvPr/>
        </p:nvPicPr>
        <p:blipFill>
          <a:blip r:embed="rId2"/>
          <a:stretch>
            <a:fillRect/>
          </a:stretch>
        </p:blipFill>
        <p:spPr>
          <a:xfrm>
            <a:off x="225858" y="6251165"/>
            <a:ext cx="1418216" cy="606546"/>
          </a:xfrm>
          <a:prstGeom prst="rect">
            <a:avLst/>
          </a:prstGeom>
        </p:spPr>
      </p:pic>
    </p:spTree>
    <p:extLst>
      <p:ext uri="{BB962C8B-B14F-4D97-AF65-F5344CB8AC3E}">
        <p14:creationId xmlns:p14="http://schemas.microsoft.com/office/powerpoint/2010/main" val="260820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9356-BF7A-467D-A263-5FDA6551E8E2}"/>
              </a:ext>
            </a:extLst>
          </p:cNvPr>
          <p:cNvSpPr>
            <a:spLocks noGrp="1"/>
          </p:cNvSpPr>
          <p:nvPr>
            <p:ph type="title"/>
          </p:nvPr>
        </p:nvSpPr>
        <p:spPr/>
        <p:txBody>
          <a:bodyPr/>
          <a:lstStyle/>
          <a:p>
            <a:r>
              <a:rPr lang="en-US" dirty="0"/>
              <a:t>Why we chose NO2</a:t>
            </a:r>
          </a:p>
        </p:txBody>
      </p:sp>
      <p:sp>
        <p:nvSpPr>
          <p:cNvPr id="3" name="Content Placeholder 2">
            <a:extLst>
              <a:ext uri="{FF2B5EF4-FFF2-40B4-BE49-F238E27FC236}">
                <a16:creationId xmlns:a16="http://schemas.microsoft.com/office/drawing/2014/main" id="{42D84268-F9A4-4B8B-8654-DEEDA0D56C3D}"/>
              </a:ext>
            </a:extLst>
          </p:cNvPr>
          <p:cNvSpPr>
            <a:spLocks noGrp="1"/>
          </p:cNvSpPr>
          <p:nvPr>
            <p:ph idx="1"/>
          </p:nvPr>
        </p:nvSpPr>
        <p:spPr/>
        <p:txBody>
          <a:bodyPr>
            <a:normAutofit/>
          </a:bodyPr>
          <a:lstStyle/>
          <a:p>
            <a:r>
              <a:rPr lang="en-US" sz="1600" dirty="0"/>
              <a:t>The EPA has identified six pollutants as “criteria” air pollutants because it regulates them by developing human health-based and/or environmentally-based criteria (science-based guidelines) for setting permissible levels. These six pollutants are carbon monoxide, lead, nitrogen oxides, ground-level ozone, particle pollution (often referred to as particulate matter), and sulfur oxides.</a:t>
            </a:r>
          </a:p>
          <a:p>
            <a:r>
              <a:rPr lang="en-US" sz="1600" dirty="0"/>
              <a:t>Source: </a:t>
            </a:r>
            <a:r>
              <a:rPr lang="en-US" sz="1600" dirty="0">
                <a:hlinkClick r:id="rId2"/>
              </a:rPr>
              <a:t>https://www.cdc.gov/air/pollutants.htm</a:t>
            </a:r>
            <a:endParaRPr lang="en-US" sz="1600" dirty="0"/>
          </a:p>
          <a:p>
            <a:endParaRPr lang="en-US" sz="1600" dirty="0"/>
          </a:p>
          <a:p>
            <a:r>
              <a:rPr lang="en-US" sz="1600" dirty="0"/>
              <a:t>On our API, we had all parameters available for No2 among the 6 pollutants. We also tested </a:t>
            </a:r>
          </a:p>
          <a:p>
            <a:r>
              <a:rPr lang="en-US" sz="1600" dirty="0"/>
              <a:t>Effects of No2:</a:t>
            </a:r>
          </a:p>
          <a:p>
            <a:pPr lvl="1"/>
            <a:r>
              <a:rPr lang="en-US" sz="1400" dirty="0"/>
              <a:t>Breathing air with a high concentration of NO</a:t>
            </a:r>
            <a:r>
              <a:rPr lang="en-US" sz="1400" baseline="-25000" dirty="0"/>
              <a:t>2</a:t>
            </a:r>
            <a:r>
              <a:rPr lang="en-US" sz="1400" dirty="0"/>
              <a:t> can irritate airways in the human respiratory system. Such exposures over short periods can aggravate respiratory diseases, particularly asthma, leading to respiratory symptoms (such as coughing, wheezing or difficulty breathing), hospital admissions and visits to emergency rooms. Longer exposures to elevated concentrations of NO</a:t>
            </a:r>
            <a:r>
              <a:rPr lang="en-US" sz="1400" baseline="-25000" dirty="0"/>
              <a:t>2</a:t>
            </a:r>
            <a:r>
              <a:rPr lang="en-US" sz="1400" dirty="0"/>
              <a:t> may contribute to the development of asthma and potentially increase susceptibility to respiratory infections.</a:t>
            </a:r>
          </a:p>
          <a:p>
            <a:pPr lvl="1"/>
            <a:endParaRPr lang="en-US" sz="1400" dirty="0"/>
          </a:p>
        </p:txBody>
      </p:sp>
    </p:spTree>
    <p:extLst>
      <p:ext uri="{BB962C8B-B14F-4D97-AF65-F5344CB8AC3E}">
        <p14:creationId xmlns:p14="http://schemas.microsoft.com/office/powerpoint/2010/main" val="170699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BC73-8D81-4CB5-AFAC-A1DE4A7187F9}"/>
              </a:ext>
            </a:extLst>
          </p:cNvPr>
          <p:cNvSpPr>
            <a:spLocks noGrp="1"/>
          </p:cNvSpPr>
          <p:nvPr>
            <p:ph type="title"/>
          </p:nvPr>
        </p:nvSpPr>
        <p:spPr>
          <a:xfrm>
            <a:off x="838200" y="365125"/>
            <a:ext cx="10304282" cy="756665"/>
          </a:xfrm>
        </p:spPr>
        <p:txBody>
          <a:bodyPr>
            <a:normAutofit/>
          </a:bodyPr>
          <a:lstStyle/>
          <a:p>
            <a:r>
              <a:rPr lang="en-US" sz="3200" dirty="0"/>
              <a:t>List the 9 questions</a:t>
            </a:r>
          </a:p>
        </p:txBody>
      </p:sp>
      <p:sp>
        <p:nvSpPr>
          <p:cNvPr id="3" name="Content Placeholder 2">
            <a:extLst>
              <a:ext uri="{FF2B5EF4-FFF2-40B4-BE49-F238E27FC236}">
                <a16:creationId xmlns:a16="http://schemas.microsoft.com/office/drawing/2014/main" id="{FA4834CB-4CE8-42D5-BD6C-03653270C83A}"/>
              </a:ext>
            </a:extLst>
          </p:cNvPr>
          <p:cNvSpPr>
            <a:spLocks noGrp="1"/>
          </p:cNvSpPr>
          <p:nvPr>
            <p:ph idx="1"/>
          </p:nvPr>
        </p:nvSpPr>
        <p:spPr>
          <a:xfrm>
            <a:off x="838200" y="1583703"/>
            <a:ext cx="10515600" cy="4593260"/>
          </a:xfrm>
        </p:spPr>
        <p:txBody>
          <a:bodyPr>
            <a:normAutofit/>
          </a:bodyPr>
          <a:lstStyle/>
          <a:p>
            <a:r>
              <a:rPr lang="en-US" sz="1400" dirty="0"/>
              <a:t>Percent of adults aged 18 years and older who have an overweight classification</a:t>
            </a:r>
          </a:p>
          <a:p>
            <a:r>
              <a:rPr lang="en-US" sz="1400" dirty="0"/>
              <a:t>Percent of adults aged 18 years and older who have obesity</a:t>
            </a:r>
          </a:p>
          <a:p>
            <a:r>
              <a:rPr lang="en-US" sz="1400" dirty="0"/>
              <a:t>Percent of adults who achieve at least 150 minutes a week of moderate-intensity aerobic physical activity or 75 minutes a week of vigorous-intensity aerobic activity (or an equivalent combination)</a:t>
            </a:r>
          </a:p>
          <a:p>
            <a:r>
              <a:rPr lang="en-US" sz="1400" dirty="0"/>
              <a:t>Percent of adults who achieve at least 150 minutes a week of moderate-intensity aerobic physical activity or 75 minutes a week of vigorous-intensity aerobic physical activity and engage in muscle-strengthening activities on 2 or more days a week</a:t>
            </a:r>
          </a:p>
          <a:p>
            <a:r>
              <a:rPr lang="en-US" sz="1400" dirty="0"/>
              <a:t>Percent of adults who achieve at least 300 minutes a week of moderate-intensity aerobic physical activity or 150 minutes a week of vigorous-intensity aerobic activity (or an equivalent combination)</a:t>
            </a:r>
          </a:p>
          <a:p>
            <a:r>
              <a:rPr lang="en-US" sz="1400" dirty="0"/>
              <a:t>Percent of adults who engage in muscle-strengthening activities on 2 or more days a week</a:t>
            </a:r>
          </a:p>
          <a:p>
            <a:r>
              <a:rPr lang="en-US" sz="1400" dirty="0"/>
              <a:t>Percent of adults who engage in no leisure-time physical activity</a:t>
            </a:r>
          </a:p>
          <a:p>
            <a:r>
              <a:rPr lang="en-US" sz="1400" dirty="0"/>
              <a:t>Percent of adults who report consuming fruit less than one time daily</a:t>
            </a:r>
          </a:p>
          <a:p>
            <a:r>
              <a:rPr lang="en-US" sz="1400" dirty="0"/>
              <a:t>Percent of adults who report consuming vegetables less than one time daily</a:t>
            </a:r>
          </a:p>
          <a:p>
            <a:endParaRPr lang="en-US" sz="2000" dirty="0"/>
          </a:p>
          <a:p>
            <a:endParaRPr lang="en-US" sz="2000" dirty="0"/>
          </a:p>
        </p:txBody>
      </p:sp>
    </p:spTree>
    <p:extLst>
      <p:ext uri="{BB962C8B-B14F-4D97-AF65-F5344CB8AC3E}">
        <p14:creationId xmlns:p14="http://schemas.microsoft.com/office/powerpoint/2010/main" val="65359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6297-F62F-498E-878C-6F687606EFD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BE8FAF4-B2A0-4AEF-AB4D-3C5026E4C0E5}"/>
              </a:ext>
            </a:extLst>
          </p:cNvPr>
          <p:cNvSpPr>
            <a:spLocks noGrp="1"/>
          </p:cNvSpPr>
          <p:nvPr>
            <p:ph idx="1"/>
          </p:nvPr>
        </p:nvSpPr>
        <p:spPr/>
        <p:txBody>
          <a:bodyPr/>
          <a:lstStyle/>
          <a:p>
            <a:r>
              <a:rPr lang="en-US" dirty="0"/>
              <a:t>We can talk about how we spilt the 3 Q’s and what analysis each of us performed with the 3 questions </a:t>
            </a:r>
          </a:p>
        </p:txBody>
      </p:sp>
    </p:spTree>
    <p:extLst>
      <p:ext uri="{BB962C8B-B14F-4D97-AF65-F5344CB8AC3E}">
        <p14:creationId xmlns:p14="http://schemas.microsoft.com/office/powerpoint/2010/main" val="29260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476-5860-4EFD-B73B-C66E13FFFEFC}"/>
              </a:ext>
            </a:extLst>
          </p:cNvPr>
          <p:cNvSpPr>
            <a:spLocks noGrp="1"/>
          </p:cNvSpPr>
          <p:nvPr>
            <p:ph type="title"/>
          </p:nvPr>
        </p:nvSpPr>
        <p:spPr>
          <a:xfrm>
            <a:off x="838200" y="365125"/>
            <a:ext cx="10515600" cy="739775"/>
          </a:xfrm>
        </p:spPr>
        <p:txBody>
          <a:bodyPr>
            <a:normAutofit fontScale="90000"/>
          </a:bodyPr>
          <a:lstStyle/>
          <a:p>
            <a:r>
              <a:rPr lang="en-US" sz="2800" dirty="0" err="1"/>
              <a:t>Source:</a:t>
            </a:r>
            <a:r>
              <a:rPr lang="en-US" sz="2800" dirty="0" err="1">
                <a:hlinkClick r:id="rId2"/>
              </a:rPr>
              <a:t>https</a:t>
            </a:r>
            <a:r>
              <a:rPr lang="en-US" sz="2800" dirty="0">
                <a:hlinkClick r:id="rId2"/>
              </a:rPr>
              <a:t>://stateofchildhoodobesity.org/adult-obesity/</a:t>
            </a:r>
            <a:br>
              <a:rPr lang="en-US" sz="2800" dirty="0"/>
            </a:br>
            <a:r>
              <a:rPr lang="en-US" sz="2800" dirty="0"/>
              <a:t>This data is for 2017</a:t>
            </a:r>
          </a:p>
        </p:txBody>
      </p:sp>
      <p:pic>
        <p:nvPicPr>
          <p:cNvPr id="5" name="Content Placeholder 4">
            <a:extLst>
              <a:ext uri="{FF2B5EF4-FFF2-40B4-BE49-F238E27FC236}">
                <a16:creationId xmlns:a16="http://schemas.microsoft.com/office/drawing/2014/main" id="{E4AF5551-D8EC-4B51-A73A-8B900B5855B6}"/>
              </a:ext>
            </a:extLst>
          </p:cNvPr>
          <p:cNvPicPr>
            <a:picLocks noGrp="1" noChangeAspect="1"/>
          </p:cNvPicPr>
          <p:nvPr>
            <p:ph sz="half" idx="1"/>
          </p:nvPr>
        </p:nvPicPr>
        <p:blipFill>
          <a:blip r:embed="rId3"/>
          <a:stretch>
            <a:fillRect/>
          </a:stretch>
        </p:blipFill>
        <p:spPr>
          <a:xfrm>
            <a:off x="229362" y="1385297"/>
            <a:ext cx="5398440" cy="5321320"/>
          </a:xfrm>
          <a:prstGeom prst="rect">
            <a:avLst/>
          </a:prstGeom>
        </p:spPr>
      </p:pic>
      <p:sp>
        <p:nvSpPr>
          <p:cNvPr id="4" name="Content Placeholder 3">
            <a:extLst>
              <a:ext uri="{FF2B5EF4-FFF2-40B4-BE49-F238E27FC236}">
                <a16:creationId xmlns:a16="http://schemas.microsoft.com/office/drawing/2014/main" id="{798C86FF-AF82-4FD6-9081-039F9387C74F}"/>
              </a:ext>
            </a:extLst>
          </p:cNvPr>
          <p:cNvSpPr>
            <a:spLocks noGrp="1"/>
          </p:cNvSpPr>
          <p:nvPr>
            <p:ph sz="half" idx="2"/>
          </p:nvPr>
        </p:nvSpPr>
        <p:spPr>
          <a:xfrm>
            <a:off x="6095999" y="1508288"/>
            <a:ext cx="5398439" cy="5081047"/>
          </a:xfrm>
        </p:spPr>
        <p:txBody>
          <a:bodyPr/>
          <a:lstStyle/>
          <a:p>
            <a:endParaRPr lang="en-US" dirty="0"/>
          </a:p>
        </p:txBody>
      </p:sp>
    </p:spTree>
    <p:extLst>
      <p:ext uri="{BB962C8B-B14F-4D97-AF65-F5344CB8AC3E}">
        <p14:creationId xmlns:p14="http://schemas.microsoft.com/office/powerpoint/2010/main" val="28149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A4E6-9D47-4076-A04B-2126C42A1D7E}"/>
              </a:ext>
            </a:extLst>
          </p:cNvPr>
          <p:cNvSpPr>
            <a:spLocks noGrp="1"/>
          </p:cNvSpPr>
          <p:nvPr>
            <p:ph type="title"/>
          </p:nvPr>
        </p:nvSpPr>
        <p:spPr>
          <a:xfrm>
            <a:off x="838200" y="365126"/>
            <a:ext cx="10515600" cy="730250"/>
          </a:xfrm>
        </p:spPr>
        <p:txBody>
          <a:bodyPr/>
          <a:lstStyle/>
          <a:p>
            <a:r>
              <a:rPr lang="en-US" dirty="0"/>
              <a:t>BMI CHART </a:t>
            </a:r>
          </a:p>
        </p:txBody>
      </p:sp>
      <p:pic>
        <p:nvPicPr>
          <p:cNvPr id="4" name="Content Placeholder 3">
            <a:extLst>
              <a:ext uri="{FF2B5EF4-FFF2-40B4-BE49-F238E27FC236}">
                <a16:creationId xmlns:a16="http://schemas.microsoft.com/office/drawing/2014/main" id="{8CB81E62-FB12-431C-8DE7-46CC073EBC0F}"/>
              </a:ext>
            </a:extLst>
          </p:cNvPr>
          <p:cNvPicPr>
            <a:picLocks noGrp="1" noChangeAspect="1"/>
          </p:cNvPicPr>
          <p:nvPr>
            <p:ph idx="1"/>
          </p:nvPr>
        </p:nvPicPr>
        <p:blipFill>
          <a:blip r:embed="rId2"/>
          <a:stretch>
            <a:fillRect/>
          </a:stretch>
        </p:blipFill>
        <p:spPr>
          <a:xfrm>
            <a:off x="838200" y="1520031"/>
            <a:ext cx="9582150" cy="4105275"/>
          </a:xfrm>
          <a:prstGeom prst="rect">
            <a:avLst/>
          </a:prstGeom>
        </p:spPr>
      </p:pic>
      <p:sp>
        <p:nvSpPr>
          <p:cNvPr id="5" name="TextBox 4">
            <a:extLst>
              <a:ext uri="{FF2B5EF4-FFF2-40B4-BE49-F238E27FC236}">
                <a16:creationId xmlns:a16="http://schemas.microsoft.com/office/drawing/2014/main" id="{ED9EB8E7-9BAD-4045-90A9-4AA07AC9FCBD}"/>
              </a:ext>
            </a:extLst>
          </p:cNvPr>
          <p:cNvSpPr txBox="1"/>
          <p:nvPr/>
        </p:nvSpPr>
        <p:spPr>
          <a:xfrm>
            <a:off x="981075" y="5991225"/>
            <a:ext cx="9734550" cy="646331"/>
          </a:xfrm>
          <a:prstGeom prst="rect">
            <a:avLst/>
          </a:prstGeom>
          <a:noFill/>
        </p:spPr>
        <p:txBody>
          <a:bodyPr wrap="square" rtlCol="0">
            <a:spAutoFit/>
          </a:bodyPr>
          <a:lstStyle/>
          <a:p>
            <a:r>
              <a:rPr lang="en-US" dirty="0">
                <a:hlinkClick r:id="rId3"/>
              </a:rPr>
              <a:t>https://www.cdc.gov/healthyweight/assessing/bmi/adult_bmi/index.html#InterpretedAdults</a:t>
            </a:r>
            <a:endParaRPr lang="en-US" dirty="0"/>
          </a:p>
          <a:p>
            <a:r>
              <a:rPr lang="en-US" dirty="0">
                <a:hlinkClick r:id="rId4"/>
              </a:rPr>
              <a:t>https://stateofchildhoodobesity.org/methodology/</a:t>
            </a:r>
            <a:endParaRPr lang="en-US" dirty="0"/>
          </a:p>
        </p:txBody>
      </p:sp>
    </p:spTree>
    <p:extLst>
      <p:ext uri="{BB962C8B-B14F-4D97-AF65-F5344CB8AC3E}">
        <p14:creationId xmlns:p14="http://schemas.microsoft.com/office/powerpoint/2010/main" val="324739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76BE-056D-40A3-B0EB-E8255B2D1600}"/>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0406B954-EFCD-46F7-84D1-1870F926B3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705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CD99-E03D-486F-98E6-8721F97350F7}"/>
              </a:ext>
            </a:extLst>
          </p:cNvPr>
          <p:cNvSpPr>
            <a:spLocks noGrp="1"/>
          </p:cNvSpPr>
          <p:nvPr>
            <p:ph type="title"/>
          </p:nvPr>
        </p:nvSpPr>
        <p:spPr/>
        <p:txBody>
          <a:bodyPr>
            <a:normAutofit/>
          </a:bodyPr>
          <a:lstStyle/>
          <a:p>
            <a:r>
              <a:rPr lang="en-US" sz="3200" dirty="0"/>
              <a:t>LIMITATIONS:</a:t>
            </a:r>
          </a:p>
        </p:txBody>
      </p:sp>
      <p:sp>
        <p:nvSpPr>
          <p:cNvPr id="3" name="Content Placeholder 2">
            <a:extLst>
              <a:ext uri="{FF2B5EF4-FFF2-40B4-BE49-F238E27FC236}">
                <a16:creationId xmlns:a16="http://schemas.microsoft.com/office/drawing/2014/main" id="{3286737E-99B2-449E-8A55-3891E10ADFEC}"/>
              </a:ext>
            </a:extLst>
          </p:cNvPr>
          <p:cNvSpPr>
            <a:spLocks noGrp="1"/>
          </p:cNvSpPr>
          <p:nvPr>
            <p:ph idx="1"/>
          </p:nvPr>
        </p:nvSpPr>
        <p:spPr>
          <a:xfrm>
            <a:off x="666750" y="1690688"/>
            <a:ext cx="10515600" cy="4351338"/>
          </a:xfrm>
        </p:spPr>
        <p:txBody>
          <a:bodyPr>
            <a:normAutofit/>
          </a:bodyPr>
          <a:lstStyle/>
          <a:p>
            <a:endParaRPr lang="en-US" sz="2000" dirty="0"/>
          </a:p>
        </p:txBody>
      </p:sp>
      <p:pic>
        <p:nvPicPr>
          <p:cNvPr id="4" name="Picture 3">
            <a:extLst>
              <a:ext uri="{FF2B5EF4-FFF2-40B4-BE49-F238E27FC236}">
                <a16:creationId xmlns:a16="http://schemas.microsoft.com/office/drawing/2014/main" id="{FF0B8FE0-9F84-4D80-92FC-A933CEB8796C}"/>
              </a:ext>
            </a:extLst>
          </p:cNvPr>
          <p:cNvPicPr>
            <a:picLocks noChangeAspect="1"/>
          </p:cNvPicPr>
          <p:nvPr/>
        </p:nvPicPr>
        <p:blipFill>
          <a:blip r:embed="rId2"/>
          <a:stretch>
            <a:fillRect/>
          </a:stretch>
        </p:blipFill>
        <p:spPr>
          <a:xfrm>
            <a:off x="262804" y="6428076"/>
            <a:ext cx="1005240" cy="429924"/>
          </a:xfrm>
          <a:prstGeom prst="rect">
            <a:avLst/>
          </a:prstGeom>
        </p:spPr>
      </p:pic>
    </p:spTree>
    <p:extLst>
      <p:ext uri="{BB962C8B-B14F-4D97-AF65-F5344CB8AC3E}">
        <p14:creationId xmlns:p14="http://schemas.microsoft.com/office/powerpoint/2010/main" val="2793196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499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 1 </vt:lpstr>
      <vt:lpstr>PowerPoint Presentation</vt:lpstr>
      <vt:lpstr>Why we chose NO2</vt:lpstr>
      <vt:lpstr>List the 9 questions</vt:lpstr>
      <vt:lpstr>PowerPoint Presentation</vt:lpstr>
      <vt:lpstr>Source:https://stateofchildhoodobesity.org/adult-obesity/ This data is for 2017</vt:lpstr>
      <vt:lpstr>BMI CHART </vt:lpstr>
      <vt:lpstr>FINDINGS:</vt:lpstr>
      <vt:lpstr>LIMITATIONS: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dc:title>
  <dc:creator>Soujanya Sridharan</dc:creator>
  <cp:lastModifiedBy>Soujanya Sridharan</cp:lastModifiedBy>
  <cp:revision>37</cp:revision>
  <dcterms:created xsi:type="dcterms:W3CDTF">2020-04-27T23:02:19Z</dcterms:created>
  <dcterms:modified xsi:type="dcterms:W3CDTF">2020-04-30T03:32:10Z</dcterms:modified>
</cp:coreProperties>
</file>