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a9050a8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a9050a8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bd51c825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bd51c82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a813cc3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a813cc3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a813cc36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a813cc3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a9050a8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a9050a8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bd51c82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bd51c82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bd51c825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bd51c825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bd51c825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bd51c825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a:p>
            <a:pPr indent="0" lvl="0" marL="0" rtl="0" algn="l">
              <a:spcBef>
                <a:spcPts val="0"/>
              </a:spcBef>
              <a:spcAft>
                <a:spcPts val="0"/>
              </a:spcAft>
              <a:buNone/>
            </a:pPr>
            <a:r>
              <a:rPr lang="en"/>
              <a:t>The mean IMDB scores are not identical among all content ratings for both short and long movies.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d51c825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d51c825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bd51c825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bd51c82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bd51c82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bd51c82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a9050acf5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a9050acf5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bd51c82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bd51c82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bd51c82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bd51c825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d51c82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d51c82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a9050acf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a9050acf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and content rating both appear to have an effect on profit. Longer movies with g or pg ratings are the most successful</a:t>
            </a:r>
            <a:endParaRPr/>
          </a:p>
          <a:p>
            <a:pPr indent="0" lvl="0" marL="0" rtl="0" algn="l">
              <a:spcBef>
                <a:spcPts val="0"/>
              </a:spcBef>
              <a:spcAft>
                <a:spcPts val="0"/>
              </a:spcAft>
              <a:buNone/>
            </a:pPr>
            <a:r>
              <a:rPr lang="en"/>
              <a:t>Higher budgets result in slightly higher imdb scores and much higher facebook likes</a:t>
            </a:r>
            <a:endParaRPr/>
          </a:p>
          <a:p>
            <a:pPr indent="0" lvl="0" marL="0" rtl="0" algn="l">
              <a:spcBef>
                <a:spcPts val="0"/>
              </a:spcBef>
              <a:spcAft>
                <a:spcPts val="0"/>
              </a:spcAft>
              <a:buNone/>
            </a:pPr>
            <a:r>
              <a:rPr lang="en"/>
              <a:t>The mean IMDB scores are not identical for each content rating.</a:t>
            </a:r>
            <a:endParaRPr/>
          </a:p>
          <a:p>
            <a:pPr indent="0" lvl="0" marL="0" rtl="0" algn="l">
              <a:spcBef>
                <a:spcPts val="0"/>
              </a:spcBef>
              <a:spcAft>
                <a:spcPts val="0"/>
              </a:spcAft>
              <a:buNone/>
            </a:pPr>
            <a:r>
              <a:rPr lang="en"/>
              <a:t>The mean IMDB score of longer movies(6.82) is significantly higher than shorter movies(6.12).</a:t>
            </a:r>
            <a:endParaRPr/>
          </a:p>
          <a:p>
            <a:pPr indent="0" lvl="0" marL="0" rtl="0" algn="l">
              <a:spcBef>
                <a:spcPts val="0"/>
              </a:spcBef>
              <a:spcAft>
                <a:spcPts val="0"/>
              </a:spcAft>
              <a:buNone/>
            </a:pPr>
            <a:r>
              <a:rPr lang="en"/>
              <a:t>The mean IMDB scores are not identical for each content rating among longer movies, and it showed the similar pattern among shorter movies.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a9050acf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a9050acf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Duration and content rating both appear to have an effect on profit. Longer movies with g or pg ratings are the most successful</a:t>
            </a:r>
            <a:endParaRPr/>
          </a:p>
          <a:p>
            <a:pPr indent="0" lvl="0" marL="0" rtl="0" algn="l">
              <a:spcBef>
                <a:spcPts val="0"/>
              </a:spcBef>
              <a:spcAft>
                <a:spcPts val="0"/>
              </a:spcAft>
              <a:buNone/>
            </a:pPr>
            <a:r>
              <a:rPr lang="en"/>
              <a:t>Higher budgets result in slightly higher imdb scores and much higher facebook likes</a:t>
            </a:r>
            <a:endParaRPr/>
          </a:p>
          <a:p>
            <a:pPr indent="0" lvl="0" marL="0" rtl="0" algn="l">
              <a:spcBef>
                <a:spcPts val="0"/>
              </a:spcBef>
              <a:spcAft>
                <a:spcPts val="0"/>
              </a:spcAft>
              <a:buNone/>
            </a:pPr>
            <a:r>
              <a:rPr lang="en"/>
              <a:t>The mean IMDB scores are not identical for each content rating.</a:t>
            </a:r>
            <a:endParaRPr/>
          </a:p>
          <a:p>
            <a:pPr indent="0" lvl="0" marL="0" rtl="0" algn="l">
              <a:spcBef>
                <a:spcPts val="0"/>
              </a:spcBef>
              <a:spcAft>
                <a:spcPts val="0"/>
              </a:spcAft>
              <a:buNone/>
            </a:pPr>
            <a:r>
              <a:rPr lang="en"/>
              <a:t>The mean IMDB score of longer movies(6.82) is significantly higher than shorter movies(6.12).</a:t>
            </a:r>
            <a:endParaRPr/>
          </a:p>
          <a:p>
            <a:pPr indent="0" lvl="0" marL="0" rtl="0" algn="l">
              <a:spcBef>
                <a:spcPts val="0"/>
              </a:spcBef>
              <a:spcAft>
                <a:spcPts val="0"/>
              </a:spcAft>
              <a:buNone/>
            </a:pPr>
            <a:r>
              <a:rPr lang="en"/>
              <a:t>The mean IMDB scores are not identical for each content rating among longer movies, and it showed the similar pattern among shorter movies.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bd51c825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bd51c825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d51c8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d51c8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a9050acf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a9050acf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1225" y="788350"/>
            <a:ext cx="8520600" cy="137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IMDB Movies</a:t>
            </a:r>
            <a:endParaRPr/>
          </a:p>
        </p:txBody>
      </p:sp>
      <p:sp>
        <p:nvSpPr>
          <p:cNvPr id="55" name="Google Shape;55;p13"/>
          <p:cNvSpPr txBox="1"/>
          <p:nvPr>
            <p:ph idx="1" type="subTitle"/>
          </p:nvPr>
        </p:nvSpPr>
        <p:spPr>
          <a:xfrm>
            <a:off x="221225" y="2175450"/>
            <a:ext cx="8520600" cy="7926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a:t>Presenters:</a:t>
            </a:r>
            <a:endParaRPr/>
          </a:p>
          <a:p>
            <a:pPr indent="0" lvl="0" marL="0" rtl="0" algn="ctr">
              <a:spcBef>
                <a:spcPts val="0"/>
              </a:spcBef>
              <a:spcAft>
                <a:spcPts val="0"/>
              </a:spcAft>
              <a:buNone/>
            </a:pPr>
            <a:r>
              <a:rPr lang="en"/>
              <a:t>Ashley J. Showers</a:t>
            </a:r>
            <a:endParaRPr/>
          </a:p>
          <a:p>
            <a:pPr indent="0" lvl="0" marL="0" rtl="0" algn="ctr">
              <a:spcBef>
                <a:spcPts val="0"/>
              </a:spcBef>
              <a:spcAft>
                <a:spcPts val="0"/>
              </a:spcAft>
              <a:buNone/>
            </a:pPr>
            <a:r>
              <a:rPr lang="en"/>
              <a:t>Brittany Clemmons</a:t>
            </a:r>
            <a:endParaRPr/>
          </a:p>
          <a:p>
            <a:pPr indent="0" lvl="0" marL="0" rtl="0" algn="ctr">
              <a:spcBef>
                <a:spcPts val="0"/>
              </a:spcBef>
              <a:spcAft>
                <a:spcPts val="0"/>
              </a:spcAft>
              <a:buNone/>
            </a:pPr>
            <a:r>
              <a:rPr lang="en"/>
              <a:t>Michael Schleiffarth</a:t>
            </a:r>
            <a:endParaRPr/>
          </a:p>
          <a:p>
            <a:pPr indent="0" lvl="0" marL="0" rtl="0" algn="ctr">
              <a:spcBef>
                <a:spcPts val="0"/>
              </a:spcBef>
              <a:spcAft>
                <a:spcPts val="0"/>
              </a:spcAft>
              <a:buNone/>
            </a:pPr>
            <a:r>
              <a:rPr lang="en"/>
              <a:t>Xinliang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Length of movies vs IMDB scores</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2"/>
          <p:cNvPicPr preferRelativeResize="0"/>
          <p:nvPr/>
        </p:nvPicPr>
        <p:blipFill>
          <a:blip r:embed="rId3">
            <a:alphaModFix/>
          </a:blip>
          <a:stretch>
            <a:fillRect/>
          </a:stretch>
        </p:blipFill>
        <p:spPr>
          <a:xfrm>
            <a:off x="1514541" y="1017725"/>
            <a:ext cx="5005361" cy="334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276250" y="2119500"/>
            <a:ext cx="445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t>
            </a:r>
            <a:r>
              <a:rPr lang="en"/>
              <a:t>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2355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B</a:t>
            </a:r>
            <a:r>
              <a:rPr lang="en"/>
              <a:t>udget</a:t>
            </a:r>
            <a:r>
              <a:rPr lang="en">
                <a:solidFill>
                  <a:schemeClr val="dk2"/>
                </a:solidFill>
              </a:rPr>
              <a:t> Effect on Movie Success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24"/>
          <p:cNvPicPr preferRelativeResize="0"/>
          <p:nvPr/>
        </p:nvPicPr>
        <p:blipFill>
          <a:blip r:embed="rId3">
            <a:alphaModFix/>
          </a:blip>
          <a:stretch>
            <a:fillRect/>
          </a:stretch>
        </p:blipFill>
        <p:spPr>
          <a:xfrm>
            <a:off x="4804325" y="1650250"/>
            <a:ext cx="3733800" cy="2647950"/>
          </a:xfrm>
          <a:prstGeom prst="rect">
            <a:avLst/>
          </a:prstGeom>
          <a:noFill/>
          <a:ln>
            <a:noFill/>
          </a:ln>
        </p:spPr>
      </p:pic>
      <p:pic>
        <p:nvPicPr>
          <p:cNvPr id="126" name="Google Shape;126;p24"/>
          <p:cNvPicPr preferRelativeResize="0"/>
          <p:nvPr/>
        </p:nvPicPr>
        <p:blipFill>
          <a:blip r:embed="rId4">
            <a:alphaModFix/>
          </a:blip>
          <a:stretch>
            <a:fillRect/>
          </a:stretch>
        </p:blipFill>
        <p:spPr>
          <a:xfrm>
            <a:off x="519338" y="1650250"/>
            <a:ext cx="3819525" cy="2647950"/>
          </a:xfrm>
          <a:prstGeom prst="rect">
            <a:avLst/>
          </a:prstGeom>
          <a:noFill/>
          <a:ln>
            <a:noFill/>
          </a:ln>
        </p:spPr>
      </p:pic>
      <p:pic>
        <p:nvPicPr>
          <p:cNvPr id="127" name="Google Shape;127;p24"/>
          <p:cNvPicPr preferRelativeResize="0"/>
          <p:nvPr/>
        </p:nvPicPr>
        <p:blipFill>
          <a:blip r:embed="rId5">
            <a:alphaModFix/>
          </a:blip>
          <a:stretch>
            <a:fillRect/>
          </a:stretch>
        </p:blipFill>
        <p:spPr>
          <a:xfrm>
            <a:off x="2667000" y="1650250"/>
            <a:ext cx="3657600" cy="264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2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235500" y="4074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What controllable variables will affect profit?</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2781300" y="1536700"/>
            <a:ext cx="3581400" cy="2647950"/>
          </a:xfrm>
          <a:prstGeom prst="rect">
            <a:avLst/>
          </a:prstGeom>
          <a:noFill/>
          <a:ln>
            <a:noFill/>
          </a:ln>
        </p:spPr>
      </p:pic>
      <p:pic>
        <p:nvPicPr>
          <p:cNvPr id="135" name="Google Shape;135;p25"/>
          <p:cNvPicPr preferRelativeResize="0"/>
          <p:nvPr/>
        </p:nvPicPr>
        <p:blipFill>
          <a:blip r:embed="rId4">
            <a:alphaModFix/>
          </a:blip>
          <a:stretch>
            <a:fillRect/>
          </a:stretch>
        </p:blipFill>
        <p:spPr>
          <a:xfrm>
            <a:off x="340000" y="1536700"/>
            <a:ext cx="3657600" cy="2647950"/>
          </a:xfrm>
          <a:prstGeom prst="rect">
            <a:avLst/>
          </a:prstGeom>
          <a:noFill/>
          <a:ln>
            <a:noFill/>
          </a:ln>
        </p:spPr>
      </p:pic>
      <p:pic>
        <p:nvPicPr>
          <p:cNvPr id="136" name="Google Shape;136;p25"/>
          <p:cNvPicPr preferRelativeResize="0"/>
          <p:nvPr/>
        </p:nvPicPr>
        <p:blipFill>
          <a:blip r:embed="rId5">
            <a:alphaModFix/>
          </a:blip>
          <a:stretch>
            <a:fillRect/>
          </a:stretch>
        </p:blipFill>
        <p:spPr>
          <a:xfrm>
            <a:off x="5174700" y="1536700"/>
            <a:ext cx="3657600" cy="2647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3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8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Aspect Ratio impact on Profit</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3" name="Google Shape;143;p26"/>
          <p:cNvPicPr preferRelativeResize="0"/>
          <p:nvPr/>
        </p:nvPicPr>
        <p:blipFill>
          <a:blip r:embed="rId3">
            <a:alphaModFix/>
          </a:blip>
          <a:stretch>
            <a:fillRect/>
          </a:stretch>
        </p:blipFill>
        <p:spPr>
          <a:xfrm>
            <a:off x="2029825" y="1423938"/>
            <a:ext cx="4476750" cy="2714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IMDB Scores for Each Content Rating</a:t>
            </a:r>
            <a:endParaRPr/>
          </a:p>
        </p:txBody>
      </p:sp>
      <p:sp>
        <p:nvSpPr>
          <p:cNvPr id="149" name="Google Shape;149;p27"/>
          <p:cNvSpPr txBox="1"/>
          <p:nvPr>
            <p:ph idx="1" type="body"/>
          </p:nvPr>
        </p:nvSpPr>
        <p:spPr>
          <a:xfrm>
            <a:off x="311700" y="4049750"/>
            <a:ext cx="8520600" cy="10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F-Statistic=29.37, P-value=</a:t>
            </a:r>
            <a:r>
              <a:rPr lang="en"/>
              <a:t>4.42e-24</a:t>
            </a:r>
            <a:endParaRPr/>
          </a:p>
          <a:p>
            <a:pPr indent="0" lvl="0" marL="0" rtl="0" algn="l">
              <a:spcBef>
                <a:spcPts val="0"/>
              </a:spcBef>
              <a:spcAft>
                <a:spcPts val="1600"/>
              </a:spcAft>
              <a:buNone/>
            </a:pPr>
            <a:r>
              <a:rPr lang="en"/>
              <a:t>P-value is less than 0.05, so the mean IMDB scores are significantly different among 5 content ratings. </a:t>
            </a:r>
            <a:endParaRPr/>
          </a:p>
        </p:txBody>
      </p:sp>
      <p:pic>
        <p:nvPicPr>
          <p:cNvPr id="150" name="Google Shape;150;p27"/>
          <p:cNvPicPr preferRelativeResize="0"/>
          <p:nvPr/>
        </p:nvPicPr>
        <p:blipFill>
          <a:blip r:embed="rId3">
            <a:alphaModFix/>
          </a:blip>
          <a:stretch>
            <a:fillRect/>
          </a:stretch>
        </p:blipFill>
        <p:spPr>
          <a:xfrm>
            <a:off x="4888950" y="1057363"/>
            <a:ext cx="3638550" cy="2647950"/>
          </a:xfrm>
          <a:prstGeom prst="rect">
            <a:avLst/>
          </a:prstGeom>
          <a:noFill/>
          <a:ln>
            <a:noFill/>
          </a:ln>
        </p:spPr>
      </p:pic>
      <p:pic>
        <p:nvPicPr>
          <p:cNvPr id="151" name="Google Shape;151;p27"/>
          <p:cNvPicPr preferRelativeResize="0"/>
          <p:nvPr/>
        </p:nvPicPr>
        <p:blipFill>
          <a:blip r:embed="rId4">
            <a:alphaModFix/>
          </a:blip>
          <a:stretch>
            <a:fillRect/>
          </a:stretch>
        </p:blipFill>
        <p:spPr>
          <a:xfrm>
            <a:off x="483400" y="1122000"/>
            <a:ext cx="367665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movie vs Short Movie</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T-test for IMDB score:</a:t>
            </a:r>
            <a:endParaRPr/>
          </a:p>
          <a:p>
            <a:pPr indent="0" lvl="0" marL="0" rtl="0" algn="l">
              <a:spcBef>
                <a:spcPts val="1600"/>
              </a:spcBef>
              <a:spcAft>
                <a:spcPts val="0"/>
              </a:spcAft>
              <a:buNone/>
            </a:pPr>
            <a:r>
              <a:rPr lang="en"/>
              <a:t>S</a:t>
            </a:r>
            <a:r>
              <a:rPr lang="en"/>
              <a:t>tatistic=-21.56</a:t>
            </a:r>
            <a:endParaRPr/>
          </a:p>
          <a:p>
            <a:pPr indent="0" lvl="0" marL="0" rtl="0" algn="l">
              <a:spcBef>
                <a:spcPts val="1600"/>
              </a:spcBef>
              <a:spcAft>
                <a:spcPts val="0"/>
              </a:spcAft>
              <a:buNone/>
            </a:pPr>
            <a:r>
              <a:rPr lang="en"/>
              <a:t>P-value=3.72e-97</a:t>
            </a:r>
            <a:endParaRPr/>
          </a:p>
          <a:p>
            <a:pPr indent="0" lvl="0" marL="0" rtl="0" algn="l">
              <a:spcBef>
                <a:spcPts val="1600"/>
              </a:spcBef>
              <a:spcAft>
                <a:spcPts val="0"/>
              </a:spcAft>
              <a:buNone/>
            </a:pPr>
            <a:r>
              <a:rPr lang="en"/>
              <a:t>μ(&lt;=106min)=6.12</a:t>
            </a:r>
            <a:endParaRPr/>
          </a:p>
          <a:p>
            <a:pPr indent="0" lvl="0" marL="0" rtl="0" algn="l">
              <a:spcBef>
                <a:spcPts val="1600"/>
              </a:spcBef>
              <a:spcAft>
                <a:spcPts val="1600"/>
              </a:spcAft>
              <a:buClr>
                <a:schemeClr val="dk1"/>
              </a:buClr>
              <a:buSzPts val="1100"/>
              <a:buFont typeface="Arial"/>
              <a:buNone/>
            </a:pPr>
            <a:r>
              <a:rPr lang="en"/>
              <a:t>μ(&gt;106min)=6.82</a:t>
            </a:r>
            <a:endParaRPr/>
          </a:p>
        </p:txBody>
      </p:sp>
      <p:pic>
        <p:nvPicPr>
          <p:cNvPr id="158" name="Google Shape;158;p28"/>
          <p:cNvPicPr preferRelativeResize="0"/>
          <p:nvPr/>
        </p:nvPicPr>
        <p:blipFill>
          <a:blip r:embed="rId3">
            <a:alphaModFix/>
          </a:blip>
          <a:stretch>
            <a:fillRect/>
          </a:stretch>
        </p:blipFill>
        <p:spPr>
          <a:xfrm>
            <a:off x="3901567" y="1017725"/>
            <a:ext cx="4930733" cy="355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IMDB Score over Each Content Rating among Different Movie Length </a:t>
            </a:r>
            <a:endParaRPr/>
          </a:p>
        </p:txBody>
      </p:sp>
      <p:sp>
        <p:nvSpPr>
          <p:cNvPr id="164" name="Google Shape;164;p29"/>
          <p:cNvSpPr txBox="1"/>
          <p:nvPr>
            <p:ph idx="1" type="body"/>
          </p:nvPr>
        </p:nvSpPr>
        <p:spPr>
          <a:xfrm>
            <a:off x="4409800" y="4107575"/>
            <a:ext cx="4088100" cy="97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a:t>
            </a:r>
            <a:endParaRPr/>
          </a:p>
          <a:p>
            <a:pPr indent="0" lvl="0" marL="0" rtl="0" algn="l">
              <a:spcBef>
                <a:spcPts val="0"/>
              </a:spcBef>
              <a:spcAft>
                <a:spcPts val="0"/>
              </a:spcAft>
              <a:buNone/>
            </a:pPr>
            <a:r>
              <a:rPr lang="en"/>
              <a:t>F-Statistic:18.94</a:t>
            </a:r>
            <a:endParaRPr/>
          </a:p>
          <a:p>
            <a:pPr indent="0" lvl="0" marL="0" rtl="0" algn="l">
              <a:spcBef>
                <a:spcPts val="0"/>
              </a:spcBef>
              <a:spcAft>
                <a:spcPts val="0"/>
              </a:spcAft>
              <a:buNone/>
            </a:pPr>
            <a:r>
              <a:rPr lang="en"/>
              <a:t>P-value=</a:t>
            </a:r>
            <a:r>
              <a:rPr lang="en"/>
              <a:t>2.75e-15</a:t>
            </a:r>
            <a:endParaRPr/>
          </a:p>
          <a:p>
            <a:pPr indent="0" lvl="0" marL="0" rtl="0" algn="l">
              <a:spcBef>
                <a:spcPts val="1600"/>
              </a:spcBef>
              <a:spcAft>
                <a:spcPts val="1600"/>
              </a:spcAft>
              <a:buNone/>
            </a:pPr>
            <a:r>
              <a:t/>
            </a:r>
            <a:endParaRPr/>
          </a:p>
        </p:txBody>
      </p:sp>
      <p:sp>
        <p:nvSpPr>
          <p:cNvPr id="165" name="Google Shape;165;p29"/>
          <p:cNvSpPr txBox="1"/>
          <p:nvPr>
            <p:ph idx="1" type="body"/>
          </p:nvPr>
        </p:nvSpPr>
        <p:spPr>
          <a:xfrm>
            <a:off x="464100" y="4142075"/>
            <a:ext cx="3870000" cy="8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a:t>
            </a:r>
            <a:endParaRPr/>
          </a:p>
          <a:p>
            <a:pPr indent="0" lvl="0" marL="0" rtl="0" algn="l">
              <a:spcBef>
                <a:spcPts val="0"/>
              </a:spcBef>
              <a:spcAft>
                <a:spcPts val="0"/>
              </a:spcAft>
              <a:buNone/>
            </a:pPr>
            <a:r>
              <a:rPr lang="en"/>
              <a:t>F-Statistic=18.23</a:t>
            </a:r>
            <a:endParaRPr/>
          </a:p>
          <a:p>
            <a:pPr indent="0" lvl="0" marL="0" rtl="0" algn="l">
              <a:spcBef>
                <a:spcPts val="0"/>
              </a:spcBef>
              <a:spcAft>
                <a:spcPts val="1600"/>
              </a:spcAft>
              <a:buNone/>
            </a:pPr>
            <a:r>
              <a:rPr lang="en"/>
              <a:t>P-value=</a:t>
            </a:r>
            <a:r>
              <a:rPr lang="en"/>
              <a:t>1.07e-14</a:t>
            </a:r>
            <a:endParaRPr/>
          </a:p>
        </p:txBody>
      </p:sp>
      <p:pic>
        <p:nvPicPr>
          <p:cNvPr id="166" name="Google Shape;166;p29"/>
          <p:cNvPicPr preferRelativeResize="0"/>
          <p:nvPr/>
        </p:nvPicPr>
        <p:blipFill>
          <a:blip r:embed="rId3">
            <a:alphaModFix/>
          </a:blip>
          <a:stretch>
            <a:fillRect/>
          </a:stretch>
        </p:blipFill>
        <p:spPr>
          <a:xfrm>
            <a:off x="311700" y="1347300"/>
            <a:ext cx="4076700" cy="2647950"/>
          </a:xfrm>
          <a:prstGeom prst="rect">
            <a:avLst/>
          </a:prstGeom>
          <a:noFill/>
          <a:ln>
            <a:noFill/>
          </a:ln>
        </p:spPr>
      </p:pic>
      <p:pic>
        <p:nvPicPr>
          <p:cNvPr id="167" name="Google Shape;167;p29"/>
          <p:cNvPicPr preferRelativeResize="0"/>
          <p:nvPr/>
        </p:nvPicPr>
        <p:blipFill>
          <a:blip r:embed="rId4">
            <a:alphaModFix/>
          </a:blip>
          <a:stretch>
            <a:fillRect/>
          </a:stretch>
        </p:blipFill>
        <p:spPr>
          <a:xfrm>
            <a:off x="4540800" y="1322525"/>
            <a:ext cx="4248150" cy="2647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Violin Plot</a:t>
            </a:r>
            <a:endParaRPr/>
          </a:p>
        </p:txBody>
      </p:sp>
      <p:sp>
        <p:nvSpPr>
          <p:cNvPr id="173" name="Google Shape;173;p30"/>
          <p:cNvSpPr txBox="1"/>
          <p:nvPr>
            <p:ph idx="1" type="body"/>
          </p:nvPr>
        </p:nvSpPr>
        <p:spPr>
          <a:xfrm>
            <a:off x="311700" y="426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0"/>
          <p:cNvPicPr preferRelativeResize="0"/>
          <p:nvPr/>
        </p:nvPicPr>
        <p:blipFill>
          <a:blip r:embed="rId3">
            <a:alphaModFix/>
          </a:blip>
          <a:stretch>
            <a:fillRect/>
          </a:stretch>
        </p:blipFill>
        <p:spPr>
          <a:xfrm>
            <a:off x="235500" y="1093925"/>
            <a:ext cx="3581400" cy="2647950"/>
          </a:xfrm>
          <a:prstGeom prst="rect">
            <a:avLst/>
          </a:prstGeom>
          <a:noFill/>
          <a:ln>
            <a:noFill/>
          </a:ln>
        </p:spPr>
      </p:pic>
      <p:pic>
        <p:nvPicPr>
          <p:cNvPr id="175" name="Google Shape;175;p30"/>
          <p:cNvPicPr preferRelativeResize="0"/>
          <p:nvPr/>
        </p:nvPicPr>
        <p:blipFill>
          <a:blip r:embed="rId4">
            <a:alphaModFix/>
          </a:blip>
          <a:stretch>
            <a:fillRect/>
          </a:stretch>
        </p:blipFill>
        <p:spPr>
          <a:xfrm>
            <a:off x="4572000" y="1076275"/>
            <a:ext cx="3638550" cy="2647950"/>
          </a:xfrm>
          <a:prstGeom prst="rect">
            <a:avLst/>
          </a:prstGeom>
          <a:noFill/>
          <a:ln>
            <a:noFill/>
          </a:ln>
        </p:spPr>
      </p:pic>
      <p:pic>
        <p:nvPicPr>
          <p:cNvPr id="176" name="Google Shape;176;p30"/>
          <p:cNvPicPr preferRelativeResize="0"/>
          <p:nvPr/>
        </p:nvPicPr>
        <p:blipFill>
          <a:blip r:embed="rId5">
            <a:alphaModFix/>
          </a:blip>
          <a:stretch>
            <a:fillRect/>
          </a:stretch>
        </p:blipFill>
        <p:spPr>
          <a:xfrm>
            <a:off x="1826023" y="732937"/>
            <a:ext cx="4851500" cy="353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1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solidFill>
                  <a:schemeClr val="dk1"/>
                </a:solidFill>
              </a:rPr>
              <a:t>Duration and content rating both appear to have an effect on profit. Longer movies with g or pg ratings are the most successful</a:t>
            </a:r>
            <a:endParaRPr>
              <a:solidFill>
                <a:schemeClr val="dk1"/>
              </a:solidFill>
            </a:endParaRPr>
          </a:p>
          <a:p>
            <a:pPr indent="-342900" lvl="0" marL="457200" marR="0" rtl="0" algn="l">
              <a:lnSpc>
                <a:spcPct val="115000"/>
              </a:lnSpc>
              <a:spcBef>
                <a:spcPts val="0"/>
              </a:spcBef>
              <a:spcAft>
                <a:spcPts val="0"/>
              </a:spcAft>
              <a:buSzPts val="1800"/>
              <a:buChar char="●"/>
            </a:pPr>
            <a:r>
              <a:rPr lang="en">
                <a:solidFill>
                  <a:schemeClr val="dk1"/>
                </a:solidFill>
              </a:rPr>
              <a:t>Higher budgets result in slightly higher imdb scores and much higher facebook likes, however, particularly high budgets (over 200 million) result in a loss of profit on average.</a:t>
            </a:r>
            <a:endParaRPr>
              <a:solidFill>
                <a:schemeClr val="dk1"/>
              </a:solidFill>
            </a:endParaRPr>
          </a:p>
          <a:p>
            <a:pPr indent="-342900" lvl="0" marL="457200" marR="0" rtl="0" algn="l">
              <a:lnSpc>
                <a:spcPct val="115000"/>
              </a:lnSpc>
              <a:spcBef>
                <a:spcPts val="0"/>
              </a:spcBef>
              <a:spcAft>
                <a:spcPts val="0"/>
              </a:spcAft>
              <a:buSzPts val="1800"/>
              <a:buChar char="●"/>
            </a:pPr>
            <a:r>
              <a:rPr lang="en">
                <a:solidFill>
                  <a:schemeClr val="dk1"/>
                </a:solidFill>
              </a:rPr>
              <a:t>The mean IMDB scores are not identical for each content rating.</a:t>
            </a:r>
            <a:endParaRPr>
              <a:solidFill>
                <a:schemeClr val="dk1"/>
              </a:solidFill>
            </a:endParaRPr>
          </a:p>
          <a:p>
            <a:pPr indent="-342900" lvl="0" marL="457200" marR="0" rtl="0" algn="l">
              <a:lnSpc>
                <a:spcPct val="115000"/>
              </a:lnSpc>
              <a:spcBef>
                <a:spcPts val="0"/>
              </a:spcBef>
              <a:spcAft>
                <a:spcPts val="0"/>
              </a:spcAft>
              <a:buSzPts val="1800"/>
              <a:buChar char="●"/>
            </a:pPr>
            <a:r>
              <a:rPr lang="en">
                <a:solidFill>
                  <a:schemeClr val="dk1"/>
                </a:solidFill>
              </a:rPr>
              <a:t>The mean IMDB score of longer movies(6.82) is significantly higher than shorter movies(6.12).</a:t>
            </a:r>
            <a:endParaRPr>
              <a:solidFill>
                <a:schemeClr val="dk1"/>
              </a:solidFill>
            </a:endParaRPr>
          </a:p>
          <a:p>
            <a:pPr indent="-342900" lvl="0" marL="457200" marR="0" rtl="0" algn="l">
              <a:lnSpc>
                <a:spcPct val="115000"/>
              </a:lnSpc>
              <a:spcBef>
                <a:spcPts val="0"/>
              </a:spcBef>
              <a:spcAft>
                <a:spcPts val="0"/>
              </a:spcAft>
              <a:buSzPts val="1800"/>
              <a:buChar char="●"/>
            </a:pPr>
            <a:r>
              <a:rPr lang="en">
                <a:solidFill>
                  <a:schemeClr val="dk1"/>
                </a:solidFill>
              </a:rPr>
              <a:t>The mean IMDB scores are not identical for each content rating among longer movies, and it showed the similar pattern among shorter movies.</a:t>
            </a:r>
            <a:r>
              <a:rPr lang="en"/>
              <a:t>    </a:t>
            </a:r>
            <a:endParaRPr/>
          </a:p>
        </p:txBody>
      </p:sp>
      <p:sp>
        <p:nvSpPr>
          <p:cNvPr id="182" name="Google Shape;182;p31"/>
          <p:cNvSpPr txBox="1"/>
          <p:nvPr>
            <p:ph type="title"/>
          </p:nvPr>
        </p:nvSpPr>
        <p:spPr>
          <a:xfrm>
            <a:off x="311700" y="4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 Kaggle</a:t>
            </a:r>
            <a:endParaRPr/>
          </a:p>
          <a:p>
            <a:pPr indent="0" lvl="0" marL="0" rtl="0" algn="l">
              <a:spcBef>
                <a:spcPts val="1600"/>
              </a:spcBef>
              <a:spcAft>
                <a:spcPts val="0"/>
              </a:spcAft>
              <a:buNone/>
            </a:pPr>
            <a:r>
              <a:rPr lang="en"/>
              <a:t>Dataset Name: IMDB 5000 Movie </a:t>
            </a:r>
            <a:endParaRPr/>
          </a:p>
          <a:p>
            <a:pPr indent="0" lvl="0" marL="0" rtl="0" algn="l">
              <a:spcBef>
                <a:spcPts val="1600"/>
              </a:spcBef>
              <a:spcAft>
                <a:spcPts val="0"/>
              </a:spcAft>
              <a:buNone/>
            </a:pPr>
            <a:r>
              <a:rPr lang="en"/>
              <a:t>Data Cleaning: Remove missing value rows, 3756 rows for analysis.</a:t>
            </a:r>
            <a:endParaRPr/>
          </a:p>
          <a:p>
            <a:pPr indent="0" lvl="0" marL="0" rtl="0" algn="l">
              <a:spcBef>
                <a:spcPts val="1600"/>
              </a:spcBef>
              <a:spcAft>
                <a:spcPts val="0"/>
              </a:spcAft>
              <a:buNone/>
            </a:pPr>
            <a:r>
              <a:rPr lang="en"/>
              <a:t>Programming language: Python</a:t>
            </a:r>
            <a:endParaRPr/>
          </a:p>
          <a:p>
            <a:pPr indent="0" lvl="0" marL="0" rtl="0" algn="l">
              <a:spcBef>
                <a:spcPts val="1600"/>
              </a:spcBef>
              <a:spcAft>
                <a:spcPts val="0"/>
              </a:spcAft>
              <a:buNone/>
            </a:pPr>
            <a:r>
              <a:rPr lang="en"/>
              <a:t>Modules/Packages: </a:t>
            </a:r>
            <a:endParaRPr/>
          </a:p>
          <a:p>
            <a:pPr indent="0" lvl="0" marL="0" rtl="0" algn="l">
              <a:spcBef>
                <a:spcPts val="1600"/>
              </a:spcBef>
              <a:spcAft>
                <a:spcPts val="1600"/>
              </a:spcAft>
              <a:buNone/>
            </a:pPr>
            <a:r>
              <a:rPr lang="en"/>
              <a:t>	Pandas, matplotlib.pyplot, numpy, seaborn scipy.stats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There is a positive relationship between the number of movies a director has made and how successful those movies are. This may suggest that as directors create more movies over time there is a higher chance of achieving above average success.</a:t>
            </a:r>
            <a:endParaRPr/>
          </a:p>
          <a:p>
            <a:pPr indent="-342900" lvl="0" marL="457200" marR="0" rtl="0" algn="l">
              <a:lnSpc>
                <a:spcPct val="115000"/>
              </a:lnSpc>
              <a:spcBef>
                <a:spcPts val="0"/>
              </a:spcBef>
              <a:spcAft>
                <a:spcPts val="0"/>
              </a:spcAft>
              <a:buSzPts val="1800"/>
              <a:buChar char="●"/>
            </a:pPr>
            <a:r>
              <a:rPr lang="en">
                <a:solidFill>
                  <a:schemeClr val="dk1"/>
                </a:solidFill>
              </a:rPr>
              <a:t>There is a weak negative to zero relationship between top actors featured in movies and the average success of their movies. This may suggest that the choice in actor does not have as strong an influence as initially thought. Additionally, top actors will have a higher quantity of movie successes and movie failures as their quantity of movies filmed increases. Hence, explaining why their mean IMDB score average very similar to each other.</a:t>
            </a:r>
            <a:endParaRPr/>
          </a:p>
        </p:txBody>
      </p:sp>
      <p:sp>
        <p:nvSpPr>
          <p:cNvPr id="188" name="Google Shape;188;p32"/>
          <p:cNvSpPr txBox="1"/>
          <p:nvPr>
            <p:ph type="title"/>
          </p:nvPr>
        </p:nvSpPr>
        <p:spPr>
          <a:xfrm>
            <a:off x="311700" y="43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t>Reference:</a:t>
            </a:r>
            <a:endParaRPr sz="1200"/>
          </a:p>
          <a:p>
            <a:pPr indent="0" lvl="0" marL="0" rtl="0" algn="l">
              <a:lnSpc>
                <a:spcPct val="100000"/>
              </a:lnSpc>
              <a:spcBef>
                <a:spcPts val="0"/>
              </a:spcBef>
              <a:spcAft>
                <a:spcPts val="0"/>
              </a:spcAft>
              <a:buClr>
                <a:schemeClr val="dk1"/>
              </a:buClr>
              <a:buSzPts val="1100"/>
              <a:buFont typeface="Arial"/>
              <a:buNone/>
            </a:pPr>
            <a:r>
              <a:rPr lang="en" sz="1200"/>
              <a:t>1) Trendline for Mean IMDB Score over Years was taken from the stackoverflow answer below:  </a:t>
            </a:r>
            <a:endParaRPr sz="1200"/>
          </a:p>
          <a:p>
            <a:pPr indent="0" lvl="0" marL="0" rtl="0" algn="l">
              <a:lnSpc>
                <a:spcPct val="100000"/>
              </a:lnSpc>
              <a:spcBef>
                <a:spcPts val="0"/>
              </a:spcBef>
              <a:spcAft>
                <a:spcPts val="0"/>
              </a:spcAft>
              <a:buClr>
                <a:schemeClr val="dk1"/>
              </a:buClr>
              <a:buSzPts val="1100"/>
              <a:buFont typeface="Arial"/>
              <a:buNone/>
            </a:pPr>
            <a:r>
              <a:rPr lang="en" sz="1200"/>
              <a:t>    https://stackoverflow.com/questions/26447191/how-to-add-trendline-in-python-matplotlib-dot-scatter-graphs</a:t>
            </a:r>
            <a:endParaRPr sz="1200"/>
          </a:p>
          <a:p>
            <a:pPr indent="0" lvl="0" marL="0" rtl="0" algn="l">
              <a:lnSpc>
                <a:spcPct val="100000"/>
              </a:lnSpc>
              <a:spcBef>
                <a:spcPts val="0"/>
              </a:spcBef>
              <a:spcAft>
                <a:spcPts val="0"/>
              </a:spcAft>
              <a:buClr>
                <a:schemeClr val="dk1"/>
              </a:buClr>
              <a:buSzPts val="1100"/>
              <a:buFont typeface="Arial"/>
              <a:buNone/>
            </a:pPr>
            <a:r>
              <a:rPr lang="en" sz="1200"/>
              <a:t>2) Number of Movie by Year was taken from below link:</a:t>
            </a:r>
            <a:endParaRPr sz="1200"/>
          </a:p>
          <a:p>
            <a:pPr indent="0" lvl="0" marL="0" rtl="0" algn="l">
              <a:lnSpc>
                <a:spcPct val="100000"/>
              </a:lnSpc>
              <a:spcBef>
                <a:spcPts val="0"/>
              </a:spcBef>
              <a:spcAft>
                <a:spcPts val="0"/>
              </a:spcAft>
              <a:buClr>
                <a:schemeClr val="dk1"/>
              </a:buClr>
              <a:buSzPts val="1100"/>
              <a:buFont typeface="Arial"/>
              <a:buNone/>
            </a:pPr>
            <a:r>
              <a:rPr lang="en" sz="1200"/>
              <a:t>    https://www.kaggle.com/aninda123/imdb-movie-analysis</a:t>
            </a:r>
            <a:endParaRPr sz="1200"/>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standard for a successful movie?</a:t>
            </a:r>
            <a:endParaRPr/>
          </a:p>
          <a:p>
            <a:pPr indent="457200" lvl="0" marL="0" rtl="0" algn="l">
              <a:spcBef>
                <a:spcPts val="1600"/>
              </a:spcBef>
              <a:spcAft>
                <a:spcPts val="0"/>
              </a:spcAft>
              <a:buNone/>
            </a:pPr>
            <a:r>
              <a:rPr lang="en"/>
              <a:t>Profit, IMDB score, Facebook likes?</a:t>
            </a:r>
            <a:endParaRPr/>
          </a:p>
          <a:p>
            <a:pPr indent="457200" lvl="0" marL="0" rtl="0" algn="l">
              <a:spcBef>
                <a:spcPts val="1600"/>
              </a:spcBef>
              <a:spcAft>
                <a:spcPts val="0"/>
              </a:spcAft>
              <a:buNone/>
            </a:pPr>
            <a:r>
              <a:rPr lang="en"/>
              <a:t>What does each of them depends on?</a:t>
            </a:r>
            <a:endParaRPr/>
          </a:p>
          <a:p>
            <a:pPr indent="457200" lvl="0" marL="0" rtl="0" algn="l">
              <a:spcBef>
                <a:spcPts val="1600"/>
              </a:spcBef>
              <a:spcAft>
                <a:spcPts val="0"/>
              </a:spcAft>
              <a:buNone/>
            </a:pPr>
            <a:r>
              <a:rPr lang="en"/>
              <a:t>	Budget, content rating, duration, aspect ratio, actor, director?</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73" name="Google Shape;73;p16"/>
          <p:cNvSpPr txBox="1"/>
          <p:nvPr>
            <p:ph idx="1" type="body"/>
          </p:nvPr>
        </p:nvSpPr>
        <p:spPr>
          <a:xfrm>
            <a:off x="311700" y="1566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Sub-Questions</a:t>
            </a:r>
            <a:endParaRPr/>
          </a:p>
          <a:p>
            <a:pPr indent="-342900" lvl="0" marL="457200" rtl="0" algn="l">
              <a:spcBef>
                <a:spcPts val="1600"/>
              </a:spcBef>
              <a:spcAft>
                <a:spcPts val="0"/>
              </a:spcAft>
              <a:buSzPts val="1800"/>
              <a:buAutoNum type="arabicPeriod"/>
            </a:pPr>
            <a:r>
              <a:rPr lang="en"/>
              <a:t>What controllable variables will affect profit?</a:t>
            </a:r>
            <a:endParaRPr/>
          </a:p>
          <a:p>
            <a:pPr indent="-342900" lvl="0" marL="457200" rtl="0" algn="l">
              <a:spcBef>
                <a:spcPts val="0"/>
              </a:spcBef>
              <a:spcAft>
                <a:spcPts val="0"/>
              </a:spcAft>
              <a:buSzPts val="1800"/>
              <a:buAutoNum type="arabicPeriod"/>
            </a:pPr>
            <a:r>
              <a:rPr lang="en"/>
              <a:t>How does budget affect movie success?</a:t>
            </a:r>
            <a:endParaRPr/>
          </a:p>
          <a:p>
            <a:pPr indent="-342900" lvl="0" marL="457200" rtl="0" algn="l">
              <a:spcBef>
                <a:spcPts val="0"/>
              </a:spcBef>
              <a:spcAft>
                <a:spcPts val="0"/>
              </a:spcAft>
              <a:buSzPts val="1800"/>
              <a:buAutoNum type="arabicPeriod"/>
            </a:pPr>
            <a:r>
              <a:rPr lang="en"/>
              <a:t>Is there any difference of IMDB scores among all content ratings? </a:t>
            </a:r>
            <a:endParaRPr b="1"/>
          </a:p>
          <a:p>
            <a:pPr indent="-342900" lvl="0" marL="457200" rtl="0" algn="l">
              <a:spcBef>
                <a:spcPts val="0"/>
              </a:spcBef>
              <a:spcAft>
                <a:spcPts val="0"/>
              </a:spcAft>
              <a:buSzPts val="1800"/>
              <a:buAutoNum type="arabicPeriod"/>
            </a:pPr>
            <a:r>
              <a:rPr lang="en"/>
              <a:t>Is there any difference of IMDB scores between long and short movies? </a:t>
            </a:r>
            <a:endParaRPr b="1"/>
          </a:p>
          <a:p>
            <a:pPr indent="-342900" lvl="0" marL="457200" rtl="0" algn="l">
              <a:spcBef>
                <a:spcPts val="0"/>
              </a:spcBef>
              <a:spcAft>
                <a:spcPts val="0"/>
              </a:spcAft>
              <a:buSzPts val="1800"/>
              <a:buAutoNum type="arabicPeriod"/>
            </a:pPr>
            <a:r>
              <a:rPr lang="en"/>
              <a:t>Is there any difference of IMDB scores among all content ratings stratified by movie length? </a:t>
            </a:r>
            <a:endParaRPr b="1"/>
          </a:p>
          <a:p>
            <a:pPr indent="-342900" lvl="0" marL="457200" rtl="0" algn="l">
              <a:spcBef>
                <a:spcPts val="0"/>
              </a:spcBef>
              <a:spcAft>
                <a:spcPts val="0"/>
              </a:spcAft>
              <a:buSzPts val="1800"/>
              <a:buAutoNum type="arabicPeriod"/>
            </a:pPr>
            <a:r>
              <a:rPr lang="en"/>
              <a:t>Does an increase in the quantity of movies made, increase a director’s mean IMDB scores?</a:t>
            </a:r>
            <a:endParaRPr/>
          </a:p>
          <a:p>
            <a:pPr indent="-342900" lvl="0" marL="457200" rtl="0" algn="l">
              <a:spcBef>
                <a:spcPts val="0"/>
              </a:spcBef>
              <a:spcAft>
                <a:spcPts val="0"/>
              </a:spcAft>
              <a:buSzPts val="1800"/>
              <a:buAutoNum type="arabicPeriod"/>
            </a:pPr>
            <a:r>
              <a:rPr lang="en"/>
              <a:t>Does hiring the most popular actors guarantee high IMDB scores?</a:t>
            </a:r>
            <a:br>
              <a:rPr lang="en"/>
            </a:br>
            <a:r>
              <a:rPr lang="en"/>
              <a:t>   </a:t>
            </a:r>
            <a:br>
              <a:rPr lang="en"/>
            </a:br>
            <a:r>
              <a:rPr lang="en"/>
              <a:t>    </a:t>
            </a:r>
            <a:endParaRPr b="1"/>
          </a:p>
        </p:txBody>
      </p:sp>
      <p:sp>
        <p:nvSpPr>
          <p:cNvPr id="74" name="Google Shape;74;p16"/>
          <p:cNvSpPr txBox="1"/>
          <p:nvPr/>
        </p:nvSpPr>
        <p:spPr>
          <a:xfrm>
            <a:off x="411775" y="1100175"/>
            <a:ext cx="8321700" cy="3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Main Question: What makes a successful movie?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Hypothesis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AutoNum type="arabicPeriod"/>
            </a:pPr>
            <a:r>
              <a:rPr lang="en" sz="1500"/>
              <a:t>H</a:t>
            </a:r>
            <a:r>
              <a:rPr baseline="-25000" lang="en" sz="1500"/>
              <a:t>0</a:t>
            </a:r>
            <a:r>
              <a:rPr lang="en" sz="1500"/>
              <a:t>: There is no effect for duration and content rating on profit. </a:t>
            </a:r>
            <a:endParaRPr sz="1500"/>
          </a:p>
          <a:p>
            <a:pPr indent="457200" lvl="0" marL="0" marR="0" rtl="0" algn="l">
              <a:lnSpc>
                <a:spcPct val="115000"/>
              </a:lnSpc>
              <a:spcBef>
                <a:spcPts val="1600"/>
              </a:spcBef>
              <a:spcAft>
                <a:spcPts val="0"/>
              </a:spcAft>
              <a:buNone/>
            </a:pPr>
            <a:r>
              <a:rPr lang="en" sz="1500"/>
              <a:t>H</a:t>
            </a:r>
            <a:r>
              <a:rPr baseline="-25000" lang="en" sz="1500"/>
              <a:t>1</a:t>
            </a:r>
            <a:r>
              <a:rPr lang="en" sz="1500"/>
              <a:t>: </a:t>
            </a:r>
            <a:r>
              <a:rPr lang="en" sz="1500"/>
              <a:t>There is an effect for duration and content rating on profit. </a:t>
            </a:r>
            <a:endParaRPr sz="1500"/>
          </a:p>
          <a:p>
            <a:pPr indent="-323850" lvl="0" marL="457200" marR="0" rtl="0" algn="l">
              <a:lnSpc>
                <a:spcPct val="115000"/>
              </a:lnSpc>
              <a:spcBef>
                <a:spcPts val="1600"/>
              </a:spcBef>
              <a:spcAft>
                <a:spcPts val="0"/>
              </a:spcAft>
              <a:buSzPts val="1500"/>
              <a:buAutoNum type="arabicPeriod"/>
            </a:pPr>
            <a:r>
              <a:rPr lang="en" sz="1500"/>
              <a:t>H</a:t>
            </a:r>
            <a:r>
              <a:rPr baseline="-25000" lang="en" sz="1500"/>
              <a:t>0</a:t>
            </a:r>
            <a:r>
              <a:rPr lang="en" sz="1500"/>
              <a:t>: The mean IMDB scores are identical for each content rating.</a:t>
            </a:r>
            <a:endParaRPr sz="1500"/>
          </a:p>
          <a:p>
            <a:pPr indent="457200" lvl="0" marL="0" marR="0" rtl="0" algn="l">
              <a:lnSpc>
                <a:spcPct val="115000"/>
              </a:lnSpc>
              <a:spcBef>
                <a:spcPts val="1600"/>
              </a:spcBef>
              <a:spcAft>
                <a:spcPts val="0"/>
              </a:spcAft>
              <a:buNone/>
            </a:pPr>
            <a:r>
              <a:rPr lang="en" sz="1500"/>
              <a:t>H</a:t>
            </a:r>
            <a:r>
              <a:rPr baseline="-25000" lang="en" sz="1500"/>
              <a:t>1</a:t>
            </a:r>
            <a:r>
              <a:rPr lang="en" sz="1500"/>
              <a:t>: The mean IMDB scores are not identical for content ratings.</a:t>
            </a:r>
            <a:endParaRPr sz="1500"/>
          </a:p>
          <a:p>
            <a:pPr indent="-323850" lvl="0" marL="457200" marR="0" rtl="0" algn="l">
              <a:lnSpc>
                <a:spcPct val="115000"/>
              </a:lnSpc>
              <a:spcBef>
                <a:spcPts val="1600"/>
              </a:spcBef>
              <a:spcAft>
                <a:spcPts val="0"/>
              </a:spcAft>
              <a:buSzPts val="1500"/>
              <a:buAutoNum type="arabicPeriod"/>
            </a:pPr>
            <a:r>
              <a:rPr lang="en" sz="1500"/>
              <a:t>H</a:t>
            </a:r>
            <a:r>
              <a:rPr baseline="-25000" lang="en" sz="1500"/>
              <a:t>0</a:t>
            </a:r>
            <a:r>
              <a:rPr lang="en" sz="1500"/>
              <a:t>: The mean IMDB scores between short and long movie are the same.</a:t>
            </a:r>
            <a:endParaRPr sz="1500"/>
          </a:p>
          <a:p>
            <a:pPr indent="457200" lvl="0" marL="0" marR="0" rtl="0" algn="l">
              <a:lnSpc>
                <a:spcPct val="115000"/>
              </a:lnSpc>
              <a:spcBef>
                <a:spcPts val="1600"/>
              </a:spcBef>
              <a:spcAft>
                <a:spcPts val="0"/>
              </a:spcAft>
              <a:buNone/>
            </a:pPr>
            <a:r>
              <a:rPr lang="en" sz="1500"/>
              <a:t>H</a:t>
            </a:r>
            <a:r>
              <a:rPr baseline="-25000" lang="en" sz="1500"/>
              <a:t>1</a:t>
            </a:r>
            <a:r>
              <a:rPr lang="en" sz="1500"/>
              <a:t>: The mean IMDB scores between short and long movie are different.</a:t>
            </a:r>
            <a:endParaRPr sz="1500"/>
          </a:p>
          <a:p>
            <a:pPr indent="-323850" lvl="0" marL="457200" marR="0" rtl="0" algn="l">
              <a:lnSpc>
                <a:spcPct val="115000"/>
              </a:lnSpc>
              <a:spcBef>
                <a:spcPts val="1600"/>
              </a:spcBef>
              <a:spcAft>
                <a:spcPts val="0"/>
              </a:spcAft>
              <a:buSzPts val="1500"/>
              <a:buAutoNum type="arabicPeriod"/>
            </a:pPr>
            <a:r>
              <a:rPr lang="en" sz="1500"/>
              <a:t>H</a:t>
            </a:r>
            <a:r>
              <a:rPr baseline="-25000" lang="en" sz="1500"/>
              <a:t>0</a:t>
            </a:r>
            <a:r>
              <a:rPr lang="en" sz="1500"/>
              <a:t>: Among longer movies, the mean IMDB scores are identical for each content rating.</a:t>
            </a:r>
            <a:endParaRPr sz="1500"/>
          </a:p>
          <a:p>
            <a:pPr indent="457200" lvl="0" marL="0" marR="0" rtl="0" algn="l">
              <a:lnSpc>
                <a:spcPct val="115000"/>
              </a:lnSpc>
              <a:spcBef>
                <a:spcPts val="1600"/>
              </a:spcBef>
              <a:spcAft>
                <a:spcPts val="1600"/>
              </a:spcAft>
              <a:buNone/>
            </a:pPr>
            <a:r>
              <a:rPr lang="en" sz="1500"/>
              <a:t>H</a:t>
            </a:r>
            <a:r>
              <a:rPr baseline="-25000" lang="en" sz="1500"/>
              <a:t>1</a:t>
            </a:r>
            <a:r>
              <a:rPr lang="en" sz="1500"/>
              <a:t>: Among shorter movies, the mean IMDB scores are different for content ratings.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Hypothesis cont.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500"/>
              <a:t>5.	</a:t>
            </a:r>
            <a:r>
              <a:rPr lang="en" sz="1500"/>
              <a:t>H</a:t>
            </a:r>
            <a:r>
              <a:rPr baseline="-25000" lang="en" sz="1500"/>
              <a:t>0</a:t>
            </a:r>
            <a:r>
              <a:rPr lang="en" sz="1500"/>
              <a:t>: Hypothesis 5</a:t>
            </a:r>
            <a:endParaRPr sz="1500"/>
          </a:p>
          <a:p>
            <a:pPr indent="457200" lvl="0" marL="0" rtl="0" algn="l">
              <a:spcBef>
                <a:spcPts val="1600"/>
              </a:spcBef>
              <a:spcAft>
                <a:spcPts val="0"/>
              </a:spcAft>
              <a:buClr>
                <a:schemeClr val="dk1"/>
              </a:buClr>
              <a:buSzPts val="1100"/>
              <a:buFont typeface="Arial"/>
              <a:buNone/>
            </a:pPr>
            <a:r>
              <a:rPr lang="en" sz="1500"/>
              <a:t>H</a:t>
            </a:r>
            <a:r>
              <a:rPr baseline="-25000" lang="en" sz="1500"/>
              <a:t>1</a:t>
            </a:r>
            <a:r>
              <a:rPr lang="en" sz="1500"/>
              <a:t>: Null Hypothesis 5</a:t>
            </a:r>
            <a:endParaRPr sz="1500"/>
          </a:p>
          <a:p>
            <a:pPr indent="0" lvl="0" marL="0" marR="0" rtl="0" algn="l">
              <a:lnSpc>
                <a:spcPct val="115000"/>
              </a:lnSpc>
              <a:spcBef>
                <a:spcPts val="1600"/>
              </a:spcBef>
              <a:spcAft>
                <a:spcPts val="0"/>
              </a:spcAft>
              <a:buNone/>
            </a:pPr>
            <a:r>
              <a:rPr lang="en" sz="1500"/>
              <a:t>6.	</a:t>
            </a:r>
            <a:r>
              <a:rPr lang="en" sz="1500"/>
              <a:t>H</a:t>
            </a:r>
            <a:r>
              <a:rPr baseline="-25000" lang="en" sz="1500"/>
              <a:t>0</a:t>
            </a:r>
            <a:r>
              <a:rPr lang="en" sz="1500"/>
              <a:t>: The mean IMDB score will increase with the quantity of movies made per director.</a:t>
            </a:r>
            <a:endParaRPr sz="1500"/>
          </a:p>
          <a:p>
            <a:pPr indent="457200" lvl="0" marL="0" marR="0" rtl="0" algn="l">
              <a:lnSpc>
                <a:spcPct val="115000"/>
              </a:lnSpc>
              <a:spcBef>
                <a:spcPts val="1600"/>
              </a:spcBef>
              <a:spcAft>
                <a:spcPts val="0"/>
              </a:spcAft>
              <a:buNone/>
            </a:pPr>
            <a:r>
              <a:rPr lang="en" sz="1500"/>
              <a:t>H</a:t>
            </a:r>
            <a:r>
              <a:rPr baseline="-25000" lang="en" sz="1500"/>
              <a:t>1</a:t>
            </a:r>
            <a:r>
              <a:rPr lang="en" sz="1500"/>
              <a:t>: The mean IMDB score will not increase with the quantity of movies made per director.</a:t>
            </a:r>
            <a:endParaRPr sz="1500"/>
          </a:p>
          <a:p>
            <a:pPr indent="0" lvl="0" marL="0" marR="0" rtl="0" algn="l">
              <a:lnSpc>
                <a:spcPct val="115000"/>
              </a:lnSpc>
              <a:spcBef>
                <a:spcPts val="1600"/>
              </a:spcBef>
              <a:spcAft>
                <a:spcPts val="0"/>
              </a:spcAft>
              <a:buNone/>
            </a:pPr>
            <a:r>
              <a:rPr lang="en" sz="1500"/>
              <a:t>7. 	H</a:t>
            </a:r>
            <a:r>
              <a:rPr baseline="-25000" lang="en" sz="1500"/>
              <a:t>0</a:t>
            </a:r>
            <a:r>
              <a:rPr lang="en" sz="1500"/>
              <a:t>: The mean IMDB score will increase with the quantity of appearances by top actors.</a:t>
            </a:r>
            <a:endParaRPr sz="1500"/>
          </a:p>
          <a:p>
            <a:pPr indent="457200" lvl="0" marL="0" rtl="0" algn="l">
              <a:spcBef>
                <a:spcPts val="1600"/>
              </a:spcBef>
              <a:spcAft>
                <a:spcPts val="1600"/>
              </a:spcAft>
              <a:buClr>
                <a:schemeClr val="dk1"/>
              </a:buClr>
              <a:buSzPts val="1100"/>
              <a:buFont typeface="Arial"/>
              <a:buNone/>
            </a:pPr>
            <a:r>
              <a:rPr lang="en" sz="1500"/>
              <a:t>H</a:t>
            </a:r>
            <a:r>
              <a:rPr baseline="-25000" lang="en" sz="1500"/>
              <a:t>1</a:t>
            </a:r>
            <a:r>
              <a:rPr lang="en" sz="1500"/>
              <a:t>: The mean IMDB score will not increase with the quantity of appearances by top actors.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2276250" y="2119500"/>
            <a:ext cx="445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of Movies &amp; Mean IMDB Scores over Years</a:t>
            </a:r>
            <a:endParaRPr/>
          </a:p>
        </p:txBody>
      </p:sp>
      <p:sp>
        <p:nvSpPr>
          <p:cNvPr id="97" name="Google Shape;97;p20"/>
          <p:cNvSpPr txBox="1"/>
          <p:nvPr>
            <p:ph idx="1" type="body"/>
          </p:nvPr>
        </p:nvSpPr>
        <p:spPr>
          <a:xfrm>
            <a:off x="381575" y="3691750"/>
            <a:ext cx="8520600" cy="117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It indicates that mean IMDB score for all years is over 6.0 and decreased over the years. And there is a sharp decline in the mid 50s. Combine this graph and the imdb score trend graph, it demonstrates that producers pay much attention to the quantity of movies instead of quality.</a:t>
            </a:r>
            <a:endParaRPr/>
          </a:p>
        </p:txBody>
      </p:sp>
      <p:pic>
        <p:nvPicPr>
          <p:cNvPr id="98" name="Google Shape;98;p20"/>
          <p:cNvPicPr preferRelativeResize="0"/>
          <p:nvPr/>
        </p:nvPicPr>
        <p:blipFill>
          <a:blip r:embed="rId3">
            <a:alphaModFix/>
          </a:blip>
          <a:stretch>
            <a:fillRect/>
          </a:stretch>
        </p:blipFill>
        <p:spPr>
          <a:xfrm>
            <a:off x="311700" y="1017725"/>
            <a:ext cx="4114800" cy="2743200"/>
          </a:xfrm>
          <a:prstGeom prst="rect">
            <a:avLst/>
          </a:prstGeom>
          <a:noFill/>
          <a:ln>
            <a:noFill/>
          </a:ln>
        </p:spPr>
      </p:pic>
      <p:pic>
        <p:nvPicPr>
          <p:cNvPr id="99" name="Google Shape;99;p20"/>
          <p:cNvPicPr preferRelativeResize="0"/>
          <p:nvPr/>
        </p:nvPicPr>
        <p:blipFill>
          <a:blip r:embed="rId4">
            <a:alphaModFix/>
          </a:blip>
          <a:stretch>
            <a:fillRect/>
          </a:stretch>
        </p:blipFill>
        <p:spPr>
          <a:xfrm>
            <a:off x="4558775" y="1017725"/>
            <a:ext cx="4114800"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11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Mean IMDB Score Compared over: Number of Movies Made by Director &amp; Appearances of Top Actors</a:t>
            </a:r>
            <a:endParaRPr sz="2700"/>
          </a:p>
        </p:txBody>
      </p:sp>
      <p:pic>
        <p:nvPicPr>
          <p:cNvPr id="105" name="Google Shape;105;p21"/>
          <p:cNvPicPr preferRelativeResize="0"/>
          <p:nvPr/>
        </p:nvPicPr>
        <p:blipFill>
          <a:blip r:embed="rId3">
            <a:alphaModFix/>
          </a:blip>
          <a:stretch>
            <a:fillRect/>
          </a:stretch>
        </p:blipFill>
        <p:spPr>
          <a:xfrm>
            <a:off x="0" y="1394275"/>
            <a:ext cx="4680000" cy="3510000"/>
          </a:xfrm>
          <a:prstGeom prst="rect">
            <a:avLst/>
          </a:prstGeom>
          <a:noFill/>
          <a:ln>
            <a:noFill/>
          </a:ln>
        </p:spPr>
      </p:pic>
      <p:pic>
        <p:nvPicPr>
          <p:cNvPr id="106" name="Google Shape;106;p21"/>
          <p:cNvPicPr preferRelativeResize="0"/>
          <p:nvPr/>
        </p:nvPicPr>
        <p:blipFill>
          <a:blip r:embed="rId4">
            <a:alphaModFix/>
          </a:blip>
          <a:stretch>
            <a:fillRect/>
          </a:stretch>
        </p:blipFill>
        <p:spPr>
          <a:xfrm>
            <a:off x="4572000" y="1451425"/>
            <a:ext cx="4527600" cy="33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