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311457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7105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7a9050a84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7a9050a84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9301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bd51c8259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bd51c8259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3756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7a813cc3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7a813cc3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081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7a813cc363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7a813cc36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9442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a9050a8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a9050a8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6137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bd51c825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bd51c825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4253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6bd51c8259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6bd51c8259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203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6bd51c8259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6bd51c8259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a:p>
            <a:pPr marL="0" lvl="0" indent="0" algn="l" rtl="0">
              <a:spcBef>
                <a:spcPts val="0"/>
              </a:spcBef>
              <a:spcAft>
                <a:spcPts val="0"/>
              </a:spcAft>
              <a:buNone/>
            </a:pPr>
            <a:r>
              <a:rPr lang="en"/>
              <a:t>The mean IMDB scores are not identical among all content ratings for both short and long movies.</a:t>
            </a:r>
            <a:endParaRPr/>
          </a:p>
        </p:txBody>
      </p:sp>
    </p:spTree>
    <p:extLst>
      <p:ext uri="{BB962C8B-B14F-4D97-AF65-F5344CB8AC3E}">
        <p14:creationId xmlns:p14="http://schemas.microsoft.com/office/powerpoint/2010/main" val="2321747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6bd51c8259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6bd51c8259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05434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6bd51c8259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6bd51c8259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1410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bd51c8259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bd51c8259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16886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7a9050acf5_5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7a9050acf5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23589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6bd51c8259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6bd51c8259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1043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bd51c8259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bd51c825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423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bd51c8259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bd51c8259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4104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a9050acf5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a9050acf5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Duration and content rating both appear to have an effect on profit. Longer movies with g or pg ratings are the most successful</a:t>
            </a:r>
            <a:endParaRPr/>
          </a:p>
          <a:p>
            <a:pPr marL="0" lvl="0" indent="0" algn="l" rtl="0">
              <a:spcBef>
                <a:spcPts val="0"/>
              </a:spcBef>
              <a:spcAft>
                <a:spcPts val="0"/>
              </a:spcAft>
              <a:buNone/>
            </a:pPr>
            <a:r>
              <a:rPr lang="en"/>
              <a:t>Higher budgets result in slightly higher imdb scores and much higher facebook likes</a:t>
            </a:r>
            <a:endParaRPr/>
          </a:p>
          <a:p>
            <a:pPr marL="0" lvl="0" indent="0" algn="l" rtl="0">
              <a:spcBef>
                <a:spcPts val="0"/>
              </a:spcBef>
              <a:spcAft>
                <a:spcPts val="0"/>
              </a:spcAft>
              <a:buNone/>
            </a:pPr>
            <a:r>
              <a:rPr lang="en"/>
              <a:t>The mean IMDB scores are not identical for each content rating.</a:t>
            </a:r>
            <a:endParaRPr/>
          </a:p>
          <a:p>
            <a:pPr marL="0" lvl="0" indent="0" algn="l" rtl="0">
              <a:spcBef>
                <a:spcPts val="0"/>
              </a:spcBef>
              <a:spcAft>
                <a:spcPts val="0"/>
              </a:spcAft>
              <a:buNone/>
            </a:pPr>
            <a:r>
              <a:rPr lang="en"/>
              <a:t>The mean IMDB score of longer movies(6.82) is significantly higher than shorter movies(6.12).</a:t>
            </a:r>
            <a:endParaRPr/>
          </a:p>
          <a:p>
            <a:pPr marL="0" lvl="0" indent="0" algn="l" rtl="0">
              <a:spcBef>
                <a:spcPts val="0"/>
              </a:spcBef>
              <a:spcAft>
                <a:spcPts val="0"/>
              </a:spcAft>
              <a:buNone/>
            </a:pPr>
            <a:r>
              <a:rPr lang="en"/>
              <a:t>The mean IMDB scores are not identical for each content rating among longer movies, and it showed the similar pattern among shorter movies.</a:t>
            </a:r>
            <a:endParaRPr/>
          </a:p>
          <a:p>
            <a:pPr marL="0" lvl="0" indent="0" algn="l" rtl="0">
              <a:spcBef>
                <a:spcPts val="0"/>
              </a:spcBef>
              <a:spcAft>
                <a:spcPts val="0"/>
              </a:spcAft>
              <a:buNone/>
            </a:pPr>
            <a:r>
              <a:rPr lang="en"/>
              <a:t>    </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300029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a9050acf5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a9050acf5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Duration and content rating both appear to have an effect on profit. Longer movies with g or pg ratings are the most successful</a:t>
            </a:r>
            <a:endParaRPr/>
          </a:p>
          <a:p>
            <a:pPr marL="0" lvl="0" indent="0" algn="l" rtl="0">
              <a:spcBef>
                <a:spcPts val="0"/>
              </a:spcBef>
              <a:spcAft>
                <a:spcPts val="0"/>
              </a:spcAft>
              <a:buNone/>
            </a:pPr>
            <a:r>
              <a:rPr lang="en"/>
              <a:t>Higher budgets result in slightly higher imdb scores and much higher facebook likes</a:t>
            </a:r>
            <a:endParaRPr/>
          </a:p>
          <a:p>
            <a:pPr marL="0" lvl="0" indent="0" algn="l" rtl="0">
              <a:spcBef>
                <a:spcPts val="0"/>
              </a:spcBef>
              <a:spcAft>
                <a:spcPts val="0"/>
              </a:spcAft>
              <a:buNone/>
            </a:pPr>
            <a:r>
              <a:rPr lang="en"/>
              <a:t>The mean IMDB scores are not identical for each content rating.</a:t>
            </a:r>
            <a:endParaRPr/>
          </a:p>
          <a:p>
            <a:pPr marL="0" lvl="0" indent="0" algn="l" rtl="0">
              <a:spcBef>
                <a:spcPts val="0"/>
              </a:spcBef>
              <a:spcAft>
                <a:spcPts val="0"/>
              </a:spcAft>
              <a:buNone/>
            </a:pPr>
            <a:r>
              <a:rPr lang="en"/>
              <a:t>The mean IMDB score of longer movies(6.82) is significantly higher than shorter movies(6.12).</a:t>
            </a:r>
            <a:endParaRPr/>
          </a:p>
          <a:p>
            <a:pPr marL="0" lvl="0" indent="0" algn="l" rtl="0">
              <a:spcBef>
                <a:spcPts val="0"/>
              </a:spcBef>
              <a:spcAft>
                <a:spcPts val="0"/>
              </a:spcAft>
              <a:buNone/>
            </a:pPr>
            <a:r>
              <a:rPr lang="en"/>
              <a:t>The mean IMDB scores are not identical for each content rating among longer movies, and it showed the similar pattern among shorter movies.</a:t>
            </a:r>
            <a:endParaRPr/>
          </a:p>
          <a:p>
            <a:pPr marL="0" lvl="0" indent="0" algn="l" rtl="0">
              <a:spcBef>
                <a:spcPts val="0"/>
              </a:spcBef>
              <a:spcAft>
                <a:spcPts val="0"/>
              </a:spcAft>
              <a:buNone/>
            </a:pPr>
            <a:r>
              <a:rPr lang="en"/>
              <a:t>    </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356078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6bd51c8259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6bd51c8259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254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bd51c825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bd51c82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7150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a9050acf5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a9050acf5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8087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8530119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5607217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330724709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7839983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0962547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6700048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1188282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7635833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2070922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11123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9302940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1873705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3545055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8431096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867482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46487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8203086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0089421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12/4/2019</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90272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7.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7.xml"/><Relationship Id="rId5" Type="http://schemas.openxmlformats.org/officeDocument/2006/relationships/image" Target="../media/image8.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7.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7.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21225" y="788350"/>
            <a:ext cx="8520600" cy="137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IMDB Movies</a:t>
            </a:r>
            <a:endParaRPr/>
          </a:p>
        </p:txBody>
      </p:sp>
      <p:sp>
        <p:nvSpPr>
          <p:cNvPr id="55" name="Google Shape;55;p13"/>
          <p:cNvSpPr txBox="1">
            <a:spLocks noGrp="1"/>
          </p:cNvSpPr>
          <p:nvPr>
            <p:ph type="subTitle" idx="1"/>
          </p:nvPr>
        </p:nvSpPr>
        <p:spPr>
          <a:xfrm>
            <a:off x="221225" y="2175450"/>
            <a:ext cx="8520600" cy="792600"/>
          </a:xfrm>
          <a:prstGeom prst="rect">
            <a:avLst/>
          </a:prstGeom>
        </p:spPr>
        <p:txBody>
          <a:bodyPr spcFirstLastPara="1" wrap="square" lIns="91425" tIns="91425" rIns="91425" bIns="91425" anchor="t" anchorCtr="0">
            <a:noAutofit/>
          </a:bodyPr>
          <a:lstStyle/>
          <a:p>
            <a:pPr marL="2286000" lvl="0" indent="457200" algn="l" rtl="0">
              <a:spcBef>
                <a:spcPts val="0"/>
              </a:spcBef>
              <a:spcAft>
                <a:spcPts val="0"/>
              </a:spcAft>
              <a:buNone/>
            </a:pPr>
            <a:r>
              <a:rPr lang="en"/>
              <a:t>Presenters:</a:t>
            </a:r>
            <a:endParaRPr/>
          </a:p>
          <a:p>
            <a:pPr marL="0" lvl="0" indent="0" algn="ctr" rtl="0">
              <a:spcBef>
                <a:spcPts val="0"/>
              </a:spcBef>
              <a:spcAft>
                <a:spcPts val="0"/>
              </a:spcAft>
              <a:buNone/>
            </a:pPr>
            <a:r>
              <a:rPr lang="en"/>
              <a:t>Ashley J. Showers</a:t>
            </a:r>
            <a:endParaRPr/>
          </a:p>
          <a:p>
            <a:pPr marL="0" lvl="0" indent="0" algn="ctr" rtl="0">
              <a:spcBef>
                <a:spcPts val="0"/>
              </a:spcBef>
              <a:spcAft>
                <a:spcPts val="0"/>
              </a:spcAft>
              <a:buNone/>
            </a:pPr>
            <a:r>
              <a:rPr lang="en"/>
              <a:t>Brittany Clemmons</a:t>
            </a:r>
            <a:endParaRPr/>
          </a:p>
          <a:p>
            <a:pPr marL="0" lvl="0" indent="0" algn="ctr" rtl="0">
              <a:spcBef>
                <a:spcPts val="0"/>
              </a:spcBef>
              <a:spcAft>
                <a:spcPts val="0"/>
              </a:spcAft>
              <a:buNone/>
            </a:pPr>
            <a:r>
              <a:rPr lang="en"/>
              <a:t>Michael Schleiffarth</a:t>
            </a:r>
            <a:endParaRPr/>
          </a:p>
          <a:p>
            <a:pPr marL="0" lvl="0" indent="0" algn="ctr" rtl="0">
              <a:spcBef>
                <a:spcPts val="0"/>
              </a:spcBef>
              <a:spcAft>
                <a:spcPts val="0"/>
              </a:spcAft>
              <a:buNone/>
            </a:pPr>
            <a:r>
              <a:rPr lang="en"/>
              <a:t>Xinliang Huang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Length of movies vs IMDB scores</a:t>
            </a:r>
            <a:endParaRPr/>
          </a:p>
        </p:txBody>
      </p:sp>
      <p:sp>
        <p:nvSpPr>
          <p:cNvPr id="112" name="Google Shape;112;p22"/>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13" name="Google Shape;113;p22"/>
          <p:cNvPicPr preferRelativeResize="0"/>
          <p:nvPr/>
        </p:nvPicPr>
        <p:blipFill>
          <a:blip r:embed="rId3">
            <a:alphaModFix/>
          </a:blip>
          <a:stretch>
            <a:fillRect/>
          </a:stretch>
        </p:blipFill>
        <p:spPr>
          <a:xfrm>
            <a:off x="1514541" y="1017725"/>
            <a:ext cx="5005361" cy="3344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2276250" y="2119500"/>
            <a:ext cx="4450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Statistical Data Analysis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4"/>
          <p:cNvSpPr txBox="1">
            <a:spLocks noGrp="1"/>
          </p:cNvSpPr>
          <p:nvPr>
            <p:ph type="title"/>
          </p:nvPr>
        </p:nvSpPr>
        <p:spPr>
          <a:xfrm>
            <a:off x="235500" y="445025"/>
            <a:ext cx="85206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a:t>Budget</a:t>
            </a:r>
            <a:r>
              <a:rPr lang="en">
                <a:solidFill>
                  <a:schemeClr val="dk2"/>
                </a:solidFill>
              </a:rPr>
              <a:t> Effect on Movie Success</a:t>
            </a:r>
            <a:endParaRPr/>
          </a:p>
        </p:txBody>
      </p:sp>
      <p:sp>
        <p:nvSpPr>
          <p:cNvPr id="124" name="Google Shape;124;p2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25" name="Google Shape;125;p24"/>
          <p:cNvPicPr preferRelativeResize="0"/>
          <p:nvPr/>
        </p:nvPicPr>
        <p:blipFill>
          <a:blip r:embed="rId3">
            <a:alphaModFix/>
          </a:blip>
          <a:stretch>
            <a:fillRect/>
          </a:stretch>
        </p:blipFill>
        <p:spPr>
          <a:xfrm>
            <a:off x="4804325" y="1650250"/>
            <a:ext cx="3733800" cy="2647950"/>
          </a:xfrm>
          <a:prstGeom prst="rect">
            <a:avLst/>
          </a:prstGeom>
          <a:noFill/>
          <a:ln>
            <a:noFill/>
          </a:ln>
        </p:spPr>
      </p:pic>
      <p:pic>
        <p:nvPicPr>
          <p:cNvPr id="126" name="Google Shape;126;p24"/>
          <p:cNvPicPr preferRelativeResize="0"/>
          <p:nvPr/>
        </p:nvPicPr>
        <p:blipFill>
          <a:blip r:embed="rId4">
            <a:alphaModFix/>
          </a:blip>
          <a:stretch>
            <a:fillRect/>
          </a:stretch>
        </p:blipFill>
        <p:spPr>
          <a:xfrm>
            <a:off x="519338" y="1650250"/>
            <a:ext cx="3819525" cy="2647950"/>
          </a:xfrm>
          <a:prstGeom prst="rect">
            <a:avLst/>
          </a:prstGeom>
          <a:noFill/>
          <a:ln>
            <a:noFill/>
          </a:ln>
        </p:spPr>
      </p:pic>
      <p:pic>
        <p:nvPicPr>
          <p:cNvPr id="127" name="Google Shape;127;p24"/>
          <p:cNvPicPr preferRelativeResize="0"/>
          <p:nvPr/>
        </p:nvPicPr>
        <p:blipFill>
          <a:blip r:embed="rId5">
            <a:alphaModFix/>
          </a:blip>
          <a:stretch>
            <a:fillRect/>
          </a:stretch>
        </p:blipFill>
        <p:spPr>
          <a:xfrm>
            <a:off x="2667000" y="1650250"/>
            <a:ext cx="3657600" cy="26479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1000"/>
                                          </p:stCondLst>
                                        </p:cTn>
                                        <p:tgtEl>
                                          <p:spTgt spid="126"/>
                                        </p:tgtEl>
                                        <p:attrNameLst>
                                          <p:attrName>style.visibility</p:attrName>
                                        </p:attrNameLst>
                                      </p:cBhvr>
                                      <p:to>
                                        <p:strVal val="hidden"/>
                                      </p:to>
                                    </p:set>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0"/>
                                          </p:stCondLst>
                                        </p:cTn>
                                        <p:tgtEl>
                                          <p:spTgt spid="12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1000"/>
                                          </p:stCondLst>
                                        </p:cTn>
                                        <p:tgtEl>
                                          <p:spTgt spid="127"/>
                                        </p:tgtEl>
                                        <p:attrNameLst>
                                          <p:attrName>style.visibility</p:attrName>
                                        </p:attrNameLst>
                                      </p:cBhvr>
                                      <p:to>
                                        <p:strVal val="hidden"/>
                                      </p:to>
                                    </p:set>
                                  </p:childTnLst>
                                </p:cTn>
                              </p:par>
                            </p:childTnLst>
                          </p:cTn>
                        </p:par>
                        <p:par>
                          <p:cTn id="18" fill="hold">
                            <p:stCondLst>
                              <p:cond delay="1000"/>
                            </p:stCondLst>
                            <p:childTnLst>
                              <p:par>
                                <p:cTn id="19" presetID="1" presetClass="entr" presetSubtype="0" fill="hold" nodeType="afterEffect">
                                  <p:stCondLst>
                                    <p:cond delay="0"/>
                                  </p:stCondLst>
                                  <p:childTnLst>
                                    <p:set>
                                      <p:cBhvr>
                                        <p:cTn id="20"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235500" y="407425"/>
            <a:ext cx="85206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a:t>What controllable variables will affect profit?</a:t>
            </a:r>
            <a:endParaRPr/>
          </a:p>
        </p:txBody>
      </p:sp>
      <p:sp>
        <p:nvSpPr>
          <p:cNvPr id="133" name="Google Shape;133;p2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34" name="Google Shape;134;p25"/>
          <p:cNvPicPr preferRelativeResize="0"/>
          <p:nvPr/>
        </p:nvPicPr>
        <p:blipFill>
          <a:blip r:embed="rId3">
            <a:alphaModFix/>
          </a:blip>
          <a:stretch>
            <a:fillRect/>
          </a:stretch>
        </p:blipFill>
        <p:spPr>
          <a:xfrm>
            <a:off x="2781300" y="1536700"/>
            <a:ext cx="3581400" cy="2647950"/>
          </a:xfrm>
          <a:prstGeom prst="rect">
            <a:avLst/>
          </a:prstGeom>
          <a:noFill/>
          <a:ln>
            <a:noFill/>
          </a:ln>
        </p:spPr>
      </p:pic>
      <p:pic>
        <p:nvPicPr>
          <p:cNvPr id="135" name="Google Shape;135;p25"/>
          <p:cNvPicPr preferRelativeResize="0"/>
          <p:nvPr/>
        </p:nvPicPr>
        <p:blipFill>
          <a:blip r:embed="rId4">
            <a:alphaModFix/>
          </a:blip>
          <a:stretch>
            <a:fillRect/>
          </a:stretch>
        </p:blipFill>
        <p:spPr>
          <a:xfrm>
            <a:off x="340000" y="1536700"/>
            <a:ext cx="3657600" cy="2647950"/>
          </a:xfrm>
          <a:prstGeom prst="rect">
            <a:avLst/>
          </a:prstGeom>
          <a:noFill/>
          <a:ln>
            <a:noFill/>
          </a:ln>
        </p:spPr>
      </p:pic>
      <p:pic>
        <p:nvPicPr>
          <p:cNvPr id="136" name="Google Shape;136;p25"/>
          <p:cNvPicPr preferRelativeResize="0"/>
          <p:nvPr/>
        </p:nvPicPr>
        <p:blipFill>
          <a:blip r:embed="rId5">
            <a:alphaModFix/>
          </a:blip>
          <a:stretch>
            <a:fillRect/>
          </a:stretch>
        </p:blipFill>
        <p:spPr>
          <a:xfrm>
            <a:off x="5174700" y="1536700"/>
            <a:ext cx="3657600" cy="26479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1000"/>
                                          </p:stCondLst>
                                        </p:cTn>
                                        <p:tgtEl>
                                          <p:spTgt spid="135"/>
                                        </p:tgtEl>
                                        <p:attrNameLst>
                                          <p:attrName>style.visibility</p:attrName>
                                        </p:attrNameLst>
                                      </p:cBhvr>
                                      <p:to>
                                        <p:strVal val="hidden"/>
                                      </p:to>
                                    </p:set>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0"/>
                                          </p:stCondLst>
                                        </p:cTn>
                                        <p:tgtEl>
                                          <p:spTgt spid="13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1000"/>
                                          </p:stCondLst>
                                        </p:cTn>
                                        <p:tgtEl>
                                          <p:spTgt spid="136"/>
                                        </p:tgtEl>
                                        <p:attrNameLst>
                                          <p:attrName>style.visibility</p:attrName>
                                        </p:attrNameLst>
                                      </p:cBhvr>
                                      <p:to>
                                        <p:strVal val="hidden"/>
                                      </p:to>
                                    </p:set>
                                  </p:childTnLst>
                                </p:cTn>
                              </p:par>
                            </p:childTnLst>
                          </p:cTn>
                        </p:par>
                        <p:par>
                          <p:cTn id="18" fill="hold">
                            <p:stCondLst>
                              <p:cond delay="1000"/>
                            </p:stCondLst>
                            <p:childTnLst>
                              <p:par>
                                <p:cTn id="19" presetID="1" presetClass="entr" presetSubtype="0" fill="hold" nodeType="afterEffect">
                                  <p:stCondLst>
                                    <p:cond delay="0"/>
                                  </p:stCondLst>
                                  <p:childTnLst>
                                    <p:set>
                                      <p:cBhvr>
                                        <p:cTn id="20" dur="1" fill="hold">
                                          <p:stCondLst>
                                            <p:cond delay="0"/>
                                          </p:stCondLst>
                                        </p:cTn>
                                        <p:tgtEl>
                                          <p:spTgt spid="1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1000"/>
                                          </p:stCondLst>
                                        </p:cTn>
                                        <p:tgtEl>
                                          <p:spTgt spid="1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311700" y="486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Aspect Ratio impact on Profit</a:t>
            </a:r>
            <a:endParaRPr/>
          </a:p>
        </p:txBody>
      </p:sp>
      <p:sp>
        <p:nvSpPr>
          <p:cNvPr id="142" name="Google Shape;142;p2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43" name="Google Shape;143;p26"/>
          <p:cNvPicPr preferRelativeResize="0"/>
          <p:nvPr/>
        </p:nvPicPr>
        <p:blipFill>
          <a:blip r:embed="rId3">
            <a:alphaModFix/>
          </a:blip>
          <a:stretch>
            <a:fillRect/>
          </a:stretch>
        </p:blipFill>
        <p:spPr>
          <a:xfrm>
            <a:off x="2029825" y="1423938"/>
            <a:ext cx="4476750" cy="2714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Mean IMDB Scores for Each Content Rating</a:t>
            </a:r>
            <a:endParaRPr/>
          </a:p>
        </p:txBody>
      </p:sp>
      <p:sp>
        <p:nvSpPr>
          <p:cNvPr id="149" name="Google Shape;149;p27"/>
          <p:cNvSpPr txBox="1">
            <a:spLocks noGrp="1"/>
          </p:cNvSpPr>
          <p:nvPr>
            <p:ph type="body" idx="1"/>
          </p:nvPr>
        </p:nvSpPr>
        <p:spPr>
          <a:xfrm>
            <a:off x="311700" y="4049750"/>
            <a:ext cx="8520600" cy="100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ANOVA: F-Statistic=29.37, P-value=4.42e-24</a:t>
            </a:r>
            <a:endParaRPr/>
          </a:p>
          <a:p>
            <a:pPr marL="0" lvl="0" indent="0" algn="l" rtl="0">
              <a:spcBef>
                <a:spcPts val="0"/>
              </a:spcBef>
              <a:spcAft>
                <a:spcPts val="1600"/>
              </a:spcAft>
              <a:buNone/>
            </a:pPr>
            <a:r>
              <a:rPr lang="en"/>
              <a:t>P-value is less than 0.05, so the mean IMDB scores are significantly different among 5 content ratings. </a:t>
            </a:r>
            <a:endParaRPr/>
          </a:p>
        </p:txBody>
      </p:sp>
      <p:pic>
        <p:nvPicPr>
          <p:cNvPr id="150" name="Google Shape;150;p27"/>
          <p:cNvPicPr preferRelativeResize="0"/>
          <p:nvPr/>
        </p:nvPicPr>
        <p:blipFill>
          <a:blip r:embed="rId3">
            <a:alphaModFix/>
          </a:blip>
          <a:stretch>
            <a:fillRect/>
          </a:stretch>
        </p:blipFill>
        <p:spPr>
          <a:xfrm>
            <a:off x="4888950" y="1057363"/>
            <a:ext cx="3638550" cy="2647950"/>
          </a:xfrm>
          <a:prstGeom prst="rect">
            <a:avLst/>
          </a:prstGeom>
          <a:noFill/>
          <a:ln>
            <a:noFill/>
          </a:ln>
        </p:spPr>
      </p:pic>
      <p:pic>
        <p:nvPicPr>
          <p:cNvPr id="151" name="Google Shape;151;p27"/>
          <p:cNvPicPr preferRelativeResize="0"/>
          <p:nvPr/>
        </p:nvPicPr>
        <p:blipFill>
          <a:blip r:embed="rId4">
            <a:alphaModFix/>
          </a:blip>
          <a:stretch>
            <a:fillRect/>
          </a:stretch>
        </p:blipFill>
        <p:spPr>
          <a:xfrm>
            <a:off x="483400" y="1122000"/>
            <a:ext cx="3676650" cy="2647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Long movie vs Short Movie</a:t>
            </a:r>
            <a:endParaRPr/>
          </a:p>
        </p:txBody>
      </p:sp>
      <p:sp>
        <p:nvSpPr>
          <p:cNvPr id="157" name="Google Shape;157;p2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T-test for IMDB score:</a:t>
            </a:r>
            <a:endParaRPr/>
          </a:p>
          <a:p>
            <a:pPr marL="0" lvl="0" indent="0" algn="l" rtl="0">
              <a:spcBef>
                <a:spcPts val="1600"/>
              </a:spcBef>
              <a:spcAft>
                <a:spcPts val="0"/>
              </a:spcAft>
              <a:buNone/>
            </a:pPr>
            <a:r>
              <a:rPr lang="en"/>
              <a:t>Statistic=-21.56</a:t>
            </a:r>
            <a:endParaRPr/>
          </a:p>
          <a:p>
            <a:pPr marL="0" lvl="0" indent="0" algn="l" rtl="0">
              <a:spcBef>
                <a:spcPts val="1600"/>
              </a:spcBef>
              <a:spcAft>
                <a:spcPts val="0"/>
              </a:spcAft>
              <a:buNone/>
            </a:pPr>
            <a:r>
              <a:rPr lang="en"/>
              <a:t>P-value=3.72e-97</a:t>
            </a:r>
            <a:endParaRPr/>
          </a:p>
          <a:p>
            <a:pPr marL="0" lvl="0" indent="0" algn="l" rtl="0">
              <a:spcBef>
                <a:spcPts val="1600"/>
              </a:spcBef>
              <a:spcAft>
                <a:spcPts val="0"/>
              </a:spcAft>
              <a:buNone/>
            </a:pPr>
            <a:r>
              <a:rPr lang="en"/>
              <a:t>μ(&lt;=106min)=6.12</a:t>
            </a:r>
            <a:endParaRPr/>
          </a:p>
          <a:p>
            <a:pPr marL="0" lvl="0" indent="0" algn="l" rtl="0">
              <a:spcBef>
                <a:spcPts val="1600"/>
              </a:spcBef>
              <a:spcAft>
                <a:spcPts val="1600"/>
              </a:spcAft>
              <a:buClr>
                <a:schemeClr val="dk1"/>
              </a:buClr>
              <a:buSzPts val="1100"/>
              <a:buFont typeface="Arial"/>
              <a:buNone/>
            </a:pPr>
            <a:r>
              <a:rPr lang="en"/>
              <a:t>μ(&gt;106min)=6.82</a:t>
            </a:r>
            <a:endParaRPr/>
          </a:p>
        </p:txBody>
      </p:sp>
      <p:pic>
        <p:nvPicPr>
          <p:cNvPr id="158" name="Google Shape;158;p28"/>
          <p:cNvPicPr preferRelativeResize="0"/>
          <p:nvPr/>
        </p:nvPicPr>
        <p:blipFill>
          <a:blip r:embed="rId3">
            <a:alphaModFix/>
          </a:blip>
          <a:stretch>
            <a:fillRect/>
          </a:stretch>
        </p:blipFill>
        <p:spPr>
          <a:xfrm>
            <a:off x="3901567" y="1017725"/>
            <a:ext cx="4930733" cy="3551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Mean IMDB Score over Each Content Rating among Different Movie Length </a:t>
            </a:r>
            <a:endParaRPr/>
          </a:p>
        </p:txBody>
      </p:sp>
      <p:sp>
        <p:nvSpPr>
          <p:cNvPr id="164" name="Google Shape;164;p29"/>
          <p:cNvSpPr txBox="1">
            <a:spLocks noGrp="1"/>
          </p:cNvSpPr>
          <p:nvPr>
            <p:ph type="body" idx="1"/>
          </p:nvPr>
        </p:nvSpPr>
        <p:spPr>
          <a:xfrm>
            <a:off x="4409800" y="4107575"/>
            <a:ext cx="4088100" cy="97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ANOVA:</a:t>
            </a:r>
            <a:endParaRPr/>
          </a:p>
          <a:p>
            <a:pPr marL="0" lvl="0" indent="0" algn="l" rtl="0">
              <a:spcBef>
                <a:spcPts val="0"/>
              </a:spcBef>
              <a:spcAft>
                <a:spcPts val="0"/>
              </a:spcAft>
              <a:buNone/>
            </a:pPr>
            <a:r>
              <a:rPr lang="en"/>
              <a:t>F-Statistic:18.94</a:t>
            </a:r>
            <a:endParaRPr/>
          </a:p>
          <a:p>
            <a:pPr marL="0" lvl="0" indent="0" algn="l" rtl="0">
              <a:spcBef>
                <a:spcPts val="0"/>
              </a:spcBef>
              <a:spcAft>
                <a:spcPts val="0"/>
              </a:spcAft>
              <a:buNone/>
            </a:pPr>
            <a:r>
              <a:rPr lang="en"/>
              <a:t>P-value=2.75e-15</a:t>
            </a:r>
            <a:endParaRPr/>
          </a:p>
          <a:p>
            <a:pPr marL="0" lvl="0" indent="0" algn="l" rtl="0">
              <a:spcBef>
                <a:spcPts val="1600"/>
              </a:spcBef>
              <a:spcAft>
                <a:spcPts val="1600"/>
              </a:spcAft>
              <a:buNone/>
            </a:pPr>
            <a:endParaRPr/>
          </a:p>
        </p:txBody>
      </p:sp>
      <p:sp>
        <p:nvSpPr>
          <p:cNvPr id="165" name="Google Shape;165;p29"/>
          <p:cNvSpPr txBox="1">
            <a:spLocks noGrp="1"/>
          </p:cNvSpPr>
          <p:nvPr>
            <p:ph type="body" idx="4294967295"/>
          </p:nvPr>
        </p:nvSpPr>
        <p:spPr>
          <a:xfrm>
            <a:off x="0" y="4141788"/>
            <a:ext cx="3870325" cy="8334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ANOVA:</a:t>
            </a:r>
            <a:endParaRPr/>
          </a:p>
          <a:p>
            <a:pPr marL="0" lvl="0" indent="0" algn="l" rtl="0">
              <a:spcBef>
                <a:spcPts val="0"/>
              </a:spcBef>
              <a:spcAft>
                <a:spcPts val="0"/>
              </a:spcAft>
              <a:buNone/>
            </a:pPr>
            <a:r>
              <a:rPr lang="en"/>
              <a:t>F-Statistic=18.23</a:t>
            </a:r>
            <a:endParaRPr/>
          </a:p>
          <a:p>
            <a:pPr marL="0" lvl="0" indent="0" algn="l" rtl="0">
              <a:spcBef>
                <a:spcPts val="0"/>
              </a:spcBef>
              <a:spcAft>
                <a:spcPts val="1600"/>
              </a:spcAft>
              <a:buNone/>
            </a:pPr>
            <a:r>
              <a:rPr lang="en"/>
              <a:t>P-value=1.07e-14</a:t>
            </a:r>
            <a:endParaRPr/>
          </a:p>
        </p:txBody>
      </p:sp>
      <p:pic>
        <p:nvPicPr>
          <p:cNvPr id="166" name="Google Shape;166;p29"/>
          <p:cNvPicPr preferRelativeResize="0"/>
          <p:nvPr/>
        </p:nvPicPr>
        <p:blipFill>
          <a:blip r:embed="rId3">
            <a:alphaModFix/>
          </a:blip>
          <a:stretch>
            <a:fillRect/>
          </a:stretch>
        </p:blipFill>
        <p:spPr>
          <a:xfrm>
            <a:off x="311700" y="1347300"/>
            <a:ext cx="4076700" cy="2647950"/>
          </a:xfrm>
          <a:prstGeom prst="rect">
            <a:avLst/>
          </a:prstGeom>
          <a:noFill/>
          <a:ln>
            <a:noFill/>
          </a:ln>
        </p:spPr>
      </p:pic>
      <p:pic>
        <p:nvPicPr>
          <p:cNvPr id="167" name="Google Shape;167;p29"/>
          <p:cNvPicPr preferRelativeResize="0"/>
          <p:nvPr/>
        </p:nvPicPr>
        <p:blipFill>
          <a:blip r:embed="rId4">
            <a:alphaModFix/>
          </a:blip>
          <a:stretch>
            <a:fillRect/>
          </a:stretch>
        </p:blipFill>
        <p:spPr>
          <a:xfrm>
            <a:off x="4540800" y="1322525"/>
            <a:ext cx="4248150" cy="2647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Violin Plot</a:t>
            </a:r>
            <a:endParaRPr/>
          </a:p>
        </p:txBody>
      </p:sp>
      <p:sp>
        <p:nvSpPr>
          <p:cNvPr id="173" name="Google Shape;173;p30"/>
          <p:cNvSpPr txBox="1">
            <a:spLocks noGrp="1"/>
          </p:cNvSpPr>
          <p:nvPr>
            <p:ph type="body" idx="1"/>
          </p:nvPr>
        </p:nvSpPr>
        <p:spPr>
          <a:xfrm>
            <a:off x="311700" y="42636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4" name="Google Shape;174;p30"/>
          <p:cNvPicPr preferRelativeResize="0"/>
          <p:nvPr/>
        </p:nvPicPr>
        <p:blipFill>
          <a:blip r:embed="rId3">
            <a:alphaModFix/>
          </a:blip>
          <a:stretch>
            <a:fillRect/>
          </a:stretch>
        </p:blipFill>
        <p:spPr>
          <a:xfrm>
            <a:off x="235500" y="1093925"/>
            <a:ext cx="3581400" cy="2647950"/>
          </a:xfrm>
          <a:prstGeom prst="rect">
            <a:avLst/>
          </a:prstGeom>
          <a:noFill/>
          <a:ln>
            <a:noFill/>
          </a:ln>
        </p:spPr>
      </p:pic>
      <p:pic>
        <p:nvPicPr>
          <p:cNvPr id="175" name="Google Shape;175;p30"/>
          <p:cNvPicPr preferRelativeResize="0"/>
          <p:nvPr/>
        </p:nvPicPr>
        <p:blipFill>
          <a:blip r:embed="rId4">
            <a:alphaModFix/>
          </a:blip>
          <a:stretch>
            <a:fillRect/>
          </a:stretch>
        </p:blipFill>
        <p:spPr>
          <a:xfrm>
            <a:off x="4572000" y="1076275"/>
            <a:ext cx="3638550" cy="2647950"/>
          </a:xfrm>
          <a:prstGeom prst="rect">
            <a:avLst/>
          </a:prstGeom>
          <a:noFill/>
          <a:ln>
            <a:noFill/>
          </a:ln>
        </p:spPr>
      </p:pic>
      <p:pic>
        <p:nvPicPr>
          <p:cNvPr id="176" name="Google Shape;176;p30"/>
          <p:cNvPicPr preferRelativeResize="0"/>
          <p:nvPr/>
        </p:nvPicPr>
        <p:blipFill>
          <a:blip r:embed="rId5">
            <a:alphaModFix/>
          </a:blip>
          <a:stretch>
            <a:fillRect/>
          </a:stretch>
        </p:blipFill>
        <p:spPr>
          <a:xfrm>
            <a:off x="1826023" y="732937"/>
            <a:ext cx="4851500" cy="35306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000"/>
                                          </p:stCondLst>
                                        </p:cTn>
                                        <p:tgtEl>
                                          <p:spTgt spid="17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1000"/>
                                          </p:stCondLst>
                                        </p:cTn>
                                        <p:tgtEl>
                                          <p:spTgt spid="17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2" name="Google Shape;182;p31"/>
          <p:cNvSpPr txBox="1">
            <a:spLocks noGrp="1"/>
          </p:cNvSpPr>
          <p:nvPr>
            <p:ph type="title"/>
          </p:nvPr>
        </p:nvSpPr>
        <p:spPr>
          <a:xfrm>
            <a:off x="311700" y="435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p:txBody>
      </p:sp>
      <p:sp>
        <p:nvSpPr>
          <p:cNvPr id="181" name="Google Shape;181;p31"/>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
                <a:solidFill>
                  <a:schemeClr val="dk1"/>
                </a:solidFill>
              </a:rPr>
              <a:t>Duration and content rating both appear to have an effect on profit. Longer movies with g or pg ratings are the most successful</a:t>
            </a:r>
            <a:endParaRPr>
              <a:solidFill>
                <a:schemeClr val="dk1"/>
              </a:solidFill>
            </a:endParaRPr>
          </a:p>
          <a:p>
            <a:pPr marL="457200" marR="0" lvl="0" indent="-342900" algn="l" rtl="0">
              <a:lnSpc>
                <a:spcPct val="115000"/>
              </a:lnSpc>
              <a:spcBef>
                <a:spcPts val="0"/>
              </a:spcBef>
              <a:spcAft>
                <a:spcPts val="0"/>
              </a:spcAft>
              <a:buSzPts val="1800"/>
              <a:buChar char="●"/>
            </a:pPr>
            <a:r>
              <a:rPr lang="en">
                <a:solidFill>
                  <a:schemeClr val="dk1"/>
                </a:solidFill>
              </a:rPr>
              <a:t>Higher budgets result in slightly higher imdb scores and much higher facebook likes, however, particularly high budgets (over 200 million) result in a loss of profit on average.</a:t>
            </a:r>
            <a:endParaRPr>
              <a:solidFill>
                <a:schemeClr val="dk1"/>
              </a:solidFill>
            </a:endParaRPr>
          </a:p>
          <a:p>
            <a:pPr marL="457200" marR="0" lvl="0" indent="-342900" algn="l" rtl="0">
              <a:lnSpc>
                <a:spcPct val="115000"/>
              </a:lnSpc>
              <a:spcBef>
                <a:spcPts val="0"/>
              </a:spcBef>
              <a:spcAft>
                <a:spcPts val="0"/>
              </a:spcAft>
              <a:buSzPts val="1800"/>
              <a:buChar char="●"/>
            </a:pPr>
            <a:r>
              <a:rPr lang="en">
                <a:solidFill>
                  <a:schemeClr val="dk1"/>
                </a:solidFill>
              </a:rPr>
              <a:t>The mean IMDB scores are not identical for each content rating.</a:t>
            </a:r>
            <a:endParaRPr>
              <a:solidFill>
                <a:schemeClr val="dk1"/>
              </a:solidFill>
            </a:endParaRPr>
          </a:p>
          <a:p>
            <a:pPr marL="457200" marR="0" lvl="0" indent="-342900" algn="l" rtl="0">
              <a:lnSpc>
                <a:spcPct val="115000"/>
              </a:lnSpc>
              <a:spcBef>
                <a:spcPts val="0"/>
              </a:spcBef>
              <a:spcAft>
                <a:spcPts val="0"/>
              </a:spcAft>
              <a:buSzPts val="1800"/>
              <a:buChar char="●"/>
            </a:pPr>
            <a:r>
              <a:rPr lang="en">
                <a:solidFill>
                  <a:schemeClr val="dk1"/>
                </a:solidFill>
              </a:rPr>
              <a:t>The mean IMDB score of longer movies(6.82) is significantly higher than shorter movies(6.12).</a:t>
            </a:r>
            <a:endParaRPr>
              <a:solidFill>
                <a:schemeClr val="dk1"/>
              </a:solidFill>
            </a:endParaRPr>
          </a:p>
          <a:p>
            <a:pPr marL="457200" marR="0" lvl="0" indent="-342900" algn="l" rtl="0">
              <a:lnSpc>
                <a:spcPct val="115000"/>
              </a:lnSpc>
              <a:spcBef>
                <a:spcPts val="0"/>
              </a:spcBef>
              <a:spcAft>
                <a:spcPts val="0"/>
              </a:spcAft>
              <a:buSzPts val="1800"/>
              <a:buChar char="●"/>
            </a:pPr>
            <a:r>
              <a:rPr lang="en">
                <a:solidFill>
                  <a:schemeClr val="dk1"/>
                </a:solidFill>
              </a:rPr>
              <a:t>The mean IMDB scores are not identical for each content rating among longer movies, and it showed the similar pattern among shorter movies.</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 Description</a:t>
            </a:r>
            <a:endParaRPr/>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Source: Kaggle</a:t>
            </a:r>
            <a:endParaRPr/>
          </a:p>
          <a:p>
            <a:pPr marL="0" lvl="0" indent="0" algn="l" rtl="0">
              <a:spcBef>
                <a:spcPts val="1600"/>
              </a:spcBef>
              <a:spcAft>
                <a:spcPts val="0"/>
              </a:spcAft>
              <a:buNone/>
            </a:pPr>
            <a:r>
              <a:rPr lang="en"/>
              <a:t>Dataset Name: IMDB 5000 Movie </a:t>
            </a:r>
            <a:endParaRPr/>
          </a:p>
          <a:p>
            <a:pPr marL="0" lvl="0" indent="0" algn="l" rtl="0">
              <a:spcBef>
                <a:spcPts val="1600"/>
              </a:spcBef>
              <a:spcAft>
                <a:spcPts val="0"/>
              </a:spcAft>
              <a:buNone/>
            </a:pPr>
            <a:r>
              <a:rPr lang="en"/>
              <a:t>Data Cleaning: Remove missing value rows, 3756 rows for analysis.</a:t>
            </a:r>
            <a:endParaRPr/>
          </a:p>
          <a:p>
            <a:pPr marL="0" lvl="0" indent="0" algn="l" rtl="0">
              <a:spcBef>
                <a:spcPts val="1600"/>
              </a:spcBef>
              <a:spcAft>
                <a:spcPts val="0"/>
              </a:spcAft>
              <a:buNone/>
            </a:pPr>
            <a:r>
              <a:rPr lang="en"/>
              <a:t>Programming language: Python</a:t>
            </a:r>
            <a:endParaRPr/>
          </a:p>
          <a:p>
            <a:pPr marL="0" lvl="0" indent="0" algn="l" rtl="0">
              <a:spcBef>
                <a:spcPts val="1600"/>
              </a:spcBef>
              <a:spcAft>
                <a:spcPts val="0"/>
              </a:spcAft>
              <a:buNone/>
            </a:pPr>
            <a:r>
              <a:rPr lang="en"/>
              <a:t>Modules/Packages: </a:t>
            </a:r>
            <a:endParaRPr/>
          </a:p>
          <a:p>
            <a:pPr marL="0" lvl="0" indent="0" algn="l" rtl="0">
              <a:spcBef>
                <a:spcPts val="1600"/>
              </a:spcBef>
              <a:spcAft>
                <a:spcPts val="1600"/>
              </a:spcAft>
              <a:buNone/>
            </a:pPr>
            <a:r>
              <a:rPr lang="en"/>
              <a:t>	Pandas, matplotlib.pyplot, numpy, seaborn scipy.stats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8" name="Google Shape;188;p32"/>
          <p:cNvSpPr txBox="1">
            <a:spLocks noGrp="1"/>
          </p:cNvSpPr>
          <p:nvPr>
            <p:ph type="title"/>
          </p:nvPr>
        </p:nvSpPr>
        <p:spPr>
          <a:xfrm>
            <a:off x="311700" y="435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p:txBody>
      </p:sp>
      <p:sp>
        <p:nvSpPr>
          <p:cNvPr id="187" name="Google Shape;187;p32"/>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solidFill>
                  <a:schemeClr val="dk1"/>
                </a:solidFill>
              </a:rPr>
              <a:t>There is a positive relationship between the number of movies a director has made and how successful those movies are. This may suggest that as directors create more movies over time there is a higher chance of achieving above average success.</a:t>
            </a:r>
            <a:endParaRPr/>
          </a:p>
          <a:p>
            <a:pPr marL="457200" marR="0" lvl="0" indent="-342900" algn="l" rtl="0">
              <a:lnSpc>
                <a:spcPct val="115000"/>
              </a:lnSpc>
              <a:spcBef>
                <a:spcPts val="0"/>
              </a:spcBef>
              <a:spcAft>
                <a:spcPts val="0"/>
              </a:spcAft>
              <a:buSzPts val="1800"/>
              <a:buChar char="●"/>
            </a:pPr>
            <a:r>
              <a:rPr lang="en">
                <a:solidFill>
                  <a:schemeClr val="dk1"/>
                </a:solidFill>
              </a:rPr>
              <a:t>There is a weak negative to zero relationship between top actors featured in movies and the average success of their movies. This may suggest that the choice in actor does not have as strong an influence as initially thought. Additionally, top actors will have a higher quantity of movie successes and movie failures as their quantity of movies filmed increases. Hence, explaining why their mean IMDB score average very similar to each other.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a:t>
            </a:r>
            <a:endParaRPr/>
          </a:p>
        </p:txBody>
      </p:sp>
      <p:sp>
        <p:nvSpPr>
          <p:cNvPr id="194" name="Google Shape;194;p3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200"/>
              <a:t>Reference:</a:t>
            </a:r>
            <a:endParaRPr sz="1200"/>
          </a:p>
          <a:p>
            <a:pPr marL="0" lvl="0" indent="0" algn="l" rtl="0">
              <a:lnSpc>
                <a:spcPct val="100000"/>
              </a:lnSpc>
              <a:spcBef>
                <a:spcPts val="0"/>
              </a:spcBef>
              <a:spcAft>
                <a:spcPts val="0"/>
              </a:spcAft>
              <a:buClr>
                <a:schemeClr val="dk1"/>
              </a:buClr>
              <a:buSzPts val="1100"/>
              <a:buFont typeface="Arial"/>
              <a:buNone/>
            </a:pPr>
            <a:r>
              <a:rPr lang="en" sz="1200"/>
              <a:t>1) Trendline for Mean IMDB Score over Years was taken from the stackoverflow answer below:  </a:t>
            </a:r>
            <a:endParaRPr sz="1200"/>
          </a:p>
          <a:p>
            <a:pPr marL="0" lvl="0" indent="0" algn="l" rtl="0">
              <a:lnSpc>
                <a:spcPct val="100000"/>
              </a:lnSpc>
              <a:spcBef>
                <a:spcPts val="0"/>
              </a:spcBef>
              <a:spcAft>
                <a:spcPts val="0"/>
              </a:spcAft>
              <a:buClr>
                <a:schemeClr val="dk1"/>
              </a:buClr>
              <a:buSzPts val="1100"/>
              <a:buFont typeface="Arial"/>
              <a:buNone/>
            </a:pPr>
            <a:r>
              <a:rPr lang="en" sz="1200"/>
              <a:t>    https://stackoverflow.com/questions/26447191/how-to-add-trendline-in-python-matplotlib-dot-scatter-graphs</a:t>
            </a:r>
            <a:endParaRPr sz="1200"/>
          </a:p>
          <a:p>
            <a:pPr marL="0" lvl="0" indent="0" algn="l" rtl="0">
              <a:lnSpc>
                <a:spcPct val="100000"/>
              </a:lnSpc>
              <a:spcBef>
                <a:spcPts val="0"/>
              </a:spcBef>
              <a:spcAft>
                <a:spcPts val="0"/>
              </a:spcAft>
              <a:buClr>
                <a:schemeClr val="dk1"/>
              </a:buClr>
              <a:buSzPts val="1100"/>
              <a:buFont typeface="Arial"/>
              <a:buNone/>
            </a:pPr>
            <a:r>
              <a:rPr lang="en" sz="1200"/>
              <a:t>2) Number of Movie by Year was taken from below link:</a:t>
            </a:r>
            <a:endParaRPr sz="1200"/>
          </a:p>
          <a:p>
            <a:pPr marL="0" lvl="0" indent="0" algn="l" rtl="0">
              <a:lnSpc>
                <a:spcPct val="100000"/>
              </a:lnSpc>
              <a:spcBef>
                <a:spcPts val="0"/>
              </a:spcBef>
              <a:spcAft>
                <a:spcPts val="0"/>
              </a:spcAft>
              <a:buClr>
                <a:schemeClr val="dk1"/>
              </a:buClr>
              <a:buSzPts val="1100"/>
              <a:buFont typeface="Arial"/>
              <a:buNone/>
            </a:pPr>
            <a:r>
              <a:rPr lang="en" sz="1200"/>
              <a:t>    https://www.kaggle.com/aninda123/imdb-movie-analysis</a:t>
            </a:r>
            <a:endParaRPr sz="1200"/>
          </a:p>
          <a:p>
            <a:pPr marL="0" lvl="0" indent="0" algn="l" rtl="0">
              <a:spcBef>
                <a:spcPts val="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Questions</a:t>
            </a:r>
            <a:endParaRPr/>
          </a:p>
        </p:txBody>
      </p:sp>
      <p:sp>
        <p:nvSpPr>
          <p:cNvPr id="67" name="Google Shape;67;p1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the standard for a successful movie?</a:t>
            </a:r>
            <a:endParaRPr/>
          </a:p>
          <a:p>
            <a:pPr marL="0" lvl="0" indent="457200" algn="l" rtl="0">
              <a:spcBef>
                <a:spcPts val="1600"/>
              </a:spcBef>
              <a:spcAft>
                <a:spcPts val="0"/>
              </a:spcAft>
              <a:buNone/>
            </a:pPr>
            <a:r>
              <a:rPr lang="en"/>
              <a:t>Profit, IMDB score, Facebook likes?</a:t>
            </a:r>
            <a:endParaRPr/>
          </a:p>
          <a:p>
            <a:pPr marL="0" lvl="0" indent="457200" algn="l" rtl="0">
              <a:spcBef>
                <a:spcPts val="1600"/>
              </a:spcBef>
              <a:spcAft>
                <a:spcPts val="0"/>
              </a:spcAft>
              <a:buNone/>
            </a:pPr>
            <a:r>
              <a:rPr lang="en"/>
              <a:t>What does each of them depends on?</a:t>
            </a:r>
            <a:endParaRPr/>
          </a:p>
          <a:p>
            <a:pPr marL="0" lvl="0" indent="457200" algn="l" rtl="0">
              <a:spcBef>
                <a:spcPts val="1600"/>
              </a:spcBef>
              <a:spcAft>
                <a:spcPts val="0"/>
              </a:spcAft>
              <a:buNone/>
            </a:pPr>
            <a:r>
              <a:rPr lang="en"/>
              <a:t>	Budget, content rating, duration, aspect ratio, actor, director?</a:t>
            </a:r>
            <a:endParaRPr/>
          </a:p>
          <a:p>
            <a:pPr marL="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Questions</a:t>
            </a:r>
            <a:endParaRPr/>
          </a:p>
        </p:txBody>
      </p:sp>
      <p:sp>
        <p:nvSpPr>
          <p:cNvPr id="73" name="Google Shape;73;p16"/>
          <p:cNvSpPr txBox="1">
            <a:spLocks noGrp="1"/>
          </p:cNvSpPr>
          <p:nvPr>
            <p:ph type="body" idx="1"/>
          </p:nvPr>
        </p:nvSpPr>
        <p:spPr>
          <a:xfrm>
            <a:off x="311700" y="15662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Sub-Questions</a:t>
            </a:r>
            <a:endParaRPr/>
          </a:p>
          <a:p>
            <a:pPr marL="457200" lvl="0" indent="-342900" algn="l" rtl="0">
              <a:spcBef>
                <a:spcPts val="1600"/>
              </a:spcBef>
              <a:spcAft>
                <a:spcPts val="0"/>
              </a:spcAft>
              <a:buSzPts val="1800"/>
              <a:buAutoNum type="arabicPeriod"/>
            </a:pPr>
            <a:r>
              <a:rPr lang="en"/>
              <a:t>What controllable variables will affect profit?</a:t>
            </a:r>
            <a:endParaRPr/>
          </a:p>
          <a:p>
            <a:pPr marL="457200" lvl="0" indent="-342900" algn="l" rtl="0">
              <a:spcBef>
                <a:spcPts val="0"/>
              </a:spcBef>
              <a:spcAft>
                <a:spcPts val="0"/>
              </a:spcAft>
              <a:buSzPts val="1800"/>
              <a:buAutoNum type="arabicPeriod"/>
            </a:pPr>
            <a:r>
              <a:rPr lang="en"/>
              <a:t>How does budget affect movie success?</a:t>
            </a:r>
            <a:endParaRPr/>
          </a:p>
          <a:p>
            <a:pPr marL="457200" lvl="0" indent="-342900" algn="l" rtl="0">
              <a:spcBef>
                <a:spcPts val="0"/>
              </a:spcBef>
              <a:spcAft>
                <a:spcPts val="0"/>
              </a:spcAft>
              <a:buSzPts val="1800"/>
              <a:buAutoNum type="arabicPeriod"/>
            </a:pPr>
            <a:r>
              <a:rPr lang="en"/>
              <a:t>Is there any difference of IMDB scores among all content ratings? </a:t>
            </a:r>
            <a:endParaRPr b="1"/>
          </a:p>
          <a:p>
            <a:pPr marL="457200" lvl="0" indent="-342900" algn="l" rtl="0">
              <a:spcBef>
                <a:spcPts val="0"/>
              </a:spcBef>
              <a:spcAft>
                <a:spcPts val="0"/>
              </a:spcAft>
              <a:buSzPts val="1800"/>
              <a:buAutoNum type="arabicPeriod"/>
            </a:pPr>
            <a:r>
              <a:rPr lang="en"/>
              <a:t>Is there any difference of IMDB scores between long and short movies? </a:t>
            </a:r>
            <a:endParaRPr b="1"/>
          </a:p>
          <a:p>
            <a:pPr marL="457200" lvl="0" indent="-342900" algn="l" rtl="0">
              <a:spcBef>
                <a:spcPts val="0"/>
              </a:spcBef>
              <a:spcAft>
                <a:spcPts val="0"/>
              </a:spcAft>
              <a:buSzPts val="1800"/>
              <a:buAutoNum type="arabicPeriod"/>
            </a:pPr>
            <a:r>
              <a:rPr lang="en"/>
              <a:t>Is there any difference of IMDB scores among all content ratings stratified by movie length? </a:t>
            </a:r>
            <a:endParaRPr b="1"/>
          </a:p>
          <a:p>
            <a:pPr marL="457200" lvl="0" indent="-342900" algn="l" rtl="0">
              <a:spcBef>
                <a:spcPts val="0"/>
              </a:spcBef>
              <a:spcAft>
                <a:spcPts val="0"/>
              </a:spcAft>
              <a:buSzPts val="1800"/>
              <a:buAutoNum type="arabicPeriod"/>
            </a:pPr>
            <a:r>
              <a:rPr lang="en"/>
              <a:t>Does an increase in the quantity of movies made, increase a director’s mean IMDB scores?</a:t>
            </a:r>
            <a:endParaRPr/>
          </a:p>
          <a:p>
            <a:pPr marL="457200" lvl="0" indent="-342900" algn="l" rtl="0">
              <a:spcBef>
                <a:spcPts val="0"/>
              </a:spcBef>
              <a:spcAft>
                <a:spcPts val="0"/>
              </a:spcAft>
              <a:buSzPts val="1800"/>
              <a:buAutoNum type="arabicPeriod"/>
            </a:pPr>
            <a:r>
              <a:rPr lang="en"/>
              <a:t>Does hiring the most popular actors guarantee high IMDB scores?</a:t>
            </a:r>
            <a:br>
              <a:rPr lang="en"/>
            </a:br>
            <a:r>
              <a:rPr lang="en"/>
              <a:t>   </a:t>
            </a:r>
            <a:br>
              <a:rPr lang="en"/>
            </a:br>
            <a:r>
              <a:rPr lang="en"/>
              <a:t>    </a:t>
            </a:r>
            <a:endParaRPr b="1"/>
          </a:p>
        </p:txBody>
      </p:sp>
      <p:sp>
        <p:nvSpPr>
          <p:cNvPr id="74" name="Google Shape;74;p16"/>
          <p:cNvSpPr txBox="1"/>
          <p:nvPr/>
        </p:nvSpPr>
        <p:spPr>
          <a:xfrm>
            <a:off x="411775" y="1100175"/>
            <a:ext cx="8321700" cy="38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Main Question: What makes a successful movie?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Hypothesis</a:t>
            </a:r>
            <a:endParaRPr/>
          </a:p>
        </p:txBody>
      </p:sp>
      <p:sp>
        <p:nvSpPr>
          <p:cNvPr id="80" name="Google Shape;80;p17"/>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marR="0" lvl="0" indent="-323850" algn="l" rtl="0">
              <a:lnSpc>
                <a:spcPct val="115000"/>
              </a:lnSpc>
              <a:spcBef>
                <a:spcPts val="0"/>
              </a:spcBef>
              <a:spcAft>
                <a:spcPts val="0"/>
              </a:spcAft>
              <a:buSzPts val="1500"/>
              <a:buAutoNum type="arabicPeriod"/>
            </a:pPr>
            <a:r>
              <a:rPr lang="en" sz="1500"/>
              <a:t>H</a:t>
            </a:r>
            <a:r>
              <a:rPr lang="en" sz="1500" baseline="-25000"/>
              <a:t>0</a:t>
            </a:r>
            <a:r>
              <a:rPr lang="en" sz="1500"/>
              <a:t>: There is no effect for duration and content rating on profit. </a:t>
            </a:r>
            <a:endParaRPr sz="1500"/>
          </a:p>
          <a:p>
            <a:pPr marL="0" marR="0" lvl="0" indent="457200" algn="l" rtl="0">
              <a:lnSpc>
                <a:spcPct val="115000"/>
              </a:lnSpc>
              <a:spcBef>
                <a:spcPts val="1600"/>
              </a:spcBef>
              <a:spcAft>
                <a:spcPts val="0"/>
              </a:spcAft>
              <a:buNone/>
            </a:pPr>
            <a:r>
              <a:rPr lang="en" sz="1500"/>
              <a:t>H</a:t>
            </a:r>
            <a:r>
              <a:rPr lang="en" sz="1500" baseline="-25000"/>
              <a:t>1</a:t>
            </a:r>
            <a:r>
              <a:rPr lang="en" sz="1500"/>
              <a:t>: There is an effect for duration and content rating on profit. </a:t>
            </a:r>
            <a:endParaRPr sz="1500"/>
          </a:p>
          <a:p>
            <a:pPr marL="457200" marR="0" lvl="0" indent="-323850" algn="l" rtl="0">
              <a:lnSpc>
                <a:spcPct val="115000"/>
              </a:lnSpc>
              <a:spcBef>
                <a:spcPts val="1600"/>
              </a:spcBef>
              <a:spcAft>
                <a:spcPts val="0"/>
              </a:spcAft>
              <a:buSzPts val="1500"/>
              <a:buAutoNum type="arabicPeriod"/>
            </a:pPr>
            <a:r>
              <a:rPr lang="en" sz="1500"/>
              <a:t>H</a:t>
            </a:r>
            <a:r>
              <a:rPr lang="en" sz="1500" baseline="-25000"/>
              <a:t>0</a:t>
            </a:r>
            <a:r>
              <a:rPr lang="en" sz="1500"/>
              <a:t>: The mean IMDB scores are identical for each content rating.</a:t>
            </a:r>
            <a:endParaRPr sz="1500"/>
          </a:p>
          <a:p>
            <a:pPr marL="0" marR="0" lvl="0" indent="457200" algn="l" rtl="0">
              <a:lnSpc>
                <a:spcPct val="115000"/>
              </a:lnSpc>
              <a:spcBef>
                <a:spcPts val="1600"/>
              </a:spcBef>
              <a:spcAft>
                <a:spcPts val="0"/>
              </a:spcAft>
              <a:buNone/>
            </a:pPr>
            <a:r>
              <a:rPr lang="en" sz="1500"/>
              <a:t>H</a:t>
            </a:r>
            <a:r>
              <a:rPr lang="en" sz="1500" baseline="-25000"/>
              <a:t>1</a:t>
            </a:r>
            <a:r>
              <a:rPr lang="en" sz="1500"/>
              <a:t>: The mean IMDB scores are not identical for content ratings.</a:t>
            </a:r>
            <a:endParaRPr sz="1500"/>
          </a:p>
          <a:p>
            <a:pPr marL="457200" marR="0" lvl="0" indent="-323850" algn="l" rtl="0">
              <a:lnSpc>
                <a:spcPct val="115000"/>
              </a:lnSpc>
              <a:spcBef>
                <a:spcPts val="1600"/>
              </a:spcBef>
              <a:spcAft>
                <a:spcPts val="0"/>
              </a:spcAft>
              <a:buSzPts val="1500"/>
              <a:buAutoNum type="arabicPeriod"/>
            </a:pPr>
            <a:r>
              <a:rPr lang="en" sz="1500"/>
              <a:t>H</a:t>
            </a:r>
            <a:r>
              <a:rPr lang="en" sz="1500" baseline="-25000"/>
              <a:t>0</a:t>
            </a:r>
            <a:r>
              <a:rPr lang="en" sz="1500"/>
              <a:t>: The mean IMDB scores between short and long movie are the same.</a:t>
            </a:r>
            <a:endParaRPr sz="1500"/>
          </a:p>
          <a:p>
            <a:pPr marL="0" marR="0" lvl="0" indent="457200" algn="l" rtl="0">
              <a:lnSpc>
                <a:spcPct val="115000"/>
              </a:lnSpc>
              <a:spcBef>
                <a:spcPts val="1600"/>
              </a:spcBef>
              <a:spcAft>
                <a:spcPts val="0"/>
              </a:spcAft>
              <a:buNone/>
            </a:pPr>
            <a:r>
              <a:rPr lang="en" sz="1500"/>
              <a:t>H</a:t>
            </a:r>
            <a:r>
              <a:rPr lang="en" sz="1500" baseline="-25000"/>
              <a:t>1</a:t>
            </a:r>
            <a:r>
              <a:rPr lang="en" sz="1500"/>
              <a:t>: The mean IMDB scores between short and long movie are different.</a:t>
            </a:r>
            <a:endParaRPr sz="1500"/>
          </a:p>
          <a:p>
            <a:pPr marL="457200" marR="0" lvl="0" indent="-323850" algn="l" rtl="0">
              <a:lnSpc>
                <a:spcPct val="115000"/>
              </a:lnSpc>
              <a:spcBef>
                <a:spcPts val="1600"/>
              </a:spcBef>
              <a:spcAft>
                <a:spcPts val="0"/>
              </a:spcAft>
              <a:buSzPts val="1500"/>
              <a:buAutoNum type="arabicPeriod"/>
            </a:pPr>
            <a:r>
              <a:rPr lang="en" sz="1500"/>
              <a:t>H</a:t>
            </a:r>
            <a:r>
              <a:rPr lang="en" sz="1500" baseline="-25000"/>
              <a:t>0</a:t>
            </a:r>
            <a:r>
              <a:rPr lang="en" sz="1500"/>
              <a:t>: Among longer movies, the mean IMDB scores are identical for each content rating.</a:t>
            </a:r>
            <a:endParaRPr sz="1500"/>
          </a:p>
          <a:p>
            <a:pPr marL="0" marR="0" lvl="0" indent="457200" algn="l" rtl="0">
              <a:lnSpc>
                <a:spcPct val="115000"/>
              </a:lnSpc>
              <a:spcBef>
                <a:spcPts val="1600"/>
              </a:spcBef>
              <a:spcAft>
                <a:spcPts val="1600"/>
              </a:spcAft>
              <a:buNone/>
            </a:pPr>
            <a:r>
              <a:rPr lang="en" sz="1500"/>
              <a:t>H</a:t>
            </a:r>
            <a:r>
              <a:rPr lang="en" sz="1500" baseline="-25000"/>
              <a:t>1</a:t>
            </a:r>
            <a:r>
              <a:rPr lang="en" sz="1500"/>
              <a:t>: Among shorter movies, the mean IMDB scores are different for content ratings.</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Hypothesis cont.</a:t>
            </a:r>
            <a:endParaRPr/>
          </a:p>
        </p:txBody>
      </p:sp>
      <p:sp>
        <p:nvSpPr>
          <p:cNvPr id="86" name="Google Shape;86;p18"/>
          <p:cNvSpPr txBox="1">
            <a:spLocks noGrp="1"/>
          </p:cNvSpPr>
          <p:nvPr>
            <p:ph type="body" idx="1"/>
          </p:nvPr>
        </p:nvSpPr>
        <p:spPr>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1500" dirty="0"/>
              <a:t>5.	H</a:t>
            </a:r>
            <a:r>
              <a:rPr lang="en" sz="1500" baseline="-25000" dirty="0"/>
              <a:t>0</a:t>
            </a:r>
            <a:r>
              <a:rPr lang="en" sz="1500" dirty="0"/>
              <a:t>: The budget has no effect on movie success</a:t>
            </a:r>
            <a:endParaRPr sz="1500" dirty="0"/>
          </a:p>
          <a:p>
            <a:pPr marL="0" lvl="0" indent="457200" algn="l" rtl="0">
              <a:spcBef>
                <a:spcPts val="1600"/>
              </a:spcBef>
              <a:spcAft>
                <a:spcPts val="0"/>
              </a:spcAft>
              <a:buClr>
                <a:schemeClr val="dk1"/>
              </a:buClr>
              <a:buSzPts val="1100"/>
              <a:buFont typeface="Arial"/>
              <a:buNone/>
            </a:pPr>
            <a:r>
              <a:rPr lang="en" sz="1500" dirty="0"/>
              <a:t>H</a:t>
            </a:r>
            <a:r>
              <a:rPr lang="en" sz="1500" baseline="-25000" dirty="0"/>
              <a:t>1</a:t>
            </a:r>
            <a:r>
              <a:rPr lang="en" sz="1500" dirty="0"/>
              <a:t>: the budget will effect the success of a movie</a:t>
            </a:r>
            <a:endParaRPr sz="1500" dirty="0"/>
          </a:p>
          <a:p>
            <a:pPr marL="0" marR="0" lvl="0" indent="0" algn="l" rtl="0">
              <a:lnSpc>
                <a:spcPct val="115000"/>
              </a:lnSpc>
              <a:spcBef>
                <a:spcPts val="1600"/>
              </a:spcBef>
              <a:spcAft>
                <a:spcPts val="0"/>
              </a:spcAft>
              <a:buNone/>
            </a:pPr>
            <a:r>
              <a:rPr lang="en" sz="1500" dirty="0"/>
              <a:t>6.	H</a:t>
            </a:r>
            <a:r>
              <a:rPr lang="en" sz="1500" baseline="-25000" dirty="0"/>
              <a:t>0</a:t>
            </a:r>
            <a:r>
              <a:rPr lang="en" sz="1500" dirty="0"/>
              <a:t>: The mean IMDB score will increase with the quantity of movies made per director.</a:t>
            </a:r>
            <a:endParaRPr sz="1500" dirty="0"/>
          </a:p>
          <a:p>
            <a:pPr marL="0" marR="0" lvl="0" indent="457200" algn="l" rtl="0">
              <a:lnSpc>
                <a:spcPct val="115000"/>
              </a:lnSpc>
              <a:spcBef>
                <a:spcPts val="1600"/>
              </a:spcBef>
              <a:spcAft>
                <a:spcPts val="0"/>
              </a:spcAft>
              <a:buNone/>
            </a:pPr>
            <a:r>
              <a:rPr lang="en" sz="1500" dirty="0"/>
              <a:t>H</a:t>
            </a:r>
            <a:r>
              <a:rPr lang="en" sz="1500" baseline="-25000" dirty="0"/>
              <a:t>1</a:t>
            </a:r>
            <a:r>
              <a:rPr lang="en" sz="1500" dirty="0"/>
              <a:t>: The mean IMDB score will not increase with the quantity of movies made per director.</a:t>
            </a:r>
            <a:endParaRPr sz="1500" dirty="0"/>
          </a:p>
          <a:p>
            <a:pPr marL="0" marR="0" lvl="0" indent="0" algn="l" rtl="0">
              <a:lnSpc>
                <a:spcPct val="115000"/>
              </a:lnSpc>
              <a:spcBef>
                <a:spcPts val="1600"/>
              </a:spcBef>
              <a:spcAft>
                <a:spcPts val="0"/>
              </a:spcAft>
              <a:buNone/>
            </a:pPr>
            <a:r>
              <a:rPr lang="en" sz="1500" dirty="0"/>
              <a:t>7. 	H</a:t>
            </a:r>
            <a:r>
              <a:rPr lang="en" sz="1500" baseline="-25000" dirty="0"/>
              <a:t>0</a:t>
            </a:r>
            <a:r>
              <a:rPr lang="en" sz="1500" dirty="0"/>
              <a:t>: The mean IMDB score will increase with the quantity of appearances by top actors.</a:t>
            </a:r>
            <a:endParaRPr sz="1500" dirty="0"/>
          </a:p>
          <a:p>
            <a:pPr marL="0" lvl="0" indent="457200" algn="l" rtl="0">
              <a:lnSpc>
                <a:spcPct val="100000"/>
              </a:lnSpc>
              <a:spcBef>
                <a:spcPts val="1600"/>
              </a:spcBef>
              <a:spcAft>
                <a:spcPts val="1600"/>
              </a:spcAft>
              <a:buClr>
                <a:schemeClr val="dk1"/>
              </a:buClr>
              <a:buSzPts val="1100"/>
              <a:buFont typeface="Arial"/>
              <a:buNone/>
            </a:pPr>
            <a:r>
              <a:rPr lang="en" sz="1500" dirty="0"/>
              <a:t>H</a:t>
            </a:r>
            <a:r>
              <a:rPr lang="en" sz="1500" baseline="-25000" dirty="0"/>
              <a:t>1</a:t>
            </a:r>
            <a:r>
              <a:rPr lang="en" sz="1500" dirty="0"/>
              <a:t>: The mean IMDB score will not increase with the quantity of appearances by top actors.</a:t>
            </a:r>
          </a:p>
          <a:p>
            <a:pPr marL="0" lvl="0" indent="0">
              <a:spcBef>
                <a:spcPts val="1600"/>
              </a:spcBef>
              <a:buNone/>
            </a:pPr>
            <a:r>
              <a:rPr lang="en" sz="1500" dirty="0"/>
              <a:t>8. 	</a:t>
            </a:r>
            <a:r>
              <a:rPr lang="en-US" sz="1500" dirty="0"/>
              <a:t>H</a:t>
            </a:r>
            <a:r>
              <a:rPr lang="en-US" sz="1500" baseline="-25000" dirty="0"/>
              <a:t>0</a:t>
            </a:r>
            <a:r>
              <a:rPr lang="en-US" sz="1500" dirty="0"/>
              <a:t>: The aspect ratio of a movie will not effect the profit of a movie</a:t>
            </a:r>
          </a:p>
          <a:p>
            <a:pPr marL="0" indent="457200">
              <a:spcBef>
                <a:spcPts val="1600"/>
              </a:spcBef>
              <a:spcAft>
                <a:spcPts val="1600"/>
              </a:spcAft>
              <a:buClr>
                <a:schemeClr val="dk1"/>
              </a:buClr>
              <a:buSzPts val="1100"/>
              <a:buNone/>
            </a:pPr>
            <a:r>
              <a:rPr lang="en-US" sz="1500" dirty="0"/>
              <a:t>H</a:t>
            </a:r>
            <a:r>
              <a:rPr lang="en-US" sz="1500" baseline="-25000" dirty="0"/>
              <a:t>1</a:t>
            </a:r>
            <a:r>
              <a:rPr lang="en-US" sz="1500" dirty="0"/>
              <a:t>: The aspect ratio of a movie will effect the profit of a movie</a:t>
            </a:r>
          </a:p>
          <a:p>
            <a:pPr marL="0" lvl="0" indent="457200" algn="l" rtl="0">
              <a:spcBef>
                <a:spcPts val="1600"/>
              </a:spcBef>
              <a:spcAft>
                <a:spcPts val="1600"/>
              </a:spcAft>
              <a:buClr>
                <a:schemeClr val="dk1"/>
              </a:buClr>
              <a:buSzPts val="1100"/>
              <a:buFont typeface="Arial"/>
              <a:buNone/>
            </a:pPr>
            <a:endParaRPr sz="1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2276250" y="2119500"/>
            <a:ext cx="4450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Exploratory Data Analysis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Number of Movies &amp; Mean IMDB Scores over Years</a:t>
            </a:r>
            <a:endParaRPr/>
          </a:p>
        </p:txBody>
      </p:sp>
      <p:sp>
        <p:nvSpPr>
          <p:cNvPr id="97" name="Google Shape;97;p20"/>
          <p:cNvSpPr txBox="1">
            <a:spLocks noGrp="1"/>
          </p:cNvSpPr>
          <p:nvPr>
            <p:ph type="body" idx="1"/>
          </p:nvPr>
        </p:nvSpPr>
        <p:spPr>
          <a:xfrm>
            <a:off x="381575" y="3691750"/>
            <a:ext cx="8520600" cy="117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It indicates that mean IMDB score for all years is over 6.0 and decreased over the years. And there is a sharp decline in the mid 50s. Combine this graph and the imdb score trend graph, it demonstrates that producers pay much attention to the quantity of movies instead of quality.</a:t>
            </a:r>
            <a:endParaRPr/>
          </a:p>
        </p:txBody>
      </p:sp>
      <p:pic>
        <p:nvPicPr>
          <p:cNvPr id="98" name="Google Shape;98;p20"/>
          <p:cNvPicPr preferRelativeResize="0"/>
          <p:nvPr/>
        </p:nvPicPr>
        <p:blipFill>
          <a:blip r:embed="rId3">
            <a:alphaModFix/>
          </a:blip>
          <a:stretch>
            <a:fillRect/>
          </a:stretch>
        </p:blipFill>
        <p:spPr>
          <a:xfrm>
            <a:off x="311700" y="1017725"/>
            <a:ext cx="4114800" cy="2743200"/>
          </a:xfrm>
          <a:prstGeom prst="rect">
            <a:avLst/>
          </a:prstGeom>
          <a:noFill/>
          <a:ln>
            <a:noFill/>
          </a:ln>
        </p:spPr>
      </p:pic>
      <p:pic>
        <p:nvPicPr>
          <p:cNvPr id="99" name="Google Shape;99;p20"/>
          <p:cNvPicPr preferRelativeResize="0"/>
          <p:nvPr/>
        </p:nvPicPr>
        <p:blipFill>
          <a:blip r:embed="rId4">
            <a:alphaModFix/>
          </a:blip>
          <a:stretch>
            <a:fillRect/>
          </a:stretch>
        </p:blipFill>
        <p:spPr>
          <a:xfrm>
            <a:off x="4558775" y="1017725"/>
            <a:ext cx="4114800" cy="2743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311700" y="445025"/>
            <a:ext cx="8520600" cy="11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Mean IMDB Score Compared over: Number of Movies Made by Director &amp; Appearances of Top Actors</a:t>
            </a:r>
            <a:endParaRPr sz="2700"/>
          </a:p>
        </p:txBody>
      </p:sp>
      <p:pic>
        <p:nvPicPr>
          <p:cNvPr id="105" name="Google Shape;105;p21"/>
          <p:cNvPicPr preferRelativeResize="0"/>
          <p:nvPr/>
        </p:nvPicPr>
        <p:blipFill>
          <a:blip r:embed="rId3">
            <a:alphaModFix/>
          </a:blip>
          <a:stretch>
            <a:fillRect/>
          </a:stretch>
        </p:blipFill>
        <p:spPr>
          <a:xfrm>
            <a:off x="0" y="1394275"/>
            <a:ext cx="4680000" cy="3510000"/>
          </a:xfrm>
          <a:prstGeom prst="rect">
            <a:avLst/>
          </a:prstGeom>
          <a:noFill/>
          <a:ln>
            <a:noFill/>
          </a:ln>
        </p:spPr>
      </p:pic>
      <p:pic>
        <p:nvPicPr>
          <p:cNvPr id="106" name="Google Shape;106;p21"/>
          <p:cNvPicPr preferRelativeResize="0"/>
          <p:nvPr/>
        </p:nvPicPr>
        <p:blipFill>
          <a:blip r:embed="rId4">
            <a:alphaModFix/>
          </a:blip>
          <a:stretch>
            <a:fillRect/>
          </a:stretch>
        </p:blipFill>
        <p:spPr>
          <a:xfrm>
            <a:off x="4572000" y="1451425"/>
            <a:ext cx="4527600" cy="3395700"/>
          </a:xfrm>
          <a:prstGeom prst="rect">
            <a:avLst/>
          </a:prstGeom>
          <a:noFill/>
          <a:ln>
            <a:noFill/>
          </a:ln>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TotalTime>
  <Words>993</Words>
  <Application>Microsoft Office PowerPoint</Application>
  <PresentationFormat>On-screen Show (16:9)</PresentationFormat>
  <Paragraphs>101</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Trebuchet MS</vt:lpstr>
      <vt:lpstr>Wingdings 3</vt:lpstr>
      <vt:lpstr>Facet</vt:lpstr>
      <vt:lpstr>IMDB Movies</vt:lpstr>
      <vt:lpstr>Dataset Description</vt:lpstr>
      <vt:lpstr>Research Questions</vt:lpstr>
      <vt:lpstr>Research Questions</vt:lpstr>
      <vt:lpstr>Hypothesis</vt:lpstr>
      <vt:lpstr>Hypothesis cont.</vt:lpstr>
      <vt:lpstr>Exploratory Data Analysis</vt:lpstr>
      <vt:lpstr>Number of Movies &amp; Mean IMDB Scores over Years</vt:lpstr>
      <vt:lpstr>Mean IMDB Score Compared over: Number of Movies Made by Director &amp; Appearances of Top Actors</vt:lpstr>
      <vt:lpstr>Length of movies vs IMDB scores</vt:lpstr>
      <vt:lpstr>Statistical Data Analysis</vt:lpstr>
      <vt:lpstr>Budget Effect on Movie Success</vt:lpstr>
      <vt:lpstr>What controllable variables will affect profit?</vt:lpstr>
      <vt:lpstr>Aspect Ratio impact on Profit</vt:lpstr>
      <vt:lpstr>Mean IMDB Scores for Each Content Rating</vt:lpstr>
      <vt:lpstr>Long movie vs Short Movie</vt:lpstr>
      <vt:lpstr>Mean IMDB Score over Each Content Rating among Different Movie Length </vt:lpstr>
      <vt:lpstr>Violin Plot</vt:lpstr>
      <vt:lpstr>Conclusions</vt:lpstr>
      <vt:lpstr>Conclusions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Movies</dc:title>
  <cp:lastModifiedBy>Xinliang Huang</cp:lastModifiedBy>
  <cp:revision>2</cp:revision>
  <dcterms:modified xsi:type="dcterms:W3CDTF">2019-12-05T00:46:20Z</dcterms:modified>
</cp:coreProperties>
</file>