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2918400" cy="21945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6148" kern="1200">
        <a:solidFill>
          <a:schemeClr val="tx1"/>
        </a:solidFill>
        <a:latin typeface="Arial" charset="0"/>
        <a:ea typeface="+mn-ea"/>
        <a:cs typeface="+mn-cs"/>
      </a:defRPr>
    </a:lvl1pPr>
    <a:lvl2pPr marL="338648" algn="l" rtl="0" fontAlgn="base">
      <a:spcBef>
        <a:spcPct val="0"/>
      </a:spcBef>
      <a:spcAft>
        <a:spcPct val="0"/>
      </a:spcAft>
      <a:defRPr sz="6148" kern="1200">
        <a:solidFill>
          <a:schemeClr val="tx1"/>
        </a:solidFill>
        <a:latin typeface="Arial" charset="0"/>
        <a:ea typeface="+mn-ea"/>
        <a:cs typeface="+mn-cs"/>
      </a:defRPr>
    </a:lvl2pPr>
    <a:lvl3pPr marL="677296" algn="l" rtl="0" fontAlgn="base">
      <a:spcBef>
        <a:spcPct val="0"/>
      </a:spcBef>
      <a:spcAft>
        <a:spcPct val="0"/>
      </a:spcAft>
      <a:defRPr sz="6148" kern="1200">
        <a:solidFill>
          <a:schemeClr val="tx1"/>
        </a:solidFill>
        <a:latin typeface="Arial" charset="0"/>
        <a:ea typeface="+mn-ea"/>
        <a:cs typeface="+mn-cs"/>
      </a:defRPr>
    </a:lvl3pPr>
    <a:lvl4pPr marL="1015944" algn="l" rtl="0" fontAlgn="base">
      <a:spcBef>
        <a:spcPct val="0"/>
      </a:spcBef>
      <a:spcAft>
        <a:spcPct val="0"/>
      </a:spcAft>
      <a:defRPr sz="6148" kern="1200">
        <a:solidFill>
          <a:schemeClr val="tx1"/>
        </a:solidFill>
        <a:latin typeface="Arial" charset="0"/>
        <a:ea typeface="+mn-ea"/>
        <a:cs typeface="+mn-cs"/>
      </a:defRPr>
    </a:lvl4pPr>
    <a:lvl5pPr marL="1354592" algn="l" rtl="0" fontAlgn="base">
      <a:spcBef>
        <a:spcPct val="0"/>
      </a:spcBef>
      <a:spcAft>
        <a:spcPct val="0"/>
      </a:spcAft>
      <a:defRPr sz="6148" kern="1200">
        <a:solidFill>
          <a:schemeClr val="tx1"/>
        </a:solidFill>
        <a:latin typeface="Arial" charset="0"/>
        <a:ea typeface="+mn-ea"/>
        <a:cs typeface="+mn-cs"/>
      </a:defRPr>
    </a:lvl5pPr>
    <a:lvl6pPr marL="1693240" algn="l" defTabSz="677296" rtl="0" eaLnBrk="1" latinLnBrk="0" hangingPunct="1">
      <a:defRPr sz="6148" kern="1200">
        <a:solidFill>
          <a:schemeClr val="tx1"/>
        </a:solidFill>
        <a:latin typeface="Arial" charset="0"/>
        <a:ea typeface="+mn-ea"/>
        <a:cs typeface="+mn-cs"/>
      </a:defRPr>
    </a:lvl6pPr>
    <a:lvl7pPr marL="2031888" algn="l" defTabSz="677296" rtl="0" eaLnBrk="1" latinLnBrk="0" hangingPunct="1">
      <a:defRPr sz="6148" kern="1200">
        <a:solidFill>
          <a:schemeClr val="tx1"/>
        </a:solidFill>
        <a:latin typeface="Arial" charset="0"/>
        <a:ea typeface="+mn-ea"/>
        <a:cs typeface="+mn-cs"/>
      </a:defRPr>
    </a:lvl7pPr>
    <a:lvl8pPr marL="2370536" algn="l" defTabSz="677296" rtl="0" eaLnBrk="1" latinLnBrk="0" hangingPunct="1">
      <a:defRPr sz="6148" kern="1200">
        <a:solidFill>
          <a:schemeClr val="tx1"/>
        </a:solidFill>
        <a:latin typeface="Arial" charset="0"/>
        <a:ea typeface="+mn-ea"/>
        <a:cs typeface="+mn-cs"/>
      </a:defRPr>
    </a:lvl8pPr>
    <a:lvl9pPr marL="2709184" algn="l" defTabSz="677296" rtl="0" eaLnBrk="1" latinLnBrk="0" hangingPunct="1">
      <a:defRPr sz="6148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3FE6"/>
    <a:srgbClr val="336699"/>
    <a:srgbClr val="66FFCC"/>
    <a:srgbClr val="FF6FCF"/>
    <a:srgbClr val="FFFF66"/>
    <a:srgbClr val="4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 autoAdjust="0"/>
    <p:restoredTop sz="94660" autoAdjust="0"/>
  </p:normalViewPr>
  <p:slideViewPr>
    <p:cSldViewPr>
      <p:cViewPr varScale="1">
        <p:scale>
          <a:sx n="24" d="100"/>
          <a:sy n="24" d="100"/>
        </p:scale>
        <p:origin x="1566" y="18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19451971191045"/>
          <c:y val="4.6068241469816272E-2"/>
          <c:w val="0.87180548028808957"/>
          <c:h val="0.528375328083989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</c:v>
                </c:pt>
              </c:strCache>
            </c:strRef>
          </c:tx>
          <c:spPr>
            <a:solidFill>
              <a:srgbClr val="0000FF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Drug knowledge</c:v>
                </c:pt>
                <c:pt idx="1">
                  <c:v>All Life Skills</c:v>
                </c:pt>
                <c:pt idx="2">
                  <c:v>Self Image</c:v>
                </c:pt>
                <c:pt idx="3">
                  <c:v> Decision Making</c:v>
                </c:pt>
                <c:pt idx="4">
                  <c:v>Media Influence</c:v>
                </c:pt>
                <c:pt idx="5">
                  <c:v>Anxiety Reduction</c:v>
                </c:pt>
                <c:pt idx="6">
                  <c:v>Communication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0.57999999999999996</c:v>
                </c:pt>
                <c:pt idx="1">
                  <c:v>0.68</c:v>
                </c:pt>
                <c:pt idx="2">
                  <c:v>0.82</c:v>
                </c:pt>
                <c:pt idx="3">
                  <c:v>0.84</c:v>
                </c:pt>
                <c:pt idx="4">
                  <c:v>0.62</c:v>
                </c:pt>
                <c:pt idx="5">
                  <c:v>0.65</c:v>
                </c:pt>
                <c:pt idx="6">
                  <c:v>0.65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Drug knowledge</c:v>
                </c:pt>
                <c:pt idx="1">
                  <c:v>All Life Skills</c:v>
                </c:pt>
                <c:pt idx="2">
                  <c:v>Self Image</c:v>
                </c:pt>
                <c:pt idx="3">
                  <c:v> Decision Making</c:v>
                </c:pt>
                <c:pt idx="4">
                  <c:v>Media Influence</c:v>
                </c:pt>
                <c:pt idx="5">
                  <c:v>Anxiety Reduction</c:v>
                </c:pt>
                <c:pt idx="6">
                  <c:v>Communication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0.71</c:v>
                </c:pt>
                <c:pt idx="1">
                  <c:v>0.77</c:v>
                </c:pt>
                <c:pt idx="2">
                  <c:v>0.86</c:v>
                </c:pt>
                <c:pt idx="3">
                  <c:v>0.88</c:v>
                </c:pt>
                <c:pt idx="4">
                  <c:v>0.72</c:v>
                </c:pt>
                <c:pt idx="5">
                  <c:v>0.78</c:v>
                </c:pt>
                <c:pt idx="6">
                  <c:v>0.73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56406384"/>
        <c:axId val="256408344"/>
      </c:barChart>
      <c:catAx>
        <c:axId val="256406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350" baseline="0"/>
            </a:pPr>
            <a:endParaRPr lang="en-US"/>
          </a:p>
        </c:txPr>
        <c:crossAx val="256408344"/>
        <c:crosses val="autoZero"/>
        <c:auto val="1"/>
        <c:lblAlgn val="ctr"/>
        <c:lblOffset val="100"/>
        <c:noMultiLvlLbl val="0"/>
      </c:catAx>
      <c:valAx>
        <c:axId val="256408344"/>
        <c:scaling>
          <c:orientation val="minMax"/>
          <c:min val="0.5"/>
        </c:scaling>
        <c:delete val="0"/>
        <c:axPos val="l"/>
        <c:numFmt formatCode="0%" sourceLinked="1"/>
        <c:majorTickMark val="none"/>
        <c:minorTickMark val="none"/>
        <c:tickLblPos val="nextTo"/>
        <c:crossAx val="2564063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77500323036543506"/>
          <c:y val="0.70824048305911602"/>
          <c:w val="0.19469202885693246"/>
          <c:h val="7.5289845234862887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36" y="6817724"/>
            <a:ext cx="27981139" cy="47037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269" y="12435840"/>
            <a:ext cx="23043872" cy="5608320"/>
          </a:xfrm>
        </p:spPr>
        <p:txBody>
          <a:bodyPr/>
          <a:lstStyle>
            <a:lvl1pPr marL="0" indent="0" algn="ctr">
              <a:buNone/>
              <a:defRPr/>
            </a:lvl1pPr>
            <a:lvl2pPr marL="313555" indent="0" algn="ctr">
              <a:buNone/>
              <a:defRPr/>
            </a:lvl2pPr>
            <a:lvl3pPr marL="627110" indent="0" algn="ctr">
              <a:buNone/>
              <a:defRPr/>
            </a:lvl3pPr>
            <a:lvl4pPr marL="940665" indent="0" algn="ctr">
              <a:buNone/>
              <a:defRPr/>
            </a:lvl4pPr>
            <a:lvl5pPr marL="1254216" indent="0" algn="ctr">
              <a:buNone/>
              <a:defRPr/>
            </a:lvl5pPr>
            <a:lvl6pPr marL="1567771" indent="0" algn="ctr">
              <a:buNone/>
              <a:defRPr/>
            </a:lvl6pPr>
            <a:lvl7pPr marL="1881326" indent="0" algn="ctr">
              <a:buNone/>
              <a:defRPr/>
            </a:lvl7pPr>
            <a:lvl8pPr marL="2194882" indent="0" algn="ctr">
              <a:buNone/>
              <a:defRPr/>
            </a:lvl8pPr>
            <a:lvl9pPr marL="250843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DD1F9-6A27-41AB-9455-B9596DB148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0242F-58AF-4B3C-92F3-AD08C0C15E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342" y="878478"/>
            <a:ext cx="7405894" cy="1872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170" y="878478"/>
            <a:ext cx="22100899" cy="1872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5D200-4EE5-4CB7-873D-0301F23A34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BBE89-C11D-491B-BD84-DF398490C2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9" y="14102443"/>
            <a:ext cx="27981139" cy="4358640"/>
          </a:xfrm>
        </p:spPr>
        <p:txBody>
          <a:bodyPr anchor="t"/>
          <a:lstStyle>
            <a:lvl1pPr algn="l">
              <a:defRPr sz="274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9" y="9301844"/>
            <a:ext cx="27981139" cy="4800600"/>
          </a:xfrm>
        </p:spPr>
        <p:txBody>
          <a:bodyPr anchor="b"/>
          <a:lstStyle>
            <a:lvl1pPr marL="0" indent="0">
              <a:buNone/>
              <a:defRPr sz="1370"/>
            </a:lvl1pPr>
            <a:lvl2pPr marL="313555" indent="0">
              <a:buNone/>
              <a:defRPr sz="1235"/>
            </a:lvl2pPr>
            <a:lvl3pPr marL="627110" indent="0">
              <a:buNone/>
              <a:defRPr sz="1099"/>
            </a:lvl3pPr>
            <a:lvl4pPr marL="940665" indent="0">
              <a:buNone/>
              <a:defRPr sz="960"/>
            </a:lvl4pPr>
            <a:lvl5pPr marL="1254216" indent="0">
              <a:buNone/>
              <a:defRPr sz="960"/>
            </a:lvl5pPr>
            <a:lvl6pPr marL="1567771" indent="0">
              <a:buNone/>
              <a:defRPr sz="960"/>
            </a:lvl6pPr>
            <a:lvl7pPr marL="1881326" indent="0">
              <a:buNone/>
              <a:defRPr sz="960"/>
            </a:lvl7pPr>
            <a:lvl8pPr marL="2194882" indent="0">
              <a:buNone/>
              <a:defRPr sz="960"/>
            </a:lvl8pPr>
            <a:lvl9pPr marL="2508437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3E352-68D8-404A-9FDF-C713405CB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167" y="5120640"/>
            <a:ext cx="14753396" cy="14483443"/>
          </a:xfrm>
        </p:spPr>
        <p:txBody>
          <a:bodyPr/>
          <a:lstStyle>
            <a:lvl1pPr>
              <a:defRPr sz="1919"/>
            </a:lvl1pPr>
            <a:lvl2pPr>
              <a:defRPr sz="1645"/>
            </a:lvl2pPr>
            <a:lvl3pPr>
              <a:defRPr sz="1370"/>
            </a:lvl3pPr>
            <a:lvl4pPr>
              <a:defRPr sz="1235"/>
            </a:lvl4pPr>
            <a:lvl5pPr>
              <a:defRPr sz="1235"/>
            </a:lvl5pPr>
            <a:lvl6pPr>
              <a:defRPr sz="1235"/>
            </a:lvl6pPr>
            <a:lvl7pPr>
              <a:defRPr sz="1235"/>
            </a:lvl7pPr>
            <a:lvl8pPr>
              <a:defRPr sz="1235"/>
            </a:lvl8pPr>
            <a:lvl9pPr>
              <a:defRPr sz="123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8837" y="5120640"/>
            <a:ext cx="14753396" cy="14483443"/>
          </a:xfrm>
        </p:spPr>
        <p:txBody>
          <a:bodyPr/>
          <a:lstStyle>
            <a:lvl1pPr>
              <a:defRPr sz="1919"/>
            </a:lvl1pPr>
            <a:lvl2pPr>
              <a:defRPr sz="1645"/>
            </a:lvl2pPr>
            <a:lvl3pPr>
              <a:defRPr sz="1370"/>
            </a:lvl3pPr>
            <a:lvl4pPr>
              <a:defRPr sz="1235"/>
            </a:lvl4pPr>
            <a:lvl5pPr>
              <a:defRPr sz="1235"/>
            </a:lvl5pPr>
            <a:lvl6pPr>
              <a:defRPr sz="1235"/>
            </a:lvl6pPr>
            <a:lvl7pPr>
              <a:defRPr sz="1235"/>
            </a:lvl7pPr>
            <a:lvl8pPr>
              <a:defRPr sz="1235"/>
            </a:lvl8pPr>
            <a:lvl9pPr>
              <a:defRPr sz="123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2FDC9-438C-4710-86A7-CA944E3A9A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70" y="4912723"/>
            <a:ext cx="14544674" cy="2046514"/>
          </a:xfrm>
        </p:spPr>
        <p:txBody>
          <a:bodyPr anchor="b"/>
          <a:lstStyle>
            <a:lvl1pPr marL="0" indent="0">
              <a:buNone/>
              <a:defRPr sz="1645" b="1"/>
            </a:lvl1pPr>
            <a:lvl2pPr marL="313555" indent="0">
              <a:buNone/>
              <a:defRPr sz="1370" b="1"/>
            </a:lvl2pPr>
            <a:lvl3pPr marL="627110" indent="0">
              <a:buNone/>
              <a:defRPr sz="1235" b="1"/>
            </a:lvl3pPr>
            <a:lvl4pPr marL="940665" indent="0">
              <a:buNone/>
              <a:defRPr sz="1099" b="1"/>
            </a:lvl4pPr>
            <a:lvl5pPr marL="1254216" indent="0">
              <a:buNone/>
              <a:defRPr sz="1099" b="1"/>
            </a:lvl5pPr>
            <a:lvl6pPr marL="1567771" indent="0">
              <a:buNone/>
              <a:defRPr sz="1099" b="1"/>
            </a:lvl6pPr>
            <a:lvl7pPr marL="1881326" indent="0">
              <a:buNone/>
              <a:defRPr sz="1099" b="1"/>
            </a:lvl7pPr>
            <a:lvl8pPr marL="2194882" indent="0">
              <a:buNone/>
              <a:defRPr sz="1099" b="1"/>
            </a:lvl8pPr>
            <a:lvl9pPr marL="2508437" indent="0">
              <a:buNone/>
              <a:defRPr sz="10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70" y="6959237"/>
            <a:ext cx="14544674" cy="12644846"/>
          </a:xfrm>
        </p:spPr>
        <p:txBody>
          <a:bodyPr/>
          <a:lstStyle>
            <a:lvl1pPr>
              <a:defRPr sz="1645"/>
            </a:lvl1pPr>
            <a:lvl2pPr>
              <a:defRPr sz="1370"/>
            </a:lvl2pPr>
            <a:lvl3pPr>
              <a:defRPr sz="1235"/>
            </a:lvl3pPr>
            <a:lvl4pPr>
              <a:defRPr sz="1099"/>
            </a:lvl4pPr>
            <a:lvl5pPr>
              <a:defRPr sz="1099"/>
            </a:lvl5pPr>
            <a:lvl6pPr>
              <a:defRPr sz="1099"/>
            </a:lvl6pPr>
            <a:lvl7pPr>
              <a:defRPr sz="1099"/>
            </a:lvl7pPr>
            <a:lvl8pPr>
              <a:defRPr sz="1099"/>
            </a:lvl8pPr>
            <a:lvl9pPr>
              <a:defRPr sz="10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586" y="4912723"/>
            <a:ext cx="14549647" cy="2046514"/>
          </a:xfrm>
        </p:spPr>
        <p:txBody>
          <a:bodyPr anchor="b"/>
          <a:lstStyle>
            <a:lvl1pPr marL="0" indent="0">
              <a:buNone/>
              <a:defRPr sz="1645" b="1"/>
            </a:lvl1pPr>
            <a:lvl2pPr marL="313555" indent="0">
              <a:buNone/>
              <a:defRPr sz="1370" b="1"/>
            </a:lvl2pPr>
            <a:lvl3pPr marL="627110" indent="0">
              <a:buNone/>
              <a:defRPr sz="1235" b="1"/>
            </a:lvl3pPr>
            <a:lvl4pPr marL="940665" indent="0">
              <a:buNone/>
              <a:defRPr sz="1099" b="1"/>
            </a:lvl4pPr>
            <a:lvl5pPr marL="1254216" indent="0">
              <a:buNone/>
              <a:defRPr sz="1099" b="1"/>
            </a:lvl5pPr>
            <a:lvl6pPr marL="1567771" indent="0">
              <a:buNone/>
              <a:defRPr sz="1099" b="1"/>
            </a:lvl6pPr>
            <a:lvl7pPr marL="1881326" indent="0">
              <a:buNone/>
              <a:defRPr sz="1099" b="1"/>
            </a:lvl7pPr>
            <a:lvl8pPr marL="2194882" indent="0">
              <a:buNone/>
              <a:defRPr sz="1099" b="1"/>
            </a:lvl8pPr>
            <a:lvl9pPr marL="2508437" indent="0">
              <a:buNone/>
              <a:defRPr sz="10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586" y="6959237"/>
            <a:ext cx="14549647" cy="12644846"/>
          </a:xfrm>
        </p:spPr>
        <p:txBody>
          <a:bodyPr/>
          <a:lstStyle>
            <a:lvl1pPr>
              <a:defRPr sz="1645"/>
            </a:lvl1pPr>
            <a:lvl2pPr>
              <a:defRPr sz="1370"/>
            </a:lvl2pPr>
            <a:lvl3pPr>
              <a:defRPr sz="1235"/>
            </a:lvl3pPr>
            <a:lvl4pPr>
              <a:defRPr sz="1099"/>
            </a:lvl4pPr>
            <a:lvl5pPr>
              <a:defRPr sz="1099"/>
            </a:lvl5pPr>
            <a:lvl6pPr>
              <a:defRPr sz="1099"/>
            </a:lvl6pPr>
            <a:lvl7pPr>
              <a:defRPr sz="1099"/>
            </a:lvl7pPr>
            <a:lvl8pPr>
              <a:defRPr sz="1099"/>
            </a:lvl8pPr>
            <a:lvl9pPr>
              <a:defRPr sz="10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01754-A282-45AB-AB86-EDFF04D18B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C5ED0-2F35-44AC-93C5-0ABAC06CA1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92C74-67A0-40A9-AC74-1A4A0170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70" y="874123"/>
            <a:ext cx="10829926" cy="3718560"/>
          </a:xfrm>
        </p:spPr>
        <p:txBody>
          <a:bodyPr anchor="b"/>
          <a:lstStyle>
            <a:lvl1pPr algn="l">
              <a:defRPr sz="137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36" y="874124"/>
            <a:ext cx="18402300" cy="18729960"/>
          </a:xfrm>
        </p:spPr>
        <p:txBody>
          <a:bodyPr/>
          <a:lstStyle>
            <a:lvl1pPr>
              <a:defRPr sz="2194"/>
            </a:lvl1pPr>
            <a:lvl2pPr>
              <a:defRPr sz="1919"/>
            </a:lvl2pPr>
            <a:lvl3pPr>
              <a:defRPr sz="1645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70" y="4592684"/>
            <a:ext cx="10829926" cy="15011400"/>
          </a:xfrm>
        </p:spPr>
        <p:txBody>
          <a:bodyPr/>
          <a:lstStyle>
            <a:lvl1pPr marL="0" indent="0">
              <a:buNone/>
              <a:defRPr sz="960"/>
            </a:lvl1pPr>
            <a:lvl2pPr marL="313555" indent="0">
              <a:buNone/>
              <a:defRPr sz="825"/>
            </a:lvl2pPr>
            <a:lvl3pPr marL="627110" indent="0">
              <a:buNone/>
              <a:defRPr sz="685"/>
            </a:lvl3pPr>
            <a:lvl4pPr marL="940665" indent="0">
              <a:buNone/>
              <a:defRPr sz="617"/>
            </a:lvl4pPr>
            <a:lvl5pPr marL="1254216" indent="0">
              <a:buNone/>
              <a:defRPr sz="617"/>
            </a:lvl5pPr>
            <a:lvl6pPr marL="1567771" indent="0">
              <a:buNone/>
              <a:defRPr sz="617"/>
            </a:lvl6pPr>
            <a:lvl7pPr marL="1881326" indent="0">
              <a:buNone/>
              <a:defRPr sz="617"/>
            </a:lvl7pPr>
            <a:lvl8pPr marL="2194882" indent="0">
              <a:buNone/>
              <a:defRPr sz="617"/>
            </a:lvl8pPr>
            <a:lvl9pPr marL="2508437" indent="0">
              <a:buNone/>
              <a:defRPr sz="61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4233C-4128-4F0A-98F6-1E769C22CA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743" y="15361921"/>
            <a:ext cx="19751539" cy="1813560"/>
          </a:xfrm>
        </p:spPr>
        <p:txBody>
          <a:bodyPr anchor="b"/>
          <a:lstStyle>
            <a:lvl1pPr algn="l">
              <a:defRPr sz="137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743" y="1960517"/>
            <a:ext cx="19751539" cy="13167360"/>
          </a:xfrm>
        </p:spPr>
        <p:txBody>
          <a:bodyPr/>
          <a:lstStyle>
            <a:lvl1pPr marL="0" indent="0">
              <a:buNone/>
              <a:defRPr sz="2194"/>
            </a:lvl1pPr>
            <a:lvl2pPr marL="313555" indent="0">
              <a:buNone/>
              <a:defRPr sz="1919"/>
            </a:lvl2pPr>
            <a:lvl3pPr marL="627110" indent="0">
              <a:buNone/>
              <a:defRPr sz="1645"/>
            </a:lvl3pPr>
            <a:lvl4pPr marL="940665" indent="0">
              <a:buNone/>
              <a:defRPr sz="1370"/>
            </a:lvl4pPr>
            <a:lvl5pPr marL="1254216" indent="0">
              <a:buNone/>
              <a:defRPr sz="1370"/>
            </a:lvl5pPr>
            <a:lvl6pPr marL="1567771" indent="0">
              <a:buNone/>
              <a:defRPr sz="1370"/>
            </a:lvl6pPr>
            <a:lvl7pPr marL="1881326" indent="0">
              <a:buNone/>
              <a:defRPr sz="1370"/>
            </a:lvl7pPr>
            <a:lvl8pPr marL="2194882" indent="0">
              <a:buNone/>
              <a:defRPr sz="1370"/>
            </a:lvl8pPr>
            <a:lvl9pPr marL="2508437" indent="0">
              <a:buNone/>
              <a:defRPr sz="137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743" y="17175481"/>
            <a:ext cx="19751539" cy="2575560"/>
          </a:xfrm>
        </p:spPr>
        <p:txBody>
          <a:bodyPr/>
          <a:lstStyle>
            <a:lvl1pPr marL="0" indent="0">
              <a:buNone/>
              <a:defRPr sz="960"/>
            </a:lvl1pPr>
            <a:lvl2pPr marL="313555" indent="0">
              <a:buNone/>
              <a:defRPr sz="825"/>
            </a:lvl2pPr>
            <a:lvl3pPr marL="627110" indent="0">
              <a:buNone/>
              <a:defRPr sz="685"/>
            </a:lvl3pPr>
            <a:lvl4pPr marL="940665" indent="0">
              <a:buNone/>
              <a:defRPr sz="617"/>
            </a:lvl4pPr>
            <a:lvl5pPr marL="1254216" indent="0">
              <a:buNone/>
              <a:defRPr sz="617"/>
            </a:lvl5pPr>
            <a:lvl6pPr marL="1567771" indent="0">
              <a:buNone/>
              <a:defRPr sz="617"/>
            </a:lvl6pPr>
            <a:lvl7pPr marL="1881326" indent="0">
              <a:buNone/>
              <a:defRPr sz="617"/>
            </a:lvl7pPr>
            <a:lvl8pPr marL="2194882" indent="0">
              <a:buNone/>
              <a:defRPr sz="617"/>
            </a:lvl8pPr>
            <a:lvl9pPr marL="2508437" indent="0">
              <a:buNone/>
              <a:defRPr sz="61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AE38A-448A-487D-B61F-7759EEDB51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175" y="878477"/>
            <a:ext cx="2962606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3230" tIns="211615" rIns="423230" bIns="2116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175" y="5120640"/>
            <a:ext cx="29626061" cy="144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3230" tIns="211615" rIns="423230" bIns="2116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175" y="19985083"/>
            <a:ext cx="768046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3230" tIns="211615" rIns="423230" bIns="211615" numCol="1" anchor="t" anchorCtr="0" compatLnSpc="1">
            <a:prstTxWarp prst="textNoShape">
              <a:avLst/>
            </a:prstTxWarp>
          </a:bodyPr>
          <a:lstStyle>
            <a:lvl1pPr defTabSz="2902554">
              <a:defRPr sz="4456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75" y="19985083"/>
            <a:ext cx="1042366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3230" tIns="211615" rIns="423230" bIns="211615" numCol="1" anchor="t" anchorCtr="0" compatLnSpc="1">
            <a:prstTxWarp prst="textNoShape">
              <a:avLst/>
            </a:prstTxWarp>
          </a:bodyPr>
          <a:lstStyle>
            <a:lvl1pPr algn="ctr" defTabSz="2902554">
              <a:defRPr sz="4456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75" y="19985083"/>
            <a:ext cx="768046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3230" tIns="211615" rIns="423230" bIns="211615" numCol="1" anchor="t" anchorCtr="0" compatLnSpc="1">
            <a:prstTxWarp prst="textNoShape">
              <a:avLst/>
            </a:prstTxWarp>
          </a:bodyPr>
          <a:lstStyle>
            <a:lvl1pPr algn="r" defTabSz="2902554">
              <a:defRPr sz="4456"/>
            </a:lvl1pPr>
          </a:lstStyle>
          <a:p>
            <a:fld id="{23DD1D7C-8946-488A-8974-2592C0ED322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02554" rtl="0" fontAlgn="base">
        <a:spcBef>
          <a:spcPct val="0"/>
        </a:spcBef>
        <a:spcAft>
          <a:spcPct val="0"/>
        </a:spcAft>
        <a:defRPr sz="13991">
          <a:solidFill>
            <a:schemeClr val="tx2"/>
          </a:solidFill>
          <a:latin typeface="+mj-lt"/>
          <a:ea typeface="+mj-ea"/>
          <a:cs typeface="+mj-cs"/>
        </a:defRPr>
      </a:lvl1pPr>
      <a:lvl2pPr algn="ctr" defTabSz="2902554" rtl="0" fontAlgn="base">
        <a:spcBef>
          <a:spcPct val="0"/>
        </a:spcBef>
        <a:spcAft>
          <a:spcPct val="0"/>
        </a:spcAft>
        <a:defRPr sz="13991">
          <a:solidFill>
            <a:schemeClr val="tx2"/>
          </a:solidFill>
          <a:latin typeface="Arial" charset="0"/>
        </a:defRPr>
      </a:lvl2pPr>
      <a:lvl3pPr algn="ctr" defTabSz="2902554" rtl="0" fontAlgn="base">
        <a:spcBef>
          <a:spcPct val="0"/>
        </a:spcBef>
        <a:spcAft>
          <a:spcPct val="0"/>
        </a:spcAft>
        <a:defRPr sz="13991">
          <a:solidFill>
            <a:schemeClr val="tx2"/>
          </a:solidFill>
          <a:latin typeface="Arial" charset="0"/>
        </a:defRPr>
      </a:lvl3pPr>
      <a:lvl4pPr algn="ctr" defTabSz="2902554" rtl="0" fontAlgn="base">
        <a:spcBef>
          <a:spcPct val="0"/>
        </a:spcBef>
        <a:spcAft>
          <a:spcPct val="0"/>
        </a:spcAft>
        <a:defRPr sz="13991">
          <a:solidFill>
            <a:schemeClr val="tx2"/>
          </a:solidFill>
          <a:latin typeface="Arial" charset="0"/>
        </a:defRPr>
      </a:lvl4pPr>
      <a:lvl5pPr algn="ctr" defTabSz="2902554" rtl="0" fontAlgn="base">
        <a:spcBef>
          <a:spcPct val="0"/>
        </a:spcBef>
        <a:spcAft>
          <a:spcPct val="0"/>
        </a:spcAft>
        <a:defRPr sz="13991">
          <a:solidFill>
            <a:schemeClr val="tx2"/>
          </a:solidFill>
          <a:latin typeface="Arial" charset="0"/>
        </a:defRPr>
      </a:lvl5pPr>
      <a:lvl6pPr marL="313555" algn="ctr" defTabSz="2902554" rtl="0" fontAlgn="base">
        <a:spcBef>
          <a:spcPct val="0"/>
        </a:spcBef>
        <a:spcAft>
          <a:spcPct val="0"/>
        </a:spcAft>
        <a:defRPr sz="13991">
          <a:solidFill>
            <a:schemeClr val="tx2"/>
          </a:solidFill>
          <a:latin typeface="Arial" charset="0"/>
        </a:defRPr>
      </a:lvl6pPr>
      <a:lvl7pPr marL="627110" algn="ctr" defTabSz="2902554" rtl="0" fontAlgn="base">
        <a:spcBef>
          <a:spcPct val="0"/>
        </a:spcBef>
        <a:spcAft>
          <a:spcPct val="0"/>
        </a:spcAft>
        <a:defRPr sz="13991">
          <a:solidFill>
            <a:schemeClr val="tx2"/>
          </a:solidFill>
          <a:latin typeface="Arial" charset="0"/>
        </a:defRPr>
      </a:lvl7pPr>
      <a:lvl8pPr marL="940665" algn="ctr" defTabSz="2902554" rtl="0" fontAlgn="base">
        <a:spcBef>
          <a:spcPct val="0"/>
        </a:spcBef>
        <a:spcAft>
          <a:spcPct val="0"/>
        </a:spcAft>
        <a:defRPr sz="13991">
          <a:solidFill>
            <a:schemeClr val="tx2"/>
          </a:solidFill>
          <a:latin typeface="Arial" charset="0"/>
        </a:defRPr>
      </a:lvl8pPr>
      <a:lvl9pPr marL="1254216" algn="ctr" defTabSz="2902554" rtl="0" fontAlgn="base">
        <a:spcBef>
          <a:spcPct val="0"/>
        </a:spcBef>
        <a:spcAft>
          <a:spcPct val="0"/>
        </a:spcAft>
        <a:defRPr sz="13991">
          <a:solidFill>
            <a:schemeClr val="tx2"/>
          </a:solidFill>
          <a:latin typeface="Arial" charset="0"/>
        </a:defRPr>
      </a:lvl9pPr>
    </p:titleStyle>
    <p:bodyStyle>
      <a:lvl1pPr marL="1088733" indent="-1088733" algn="l" defTabSz="2902554" rtl="0" fontAlgn="base">
        <a:spcBef>
          <a:spcPct val="20000"/>
        </a:spcBef>
        <a:spcAft>
          <a:spcPct val="0"/>
        </a:spcAft>
        <a:buChar char="•"/>
        <a:defRPr sz="10152">
          <a:solidFill>
            <a:schemeClr val="tx1"/>
          </a:solidFill>
          <a:latin typeface="+mn-lt"/>
          <a:ea typeface="+mn-ea"/>
          <a:cs typeface="+mn-cs"/>
        </a:defRPr>
      </a:lvl1pPr>
      <a:lvl2pPr marL="2358193" indent="-906911" algn="l" defTabSz="2902554" rtl="0" fontAlgn="base">
        <a:spcBef>
          <a:spcPct val="20000"/>
        </a:spcBef>
        <a:spcAft>
          <a:spcPct val="0"/>
        </a:spcAft>
        <a:buChar char="–"/>
        <a:defRPr sz="8918">
          <a:solidFill>
            <a:schemeClr val="tx1"/>
          </a:solidFill>
          <a:latin typeface="+mn-lt"/>
        </a:defRPr>
      </a:lvl2pPr>
      <a:lvl3pPr marL="3628739" indent="-726184" algn="l" defTabSz="2902554" rtl="0" fontAlgn="base">
        <a:spcBef>
          <a:spcPct val="20000"/>
        </a:spcBef>
        <a:spcAft>
          <a:spcPct val="0"/>
        </a:spcAft>
        <a:buChar char="•"/>
        <a:defRPr sz="7611">
          <a:solidFill>
            <a:schemeClr val="tx1"/>
          </a:solidFill>
          <a:latin typeface="+mn-lt"/>
        </a:defRPr>
      </a:lvl3pPr>
      <a:lvl4pPr marL="5080016" indent="-726184" algn="l" defTabSz="2902554" rtl="0" fontAlgn="base">
        <a:spcBef>
          <a:spcPct val="20000"/>
        </a:spcBef>
        <a:spcAft>
          <a:spcPct val="0"/>
        </a:spcAft>
        <a:buChar char="–"/>
        <a:defRPr sz="6376">
          <a:solidFill>
            <a:schemeClr val="tx1"/>
          </a:solidFill>
          <a:latin typeface="+mn-lt"/>
        </a:defRPr>
      </a:lvl4pPr>
      <a:lvl5pPr marL="6531293" indent="-726184" algn="l" defTabSz="2902554" rtl="0" fontAlgn="base">
        <a:spcBef>
          <a:spcPct val="20000"/>
        </a:spcBef>
        <a:spcAft>
          <a:spcPct val="0"/>
        </a:spcAft>
        <a:buChar char="»"/>
        <a:defRPr sz="6376">
          <a:solidFill>
            <a:schemeClr val="tx1"/>
          </a:solidFill>
          <a:latin typeface="+mn-lt"/>
        </a:defRPr>
      </a:lvl5pPr>
      <a:lvl6pPr marL="6844849" indent="-726184" algn="l" defTabSz="2902554" rtl="0" fontAlgn="base">
        <a:spcBef>
          <a:spcPct val="20000"/>
        </a:spcBef>
        <a:spcAft>
          <a:spcPct val="0"/>
        </a:spcAft>
        <a:buChar char="»"/>
        <a:defRPr sz="6376">
          <a:solidFill>
            <a:schemeClr val="tx1"/>
          </a:solidFill>
          <a:latin typeface="+mn-lt"/>
        </a:defRPr>
      </a:lvl6pPr>
      <a:lvl7pPr marL="7158404" indent="-726184" algn="l" defTabSz="2902554" rtl="0" fontAlgn="base">
        <a:spcBef>
          <a:spcPct val="20000"/>
        </a:spcBef>
        <a:spcAft>
          <a:spcPct val="0"/>
        </a:spcAft>
        <a:buChar char="»"/>
        <a:defRPr sz="6376">
          <a:solidFill>
            <a:schemeClr val="tx1"/>
          </a:solidFill>
          <a:latin typeface="+mn-lt"/>
        </a:defRPr>
      </a:lvl7pPr>
      <a:lvl8pPr marL="7471958" indent="-726184" algn="l" defTabSz="2902554" rtl="0" fontAlgn="base">
        <a:spcBef>
          <a:spcPct val="20000"/>
        </a:spcBef>
        <a:spcAft>
          <a:spcPct val="0"/>
        </a:spcAft>
        <a:buChar char="»"/>
        <a:defRPr sz="6376">
          <a:solidFill>
            <a:schemeClr val="tx1"/>
          </a:solidFill>
          <a:latin typeface="+mn-lt"/>
        </a:defRPr>
      </a:lvl8pPr>
      <a:lvl9pPr marL="7785514" indent="-726184" algn="l" defTabSz="2902554" rtl="0" fontAlgn="base">
        <a:spcBef>
          <a:spcPct val="20000"/>
        </a:spcBef>
        <a:spcAft>
          <a:spcPct val="0"/>
        </a:spcAft>
        <a:buChar char="»"/>
        <a:defRPr sz="637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27110" rtl="0" eaLnBrk="1" latinLnBrk="0" hangingPunct="1">
        <a:defRPr sz="1235" kern="1200">
          <a:solidFill>
            <a:schemeClr val="tx1"/>
          </a:solidFill>
          <a:latin typeface="+mn-lt"/>
          <a:ea typeface="+mn-ea"/>
          <a:cs typeface="+mn-cs"/>
        </a:defRPr>
      </a:lvl1pPr>
      <a:lvl2pPr marL="313555" algn="l" defTabSz="627110" rtl="0" eaLnBrk="1" latinLnBrk="0" hangingPunct="1">
        <a:defRPr sz="1235" kern="1200">
          <a:solidFill>
            <a:schemeClr val="tx1"/>
          </a:solidFill>
          <a:latin typeface="+mn-lt"/>
          <a:ea typeface="+mn-ea"/>
          <a:cs typeface="+mn-cs"/>
        </a:defRPr>
      </a:lvl2pPr>
      <a:lvl3pPr marL="627110" algn="l" defTabSz="627110" rtl="0" eaLnBrk="1" latinLnBrk="0" hangingPunct="1">
        <a:defRPr sz="1235" kern="1200">
          <a:solidFill>
            <a:schemeClr val="tx1"/>
          </a:solidFill>
          <a:latin typeface="+mn-lt"/>
          <a:ea typeface="+mn-ea"/>
          <a:cs typeface="+mn-cs"/>
        </a:defRPr>
      </a:lvl3pPr>
      <a:lvl4pPr marL="940665" algn="l" defTabSz="627110" rtl="0" eaLnBrk="1" latinLnBrk="0" hangingPunct="1">
        <a:defRPr sz="1235" kern="1200">
          <a:solidFill>
            <a:schemeClr val="tx1"/>
          </a:solidFill>
          <a:latin typeface="+mn-lt"/>
          <a:ea typeface="+mn-ea"/>
          <a:cs typeface="+mn-cs"/>
        </a:defRPr>
      </a:lvl4pPr>
      <a:lvl5pPr marL="1254216" algn="l" defTabSz="627110" rtl="0" eaLnBrk="1" latinLnBrk="0" hangingPunct="1">
        <a:defRPr sz="1235" kern="1200">
          <a:solidFill>
            <a:schemeClr val="tx1"/>
          </a:solidFill>
          <a:latin typeface="+mn-lt"/>
          <a:ea typeface="+mn-ea"/>
          <a:cs typeface="+mn-cs"/>
        </a:defRPr>
      </a:lvl5pPr>
      <a:lvl6pPr marL="1567771" algn="l" defTabSz="627110" rtl="0" eaLnBrk="1" latinLnBrk="0" hangingPunct="1">
        <a:defRPr sz="1235" kern="1200">
          <a:solidFill>
            <a:schemeClr val="tx1"/>
          </a:solidFill>
          <a:latin typeface="+mn-lt"/>
          <a:ea typeface="+mn-ea"/>
          <a:cs typeface="+mn-cs"/>
        </a:defRPr>
      </a:lvl6pPr>
      <a:lvl7pPr marL="1881326" algn="l" defTabSz="627110" rtl="0" eaLnBrk="1" latinLnBrk="0" hangingPunct="1">
        <a:defRPr sz="1235" kern="1200">
          <a:solidFill>
            <a:schemeClr val="tx1"/>
          </a:solidFill>
          <a:latin typeface="+mn-lt"/>
          <a:ea typeface="+mn-ea"/>
          <a:cs typeface="+mn-cs"/>
        </a:defRPr>
      </a:lvl7pPr>
      <a:lvl8pPr marL="2194882" algn="l" defTabSz="627110" rtl="0" eaLnBrk="1" latinLnBrk="0" hangingPunct="1">
        <a:defRPr sz="1235" kern="1200">
          <a:solidFill>
            <a:schemeClr val="tx1"/>
          </a:solidFill>
          <a:latin typeface="+mn-lt"/>
          <a:ea typeface="+mn-ea"/>
          <a:cs typeface="+mn-cs"/>
        </a:defRPr>
      </a:lvl8pPr>
      <a:lvl9pPr marL="2508437" algn="l" defTabSz="627110" rtl="0" eaLnBrk="1" latinLnBrk="0" hangingPunct="1">
        <a:defRPr sz="12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368590" y="14181005"/>
            <a:ext cx="14433804" cy="34973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3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381000"/>
            <a:ext cx="32052932" cy="6189841"/>
            <a:chOff x="381000" y="381000"/>
            <a:chExt cx="32052932" cy="6189841"/>
          </a:xfrm>
        </p:grpSpPr>
        <p:sp>
          <p:nvSpPr>
            <p:cNvPr id="4220" name="Text Box 124"/>
            <p:cNvSpPr txBox="1">
              <a:spLocks noChangeArrowheads="1"/>
            </p:cNvSpPr>
            <p:nvPr/>
          </p:nvSpPr>
          <p:spPr bwMode="auto">
            <a:xfrm>
              <a:off x="15087600" y="544286"/>
              <a:ext cx="17346332" cy="579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200" b="1" dirty="0">
                  <a:latin typeface="+mj-lt"/>
                  <a:cs typeface="Andale Mono"/>
                </a:rPr>
                <a:t>Measuring Effectiveness During </a:t>
              </a:r>
              <a:r>
                <a:rPr lang="en-US" sz="6200" b="1" dirty="0" err="1" smtClean="0">
                  <a:latin typeface="+mj-lt"/>
                  <a:cs typeface="Andale Mono"/>
                </a:rPr>
                <a:t>Widescale</a:t>
              </a:r>
              <a:r>
                <a:rPr lang="en-US" sz="6200" b="1" dirty="0" smtClean="0">
                  <a:latin typeface="+mj-lt"/>
                  <a:cs typeface="Andale Mono"/>
                </a:rPr>
                <a:t> </a:t>
              </a:r>
              <a:r>
                <a:rPr lang="en-US" sz="6200" b="1" dirty="0">
                  <a:latin typeface="+mj-lt"/>
                  <a:cs typeface="Andale Mono"/>
                </a:rPr>
                <a:t>Implementation of LifeSkills </a:t>
              </a:r>
              <a:r>
                <a:rPr lang="en-US" sz="6200" b="1" dirty="0" smtClean="0">
                  <a:latin typeface="+mj-lt"/>
                  <a:cs typeface="Andale Mono"/>
                </a:rPr>
                <a:t>Training</a:t>
              </a:r>
            </a:p>
            <a:p>
              <a:r>
                <a:rPr lang="en-US" sz="5400" dirty="0" smtClean="0">
                  <a:cs typeface="Andale Mono"/>
                </a:rPr>
                <a:t>Center </a:t>
              </a:r>
              <a:r>
                <a:rPr lang="en-US" sz="5400" dirty="0">
                  <a:cs typeface="Andale Mono"/>
                </a:rPr>
                <a:t>for the Study and Prevention of </a:t>
              </a:r>
              <a:r>
                <a:rPr lang="en-US" sz="5400" dirty="0" smtClean="0">
                  <a:cs typeface="Andale Mono"/>
                </a:rPr>
                <a:t>Violence</a:t>
              </a:r>
            </a:p>
            <a:p>
              <a:r>
                <a:rPr lang="en-US" sz="4500" dirty="0" smtClean="0">
                  <a:cs typeface="Andale Mono"/>
                </a:rPr>
                <a:t>University of Colorado Boulder</a:t>
              </a:r>
              <a:endParaRPr lang="en-US" sz="4500" dirty="0">
                <a:cs typeface="Andale Mono"/>
              </a:endParaRPr>
            </a:p>
            <a:p>
              <a:pPr algn="r" defTabSz="2902554"/>
              <a:endParaRPr lang="en-US" sz="3294" baseline="30000" dirty="0">
                <a:solidFill>
                  <a:srgbClr val="000000"/>
                </a:solidFill>
                <a:latin typeface="+mj-lt"/>
                <a:cs typeface="Andale Mono"/>
              </a:endParaRPr>
            </a:p>
            <a:p>
              <a:pPr algn="r" defTabSz="2902554"/>
              <a:r>
                <a:rPr lang="en-US" sz="3294" b="1" baseline="30000" dirty="0">
                  <a:solidFill>
                    <a:srgbClr val="000000"/>
                  </a:solidFill>
                  <a:latin typeface="+mj-lt"/>
                  <a:cs typeface="Andale Mono"/>
                </a:rPr>
                <a:t>Brittany Weeks, BA</a:t>
              </a:r>
            </a:p>
            <a:p>
              <a:pPr algn="r" defTabSz="2902554"/>
              <a:r>
                <a:rPr lang="en-US" sz="3294" b="1" baseline="30000" dirty="0">
                  <a:solidFill>
                    <a:srgbClr val="000000"/>
                  </a:solidFill>
                  <a:latin typeface="+mj-lt"/>
                  <a:cs typeface="Andale Mono"/>
                </a:rPr>
                <a:t>Nicole Pasminski, BA</a:t>
              </a:r>
            </a:p>
            <a:p>
              <a:pPr algn="r" defTabSz="2902554"/>
              <a:r>
                <a:rPr lang="en-US" sz="3294" b="1" baseline="30000" dirty="0">
                  <a:solidFill>
                    <a:srgbClr val="000000"/>
                  </a:solidFill>
                  <a:latin typeface="+mj-lt"/>
                  <a:cs typeface="Andale Mono"/>
                </a:rPr>
                <a:t>Jessica Green, MA</a:t>
              </a:r>
            </a:p>
            <a:p>
              <a:pPr algn="ctr" defTabSz="2902554"/>
              <a:endParaRPr lang="en-US" sz="4528" dirty="0">
                <a:latin typeface="+mj-lt"/>
                <a:cs typeface="Andale Mono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1000" y="381000"/>
              <a:ext cx="14421394" cy="6189841"/>
              <a:chOff x="438638" y="697438"/>
              <a:chExt cx="14421394" cy="6189841"/>
            </a:xfrm>
          </p:grpSpPr>
          <p:sp>
            <p:nvSpPr>
              <p:cNvPr id="4561" name="Rectangle 465"/>
              <p:cNvSpPr>
                <a:spLocks noChangeArrowheads="1"/>
              </p:cNvSpPr>
              <p:nvPr/>
            </p:nvSpPr>
            <p:spPr bwMode="auto">
              <a:xfrm>
                <a:off x="438638" y="697438"/>
                <a:ext cx="14421394" cy="618984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sz="4216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815284" y="1876875"/>
                <a:ext cx="13720354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During </a:t>
                </a:r>
                <a:r>
                  <a:rPr lang="en-US" sz="1600" dirty="0"/>
                  <a:t>a wide scale execution of evidence-based programs, it is not uncommon to lose some measure of program effectiveness </a:t>
                </a:r>
                <a:r>
                  <a:rPr lang="en-US" sz="1600" dirty="0" smtClean="0"/>
                  <a:t>due to lack </a:t>
                </a:r>
                <a:r>
                  <a:rPr lang="en-US" sz="1600" dirty="0"/>
                  <a:t>of fidelity and implementation </a:t>
                </a:r>
                <a:r>
                  <a:rPr lang="en-US" sz="1600" dirty="0" smtClean="0"/>
                  <a:t>issues. </a:t>
                </a:r>
                <a:r>
                  <a:rPr lang="en-US" sz="1600" dirty="0"/>
                  <a:t>Additionally, it may seem logical </a:t>
                </a:r>
                <a:r>
                  <a:rPr lang="en-US" sz="1600" dirty="0" smtClean="0"/>
                  <a:t>to </a:t>
                </a:r>
                <a:r>
                  <a:rPr lang="en-US" sz="1600" dirty="0"/>
                  <a:t>rely on the strong positive long and short term effects during research trials when implementing an </a:t>
                </a:r>
                <a:r>
                  <a:rPr lang="en-US" sz="1600" dirty="0" smtClean="0"/>
                  <a:t>evidence-based program. However, this does not always appropriately measure effectiveness. </a:t>
                </a:r>
                <a:r>
                  <a:rPr lang="en-US" sz="1600" dirty="0" err="1"/>
                  <a:t>Botvin’s</a:t>
                </a:r>
                <a:r>
                  <a:rPr lang="en-US" sz="1600" dirty="0"/>
                  <a:t> LifeSkills Training (LST) program is an evidence-based drug and violence prevention </a:t>
                </a:r>
                <a:r>
                  <a:rPr lang="en-US" sz="1600" dirty="0" smtClean="0"/>
                  <a:t>program for </a:t>
                </a:r>
                <a:r>
                  <a:rPr lang="en-US" sz="1600" dirty="0"/>
                  <a:t>middle schools</a:t>
                </a:r>
                <a:r>
                  <a:rPr lang="en-US" sz="1600" dirty="0" smtClean="0"/>
                  <a:t>. The three basic components of the program include personal self-management skills, social skills, and resistance techniques.</a:t>
                </a:r>
                <a:r>
                  <a:rPr lang="en-US" sz="1600" dirty="0"/>
                  <a:t> </a:t>
                </a:r>
                <a:r>
                  <a:rPr lang="en-US" sz="1600" dirty="0" smtClean="0"/>
                  <a:t>In </a:t>
                </a:r>
                <a:r>
                  <a:rPr lang="en-US" sz="1600" dirty="0"/>
                  <a:t>2013, </a:t>
                </a:r>
                <a:r>
                  <a:rPr lang="en-US" sz="1600" dirty="0" smtClean="0"/>
                  <a:t>school </a:t>
                </a:r>
                <a:r>
                  <a:rPr lang="en-US" sz="1600" dirty="0"/>
                  <a:t>districts in Pennsylvania were given the opportunity </a:t>
                </a:r>
                <a:r>
                  <a:rPr lang="en-US" sz="1600" dirty="0" smtClean="0"/>
                  <a:t>to </a:t>
                </a:r>
                <a:r>
                  <a:rPr lang="en-US" sz="1600" dirty="0"/>
                  <a:t>participate in a wide-scale roll-out of LST through a grant </a:t>
                </a:r>
                <a:r>
                  <a:rPr lang="en-US" sz="1600" dirty="0" smtClean="0"/>
                  <a:t>disseminated by the </a:t>
                </a:r>
                <a:r>
                  <a:rPr lang="en-US" sz="1600" dirty="0"/>
                  <a:t>Center for the Study and Prevention of Violence (CSPV</a:t>
                </a:r>
                <a:r>
                  <a:rPr lang="en-US" sz="1600" dirty="0" smtClean="0"/>
                  <a:t>) at the </a:t>
                </a:r>
                <a:r>
                  <a:rPr lang="en-US" sz="1600" dirty="0"/>
                  <a:t>University of Colorado </a:t>
                </a:r>
                <a:r>
                  <a:rPr lang="en-US" sz="1600" dirty="0" smtClean="0"/>
                  <a:t>Boulder; </a:t>
                </a:r>
                <a:r>
                  <a:rPr lang="en-US" sz="1600" dirty="0"/>
                  <a:t>52 districts elected to participate. In partnership with the program developer, Dr. Gilbert </a:t>
                </a:r>
                <a:r>
                  <a:rPr lang="en-US" sz="1600" dirty="0" err="1"/>
                  <a:t>Botvin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schools received expert </a:t>
                </a:r>
                <a:r>
                  <a:rPr lang="en-US" sz="1600" dirty="0"/>
                  <a:t>training and technical </a:t>
                </a:r>
                <a:r>
                  <a:rPr lang="en-US" sz="1600" dirty="0" smtClean="0"/>
                  <a:t>assistance.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CSPV </a:t>
                </a:r>
                <a:r>
                  <a:rPr lang="en-US" sz="1600" dirty="0"/>
                  <a:t>monitored program fidelity through teacher training workshops, classroom observations, semi-structured interviews, and teacher feedback surveys. CSPV utilized this data to provide </a:t>
                </a:r>
                <a:r>
                  <a:rPr lang="en-US" sz="1600" dirty="0" smtClean="0"/>
                  <a:t>annual feedback </a:t>
                </a:r>
                <a:r>
                  <a:rPr lang="en-US" sz="1600" dirty="0"/>
                  <a:t>reports to each district </a:t>
                </a:r>
                <a:r>
                  <a:rPr lang="en-US" sz="1600" dirty="0" smtClean="0"/>
                  <a:t>detailing implementation strengths </a:t>
                </a:r>
                <a:r>
                  <a:rPr lang="en-US" sz="1600" dirty="0"/>
                  <a:t>and opportunities for improvement. </a:t>
                </a:r>
              </a:p>
              <a:p>
                <a:r>
                  <a:rPr lang="en-US" sz="1600" dirty="0"/>
                  <a:t> </a:t>
                </a:r>
              </a:p>
              <a:p>
                <a:r>
                  <a:rPr lang="en-US" sz="1600" dirty="0" smtClean="0"/>
                  <a:t>The state of Pennsylvania funded an evaluation team from </a:t>
                </a:r>
                <a:r>
                  <a:rPr lang="en-US" sz="1600" dirty="0"/>
                  <a:t>the Evidence-based Prevention and Intervention Support Center (</a:t>
                </a:r>
                <a:r>
                  <a:rPr lang="en-US" sz="1600" dirty="0" err="1"/>
                  <a:t>EPISCenter</a:t>
                </a:r>
                <a:r>
                  <a:rPr lang="en-US" sz="1600" dirty="0"/>
                  <a:t>) </a:t>
                </a:r>
                <a:r>
                  <a:rPr lang="en-US" sz="1600" dirty="0" smtClean="0"/>
                  <a:t>to collect </a:t>
                </a:r>
                <a:r>
                  <a:rPr lang="en-US" sz="1600" dirty="0"/>
                  <a:t>and analyze pre-post </a:t>
                </a:r>
                <a:r>
                  <a:rPr lang="en-US" sz="1600" dirty="0" smtClean="0"/>
                  <a:t>outcomes across participating school districts. Both process and outcome data, including pre- and post-test scores, was gathered from 23 school districts. </a:t>
                </a:r>
                <a:r>
                  <a:rPr lang="en-US" sz="1600" dirty="0"/>
                  <a:t>Results from the surveys suggested </a:t>
                </a:r>
                <a:r>
                  <a:rPr lang="en-US" sz="1600" dirty="0" smtClean="0"/>
                  <a:t>increased knowledge of relaxation skills, assertiveness </a:t>
                </a:r>
                <a:r>
                  <a:rPr lang="en-US" sz="1600" dirty="0"/>
                  <a:t>s</a:t>
                </a:r>
                <a:r>
                  <a:rPr lang="en-US" sz="1600" dirty="0" smtClean="0"/>
                  <a:t>kills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and knowledge </a:t>
                </a:r>
                <a:r>
                  <a:rPr lang="en-US" sz="1600" dirty="0"/>
                  <a:t>of </a:t>
                </a:r>
                <a:r>
                  <a:rPr lang="en-US" sz="1600" dirty="0" smtClean="0"/>
                  <a:t>drugs</a:t>
                </a:r>
                <a:r>
                  <a:rPr lang="en-US" sz="1600" dirty="0"/>
                  <a:t>. These results are indicative of an effective program </a:t>
                </a:r>
                <a:r>
                  <a:rPr lang="en-US" sz="1600" dirty="0" smtClean="0"/>
                  <a:t>model that enhances life </a:t>
                </a:r>
                <a:r>
                  <a:rPr lang="en-US" sz="1600" dirty="0"/>
                  <a:t>skills </a:t>
                </a:r>
                <a:r>
                  <a:rPr lang="en-US" sz="1600" dirty="0" smtClean="0"/>
                  <a:t>while minimizing risk </a:t>
                </a:r>
                <a:r>
                  <a:rPr lang="en-US" sz="1600" dirty="0"/>
                  <a:t>behavior. </a:t>
                </a:r>
                <a:r>
                  <a:rPr lang="en-US" sz="1600" dirty="0" smtClean="0"/>
                  <a:t>The following discussion examines the role of fidelity in student post-test results. Additionally, CSPV has identified tools </a:t>
                </a:r>
                <a:r>
                  <a:rPr lang="en-US" sz="1600" dirty="0"/>
                  <a:t>and methods to increase feasibility of data collection</a:t>
                </a:r>
                <a:r>
                  <a:rPr lang="en-US" sz="1600" dirty="0" smtClean="0"/>
                  <a:t>, use data for continuous </a:t>
                </a:r>
                <a:r>
                  <a:rPr lang="en-US" sz="1600" dirty="0"/>
                  <a:t>quality improvement, </a:t>
                </a:r>
                <a:r>
                  <a:rPr lang="en-US" sz="1600" dirty="0" smtClean="0"/>
                  <a:t>secure additional </a:t>
                </a:r>
                <a:r>
                  <a:rPr lang="en-US" sz="1600" dirty="0"/>
                  <a:t>funding</a:t>
                </a:r>
                <a:r>
                  <a:rPr lang="en-US" sz="1600" dirty="0" smtClean="0"/>
                  <a:t>, and to provide feedback reports.</a:t>
                </a:r>
                <a:endParaRPr lang="en-US" sz="1600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525135" y="721758"/>
                <a:ext cx="6248400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500" dirty="0" smtClean="0"/>
                  <a:t>Abstract</a:t>
                </a:r>
                <a:endParaRPr lang="en-US" sz="5500" dirty="0"/>
              </a:p>
            </p:txBody>
          </p:sp>
        </p:grpSp>
      </p:grpSp>
      <p:sp>
        <p:nvSpPr>
          <p:cNvPr id="7" name="Rectangle 6"/>
          <p:cNvSpPr/>
          <p:nvPr/>
        </p:nvSpPr>
        <p:spPr bwMode="auto">
          <a:xfrm>
            <a:off x="381000" y="7086600"/>
            <a:ext cx="14421394" cy="67107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3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7230779"/>
            <a:ext cx="457200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Blueprints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7646" y="8534400"/>
            <a:ext cx="137203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Blueprints initiative for Healthy Youth Development identifies, recommends, and disseminates highly effective evidence-based programs for youth. It offers a registry of programs that have strong evidence for effectiveness designed to promote the health and well-being of children and teens. This continuum of programs are based in families, schools, and communities. They target all levels of need — from broad prevention programs that universally decrease negative behavior to intervention programs specifically tailored for at-risk and problem-behavior youth. The Blueprints registry is used as a resource for governmental agencies, schools, and communities aiming to invest in highly effective youth development programs. The initiative’s ultimate goal is to reduce antisocial behavior while promoting a healthy trajectory of youth development.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Blueprints has reviewed over 1,400 and designated less than 5% as model and promising programs. Designated programs have scientifically demonstrated improvement in positive youth development in domains of academic achievement, emotional regulation, physical health, and pro-social relationships. Additionally, Blueprints programs cultivate coping skills that empower young people to overcome challenges associated with delinquency, violence, and substance abuse. 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Both promising and model programs must meet basic Blueprints standards. However, model programs meet additional requirements. Promising programs must have evidence from one high-quality experimental design or two high-quality quasi-experimental designs, clear findings of effective results, carefully determined goals, and sufficient resources to help users. Model programs must have evidence from two high-quality experimental or one experimental and one quasi-experimental design of high quality. Additionally, efficacy must be sustained for at least 12 months after the intervention concludes. Model programs with a high-quality "independent" replication are labeled as Model Plus. Blueprints deems Model and Model Plus programs ready for application.</a:t>
            </a:r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0" y="14181005"/>
            <a:ext cx="8197191" cy="34973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63000" y="14181005"/>
            <a:ext cx="60393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 smtClean="0"/>
              <a:t>Often</a:t>
            </a:r>
            <a:r>
              <a:rPr lang="en-US" sz="1600" dirty="0"/>
              <a:t>, the term “Evidence-Based Programs” confuses consumers due to varying definitions and ambiguity regarding minimal requirements to prove effectiveness. Blueprints for Healthy Youth Development has developed an </a:t>
            </a:r>
            <a:r>
              <a:rPr lang="en-US" sz="1600" i="1" dirty="0"/>
              <a:t>Evidence Continuum </a:t>
            </a:r>
            <a:r>
              <a:rPr lang="en-US" sz="1600" dirty="0"/>
              <a:t>that clarifies selection criteria to warrant the “Evidence-Based Program” label. This can be viewed in the graphic to the left.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Evidence demonstrating the effectiveness of a program, policy, or practice falls on a continuum of confidence, ranging from high to low. A more rigorous research design and a greater number of positive evaluations supports user confidence in the effectiveness of the intervention/prevention program.</a:t>
            </a:r>
          </a:p>
          <a:p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5106106" y="5503172"/>
            <a:ext cx="9677400" cy="103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Botvin’s</a:t>
            </a:r>
            <a:r>
              <a:rPr lang="en-US" dirty="0" smtClean="0"/>
              <a:t> LifeSkills Training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5048412" y="5349089"/>
            <a:ext cx="9906000" cy="123293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3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188058" y="6720895"/>
            <a:ext cx="95954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LifeSkills Training (LST) is a Blueprints Model Program developed by Dr. Gilbert </a:t>
            </a:r>
            <a:r>
              <a:rPr lang="en-US" sz="1600" dirty="0" err="1"/>
              <a:t>Botvin</a:t>
            </a:r>
            <a:r>
              <a:rPr lang="en-US" sz="1600" dirty="0"/>
              <a:t>, a professor of Public Health and Psychiatry and Director of Cornell University’s Institute for Prevention Research. It is an evidence-based substance abuse and violence prevention program designed to help youth resist drug, alcohol, tobacco use, and other high-risk behaviors. 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The middle school LST program consists of three levels. Level 1 includes 15 core lessons and 3 optional violence prevention lessons. Level 2 consists of 10 booster lessons that expand on topics addressed in the previous year, and 2 optional violence prevention lessons. Level 3 reinforces skills learned in previous years with 5 core lessons and 4 optional violence prevention lessons.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In 2013, the Center for the Study and Prevention of Violence (CSPV) offered school districts in Pennsylvania the opportunity to participate in a wide-scale roll-out of LST. Fifty-two school districts elected to receive the grant funding. The </a:t>
            </a:r>
            <a:r>
              <a:rPr lang="en-US" sz="1600" dirty="0" err="1"/>
              <a:t>EPISCenter</a:t>
            </a:r>
            <a:r>
              <a:rPr lang="en-US" sz="1600" dirty="0"/>
              <a:t> evaluated pre- and post-data from participating districts. Their findings can be viewed below: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408900" y="10736978"/>
            <a:ext cx="4059112" cy="376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Example: Knowledge of LST Domains</a:t>
            </a:r>
            <a:endParaRPr lang="en-US" sz="1800" dirty="0"/>
          </a:p>
        </p:txBody>
      </p:sp>
      <p:graphicFrame>
        <p:nvGraphicFramePr>
          <p:cNvPr id="2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208989"/>
              </p:ext>
            </p:extLst>
          </p:nvPr>
        </p:nvGraphicFramePr>
        <p:xfrm>
          <a:off x="14763206" y="11268262"/>
          <a:ext cx="9906000" cy="4146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5153781" y="14405914"/>
            <a:ext cx="9481148" cy="2540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 smtClean="0"/>
              <a:t>Sample Size: 3814 students, </a:t>
            </a:r>
            <a:r>
              <a:rPr lang="en-US" sz="1600" dirty="0"/>
              <a:t>66% White, 15% Multiracial, 8% African American, 7% Hispanic, 2% Asian, 2% American Indian/Alaska </a:t>
            </a:r>
            <a:r>
              <a:rPr lang="en-US" sz="1600" dirty="0" smtClean="0"/>
              <a:t>Native, 49</a:t>
            </a:r>
            <a:r>
              <a:rPr lang="en-US" sz="1600" dirty="0"/>
              <a:t>% female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Every </a:t>
            </a:r>
            <a:r>
              <a:rPr lang="en-US" sz="1600" dirty="0"/>
              <a:t>short-term outcome showed significant improvement from pre- to </a:t>
            </a:r>
            <a:r>
              <a:rPr lang="en-US" sz="1600" dirty="0" smtClean="0"/>
              <a:t>post-test.</a:t>
            </a:r>
          </a:p>
          <a:p>
            <a:endParaRPr lang="en-US" sz="1600" dirty="0"/>
          </a:p>
          <a:p>
            <a:r>
              <a:rPr lang="en-US" sz="1600" dirty="0" smtClean="0"/>
              <a:t>Sessions were delivered overall with </a:t>
            </a:r>
            <a:r>
              <a:rPr lang="en-US" sz="1600" b="1" dirty="0" smtClean="0"/>
              <a:t>high levels of </a:t>
            </a:r>
            <a:r>
              <a:rPr lang="en-US" sz="1600" b="1" dirty="0"/>
              <a:t>adherence and </a:t>
            </a:r>
            <a:r>
              <a:rPr lang="en-US" sz="1600" b="1" dirty="0" smtClean="0"/>
              <a:t>quality.</a:t>
            </a:r>
          </a:p>
          <a:p>
            <a:endParaRPr lang="en-US" sz="1600" b="1" dirty="0"/>
          </a:p>
          <a:p>
            <a:r>
              <a:rPr lang="en-US" sz="1600" b="1" dirty="0" smtClean="0"/>
              <a:t>Adherence</a:t>
            </a:r>
            <a:r>
              <a:rPr lang="en-US" sz="1600" dirty="0" smtClean="0"/>
              <a:t> </a:t>
            </a:r>
            <a:r>
              <a:rPr lang="en-US" sz="1600" dirty="0"/>
              <a:t>was especially important for increasing overall </a:t>
            </a:r>
            <a:r>
              <a:rPr lang="en-US" sz="1600" b="1" dirty="0"/>
              <a:t>life skills </a:t>
            </a:r>
            <a:r>
              <a:rPr lang="en-US" sz="1600" b="1" dirty="0" smtClean="0"/>
              <a:t>knowledge.</a:t>
            </a:r>
            <a:endParaRPr lang="en-US" sz="1600" dirty="0"/>
          </a:p>
          <a:p>
            <a:endParaRPr lang="en-US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5197783" y="5395353"/>
            <a:ext cx="7240579" cy="16175917"/>
            <a:chOff x="25585185" y="6525185"/>
            <a:chExt cx="6934200" cy="10352314"/>
          </a:xfrm>
        </p:grpSpPr>
        <p:sp>
          <p:nvSpPr>
            <p:cNvPr id="18" name="Rectangle 17"/>
            <p:cNvSpPr/>
            <p:nvPr/>
          </p:nvSpPr>
          <p:spPr bwMode="auto">
            <a:xfrm>
              <a:off x="25585185" y="6525185"/>
              <a:ext cx="6934200" cy="1035231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232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585185" y="6570841"/>
              <a:ext cx="6934200" cy="374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Grant Structure</a:t>
              </a:r>
              <a:endParaRPr lang="en-US" sz="32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5364606" y="5885776"/>
            <a:ext cx="69069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>
              <a:spcBef>
                <a:spcPts val="0"/>
              </a:spcBef>
              <a:defRPr/>
            </a:pPr>
            <a:r>
              <a:rPr lang="en-US" sz="1600" b="1" dirty="0"/>
              <a:t>Year 1 </a:t>
            </a:r>
          </a:p>
          <a:p>
            <a:pPr marL="678942" lvl="1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/>
              <a:t>Level 1 (6</a:t>
            </a:r>
            <a:r>
              <a:rPr lang="en-US" sz="1600" baseline="30000" dirty="0"/>
              <a:t>th</a:t>
            </a:r>
            <a:r>
              <a:rPr lang="en-US" sz="1600" dirty="0"/>
              <a:t> grade) teachers </a:t>
            </a:r>
            <a:r>
              <a:rPr lang="en-US" sz="1600" dirty="0" smtClean="0"/>
              <a:t>receive initial training.</a:t>
            </a:r>
            <a:endParaRPr lang="en-US" sz="1600" dirty="0"/>
          </a:p>
          <a:p>
            <a:pPr marL="678942" lvl="1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/>
              <a:t>Level 1 implementation begins (15 core sessions, 3 optional violence lessons). </a:t>
            </a:r>
            <a:endParaRPr lang="en-US" sz="1600" b="1" dirty="0"/>
          </a:p>
          <a:p>
            <a:pPr marL="109728">
              <a:spcBef>
                <a:spcPts val="0"/>
              </a:spcBef>
              <a:defRPr/>
            </a:pPr>
            <a:r>
              <a:rPr lang="en-US" sz="1600" b="1" dirty="0"/>
              <a:t>Year 2 </a:t>
            </a:r>
          </a:p>
          <a:p>
            <a:pPr marL="678942" lvl="1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/>
              <a:t>Level 2 (7</a:t>
            </a:r>
            <a:r>
              <a:rPr lang="en-US" sz="1600" baseline="30000" dirty="0"/>
              <a:t>th</a:t>
            </a:r>
            <a:r>
              <a:rPr lang="en-US" sz="1600" dirty="0"/>
              <a:t> grade) </a:t>
            </a:r>
            <a:r>
              <a:rPr lang="en-US" sz="1600" dirty="0" smtClean="0"/>
              <a:t>teachers, </a:t>
            </a:r>
            <a:r>
              <a:rPr lang="en-US" sz="1600" dirty="0"/>
              <a:t>and new Level 1 teachers, are trained. </a:t>
            </a:r>
          </a:p>
          <a:p>
            <a:pPr marL="678942" lvl="1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Returning teachers receive booster workshop.  </a:t>
            </a:r>
            <a:endParaRPr lang="en-US" sz="1600" dirty="0"/>
          </a:p>
          <a:p>
            <a:pPr marL="678942" lvl="1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/>
              <a:t>Level 2 implementation begins in 7</a:t>
            </a:r>
            <a:r>
              <a:rPr lang="en-US" sz="1600" baseline="30000" dirty="0"/>
              <a:t>th </a:t>
            </a:r>
            <a:r>
              <a:rPr lang="en-US" sz="1600" dirty="0"/>
              <a:t>grade (10 core, 2 optional violence). </a:t>
            </a:r>
          </a:p>
          <a:p>
            <a:pPr marL="678942" lvl="1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/>
              <a:t>Incoming 6</a:t>
            </a:r>
            <a:r>
              <a:rPr lang="en-US" sz="1600" baseline="30000" dirty="0"/>
              <a:t>th</a:t>
            </a:r>
            <a:r>
              <a:rPr lang="en-US" sz="1600" dirty="0"/>
              <a:t>-grade students receive Level 1 (15/18 LST lessons).</a:t>
            </a:r>
          </a:p>
          <a:p>
            <a:pPr marL="109728">
              <a:spcBef>
                <a:spcPts val="0"/>
              </a:spcBef>
              <a:defRPr/>
            </a:pPr>
            <a:r>
              <a:rPr lang="en-US" sz="1600" b="1" dirty="0"/>
              <a:t>Year 3 </a:t>
            </a:r>
          </a:p>
          <a:p>
            <a:pPr marL="678942" lvl="1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/>
              <a:t>Level 3 (8</a:t>
            </a:r>
            <a:r>
              <a:rPr lang="en-US" sz="1600" baseline="30000" dirty="0"/>
              <a:t>th</a:t>
            </a:r>
            <a:r>
              <a:rPr lang="en-US" sz="1600" dirty="0"/>
              <a:t> grade) teachers, and new Level 1 and 2 teachers, are trained.</a:t>
            </a:r>
          </a:p>
          <a:p>
            <a:pPr marL="678942" lvl="1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/>
              <a:t>Returning teachers receive booster workshop.  </a:t>
            </a:r>
          </a:p>
          <a:p>
            <a:pPr marL="678942" lvl="1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Level </a:t>
            </a:r>
            <a:r>
              <a:rPr lang="en-US" sz="1600" dirty="0"/>
              <a:t>3 implementation begins in 8</a:t>
            </a:r>
            <a:r>
              <a:rPr lang="en-US" sz="1600" baseline="30000" dirty="0"/>
              <a:t>th</a:t>
            </a:r>
            <a:r>
              <a:rPr lang="en-US" sz="1600" dirty="0"/>
              <a:t> grade (5 core, 4 optional violence). </a:t>
            </a:r>
          </a:p>
          <a:p>
            <a:pPr marL="678942" lvl="1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/>
              <a:t>6</a:t>
            </a:r>
            <a:r>
              <a:rPr lang="en-US" sz="1600" baseline="30000" dirty="0"/>
              <a:t>th</a:t>
            </a:r>
            <a:r>
              <a:rPr lang="en-US" sz="1600" dirty="0"/>
              <a:t>-grade students receive Level 1 (15/18 LST lessons).</a:t>
            </a:r>
          </a:p>
          <a:p>
            <a:pPr marL="678942" lvl="1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600" dirty="0"/>
              <a:t>7</a:t>
            </a:r>
            <a:r>
              <a:rPr lang="en-US" sz="1600" baseline="30000" dirty="0"/>
              <a:t>th</a:t>
            </a:r>
            <a:r>
              <a:rPr lang="en-US" sz="1600" dirty="0"/>
              <a:t>-grade students receive Level 2 (10/12 LST lessons). </a:t>
            </a:r>
          </a:p>
          <a:p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5197783" y="10694541"/>
            <a:ext cx="7240579" cy="11118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Process Evaluation</a:t>
            </a:r>
          </a:p>
          <a:p>
            <a:pPr>
              <a:buClr>
                <a:schemeClr val="accent3"/>
              </a:buClr>
              <a:defRPr/>
            </a:pPr>
            <a:r>
              <a:rPr lang="en-US" sz="1600" b="1" dirty="0"/>
              <a:t>Site Visit:</a:t>
            </a:r>
            <a:endParaRPr lang="en-US" sz="1600" dirty="0"/>
          </a:p>
          <a:p>
            <a:pPr marL="736092" lvl="1" indent="-342900">
              <a:spcBef>
                <a:spcPts val="324"/>
              </a:spcBef>
              <a:buFont typeface="Arial" pitchFamily="34" charset="0"/>
              <a:buChar char="•"/>
              <a:defRPr/>
            </a:pPr>
            <a:r>
              <a:rPr lang="en-US" sz="1600" dirty="0"/>
              <a:t>CSPV </a:t>
            </a:r>
            <a:r>
              <a:rPr lang="en-US" sz="1600" dirty="0" smtClean="0"/>
              <a:t>representative meets </a:t>
            </a:r>
            <a:r>
              <a:rPr lang="en-US" sz="1600" dirty="0"/>
              <a:t>with </a:t>
            </a:r>
            <a:r>
              <a:rPr lang="en-US" sz="1600" dirty="0" smtClean="0"/>
              <a:t>site coordinator</a:t>
            </a:r>
            <a:r>
              <a:rPr lang="en-US" sz="1600" dirty="0"/>
              <a:t>, teachers, principals, and observers.</a:t>
            </a:r>
          </a:p>
          <a:p>
            <a:pPr marL="736092" lvl="1" indent="-342900">
              <a:spcBef>
                <a:spcPts val="324"/>
              </a:spcBef>
              <a:buFont typeface="Arial" pitchFamily="34" charset="0"/>
              <a:buChar char="•"/>
              <a:defRPr/>
            </a:pPr>
            <a:r>
              <a:rPr lang="en-US" sz="1600" dirty="0"/>
              <a:t>CSPV representative </a:t>
            </a:r>
            <a:r>
              <a:rPr lang="en-US" sz="1600" dirty="0" smtClean="0"/>
              <a:t>co-observes </a:t>
            </a:r>
            <a:r>
              <a:rPr lang="en-US" sz="1600" dirty="0"/>
              <a:t>one or more LST </a:t>
            </a:r>
            <a:r>
              <a:rPr lang="en-US" sz="1600" dirty="0" smtClean="0"/>
              <a:t>lesson </a:t>
            </a:r>
            <a:r>
              <a:rPr lang="en-US" sz="1600" dirty="0"/>
              <a:t>(reliability observation).</a:t>
            </a:r>
          </a:p>
          <a:p>
            <a:pPr marL="109728">
              <a:defRPr/>
            </a:pPr>
            <a:r>
              <a:rPr lang="en-US" sz="1600" b="1" dirty="0" smtClean="0"/>
              <a:t>Teacher Survey</a:t>
            </a:r>
            <a:r>
              <a:rPr lang="en-US" sz="1600" b="1" dirty="0"/>
              <a:t>: </a:t>
            </a:r>
          </a:p>
          <a:p>
            <a:pPr marL="736092" lvl="1" indent="-342900">
              <a:spcBef>
                <a:spcPts val="324"/>
              </a:spcBef>
              <a:buFont typeface="Arial" pitchFamily="34" charset="0"/>
              <a:buChar char="•"/>
              <a:defRPr/>
            </a:pPr>
            <a:r>
              <a:rPr lang="en-US" sz="1600" dirty="0"/>
              <a:t>LST teachers complete brief online survey after the first full </a:t>
            </a:r>
            <a:r>
              <a:rPr lang="en-US" sz="1600" dirty="0" smtClean="0"/>
              <a:t>cycle. </a:t>
            </a:r>
            <a:endParaRPr lang="en-US" sz="1600" dirty="0"/>
          </a:p>
          <a:p>
            <a:pPr marL="109728">
              <a:defRPr/>
            </a:pPr>
            <a:r>
              <a:rPr lang="en-US" sz="1600" b="1" dirty="0"/>
              <a:t>Site Coordinator Survey: </a:t>
            </a:r>
          </a:p>
          <a:p>
            <a:pPr marL="736092" lvl="1" indent="-342900">
              <a:spcBef>
                <a:spcPts val="324"/>
              </a:spcBef>
              <a:buFont typeface="Arial" pitchFamily="34" charset="0"/>
              <a:buChar char="•"/>
              <a:defRPr/>
            </a:pPr>
            <a:r>
              <a:rPr lang="en-US" sz="1600" dirty="0"/>
              <a:t>Site </a:t>
            </a:r>
            <a:r>
              <a:rPr lang="en-US" sz="1600" dirty="0" smtClean="0"/>
              <a:t>coordinator </a:t>
            </a:r>
            <a:r>
              <a:rPr lang="en-US" sz="1600" dirty="0"/>
              <a:t>completes brief survey at the end of the year.</a:t>
            </a:r>
          </a:p>
          <a:p>
            <a:pPr marL="109728">
              <a:defRPr/>
            </a:pPr>
            <a:r>
              <a:rPr lang="en-US" sz="1600" b="1" dirty="0"/>
              <a:t>Sustainability Assessment (After conclusion of grant): </a:t>
            </a:r>
          </a:p>
          <a:p>
            <a:pPr marL="736092" lvl="1" indent="-342900">
              <a:spcBef>
                <a:spcPts val="324"/>
              </a:spcBef>
              <a:buFont typeface="Arial" pitchFamily="34" charset="0"/>
              <a:buChar char="•"/>
              <a:defRPr/>
            </a:pPr>
            <a:r>
              <a:rPr lang="en-US" sz="1600" dirty="0"/>
              <a:t>Site </a:t>
            </a:r>
            <a:r>
              <a:rPr lang="en-US" sz="1600" dirty="0" smtClean="0"/>
              <a:t>coordinator is contacted </a:t>
            </a:r>
            <a:r>
              <a:rPr lang="en-US" sz="1600" dirty="0"/>
              <a:t>one and two years following the grant to assess status of LST</a:t>
            </a:r>
            <a:r>
              <a:rPr lang="en-US" sz="1600" dirty="0" smtClean="0"/>
              <a:t>.</a:t>
            </a:r>
          </a:p>
          <a:p>
            <a:pPr marL="109728">
              <a:defRPr/>
            </a:pPr>
            <a:r>
              <a:rPr lang="en-US" sz="1600" b="1" dirty="0" smtClean="0"/>
              <a:t>Classroom Observations:</a:t>
            </a:r>
          </a:p>
          <a:p>
            <a:pPr marL="734126" lvl="1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Purpose:</a:t>
            </a:r>
            <a:r>
              <a:rPr lang="en-US" sz="1600" dirty="0"/>
              <a:t> </a:t>
            </a:r>
            <a:r>
              <a:rPr lang="en-US" sz="1600" dirty="0" smtClean="0"/>
              <a:t>Provides data to generate fidelity score; </a:t>
            </a:r>
            <a:r>
              <a:rPr lang="en-US" sz="1600" dirty="0"/>
              <a:t>Observers complete a checklist that corresponds to lesson objectives</a:t>
            </a:r>
            <a:r>
              <a:rPr lang="en-US" sz="1600" dirty="0" smtClean="0"/>
              <a:t>.</a:t>
            </a:r>
            <a:endParaRPr lang="en-US" sz="1600" b="1" dirty="0" smtClean="0"/>
          </a:p>
          <a:p>
            <a:pPr marL="734126" lvl="1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/>
              <a:t>Year </a:t>
            </a:r>
            <a:r>
              <a:rPr lang="en-US" sz="1600" b="1" dirty="0"/>
              <a:t>1:</a:t>
            </a:r>
            <a:r>
              <a:rPr lang="en-US" sz="1600" dirty="0"/>
              <a:t> 4 observations per Level 1 (L1) </a:t>
            </a:r>
            <a:r>
              <a:rPr lang="en-US" sz="1600" dirty="0" smtClean="0"/>
              <a:t>teacher</a:t>
            </a:r>
          </a:p>
          <a:p>
            <a:pPr marL="734126" lvl="1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/>
              <a:t>Year </a:t>
            </a:r>
            <a:r>
              <a:rPr lang="en-US" sz="1600" b="1" dirty="0"/>
              <a:t>2:</a:t>
            </a:r>
            <a:r>
              <a:rPr lang="en-US" sz="1600" dirty="0"/>
              <a:t> 4 per L1 teacher, 3 per L2 </a:t>
            </a:r>
            <a:r>
              <a:rPr lang="en-US" sz="1600" dirty="0" smtClean="0"/>
              <a:t>teacher</a:t>
            </a:r>
          </a:p>
          <a:p>
            <a:pPr marL="734126" lvl="1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/>
              <a:t>Year </a:t>
            </a:r>
            <a:r>
              <a:rPr lang="en-US" sz="1600" b="1" dirty="0"/>
              <a:t>3:</a:t>
            </a:r>
            <a:r>
              <a:rPr lang="en-US" sz="1600" dirty="0"/>
              <a:t> 4 per L1 teacher, 3 per L2 teacher, 2 per L3 </a:t>
            </a:r>
            <a:r>
              <a:rPr lang="en-US" sz="1600" dirty="0" smtClean="0"/>
              <a:t>teacher</a:t>
            </a:r>
          </a:p>
          <a:p>
            <a:pPr marL="109728">
              <a:defRPr/>
            </a:pPr>
            <a:r>
              <a:rPr lang="en-US" sz="1600" b="1" dirty="0" smtClean="0"/>
              <a:t>Annual Reports:</a:t>
            </a:r>
          </a:p>
          <a:p>
            <a:pPr marL="734126" lvl="1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Purpose:</a:t>
            </a:r>
            <a:r>
              <a:rPr lang="en-US" sz="1600" dirty="0"/>
              <a:t> </a:t>
            </a:r>
            <a:r>
              <a:rPr lang="en-US" sz="1600" dirty="0" smtClean="0"/>
              <a:t>details </a:t>
            </a:r>
            <a:r>
              <a:rPr lang="en-US" sz="1600" dirty="0"/>
              <a:t>implementation, </a:t>
            </a:r>
            <a:r>
              <a:rPr lang="en-US" sz="1600" dirty="0" smtClean="0"/>
              <a:t>identifies </a:t>
            </a:r>
            <a:r>
              <a:rPr lang="en-US" sz="1600" dirty="0"/>
              <a:t>strengths/challenges, </a:t>
            </a:r>
            <a:r>
              <a:rPr lang="en-US" sz="1600" dirty="0" smtClean="0"/>
              <a:t>suggests opportunities </a:t>
            </a:r>
            <a:r>
              <a:rPr lang="en-US" sz="1600" dirty="0"/>
              <a:t>for </a:t>
            </a:r>
            <a:r>
              <a:rPr lang="en-US" sz="1600" dirty="0" smtClean="0"/>
              <a:t>improvement.</a:t>
            </a:r>
            <a:endParaRPr lang="en-US" sz="1600" dirty="0"/>
          </a:p>
          <a:p>
            <a:pPr marL="734126" lvl="1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Sections:</a:t>
            </a:r>
          </a:p>
          <a:p>
            <a:pPr marL="1191326" lvl="2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Trainings</a:t>
            </a:r>
          </a:p>
          <a:p>
            <a:pPr marL="1648526" lvl="3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Recaps workshop and incorporates teacher evaluation data </a:t>
            </a:r>
            <a:r>
              <a:rPr lang="en-US" sz="1600" dirty="0"/>
              <a:t>(satisfaction, effectiveness</a:t>
            </a:r>
            <a:r>
              <a:rPr lang="en-US" sz="1600" dirty="0" smtClean="0"/>
              <a:t>).</a:t>
            </a:r>
            <a:endParaRPr lang="en-US" sz="1600" dirty="0"/>
          </a:p>
          <a:p>
            <a:pPr marL="1191326" lvl="2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Site Visit</a:t>
            </a:r>
          </a:p>
          <a:p>
            <a:pPr marL="1648526" lvl="3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Summary of meetings &amp; structured </a:t>
            </a:r>
            <a:r>
              <a:rPr lang="en-US" sz="1600" dirty="0" smtClean="0"/>
              <a:t>interviews.</a:t>
            </a:r>
            <a:endParaRPr lang="en-US" sz="1600" dirty="0"/>
          </a:p>
          <a:p>
            <a:pPr marL="1191326" lvl="2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Classroom Observations</a:t>
            </a:r>
          </a:p>
          <a:p>
            <a:pPr marL="1648526" lvl="3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Summarizes observation data (fidelity </a:t>
            </a:r>
            <a:r>
              <a:rPr lang="en-US" sz="1600" dirty="0"/>
              <a:t>score, student participation and engagement, teaching techniques, etc</a:t>
            </a:r>
            <a:r>
              <a:rPr lang="en-US" sz="1600" dirty="0" smtClean="0"/>
              <a:t>.).</a:t>
            </a:r>
            <a:endParaRPr lang="en-US" sz="1600" dirty="0"/>
          </a:p>
          <a:p>
            <a:pPr marL="1191326" lvl="2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 smtClean="0"/>
              <a:t>Teacher </a:t>
            </a:r>
            <a:r>
              <a:rPr lang="en-US" sz="1600" b="1" dirty="0"/>
              <a:t>Feedback</a:t>
            </a:r>
          </a:p>
          <a:p>
            <a:pPr marL="1648526" lvl="3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Reports survey </a:t>
            </a:r>
            <a:r>
              <a:rPr lang="en-US" sz="1600" dirty="0"/>
              <a:t>data </a:t>
            </a:r>
            <a:r>
              <a:rPr lang="en-US" sz="1600" dirty="0" smtClean="0"/>
              <a:t>(teaching fidelity, </a:t>
            </a:r>
            <a:r>
              <a:rPr lang="en-US" sz="1600" dirty="0"/>
              <a:t>average time per class, satisfaction with program, etc</a:t>
            </a:r>
            <a:r>
              <a:rPr lang="en-US" sz="1600" dirty="0" smtClean="0"/>
              <a:t>.).</a:t>
            </a:r>
            <a:endParaRPr lang="en-US" sz="1600" dirty="0"/>
          </a:p>
          <a:p>
            <a:pPr marL="1191326" lvl="2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Sustainability</a:t>
            </a:r>
          </a:p>
          <a:p>
            <a:pPr marL="1648526" lvl="3" indent="-285750">
              <a:buFont typeface="Arial" panose="020B0604020202020204" pitchFamily="34" charset="0"/>
              <a:buChar char="•"/>
              <a:defRPr/>
            </a:pPr>
            <a:r>
              <a:rPr lang="en-US" sz="1600" dirty="0" smtClean="0"/>
              <a:t>Acknowledges effort </a:t>
            </a:r>
            <a:r>
              <a:rPr lang="en-US" sz="1600" dirty="0"/>
              <a:t>made to support program longevity and total grant </a:t>
            </a:r>
            <a:r>
              <a:rPr lang="en-US" sz="1600" dirty="0" smtClean="0"/>
              <a:t>value.</a:t>
            </a:r>
            <a:endParaRPr lang="en-US" sz="1600" dirty="0"/>
          </a:p>
          <a:p>
            <a:pPr marL="1191326" lvl="2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Strengths/Challenges</a:t>
            </a:r>
          </a:p>
          <a:p>
            <a:pPr marL="1648526" lvl="3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District recognized for effective implementation strategies and program guideline </a:t>
            </a:r>
            <a:r>
              <a:rPr lang="en-US" sz="1600" dirty="0" smtClean="0"/>
              <a:t>adherence.</a:t>
            </a:r>
            <a:endParaRPr lang="en-US" sz="1600" dirty="0"/>
          </a:p>
          <a:p>
            <a:pPr marL="1648526" lvl="3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Challenges identified and opportunities for improvement </a:t>
            </a:r>
            <a:r>
              <a:rPr lang="en-US" sz="1600" dirty="0" smtClean="0"/>
              <a:t>suggested.</a:t>
            </a:r>
            <a:endParaRPr lang="en-US" sz="1600" dirty="0"/>
          </a:p>
          <a:p>
            <a:pPr marL="109728">
              <a:defRPr/>
            </a:pPr>
            <a:endParaRPr lang="en-US" sz="1600" b="1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381000" y="17966656"/>
            <a:ext cx="24573412" cy="37971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32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46" name="TextBox 4545"/>
          <p:cNvSpPr txBox="1"/>
          <p:nvPr/>
        </p:nvSpPr>
        <p:spPr>
          <a:xfrm>
            <a:off x="0" y="17966655"/>
            <a:ext cx="6172200" cy="388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6713" lvl="1" indent="0" eaLnBrk="1" fontAlgn="auto" hangingPunct="1">
              <a:spcBef>
                <a:spcPts val="324"/>
              </a:spcBef>
              <a:spcAft>
                <a:spcPts val="0"/>
              </a:spcAft>
              <a:buFont typeface="Verdana" pitchFamily="34" charset="0"/>
              <a:buNone/>
              <a:defRPr/>
            </a:pPr>
            <a:r>
              <a:rPr lang="en-US" sz="1450" dirty="0"/>
              <a:t>14 Model Programs:</a:t>
            </a:r>
          </a:p>
          <a:p>
            <a:pPr marL="1010729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50" dirty="0"/>
              <a:t>Promoting Alternative Thinking Strategies (</a:t>
            </a:r>
            <a:r>
              <a:rPr lang="en-US" sz="1450" dirty="0" smtClean="0"/>
              <a:t>PATHS)</a:t>
            </a:r>
          </a:p>
          <a:p>
            <a:pPr marL="1010729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50" b="1" dirty="0" smtClean="0"/>
              <a:t>LifeSkills </a:t>
            </a:r>
            <a:r>
              <a:rPr lang="en-US" sz="1450" b="1" dirty="0"/>
              <a:t>Training (</a:t>
            </a:r>
            <a:r>
              <a:rPr lang="en-US" sz="1450" b="1" dirty="0" smtClean="0"/>
              <a:t>LST)</a:t>
            </a:r>
            <a:endParaRPr lang="en-US" sz="1450" dirty="0"/>
          </a:p>
          <a:p>
            <a:pPr marL="1010729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50" dirty="0"/>
              <a:t>Positive </a:t>
            </a:r>
            <a:r>
              <a:rPr lang="en-US" sz="1450" dirty="0" smtClean="0"/>
              <a:t>Action</a:t>
            </a:r>
          </a:p>
          <a:p>
            <a:pPr marL="1010729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50" dirty="0" smtClean="0"/>
              <a:t>Project </a:t>
            </a:r>
            <a:r>
              <a:rPr lang="en-US" sz="1450" dirty="0"/>
              <a:t>Towards No Drug </a:t>
            </a:r>
            <a:r>
              <a:rPr lang="en-US" sz="1450" dirty="0" smtClean="0"/>
              <a:t>Abuse</a:t>
            </a:r>
            <a:endParaRPr lang="en-US" sz="1450" b="1" dirty="0"/>
          </a:p>
          <a:p>
            <a:pPr marL="1010729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50" dirty="0"/>
              <a:t>Brief Alcohol Screening and Intervention for College </a:t>
            </a:r>
            <a:r>
              <a:rPr lang="en-US" sz="1450" dirty="0" smtClean="0"/>
              <a:t>Students</a:t>
            </a:r>
          </a:p>
          <a:p>
            <a:pPr marL="1010729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50" dirty="0" smtClean="0"/>
              <a:t>Blues </a:t>
            </a:r>
            <a:r>
              <a:rPr lang="en-US" sz="1450" dirty="0"/>
              <a:t>Program</a:t>
            </a:r>
          </a:p>
          <a:p>
            <a:pPr marL="1010729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50" dirty="0"/>
              <a:t>Body Project</a:t>
            </a:r>
            <a:endParaRPr lang="en-US" sz="1450" b="1" dirty="0"/>
          </a:p>
          <a:p>
            <a:pPr marL="1010729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50" dirty="0"/>
              <a:t>Functional Family Therapy (FFT)</a:t>
            </a:r>
            <a:endParaRPr lang="en-US" sz="1450" b="1" dirty="0"/>
          </a:p>
          <a:p>
            <a:pPr marL="1010729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50" dirty="0"/>
              <a:t>Multidimensional Treatment Foster Care (MTFC)</a:t>
            </a:r>
          </a:p>
          <a:p>
            <a:pPr marL="1010729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50" dirty="0" err="1"/>
              <a:t>Multisystemic</a:t>
            </a:r>
            <a:r>
              <a:rPr lang="en-US" sz="1450" dirty="0"/>
              <a:t> Therapy® (MST®)</a:t>
            </a:r>
          </a:p>
          <a:p>
            <a:pPr marL="1010729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50" dirty="0" err="1"/>
              <a:t>Multisystemic</a:t>
            </a:r>
            <a:r>
              <a:rPr lang="en-US" sz="1450" dirty="0"/>
              <a:t> Therapy® - Problem Sexual Behavior</a:t>
            </a:r>
          </a:p>
          <a:p>
            <a:pPr marL="1010729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50" dirty="0"/>
              <a:t>New Beginnings (Intervention for Children of Divorce)</a:t>
            </a:r>
          </a:p>
          <a:p>
            <a:pPr marL="1010729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50" dirty="0"/>
              <a:t>Nurse-Family Partnership</a:t>
            </a:r>
          </a:p>
          <a:p>
            <a:pPr marL="1010729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50" dirty="0"/>
              <a:t>Parent Management Training</a:t>
            </a:r>
          </a:p>
          <a:p>
            <a:endParaRPr lang="en-US" sz="1450" dirty="0"/>
          </a:p>
        </p:txBody>
      </p:sp>
      <p:sp>
        <p:nvSpPr>
          <p:cNvPr id="4549" name="TextBox 4548"/>
          <p:cNvSpPr txBox="1"/>
          <p:nvPr/>
        </p:nvSpPr>
        <p:spPr>
          <a:xfrm>
            <a:off x="6172200" y="18062026"/>
            <a:ext cx="6096000" cy="343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/>
              <a:t>36 Promising Programs: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Adolescent Coping with 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Adolescent Transitions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ATLAS (Athletes Training and Learning to Avoid Steroids)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Be Proud! Be Responsible!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Behavioral Monitoring and Reinforcement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Big Brothers Big Sisters of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Bright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Cognitive Behavioral Intervention for Trauma in Schools (CBITS)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Communities That Care (CTC)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Coping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Early Literacy and Learning Model (ELLLM)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EFFEKT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 err="1"/>
              <a:t>Familias</a:t>
            </a:r>
            <a:r>
              <a:rPr lang="en-US" sz="1450" dirty="0"/>
              <a:t> </a:t>
            </a:r>
            <a:r>
              <a:rPr lang="en-US" sz="1450" dirty="0" err="1"/>
              <a:t>Unidas</a:t>
            </a:r>
            <a:endParaRPr lang="en-US" sz="14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Good Behavior Game</a:t>
            </a:r>
          </a:p>
        </p:txBody>
      </p:sp>
      <p:sp>
        <p:nvSpPr>
          <p:cNvPr id="4550" name="TextBox 4549"/>
          <p:cNvSpPr txBox="1"/>
          <p:nvPr/>
        </p:nvSpPr>
        <p:spPr>
          <a:xfrm>
            <a:off x="12267112" y="18192594"/>
            <a:ext cx="5562599" cy="672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Guiding Good Choices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 err="1"/>
              <a:t>HighScope</a:t>
            </a:r>
            <a:r>
              <a:rPr lang="en-US" sz="1450" dirty="0"/>
              <a:t> Preschool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Incredible Years® - Child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Incredible Years® -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Incredible Years® - Teacher Classroom Management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 err="1"/>
              <a:t>InShape</a:t>
            </a:r>
            <a:endParaRPr lang="en-US" sz="14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 err="1"/>
              <a:t>Olweus</a:t>
            </a:r>
            <a:r>
              <a:rPr lang="en-US" sz="1450" dirty="0"/>
              <a:t> Bullying Prevention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Parent-Child Interaction Therapy (PCIT)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Peer Assisted Learning Strategies (PALS)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Project Northland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Quick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Raising Healthy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Safe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SPORT</a:t>
            </a:r>
          </a:p>
          <a:p>
            <a:r>
              <a:rPr lang="en-US" sz="1450" b="1" dirty="0"/>
              <a:t/>
            </a:r>
            <a:br>
              <a:rPr lang="en-US" sz="1450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90974" y="18246665"/>
            <a:ext cx="57335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Steps to Respect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Story Talk - Interactive Book Reading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Strengthening Families Program for Parents and Youth 10-14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Strong African American Families (SAAF)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Success for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Targeted Reading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Triple P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50" dirty="0"/>
              <a:t>Wyman's Teen Outreach Program®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32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32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Aspect.thmx</Template>
  <TotalTime>1748</TotalTime>
  <Words>1108</Words>
  <Application>Microsoft Office PowerPoint</Application>
  <PresentationFormat>Custom</PresentationFormat>
  <Paragraphs>136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Andale Mono</vt:lpstr>
      <vt:lpstr>Arial</vt:lpstr>
      <vt:lpstr>Verdana</vt:lpstr>
      <vt:lpstr>Default Design</vt:lpstr>
      <vt:lpstr>PowerPoint Presentation</vt:lpstr>
    </vt:vector>
  </TitlesOfParts>
  <Company>ſ耀Ҥ⛼補뿿큠ٶ瀜]翘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Kim</dc:creator>
  <cp:lastModifiedBy>Weeks, Brittany</cp:lastModifiedBy>
  <cp:revision>129</cp:revision>
  <dcterms:created xsi:type="dcterms:W3CDTF">2010-04-21T23:38:39Z</dcterms:created>
  <dcterms:modified xsi:type="dcterms:W3CDTF">2017-04-04T00:21:17Z</dcterms:modified>
</cp:coreProperties>
</file>