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PT Sans Narrow"/>
      <p:regular r:id="rId45"/>
      <p:bold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PTSansNarrow-bold.fntdata"/><Relationship Id="rId45"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vid19.nj.gov/pages/testing" TargetMode="External"/><Relationship Id="rId3" Type="http://schemas.openxmlformats.org/officeDocument/2006/relationships/hyperlink" Target="https://www.coronavirus.kdheks.gov/280/COVID-19-Test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vid19.census.gov/" TargetMode="External"/><Relationship Id="rId3" Type="http://schemas.openxmlformats.org/officeDocument/2006/relationships/hyperlink" Target="https://public.tableau.com/views/CommunityResilienceEstimates/story?:showVizHome=no" TargetMode="External"/><Relationship Id="rId4" Type="http://schemas.openxmlformats.org/officeDocument/2006/relationships/hyperlink" Target="https://www.census.gov/data-tools/demo/hhp/#/?measures=CDR&amp;s_state=00020,00034" TargetMode="External"/><Relationship Id="rId5" Type="http://schemas.openxmlformats.org/officeDocument/2006/relationships/hyperlink" Target="https://www.census.gov/content/dam/Census/library/publications/2019/demo/p60-267.pdf" TargetMode="External"/><Relationship Id="rId6" Type="http://schemas.openxmlformats.org/officeDocument/2006/relationships/hyperlink" Target="https://covidtracking.com/race/dashboard"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victionlab.org/covid-policy-scorecard/"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A3A3A"/>
                </a:solidFill>
                <a:highlight>
                  <a:srgbClr val="FFFFFF"/>
                </a:highlight>
              </a:rPr>
              <a:t>“Five working together to fight data!”</a:t>
            </a:r>
            <a:endParaRPr sz="1350">
              <a:solidFill>
                <a:srgbClr val="3A3A3A"/>
              </a:solidFill>
              <a:highlight>
                <a:srgbClr val="FFFFFF"/>
              </a:highlight>
            </a:endParaRPr>
          </a:p>
          <a:p>
            <a:pPr indent="0" lvl="0" marL="0" rtl="0" algn="l">
              <a:spcBef>
                <a:spcPts val="0"/>
              </a:spcBef>
              <a:spcAft>
                <a:spcPts val="0"/>
              </a:spcAft>
              <a:buNone/>
            </a:pPr>
            <a:r>
              <a:rPr lang="en" sz="1350">
                <a:solidFill>
                  <a:srgbClr val="3A3A3A"/>
                </a:solidFill>
                <a:highlight>
                  <a:srgbClr val="FFFFFF"/>
                </a:highlight>
              </a:rPr>
              <a:t>“</a:t>
            </a:r>
            <a:r>
              <a:rPr lang="en" sz="1150">
                <a:solidFill>
                  <a:srgbClr val="282829"/>
                </a:solidFill>
                <a:highlight>
                  <a:srgbClr val="FFFFFF"/>
                </a:highlight>
                <a:latin typeface="Roboto"/>
                <a:ea typeface="Roboto"/>
                <a:cs typeface="Roboto"/>
                <a:sym typeface="Roboto"/>
              </a:rPr>
              <a:t>It’s Morphin’ Time! Dino Charge Ready! Energize! Unleash the Power.”</a:t>
            </a:r>
            <a:endParaRPr sz="1350">
              <a:solidFill>
                <a:srgbClr val="3A3A3A"/>
              </a:solidFill>
              <a:highlight>
                <a:srgbClr val="FFFFFF"/>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3906077e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3906077e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NJ has made testing far more accessible by offering a search for testing sites and informing citizens about asymptomatic cases: </a:t>
            </a:r>
            <a:r>
              <a:rPr lang="en" u="sng">
                <a:solidFill>
                  <a:schemeClr val="hlink"/>
                </a:solidFill>
                <a:hlinkClick r:id="rId2"/>
              </a:rPr>
              <a:t>https://covid19.nj.gov/pages/testing</a:t>
            </a:r>
            <a:br>
              <a:rPr lang="en"/>
            </a:br>
            <a:r>
              <a:rPr lang="en"/>
              <a:t>KS appears to be less open to testing without symptoms: </a:t>
            </a:r>
            <a:r>
              <a:rPr lang="en" u="sng">
                <a:solidFill>
                  <a:schemeClr val="hlink"/>
                </a:solidFill>
                <a:hlinkClick r:id="rId3"/>
              </a:rPr>
              <a:t>https://www.coronavirus.kdheks.gov/280/COVID-19-Testing</a:t>
            </a:r>
            <a:r>
              <a:rPr lang="en"/>
              <a:t> </a:t>
            </a:r>
            <a:br>
              <a:rPr lang="en"/>
            </a:br>
            <a:r>
              <a:rPr lang="en">
                <a:solidFill>
                  <a:schemeClr val="dk1"/>
                </a:solidFill>
              </a:rPr>
              <a:t>(</a:t>
            </a:r>
            <a:r>
              <a:rPr lang="en">
                <a:solidFill>
                  <a:schemeClr val="dk1"/>
                </a:solidFill>
              </a:rPr>
              <a:t>this could be due to New Jersey being close to New York when they were the epicenter which prompted firmer action taken to reduce the spread (e.g.: stricter measures such as assisting the medical community, mandating self-quarantine for travelers, and mask usage mandates enacted earlier than Kansas))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3de612d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3de612d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reflective of more truly recovered cases or is there a higher death rate resulting in more ‘resolved’ cases?</a:t>
            </a:r>
            <a:br>
              <a:rPr lang="en"/>
            </a:br>
            <a:r>
              <a:rPr lang="en">
                <a:solidFill>
                  <a:schemeClr val="dk1"/>
                </a:solidFill>
              </a:rPr>
              <a:t>This appears to correlate with the high number of measures put in place to reduce the spread including, but not limited to, closing parks, reinstating medical licenses for further medical assistance, providing shelters for those who could not self isolate, and more. In contrast, Kansas has had a much more lax approach in comparison with far fewer policies put in place as the virus spreads. Another factor to consider is death rate which is a factor of considering a case as ‘resolved’.</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3de612d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3de612d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This could be due not only to policy differences between the states but the mentality of two different populations as well (after all, you would think a smaller and less densely populated state would be safer, right?)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72c651748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72c651748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time range here? Or is it just overall? </a:t>
            </a:r>
            <a:endParaRPr/>
          </a:p>
          <a:p>
            <a:pPr indent="0" lvl="0" marL="0" rtl="0" algn="l">
              <a:spcBef>
                <a:spcPts val="0"/>
              </a:spcBef>
              <a:spcAft>
                <a:spcPts val="0"/>
              </a:spcAft>
              <a:buNone/>
            </a:pPr>
            <a:r>
              <a:rPr b="1" lang="en"/>
              <a:t>Per 100,000 what?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550b9cc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550b9cc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33333"/>
                </a:solidFill>
                <a:highlight>
                  <a:srgbClr val="F7F7F7"/>
                </a:highlight>
              </a:rPr>
              <a:t>^can you define risk factors?</a:t>
            </a:r>
            <a:endParaRPr sz="1050">
              <a:solidFill>
                <a:srgbClr val="333333"/>
              </a:solidFill>
              <a:highlight>
                <a:srgbClr val="F7F7F7"/>
              </a:highlight>
            </a:endParaRPr>
          </a:p>
          <a:p>
            <a:pPr indent="0" lvl="0" marL="0" rtl="0" algn="l">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rtl="0" algn="l">
              <a:spcBef>
                <a:spcPts val="0"/>
              </a:spcBef>
              <a:spcAft>
                <a:spcPts val="0"/>
              </a:spcAft>
              <a:buClr>
                <a:schemeClr val="dk1"/>
              </a:buClr>
              <a:buSzPts val="1100"/>
              <a:buFont typeface="Arial"/>
              <a:buNone/>
            </a:pPr>
            <a:r>
              <a:rPr lang="en" sz="1050">
                <a:solidFill>
                  <a:srgbClr val="333333"/>
                </a:solidFill>
                <a:highlight>
                  <a:srgbClr val="F7F7F7"/>
                </a:highlight>
              </a:rPr>
              <a:t>(</a:t>
            </a:r>
            <a:r>
              <a:rPr lang="en" sz="750">
                <a:solidFill>
                  <a:srgbClr val="333333"/>
                </a:solidFill>
                <a:highlight>
                  <a:srgbClr val="F7F7F7"/>
                </a:highlight>
              </a:rPr>
              <a:t>source </a:t>
            </a:r>
            <a:r>
              <a:rPr lang="en" sz="750" u="sng">
                <a:solidFill>
                  <a:srgbClr val="0097A7"/>
                </a:solidFill>
                <a:highlight>
                  <a:srgbClr val="F7F7F7"/>
                </a:highlight>
                <a:hlinkClick r:id="rId2">
                  <a:extLst>
                    <a:ext uri="{A12FA001-AC4F-418D-AE19-62706E023703}">
                      <ahyp:hlinkClr val="tx"/>
                    </a:ext>
                  </a:extLst>
                </a:hlinkClick>
              </a:rPr>
              <a:t>https://covid19.census.gov/</a:t>
            </a:r>
            <a:r>
              <a:rPr lang="en" sz="750">
                <a:solidFill>
                  <a:srgbClr val="333333"/>
                </a:solidFill>
                <a:highlight>
                  <a:srgbClr val="F7F7F7"/>
                </a:highlight>
              </a:rPr>
              <a:t>)</a:t>
            </a:r>
            <a:endParaRPr sz="750">
              <a:solidFill>
                <a:srgbClr val="333333"/>
              </a:solidFill>
              <a:highlight>
                <a:srgbClr val="F7F7F7"/>
              </a:highlight>
            </a:endParaRPr>
          </a:p>
          <a:p>
            <a:pPr indent="0" lvl="0" marL="0" rtl="0" algn="l">
              <a:spcBef>
                <a:spcPts val="0"/>
              </a:spcBef>
              <a:spcAft>
                <a:spcPts val="0"/>
              </a:spcAft>
              <a:buClr>
                <a:schemeClr val="dk1"/>
              </a:buClr>
              <a:buSzPts val="1100"/>
              <a:buFont typeface="Arial"/>
              <a:buNone/>
            </a:pPr>
            <a:r>
              <a:rPr lang="en" sz="1050">
                <a:solidFill>
                  <a:srgbClr val="333333"/>
                </a:solidFill>
                <a:highlight>
                  <a:srgbClr val="F7F7F7"/>
                </a:highlight>
              </a:rPr>
              <a:t>(</a:t>
            </a:r>
            <a:r>
              <a:rPr lang="en" sz="750">
                <a:solidFill>
                  <a:srgbClr val="333333"/>
                </a:solidFill>
                <a:highlight>
                  <a:srgbClr val="F7F7F7"/>
                </a:highlight>
              </a:rPr>
              <a:t>source </a:t>
            </a:r>
            <a:r>
              <a:rPr lang="en" sz="800" u="sng">
                <a:solidFill>
                  <a:srgbClr val="0097A7"/>
                </a:solidFill>
                <a:hlinkClick r:id="rId3">
                  <a:extLst>
                    <a:ext uri="{A12FA001-AC4F-418D-AE19-62706E023703}">
                      <ahyp:hlinkClr val="tx"/>
                    </a:ext>
                  </a:extLst>
                </a:hlinkClick>
              </a:rPr>
              <a:t>https://public.tableau.com/views/CommunityResilienceEstimates/story?:showVizHome=no</a:t>
            </a:r>
            <a:r>
              <a:rPr lang="en" sz="750">
                <a:solidFill>
                  <a:srgbClr val="333333"/>
                </a:solidFill>
                <a:highlight>
                  <a:srgbClr val="F7F7F7"/>
                </a:highlight>
              </a:rPr>
              <a:t>)</a:t>
            </a:r>
            <a:endParaRPr sz="1400">
              <a:solidFill>
                <a:schemeClr val="dk1"/>
              </a:solidFill>
            </a:endParaRPr>
          </a:p>
          <a:p>
            <a:pPr indent="0" lvl="0" marL="0" rtl="0" algn="l">
              <a:spcBef>
                <a:spcPts val="0"/>
              </a:spcBef>
              <a:spcAft>
                <a:spcPts val="0"/>
              </a:spcAft>
              <a:buClr>
                <a:schemeClr val="dk1"/>
              </a:buClr>
              <a:buSzPts val="1100"/>
              <a:buFont typeface="Arial"/>
              <a:buNone/>
            </a:pPr>
            <a:r>
              <a:rPr lang="en" sz="750">
                <a:solidFill>
                  <a:srgbClr val="333333"/>
                </a:solidFill>
                <a:highlight>
                  <a:srgbClr val="F7F7F7"/>
                </a:highlight>
              </a:rPr>
              <a:t>(source </a:t>
            </a:r>
            <a:r>
              <a:rPr lang="en" sz="800" u="sng">
                <a:solidFill>
                  <a:srgbClr val="0097A7"/>
                </a:solidFill>
                <a:hlinkClick r:id="rId4">
                  <a:extLst>
                    <a:ext uri="{A12FA001-AC4F-418D-AE19-62706E023703}">
                      <ahyp:hlinkClr val="tx"/>
                    </a:ext>
                  </a:extLst>
                </a:hlinkClick>
              </a:rPr>
              <a:t>https://www.census.gov/data-tools/demo/hhp/#/?measures=CDR&amp;s_state=00020,00034</a:t>
            </a:r>
            <a:r>
              <a:rPr lang="en" sz="1200">
                <a:solidFill>
                  <a:schemeClr val="dk1"/>
                </a:solidFill>
              </a:rPr>
              <a:t>)</a:t>
            </a:r>
            <a:endParaRPr sz="1200">
              <a:solidFill>
                <a:schemeClr val="dk1"/>
              </a:solidFill>
            </a:endParaRPr>
          </a:p>
          <a:p>
            <a:pPr indent="0" lvl="0" marL="0" rtl="0" algn="l">
              <a:spcBef>
                <a:spcPts val="0"/>
              </a:spcBef>
              <a:spcAft>
                <a:spcPts val="0"/>
              </a:spcAft>
              <a:buNone/>
            </a:pPr>
            <a:r>
              <a:rPr lang="en" u="sng">
                <a:solidFill>
                  <a:schemeClr val="hlink"/>
                </a:solidFill>
                <a:hlinkClick r:id="rId5"/>
              </a:rPr>
              <a:t>https://www.census.gov/content/dam/Census/library/publications/2019/demo/p60-267.pdf</a:t>
            </a:r>
            <a:r>
              <a:rPr lang="en"/>
              <a:t>    page 25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 Source </a:t>
            </a:r>
            <a:r>
              <a:rPr lang="en" u="sng">
                <a:solidFill>
                  <a:schemeClr val="hlink"/>
                </a:solidFill>
                <a:hlinkClick r:id="rId6"/>
              </a:rPr>
              <a:t>https://covidtracking.com/race/dashboard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3906077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3906077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443450f5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443450f5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3906077e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3906077e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3de612de9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3de612de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3de612de9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3de612de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443450f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443450f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If we want to add humor we could use names that reference data </a:t>
            </a:r>
            <a:r>
              <a:rPr lang="en"/>
              <a:t>analytics</a:t>
            </a:r>
            <a:r>
              <a:rPr lang="en"/>
              <a:t> - e.g. Cheyenne “Pandas Expert” Parrott, Adrian f”(string) Strecker.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3de612de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3de612de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3de612de9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3de612de9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3de612de9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3de612de9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3de612de9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3de612de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3de612de9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3de612de9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3906077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3906077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3906077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3906077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72c65174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72c65174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make this in jupyter notebook ...wanted to add one before our </a:t>
            </a:r>
            <a:r>
              <a:rPr lang="en"/>
              <a:t>discussion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443450f5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443450f5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Despite the differences between Kansas and New Jersey, and both states experiencing increases in unemployment, the resp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a:t>
            </a:r>
            <a:r>
              <a:rPr lang="en">
                <a:solidFill>
                  <a:schemeClr val="dk1"/>
                </a:solidFill>
              </a:rPr>
              <a:t>ommunity resilience estimate is how individual counties are impacted by local disasters and wasn’t built for something as broad as a pandemic. </a:t>
            </a:r>
            <a:endParaRPr/>
          </a:p>
          <a:p>
            <a:pPr indent="0" lvl="0" marL="0" rtl="0" algn="l">
              <a:spcBef>
                <a:spcPts val="0"/>
              </a:spcBef>
              <a:spcAft>
                <a:spcPts val="0"/>
              </a:spcAft>
              <a:buNone/>
            </a:pPr>
            <a:r>
              <a:rPr lang="en"/>
              <a:t>The the Census Bureau collaborated with other federal </a:t>
            </a:r>
            <a:r>
              <a:rPr lang="en"/>
              <a:t>agencies</a:t>
            </a:r>
            <a:r>
              <a:rPr lang="en"/>
              <a:t> to produce data on the social and </a:t>
            </a:r>
            <a:r>
              <a:rPr lang="en"/>
              <a:t>economic</a:t>
            </a:r>
            <a:r>
              <a:rPr lang="en"/>
              <a:t> effects of COVID on american households and </a:t>
            </a:r>
            <a:r>
              <a:rPr lang="en" sz="1050">
                <a:solidFill>
                  <a:schemeClr val="dk1"/>
                </a:solidFill>
                <a:highlight>
                  <a:srgbClr val="FFFFFF"/>
                </a:highlight>
              </a:rPr>
              <a:t>designed to be longitudinal tol provide insights on how household experiences changed during the pandemic. </a:t>
            </a:r>
            <a:r>
              <a:rPr lang="en"/>
              <a:t>Designed to be a </a:t>
            </a:r>
            <a:r>
              <a:rPr lang="en" sz="1050">
                <a:solidFill>
                  <a:schemeClr val="dk1"/>
                </a:solidFill>
                <a:highlight>
                  <a:srgbClr val="FFFFFF"/>
                </a:highlight>
              </a:rPr>
              <a:t>12-week survey, from April 23rd to July 2nd and serve as a short-turnaround instrument that would provide valuable data to aid in the post-pandemic recovery, focusing on the</a:t>
            </a:r>
            <a:r>
              <a:rPr lang="en" sz="1050">
                <a:highlight>
                  <a:srgbClr val="FFFFFF"/>
                </a:highlight>
              </a:rPr>
              <a:t> the respondent experience of employment loss.</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550b9cc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550b9cc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Focus on the respondent experience of work, and for those who did not work in the last seven days, and the reasons for not working related to COVID.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Despite, more NJ survey takers expected a loss of income than KS participants and the trends are closely parallel from week 4 to week 9, and then become inversely related as NJ decreases and and KS has the largest increase. The unexpected loss of income has been relatively flat, while it continues to increase. </a:t>
            </a:r>
            <a:endParaRPr sz="10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3906077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3906077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550b9cc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550b9cc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Losses in employment income, along with disruptions in other parts of the economy, have led to significant efforts to provide food in many communities. measures food sufficiency and security, asking food sufficiency for the period prior to March 13th, 2020 in addition to the last seven days. The trend starts with a </a:t>
            </a:r>
            <a:r>
              <a:rPr lang="en" sz="1050">
                <a:solidFill>
                  <a:schemeClr val="dk1"/>
                </a:solidFill>
                <a:highlight>
                  <a:srgbClr val="FFFFFF"/>
                </a:highlight>
              </a:rPr>
              <a:t>inverse</a:t>
            </a:r>
            <a:r>
              <a:rPr lang="en" sz="1050">
                <a:solidFill>
                  <a:schemeClr val="dk1"/>
                </a:solidFill>
                <a:highlight>
                  <a:srgbClr val="FFFFFF"/>
                </a:highlight>
              </a:rPr>
              <a:t> relationship. We observe an increase in both states from week 4 to 6, and then I’m not entirely sure what happened in mid-june from week 6 to week 8. In the last week we see a greater percentage of kansan were experiencing food insecurity. While there’s fluctuation, the general trend is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550b9cc1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550b9cc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t>Again, we start along the same trend, but it begins to differ around the 9th week.</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Overall, the percentage of insecure households is lower in kansas than in New Jersey. But, when considering the policies surrounding housing insecurity in Kansas, the state</a:t>
            </a:r>
            <a:r>
              <a:rPr i="1" lang="en" sz="1150"/>
              <a:t> scored a [point eight five]</a:t>
            </a:r>
            <a:r>
              <a:rPr lang="en" sz="1150"/>
              <a:t> out of five! Meanwhile, NJ has a higher percentage of insecure households, but </a:t>
            </a:r>
            <a:r>
              <a:rPr lang="en" sz="1150"/>
              <a:t>received</a:t>
            </a:r>
            <a:r>
              <a:rPr lang="en" sz="1150"/>
              <a:t> a </a:t>
            </a:r>
            <a:r>
              <a:rPr i="1" lang="en" sz="1150"/>
              <a:t>[two point zero eight]</a:t>
            </a:r>
            <a:r>
              <a:rPr lang="en" sz="1150"/>
              <a:t> out of five. These relationships can be explained by the differences in the state wide policies because both states approached this subject differently and focuses on different areas of the issues. The Kansas policy looks at just the present, no eviction notices, but doesn’t ensure stability in the future. New Jersey, on the other hand, is allowing eviction notices to be filed, with nearly 20,000 notices filed since April, but the eviction process stops there and can’t progress until 60 days after the CDC concludes the pandemic and seeing as COVID-19 continues to rage on, that </a:t>
            </a:r>
            <a:r>
              <a:rPr lang="en" sz="1150"/>
              <a:t>won't</a:t>
            </a:r>
            <a:r>
              <a:rPr lang="en" sz="1150"/>
              <a:t> be anytime soon. </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t/>
            </a:r>
            <a:endParaRPr sz="1350">
              <a:solidFill>
                <a:srgbClr val="434778"/>
              </a:solidFill>
              <a:highlight>
                <a:srgbClr val="F5F9FF"/>
              </a:highlight>
            </a:endParaRPr>
          </a:p>
          <a:p>
            <a:pPr indent="0" lvl="0" marL="0" rtl="0" algn="l">
              <a:spcBef>
                <a:spcPts val="0"/>
              </a:spcBef>
              <a:spcAft>
                <a:spcPts val="0"/>
              </a:spcAft>
              <a:buNone/>
            </a:pPr>
            <a:r>
              <a:rPr lang="en" sz="1350"/>
              <a:t>Much like the COVID testing and treating, it appears New Jersey is more stable and has been more proactive, while Kansas is </a:t>
            </a:r>
            <a:r>
              <a:rPr lang="en" sz="1350"/>
              <a:t>unstable</a:t>
            </a:r>
            <a:r>
              <a:rPr lang="en" sz="1350"/>
              <a:t> and will continue to fluctuate, and merely reacting to issues and concerns. </a:t>
            </a:r>
            <a:endParaRPr sz="1350"/>
          </a:p>
          <a:p>
            <a:pPr indent="0" lvl="0" marL="0" rtl="0" algn="l">
              <a:spcBef>
                <a:spcPts val="0"/>
              </a:spcBef>
              <a:spcAft>
                <a:spcPts val="0"/>
              </a:spcAft>
              <a:buNone/>
            </a:pPr>
            <a:r>
              <a:t/>
            </a:r>
            <a:endParaRPr sz="1350"/>
          </a:p>
          <a:p>
            <a:pPr indent="0" lvl="0" marL="0" rtl="0" algn="l">
              <a:spcBef>
                <a:spcPts val="0"/>
              </a:spcBef>
              <a:spcAft>
                <a:spcPts val="0"/>
              </a:spcAft>
              <a:buClr>
                <a:schemeClr val="dk1"/>
              </a:buClr>
              <a:buSzPts val="1100"/>
              <a:buFont typeface="Arial"/>
              <a:buNone/>
            </a:pPr>
            <a:r>
              <a:rPr lang="en">
                <a:solidFill>
                  <a:schemeClr val="dk1"/>
                </a:solidFill>
              </a:rPr>
              <a:t>h</a:t>
            </a:r>
            <a:r>
              <a:rPr lang="en" u="sng">
                <a:solidFill>
                  <a:srgbClr val="CE93D8"/>
                </a:solidFill>
                <a:hlinkClick r:id="rId2">
                  <a:extLst>
                    <a:ext uri="{A12FA001-AC4F-418D-AE19-62706E023703}">
                      <ahyp:hlinkClr val="tx"/>
                    </a:ext>
                  </a:extLst>
                </a:hlinkClick>
              </a:rPr>
              <a:t>ttps://evictionlab.org/covid-policy-scorecard/</a:t>
            </a:r>
            <a:endParaRPr sz="1350">
              <a:solidFill>
                <a:srgbClr val="434778"/>
              </a:solidFill>
              <a:highlight>
                <a:srgbClr val="F5F9FF"/>
              </a:highlight>
            </a:endParaRPr>
          </a:p>
          <a:p>
            <a:pPr indent="0" lvl="0" marL="0" rtl="0" algn="l">
              <a:spcBef>
                <a:spcPts val="0"/>
              </a:spcBef>
              <a:spcAft>
                <a:spcPts val="0"/>
              </a:spcAft>
              <a:buNone/>
            </a:pPr>
            <a:r>
              <a:t/>
            </a:r>
            <a:endParaRPr sz="1350"/>
          </a:p>
          <a:p>
            <a:pPr indent="0" lvl="0" marL="0" rtl="0" algn="l">
              <a:spcBef>
                <a:spcPts val="0"/>
              </a:spcBef>
              <a:spcAft>
                <a:spcPts val="0"/>
              </a:spcAft>
              <a:buNone/>
            </a:pPr>
            <a:r>
              <a:t/>
            </a:r>
            <a:endParaRPr sz="1350">
              <a:solidFill>
                <a:srgbClr val="434778"/>
              </a:solidFill>
              <a:highlight>
                <a:srgbClr val="F5F9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550b9cc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550b9cc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Intended to measure aspects of mental health and general health status of households and address the delayed and forgone medical care as a result of the COVID-19 pandemic.</a:t>
            </a:r>
            <a:endParaRPr/>
          </a:p>
          <a:p>
            <a:pPr indent="0" lvl="0" marL="0" rtl="0" algn="l">
              <a:spcBef>
                <a:spcPts val="0"/>
              </a:spcBef>
              <a:spcAft>
                <a:spcPts val="0"/>
              </a:spcAft>
              <a:buNone/>
            </a:pPr>
            <a:r>
              <a:rPr lang="en"/>
              <a:t>This correlates to the earlier graphs of cases of COVID. As we NJ start to flatten the </a:t>
            </a:r>
            <a:r>
              <a:rPr lang="en"/>
              <a:t>curve, the pressure</a:t>
            </a:r>
            <a:r>
              <a:rPr lang="en"/>
              <a:t> on the healthcare system is lifted, allowing less of delay in medical attentions. But, because covid rages on in KS, we are still seeing a lot fluctuation. However, KS, continues to fluctuate.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443450f5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443450f5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443450f5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443450f5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443450f5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443450f5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II of the PULSE survey has started and asks more specific questions based on the data from Phase I.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3906077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3906077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595959"/>
                </a:solidFill>
              </a:rPr>
              <a:t>We see it in the papers, social media, we hear it in the news…”The COVID economy” The impact of COVID”, but what is the impact?”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43450f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43450f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3de612de9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3de612de9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443450f5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443450f5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3de612de9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3de612de9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3de612de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3de612de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pi.covidtracking.com" TargetMode="External"/><Relationship Id="rId4" Type="http://schemas.openxmlformats.org/officeDocument/2006/relationships/hyperlink" Target="https://github.com/CSSEGISandData/COVID-19/tree/master/csse_covid_19_data" TargetMode="External"/><Relationship Id="rId5" Type="http://schemas.openxmlformats.org/officeDocument/2006/relationships/image" Target="../media/image15.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pi.covidtracking.com" TargetMode="External"/><Relationship Id="rId4" Type="http://schemas.openxmlformats.org/officeDocument/2006/relationships/hyperlink" Target="https://github.com/CSSEGISandData/COVID-19/tree/master/csse_covid_19_data" TargetMode="External"/><Relationship Id="rId5" Type="http://schemas.openxmlformats.org/officeDocument/2006/relationships/hyperlink" Target="https://coronavirus.jhu.edu/data/state-timeline/new-confirmed-cases/new-jersey/" TargetMode="External"/><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hyperlink" Target="https://covid19.nj.gov/pages/testing" TargetMode="External"/><Relationship Id="rId6" Type="http://schemas.openxmlformats.org/officeDocument/2006/relationships/hyperlink" Target="https://www.coronavirus.kdheks.gov/280/COVID-19-Test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ytimes.com/2020/03/09/business/energy-environment/saudi-oil-price-impact.html?action=click&amp;module=Top%20Stories&amp;pgtype=Homep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nytimes.com/2020/03/09/business/energy-environment/saudi-oil-price-impact.html?action=click&amp;module=Top%20Stories&amp;pgtype=Homep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744575"/>
            <a:ext cx="8520600" cy="16236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lang="en" sz="3400"/>
              <a:t>R</a:t>
            </a:r>
            <a:r>
              <a:rPr lang="en" sz="3400"/>
              <a:t>ecovery Rate from Covid-19 Pandemic:</a:t>
            </a:r>
            <a:endParaRPr sz="5800"/>
          </a:p>
        </p:txBody>
      </p:sp>
      <p:sp>
        <p:nvSpPr>
          <p:cNvPr id="67" name="Google Shape;67;p13"/>
          <p:cNvSpPr txBox="1"/>
          <p:nvPr>
            <p:ph idx="1" type="subTitle"/>
          </p:nvPr>
        </p:nvSpPr>
        <p:spPr>
          <a:xfrm>
            <a:off x="2137225" y="2850052"/>
            <a:ext cx="4870500" cy="9540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b="1" i="1" lang="en" sz="1800">
                <a:solidFill>
                  <a:schemeClr val="dk1"/>
                </a:solidFill>
              </a:rPr>
              <a:t>Comparing Recovery Rate Between the States of Kansas and New Jersey</a:t>
            </a:r>
            <a:endParaRPr b="1"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7000"/>
            <a:ext cx="8520600" cy="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Covid Tracking Reporting: Active Cases vs Cumulative by Number</a:t>
            </a:r>
            <a:endParaRPr sz="2700"/>
          </a:p>
        </p:txBody>
      </p:sp>
      <p:sp>
        <p:nvSpPr>
          <p:cNvPr id="128" name="Google Shape;128;p22"/>
          <p:cNvSpPr txBox="1"/>
          <p:nvPr/>
        </p:nvSpPr>
        <p:spPr>
          <a:xfrm>
            <a:off x="63600" y="4685475"/>
            <a:ext cx="90318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 </a:t>
            </a:r>
            <a:r>
              <a:rPr lang="en" sz="900"/>
              <a:t>Sources: </a:t>
            </a:r>
            <a:r>
              <a:rPr lang="en" sz="900" u="sng">
                <a:solidFill>
                  <a:schemeClr val="hlink"/>
                </a:solidFill>
                <a:hlinkClick r:id="rId3"/>
              </a:rPr>
              <a:t>https://api.covidtracking.com</a:t>
            </a:r>
            <a:r>
              <a:rPr lang="en" sz="900"/>
              <a:t> (data collection) &amp; JHU - </a:t>
            </a:r>
            <a:r>
              <a:rPr lang="en" sz="900" u="sng">
                <a:solidFill>
                  <a:schemeClr val="hlink"/>
                </a:solidFill>
                <a:hlinkClick r:id="rId4"/>
              </a:rPr>
              <a:t>https://github.com/CSSEGISandData/COVID-19/tree/master/csse_covid_19_data</a:t>
            </a:r>
            <a:r>
              <a:rPr lang="en" sz="900"/>
              <a:t> (referenced for calculation accuracy)</a:t>
            </a:r>
            <a:endParaRPr sz="900"/>
          </a:p>
        </p:txBody>
      </p:sp>
      <p:pic>
        <p:nvPicPr>
          <p:cNvPr id="129" name="Google Shape;129;p22"/>
          <p:cNvPicPr preferRelativeResize="0"/>
          <p:nvPr/>
        </p:nvPicPr>
        <p:blipFill>
          <a:blip r:embed="rId5">
            <a:alphaModFix/>
          </a:blip>
          <a:stretch>
            <a:fillRect/>
          </a:stretch>
        </p:blipFill>
        <p:spPr>
          <a:xfrm>
            <a:off x="-158425" y="958325"/>
            <a:ext cx="4960107" cy="2976075"/>
          </a:xfrm>
          <a:prstGeom prst="rect">
            <a:avLst/>
          </a:prstGeom>
          <a:noFill/>
          <a:ln>
            <a:noFill/>
          </a:ln>
        </p:spPr>
      </p:pic>
      <p:pic>
        <p:nvPicPr>
          <p:cNvPr id="130" name="Google Shape;130;p22"/>
          <p:cNvPicPr preferRelativeResize="0"/>
          <p:nvPr/>
        </p:nvPicPr>
        <p:blipFill>
          <a:blip r:embed="rId6">
            <a:alphaModFix/>
          </a:blip>
          <a:stretch>
            <a:fillRect/>
          </a:stretch>
        </p:blipFill>
        <p:spPr>
          <a:xfrm>
            <a:off x="4423975" y="958313"/>
            <a:ext cx="4960150" cy="2976100"/>
          </a:xfrm>
          <a:prstGeom prst="rect">
            <a:avLst/>
          </a:prstGeom>
          <a:noFill/>
          <a:ln>
            <a:noFill/>
          </a:ln>
        </p:spPr>
      </p:pic>
      <p:sp>
        <p:nvSpPr>
          <p:cNvPr id="131" name="Google Shape;131;p22"/>
          <p:cNvSpPr txBox="1"/>
          <p:nvPr/>
        </p:nvSpPr>
        <p:spPr>
          <a:xfrm>
            <a:off x="148025" y="4033600"/>
            <a:ext cx="89475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Despite a smaller population density, Kansas has </a:t>
            </a:r>
            <a:r>
              <a:rPr b="1" i="1" lang="en" u="sng"/>
              <a:t>NOT</a:t>
            </a:r>
            <a:r>
              <a:rPr lang="en"/>
              <a:t> </a:t>
            </a:r>
            <a:r>
              <a:rPr lang="en"/>
              <a:t>flattened the curve to reduce the spread to a stable level as of July. </a:t>
            </a:r>
            <a:r>
              <a:rPr lang="en"/>
              <a:t>New Jersey appears </a:t>
            </a:r>
            <a:r>
              <a:rPr b="1" lang="en"/>
              <a:t>closer</a:t>
            </a:r>
            <a:r>
              <a:rPr lang="en"/>
              <a:t> to ‘flattening the curve’ if not already at this time.</a:t>
            </a:r>
            <a:endParaRPr sz="1300"/>
          </a:p>
        </p:txBody>
      </p:sp>
      <p:sp>
        <p:nvSpPr>
          <p:cNvPr id="132" name="Google Shape;132;p22"/>
          <p:cNvSpPr txBox="1"/>
          <p:nvPr/>
        </p:nvSpPr>
        <p:spPr>
          <a:xfrm>
            <a:off x="7526525" y="4802975"/>
            <a:ext cx="1569000" cy="1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59200" y="4723000"/>
            <a:ext cx="8773200" cy="36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600">
                <a:solidFill>
                  <a:srgbClr val="000000"/>
                </a:solidFill>
              </a:rPr>
              <a:t>** Sources: </a:t>
            </a:r>
            <a:r>
              <a:rPr lang="en" sz="600" u="sng">
                <a:solidFill>
                  <a:srgbClr val="000000"/>
                </a:solidFill>
                <a:hlinkClick r:id="rId3">
                  <a:extLst>
                    <a:ext uri="{A12FA001-AC4F-418D-AE19-62706E023703}">
                      <ahyp:hlinkClr val="tx"/>
                    </a:ext>
                  </a:extLst>
                </a:hlinkClick>
              </a:rPr>
              <a:t>https://api.covidtracking.com</a:t>
            </a:r>
            <a:r>
              <a:rPr lang="en" sz="600">
                <a:solidFill>
                  <a:srgbClr val="000000"/>
                </a:solidFill>
              </a:rPr>
              <a:t> (data collection) &amp; JHU - </a:t>
            </a:r>
            <a:r>
              <a:rPr lang="en" sz="600" u="sng">
                <a:solidFill>
                  <a:srgbClr val="000000"/>
                </a:solidFill>
                <a:hlinkClick r:id="rId4">
                  <a:extLst>
                    <a:ext uri="{A12FA001-AC4F-418D-AE19-62706E023703}">
                      <ahyp:hlinkClr val="tx"/>
                    </a:ext>
                  </a:extLst>
                </a:hlinkClick>
              </a:rPr>
              <a:t>https://github.com/CSSEGISandData/COVID-19/tree/master/csse_covid_19_data</a:t>
            </a:r>
            <a:r>
              <a:rPr lang="en" sz="600">
                <a:solidFill>
                  <a:srgbClr val="000000"/>
                </a:solidFill>
              </a:rPr>
              <a:t> (referenced for calculation accuracy). JHU for policy timing: </a:t>
            </a:r>
            <a:r>
              <a:rPr lang="en" sz="600" u="sng">
                <a:solidFill>
                  <a:srgbClr val="000000"/>
                </a:solidFill>
                <a:hlinkClick r:id="rId5">
                  <a:extLst>
                    <a:ext uri="{A12FA001-AC4F-418D-AE19-62706E023703}">
                      <ahyp:hlinkClr val="tx"/>
                    </a:ext>
                  </a:extLst>
                </a:hlinkClick>
              </a:rPr>
              <a:t>https://coronavirus.jhu.edu/data/state-timeline/new-confirmed-cases/new-jersey/</a:t>
            </a:r>
            <a:r>
              <a:rPr lang="en" sz="600">
                <a:solidFill>
                  <a:srgbClr val="000000"/>
                </a:solidFill>
              </a:rPr>
              <a:t> </a:t>
            </a:r>
            <a:endParaRPr sz="600">
              <a:solidFill>
                <a:srgbClr val="000000"/>
              </a:solidFill>
            </a:endParaRPr>
          </a:p>
        </p:txBody>
      </p:sp>
      <p:pic>
        <p:nvPicPr>
          <p:cNvPr id="138" name="Google Shape;138;p23"/>
          <p:cNvPicPr preferRelativeResize="0"/>
          <p:nvPr/>
        </p:nvPicPr>
        <p:blipFill>
          <a:blip r:embed="rId6">
            <a:alphaModFix/>
          </a:blip>
          <a:stretch>
            <a:fillRect/>
          </a:stretch>
        </p:blipFill>
        <p:spPr>
          <a:xfrm>
            <a:off x="1733225" y="625500"/>
            <a:ext cx="5677542" cy="3406525"/>
          </a:xfrm>
          <a:prstGeom prst="rect">
            <a:avLst/>
          </a:prstGeom>
          <a:noFill/>
          <a:ln>
            <a:noFill/>
          </a:ln>
        </p:spPr>
      </p:pic>
      <p:sp>
        <p:nvSpPr>
          <p:cNvPr id="139" name="Google Shape;139;p23"/>
          <p:cNvSpPr txBox="1"/>
          <p:nvPr/>
        </p:nvSpPr>
        <p:spPr>
          <a:xfrm>
            <a:off x="311700" y="4151800"/>
            <a:ext cx="85692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 Jersey has a much higher rate of resolved case which means fewer active cases in relation to cumulative cases. </a:t>
            </a:r>
            <a:endParaRPr/>
          </a:p>
        </p:txBody>
      </p:sp>
      <p:sp>
        <p:nvSpPr>
          <p:cNvPr id="140" name="Google Shape;140;p23"/>
          <p:cNvSpPr txBox="1"/>
          <p:nvPr>
            <p:ph type="title"/>
          </p:nvPr>
        </p:nvSpPr>
        <p:spPr>
          <a:xfrm>
            <a:off x="311700" y="103600"/>
            <a:ext cx="85206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 of </a:t>
            </a:r>
            <a:r>
              <a:rPr lang="en"/>
              <a:t>Resolved </a:t>
            </a:r>
            <a:r>
              <a:rPr lang="en"/>
              <a:t>Cases by State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148025"/>
            <a:ext cx="85206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 Daily Increase for March &amp; July</a:t>
            </a:r>
            <a:endParaRPr/>
          </a:p>
        </p:txBody>
      </p:sp>
      <p:sp>
        <p:nvSpPr>
          <p:cNvPr id="146" name="Google Shape;14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4"/>
          <p:cNvPicPr preferRelativeResize="0"/>
          <p:nvPr/>
        </p:nvPicPr>
        <p:blipFill>
          <a:blip r:embed="rId3">
            <a:alphaModFix/>
          </a:blip>
          <a:stretch>
            <a:fillRect/>
          </a:stretch>
        </p:blipFill>
        <p:spPr>
          <a:xfrm>
            <a:off x="-132375" y="853502"/>
            <a:ext cx="4947800" cy="2968686"/>
          </a:xfrm>
          <a:prstGeom prst="rect">
            <a:avLst/>
          </a:prstGeom>
          <a:noFill/>
          <a:ln>
            <a:noFill/>
          </a:ln>
        </p:spPr>
      </p:pic>
      <p:pic>
        <p:nvPicPr>
          <p:cNvPr id="148" name="Google Shape;148;p24"/>
          <p:cNvPicPr preferRelativeResize="0"/>
          <p:nvPr/>
        </p:nvPicPr>
        <p:blipFill>
          <a:blip r:embed="rId4">
            <a:alphaModFix/>
          </a:blip>
          <a:stretch>
            <a:fillRect/>
          </a:stretch>
        </p:blipFill>
        <p:spPr>
          <a:xfrm>
            <a:off x="4362225" y="853525"/>
            <a:ext cx="4947842" cy="2968700"/>
          </a:xfrm>
          <a:prstGeom prst="rect">
            <a:avLst/>
          </a:prstGeom>
          <a:noFill/>
          <a:ln>
            <a:noFill/>
          </a:ln>
        </p:spPr>
      </p:pic>
      <p:sp>
        <p:nvSpPr>
          <p:cNvPr id="149" name="Google Shape;149;p24"/>
          <p:cNvSpPr txBox="1"/>
          <p:nvPr/>
        </p:nvSpPr>
        <p:spPr>
          <a:xfrm>
            <a:off x="244225" y="3685550"/>
            <a:ext cx="8658900" cy="12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Between March and July, there is a vast difference in cases between the two states. Testing was hard to come by in March and was therefore prioritized in the states considered to be higher risk. This is most likely why we initially see New Jersey with far more reported cases than Kansas while the latter had a spike before appearing to stabilize. Fast forward to July and we see New Jersey reporting far more stable numbers than Kansas. </a:t>
            </a:r>
            <a:endParaRPr/>
          </a:p>
        </p:txBody>
      </p:sp>
      <p:sp>
        <p:nvSpPr>
          <p:cNvPr id="150" name="Google Shape;150;p24"/>
          <p:cNvSpPr txBox="1"/>
          <p:nvPr/>
        </p:nvSpPr>
        <p:spPr>
          <a:xfrm>
            <a:off x="0" y="4820600"/>
            <a:ext cx="9078000" cy="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 Sources for more testing insight - New Jersey: </a:t>
            </a:r>
            <a:r>
              <a:rPr lang="en" sz="900" u="sng">
                <a:solidFill>
                  <a:schemeClr val="accent5"/>
                </a:solidFill>
                <a:hlinkClick r:id="rId5">
                  <a:extLst>
                    <a:ext uri="{A12FA001-AC4F-418D-AE19-62706E023703}">
                      <ahyp:hlinkClr val="tx"/>
                    </a:ext>
                  </a:extLst>
                </a:hlinkClick>
              </a:rPr>
              <a:t>https://covid19.nj.gov/pages/testing</a:t>
            </a:r>
            <a:r>
              <a:rPr lang="en" sz="900"/>
              <a:t> Kansas: </a:t>
            </a:r>
            <a:r>
              <a:rPr lang="en" sz="900" u="sng">
                <a:solidFill>
                  <a:schemeClr val="accent5"/>
                </a:solidFill>
                <a:hlinkClick r:id="rId6">
                  <a:extLst>
                    <a:ext uri="{A12FA001-AC4F-418D-AE19-62706E023703}">
                      <ahyp:hlinkClr val="tx"/>
                    </a:ext>
                  </a:extLst>
                </a:hlinkClick>
              </a:rPr>
              <a:t>https://www.coronavirus.kdheks.gov/280/COVID-19-Testing</a:t>
            </a:r>
            <a:r>
              <a:rPr lang="en" sz="900"/>
              <a:t> </a:t>
            </a:r>
            <a:endParaRPr sz="9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to Consider</a:t>
            </a:r>
            <a:endParaRPr i="1">
              <a:solidFill>
                <a:srgbClr val="FF0000"/>
              </a:solidFill>
              <a:highlight>
                <a:srgbClr val="FFFF00"/>
              </a:highlight>
            </a:endParaRPr>
          </a:p>
        </p:txBody>
      </p:sp>
      <p:sp>
        <p:nvSpPr>
          <p:cNvPr id="156" name="Google Shape;156;p25"/>
          <p:cNvSpPr txBox="1"/>
          <p:nvPr/>
        </p:nvSpPr>
        <p:spPr>
          <a:xfrm>
            <a:off x="447825" y="1017725"/>
            <a:ext cx="3819900" cy="3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Kansas</a:t>
            </a:r>
            <a:endParaRPr b="1"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Total Tests performed 674,350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Percent Positive Range  6 - 10%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rate per 100,000  -  23,161</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sz="1200"/>
          </a:p>
        </p:txBody>
      </p:sp>
      <p:sp>
        <p:nvSpPr>
          <p:cNvPr id="157" name="Google Shape;157;p25"/>
          <p:cNvSpPr txBox="1"/>
          <p:nvPr/>
        </p:nvSpPr>
        <p:spPr>
          <a:xfrm>
            <a:off x="4445400" y="919050"/>
            <a:ext cx="4037100" cy="3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New Jersey</a:t>
            </a:r>
            <a:endParaRPr b="1"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Total Tests performed 2,515,101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Percent Positive Range 0-5%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rate per 100,000  -  28,232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sz="1050">
              <a:solidFill>
                <a:srgbClr val="333333"/>
              </a:solidFill>
              <a:highlight>
                <a:srgbClr val="F7F7F7"/>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259025"/>
            <a:ext cx="8520600" cy="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Factors to Consider</a:t>
            </a:r>
            <a:endParaRPr i="1">
              <a:solidFill>
                <a:srgbClr val="FF0000"/>
              </a:solidFill>
              <a:highlight>
                <a:srgbClr val="FFFF00"/>
              </a:highlight>
            </a:endParaRPr>
          </a:p>
        </p:txBody>
      </p:sp>
      <p:sp>
        <p:nvSpPr>
          <p:cNvPr id="163" name="Google Shape;163;p26"/>
          <p:cNvSpPr txBox="1"/>
          <p:nvPr/>
        </p:nvSpPr>
        <p:spPr>
          <a:xfrm>
            <a:off x="447825" y="1017725"/>
            <a:ext cx="3819900" cy="3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t>Kansas</a:t>
            </a:r>
            <a:endParaRPr b="1" sz="1300" u="sng"/>
          </a:p>
          <a:p>
            <a:pPr indent="0" lvl="0" marL="0" rtl="0" algn="l">
              <a:spcBef>
                <a:spcPts val="0"/>
              </a:spcBef>
              <a:spcAft>
                <a:spcPts val="0"/>
              </a:spcAft>
              <a:buNone/>
            </a:pPr>
            <a:r>
              <a:t/>
            </a:r>
            <a:endParaRPr b="1" sz="1300" u="sng"/>
          </a:p>
          <a:p>
            <a:pPr indent="-304800" lvl="0" marL="457200" rtl="0" algn="l">
              <a:spcBef>
                <a:spcPts val="0"/>
              </a:spcBef>
              <a:spcAft>
                <a:spcPts val="0"/>
              </a:spcAft>
              <a:buSzPts val="1200"/>
              <a:buChar char="●"/>
            </a:pPr>
            <a:r>
              <a:rPr b="1" lang="en" sz="1200"/>
              <a:t>1,124,549</a:t>
            </a:r>
            <a:r>
              <a:rPr lang="en" sz="1200"/>
              <a:t> households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a:t>12.4%</a:t>
            </a:r>
            <a:r>
              <a:rPr lang="en" sz="1200"/>
              <a:t> of households had income below the poverty level in the past 12 months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a:t>62.7% </a:t>
            </a:r>
            <a:r>
              <a:rPr lang="en" sz="1200"/>
              <a:t>of them have incomes less than $75,000 annually.</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Weekly Average Delay in medical care </a:t>
            </a:r>
            <a:r>
              <a:rPr b="1" lang="en" sz="1200"/>
              <a:t>37.5% </a:t>
            </a:r>
            <a:endParaRPr b="1"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On an average </a:t>
            </a:r>
            <a:r>
              <a:rPr b="1" lang="en" sz="1200"/>
              <a:t>40%</a:t>
            </a:r>
            <a:r>
              <a:rPr lang="en" sz="1200"/>
              <a:t> household have experienced some loss in income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Percent of uninsured </a:t>
            </a:r>
            <a:r>
              <a:rPr b="1" lang="en" sz="1200"/>
              <a:t>8.8%</a:t>
            </a:r>
            <a:endParaRPr b="1" sz="1200"/>
          </a:p>
          <a:p>
            <a:pPr indent="0" lvl="0" marL="457200" rtl="0" algn="l">
              <a:spcBef>
                <a:spcPts val="0"/>
              </a:spcBef>
              <a:spcAft>
                <a:spcPts val="0"/>
              </a:spcAft>
              <a:buNone/>
            </a:pPr>
            <a:r>
              <a:t/>
            </a:r>
            <a:endParaRPr b="1" sz="1200"/>
          </a:p>
          <a:p>
            <a:pPr indent="-304800" lvl="0" marL="457200" rtl="0" algn="l">
              <a:spcBef>
                <a:spcPts val="0"/>
              </a:spcBef>
              <a:spcAft>
                <a:spcPts val="0"/>
              </a:spcAft>
              <a:buSzPts val="1200"/>
              <a:buChar char="●"/>
            </a:pPr>
            <a:r>
              <a:rPr lang="en" sz="1200"/>
              <a:t>On an average counties in Kansas have </a:t>
            </a:r>
            <a:r>
              <a:rPr b="1" lang="en" sz="1200"/>
              <a:t>46%</a:t>
            </a:r>
            <a:r>
              <a:rPr lang="en" sz="1200"/>
              <a:t> of residents with 1-2 risk factors and </a:t>
            </a:r>
            <a:r>
              <a:rPr b="1" lang="en" sz="1200"/>
              <a:t>24%</a:t>
            </a:r>
            <a:r>
              <a:rPr lang="en" sz="1200"/>
              <a:t> with 3+ risk factors </a:t>
            </a:r>
            <a:endParaRPr b="1" sz="1200"/>
          </a:p>
          <a:p>
            <a:pPr indent="0" lvl="0" marL="457200" rtl="0" algn="l">
              <a:spcBef>
                <a:spcPts val="0"/>
              </a:spcBef>
              <a:spcAft>
                <a:spcPts val="0"/>
              </a:spcAft>
              <a:buNone/>
            </a:pPr>
            <a:r>
              <a:rPr lang="en" sz="1000"/>
              <a:t> </a:t>
            </a:r>
            <a:endParaRPr sz="1000"/>
          </a:p>
        </p:txBody>
      </p:sp>
      <p:sp>
        <p:nvSpPr>
          <p:cNvPr id="164" name="Google Shape;164;p26"/>
          <p:cNvSpPr txBox="1"/>
          <p:nvPr/>
        </p:nvSpPr>
        <p:spPr>
          <a:xfrm>
            <a:off x="4445400" y="949175"/>
            <a:ext cx="4037100" cy="37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New Jersey</a:t>
            </a:r>
            <a:endParaRPr b="1" u="sng"/>
          </a:p>
          <a:p>
            <a:pPr indent="0" lvl="0" marL="0" rtl="0" algn="l">
              <a:spcBef>
                <a:spcPts val="0"/>
              </a:spcBef>
              <a:spcAft>
                <a:spcPts val="0"/>
              </a:spcAft>
              <a:buNone/>
            </a:pPr>
            <a:r>
              <a:t/>
            </a:r>
            <a:endParaRPr b="1" u="sng"/>
          </a:p>
          <a:p>
            <a:pPr indent="-304800" lvl="0" marL="457200" rtl="0" algn="l">
              <a:spcBef>
                <a:spcPts val="0"/>
              </a:spcBef>
              <a:spcAft>
                <a:spcPts val="0"/>
              </a:spcAft>
              <a:buSzPts val="1200"/>
              <a:buChar char="●"/>
            </a:pPr>
            <a:r>
              <a:rPr b="1" lang="en" sz="1200"/>
              <a:t>3,213,362</a:t>
            </a:r>
            <a:r>
              <a:rPr lang="en" sz="1200"/>
              <a:t> households</a:t>
            </a:r>
            <a:endParaRPr b="1" sz="1200"/>
          </a:p>
          <a:p>
            <a:pPr indent="0" lvl="0" marL="457200" rtl="0" algn="l">
              <a:spcBef>
                <a:spcPts val="0"/>
              </a:spcBef>
              <a:spcAft>
                <a:spcPts val="0"/>
              </a:spcAft>
              <a:buNone/>
            </a:pPr>
            <a:r>
              <a:t/>
            </a:r>
            <a:endParaRPr b="1" sz="1200"/>
          </a:p>
          <a:p>
            <a:pPr indent="-304800" lvl="0" marL="457200" rtl="0" algn="l">
              <a:spcBef>
                <a:spcPts val="0"/>
              </a:spcBef>
              <a:spcAft>
                <a:spcPts val="0"/>
              </a:spcAft>
              <a:buSzPts val="1200"/>
              <a:buChar char="●"/>
            </a:pPr>
            <a:r>
              <a:rPr b="1" lang="en" sz="1200"/>
              <a:t>10.4%</a:t>
            </a:r>
            <a:r>
              <a:rPr lang="en" sz="1200"/>
              <a:t> of households in this area had income in the past 12 months below the poverty level</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b="1" lang="en" sz="1200"/>
              <a:t>47.7%</a:t>
            </a:r>
            <a:r>
              <a:rPr lang="en" sz="1200"/>
              <a:t> of households have incomes less than $75,000 annually.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Weekly Average Delay in medical care </a:t>
            </a:r>
            <a:r>
              <a:rPr b="1" lang="en" sz="1200"/>
              <a:t>44.0% </a:t>
            </a:r>
            <a:endParaRPr b="1" sz="1200"/>
          </a:p>
          <a:p>
            <a:pPr indent="0" lvl="0" marL="457200" rtl="0" algn="l">
              <a:spcBef>
                <a:spcPts val="0"/>
              </a:spcBef>
              <a:spcAft>
                <a:spcPts val="0"/>
              </a:spcAft>
              <a:buNone/>
            </a:pPr>
            <a:r>
              <a:t/>
            </a:r>
            <a:endParaRPr b="1" sz="1200"/>
          </a:p>
          <a:p>
            <a:pPr indent="-304800" lvl="0" marL="457200" rtl="0" algn="l">
              <a:spcBef>
                <a:spcPts val="0"/>
              </a:spcBef>
              <a:spcAft>
                <a:spcPts val="0"/>
              </a:spcAft>
              <a:buSzPts val="1200"/>
              <a:buChar char="●"/>
            </a:pPr>
            <a:r>
              <a:rPr lang="en" sz="1200"/>
              <a:t>On an average </a:t>
            </a:r>
            <a:r>
              <a:rPr b="1" lang="en" sz="1200"/>
              <a:t>53%</a:t>
            </a:r>
            <a:r>
              <a:rPr lang="en" sz="1200"/>
              <a:t> household have experienced some loss in income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Percent of uninsured </a:t>
            </a:r>
            <a:r>
              <a:rPr b="1" lang="en" sz="1200"/>
              <a:t>7.4%</a:t>
            </a:r>
            <a:endParaRPr b="1" sz="1200"/>
          </a:p>
          <a:p>
            <a:pPr indent="0" lvl="0" marL="457200" rtl="0" algn="l">
              <a:spcBef>
                <a:spcPts val="0"/>
              </a:spcBef>
              <a:spcAft>
                <a:spcPts val="0"/>
              </a:spcAft>
              <a:buNone/>
            </a:pPr>
            <a:r>
              <a:t/>
            </a:r>
            <a:endParaRPr b="1" sz="1200"/>
          </a:p>
          <a:p>
            <a:pPr indent="-304800" lvl="0" marL="457200" rtl="0" algn="l">
              <a:spcBef>
                <a:spcPts val="0"/>
              </a:spcBef>
              <a:spcAft>
                <a:spcPts val="0"/>
              </a:spcAft>
              <a:buSzPts val="1200"/>
              <a:buChar char="●"/>
            </a:pPr>
            <a:r>
              <a:rPr lang="en" sz="1200"/>
              <a:t>On an average counties in New Jersey have </a:t>
            </a:r>
            <a:r>
              <a:rPr b="1" lang="en" sz="1200"/>
              <a:t>51%</a:t>
            </a:r>
            <a:r>
              <a:rPr lang="en" sz="1200"/>
              <a:t> of residents with 1-2 risk factors and </a:t>
            </a:r>
            <a:r>
              <a:rPr b="1" lang="en" sz="1200"/>
              <a:t>25%</a:t>
            </a:r>
            <a:r>
              <a:rPr lang="en" sz="1200"/>
              <a:t> with 3+ risk factors </a:t>
            </a:r>
            <a:endParaRPr b="1" sz="1200"/>
          </a:p>
          <a:p>
            <a:pPr indent="0" lvl="0" marL="0" rtl="0" algn="l">
              <a:spcBef>
                <a:spcPts val="0"/>
              </a:spcBef>
              <a:spcAft>
                <a:spcPts val="0"/>
              </a:spcAft>
              <a:buNone/>
            </a:pPr>
            <a:r>
              <a:t/>
            </a:r>
            <a:endParaRPr/>
          </a:p>
          <a:p>
            <a:pPr indent="0" lvl="0" marL="0" rtl="0" algn="l">
              <a:spcBef>
                <a:spcPts val="0"/>
              </a:spcBef>
              <a:spcAft>
                <a:spcPts val="0"/>
              </a:spcAft>
              <a:buNone/>
            </a:pPr>
            <a:r>
              <a:t/>
            </a:r>
            <a:endParaRPr sz="1050">
              <a:solidFill>
                <a:srgbClr val="333333"/>
              </a:solidFill>
              <a:highlight>
                <a:srgbClr val="F7F7F7"/>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Unemployment Before Covid-19 (FY 2019)  </a:t>
            </a:r>
            <a:endParaRPr sz="2600"/>
          </a:p>
        </p:txBody>
      </p:sp>
      <p:sp>
        <p:nvSpPr>
          <p:cNvPr id="170" name="Google Shape;170;p27"/>
          <p:cNvSpPr txBox="1"/>
          <p:nvPr>
            <p:ph idx="1" type="body"/>
          </p:nvPr>
        </p:nvSpPr>
        <p:spPr>
          <a:xfrm>
            <a:off x="154075" y="4425550"/>
            <a:ext cx="879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During 2019, Unemployment in Kansas and New Jersey remained steady throughout the fiscal year, with no drastic changes other than seasonal changes.										</a:t>
            </a:r>
            <a:endParaRPr sz="800"/>
          </a:p>
        </p:txBody>
      </p:sp>
      <p:pic>
        <p:nvPicPr>
          <p:cNvPr id="171" name="Google Shape;171;p27"/>
          <p:cNvPicPr preferRelativeResize="0"/>
          <p:nvPr/>
        </p:nvPicPr>
        <p:blipFill>
          <a:blip r:embed="rId3">
            <a:alphaModFix/>
          </a:blip>
          <a:stretch>
            <a:fillRect/>
          </a:stretch>
        </p:blipFill>
        <p:spPr>
          <a:xfrm>
            <a:off x="154087" y="740887"/>
            <a:ext cx="4251960" cy="3291750"/>
          </a:xfrm>
          <a:prstGeom prst="rect">
            <a:avLst/>
          </a:prstGeom>
          <a:noFill/>
          <a:ln cap="flat" cmpd="sng" w="28575">
            <a:solidFill>
              <a:srgbClr val="4A86E8"/>
            </a:solidFill>
            <a:prstDash val="solid"/>
            <a:round/>
            <a:headEnd len="sm" w="sm" type="none"/>
            <a:tailEnd len="sm" w="sm" type="none"/>
          </a:ln>
        </p:spPr>
      </p:pic>
      <p:pic>
        <p:nvPicPr>
          <p:cNvPr id="172" name="Google Shape;172;p27"/>
          <p:cNvPicPr preferRelativeResize="0"/>
          <p:nvPr/>
        </p:nvPicPr>
        <p:blipFill>
          <a:blip r:embed="rId4">
            <a:alphaModFix/>
          </a:blip>
          <a:stretch>
            <a:fillRect/>
          </a:stretch>
        </p:blipFill>
        <p:spPr>
          <a:xfrm>
            <a:off x="4694137" y="740900"/>
            <a:ext cx="4251960" cy="3291700"/>
          </a:xfrm>
          <a:prstGeom prst="rect">
            <a:avLst/>
          </a:prstGeom>
          <a:noFill/>
          <a:ln cap="flat" cmpd="sng" w="28575">
            <a:solidFill>
              <a:srgbClr val="4A86E8"/>
            </a:solidFill>
            <a:prstDash val="solid"/>
            <a:round/>
            <a:headEnd len="sm" w="sm" type="none"/>
            <a:tailEnd len="sm" w="sm" type="none"/>
          </a:ln>
        </p:spPr>
      </p:pic>
      <p:sp>
        <p:nvSpPr>
          <p:cNvPr id="173" name="Google Shape;173;p27"/>
          <p:cNvSpPr txBox="1"/>
          <p:nvPr>
            <p:ph idx="1" type="body"/>
          </p:nvPr>
        </p:nvSpPr>
        <p:spPr>
          <a:xfrm>
            <a:off x="159300" y="4035875"/>
            <a:ext cx="4103100" cy="26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800"/>
              <a:t>Source: U.S. Bureau of Labor Statistics	(https://www.bls.gov/data/#unemployment)							</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Unemployment During Covid-19 (FY 2020)  </a:t>
            </a:r>
            <a:endParaRPr sz="2600"/>
          </a:p>
        </p:txBody>
      </p:sp>
      <p:pic>
        <p:nvPicPr>
          <p:cNvPr id="179" name="Google Shape;179;p28"/>
          <p:cNvPicPr preferRelativeResize="0"/>
          <p:nvPr/>
        </p:nvPicPr>
        <p:blipFill>
          <a:blip r:embed="rId3">
            <a:alphaModFix/>
          </a:blip>
          <a:stretch>
            <a:fillRect/>
          </a:stretch>
        </p:blipFill>
        <p:spPr>
          <a:xfrm>
            <a:off x="324325" y="789200"/>
            <a:ext cx="4156725" cy="2890950"/>
          </a:xfrm>
          <a:prstGeom prst="rect">
            <a:avLst/>
          </a:prstGeom>
          <a:noFill/>
          <a:ln cap="flat" cmpd="sng" w="28575">
            <a:solidFill>
              <a:srgbClr val="FF0000"/>
            </a:solidFill>
            <a:prstDash val="solid"/>
            <a:round/>
            <a:headEnd len="sm" w="sm" type="none"/>
            <a:tailEnd len="sm" w="sm" type="none"/>
          </a:ln>
        </p:spPr>
      </p:pic>
      <p:pic>
        <p:nvPicPr>
          <p:cNvPr id="180" name="Google Shape;180;p28"/>
          <p:cNvPicPr preferRelativeResize="0"/>
          <p:nvPr/>
        </p:nvPicPr>
        <p:blipFill>
          <a:blip r:embed="rId4">
            <a:alphaModFix/>
          </a:blip>
          <a:stretch>
            <a:fillRect/>
          </a:stretch>
        </p:blipFill>
        <p:spPr>
          <a:xfrm>
            <a:off x="4706075" y="789125"/>
            <a:ext cx="4160520" cy="2891100"/>
          </a:xfrm>
          <a:prstGeom prst="rect">
            <a:avLst/>
          </a:prstGeom>
          <a:noFill/>
          <a:ln cap="flat" cmpd="sng" w="28575">
            <a:solidFill>
              <a:srgbClr val="FF0000"/>
            </a:solidFill>
            <a:prstDash val="solid"/>
            <a:round/>
            <a:headEnd len="sm" w="sm" type="none"/>
            <a:tailEnd len="sm" w="sm" type="none"/>
          </a:ln>
        </p:spPr>
      </p:pic>
      <p:sp>
        <p:nvSpPr>
          <p:cNvPr id="181" name="Google Shape;181;p28"/>
          <p:cNvSpPr txBox="1"/>
          <p:nvPr>
            <p:ph idx="1" type="body"/>
          </p:nvPr>
        </p:nvSpPr>
        <p:spPr>
          <a:xfrm>
            <a:off x="154075" y="4221950"/>
            <a:ext cx="8791800" cy="7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However, during the COVID-19 pandemic, between the months of March - July</a:t>
            </a:r>
            <a:r>
              <a:rPr lang="en" sz="1300"/>
              <a:t>, Unemployment in both states </a:t>
            </a:r>
            <a:r>
              <a:rPr lang="en" sz="1300"/>
              <a:t>skyrocketed</a:t>
            </a:r>
            <a:r>
              <a:rPr lang="en" sz="1300"/>
              <a:t> beyond normal seasonal averages. In NJ, unemployment jumped to 16.3% between March and April. In KS, unemployment increased to 11.9%.										</a:t>
            </a:r>
            <a:endParaRPr sz="1300"/>
          </a:p>
        </p:txBody>
      </p:sp>
      <p:sp>
        <p:nvSpPr>
          <p:cNvPr id="182" name="Google Shape;182;p28"/>
          <p:cNvSpPr txBox="1"/>
          <p:nvPr>
            <p:ph idx="1" type="body"/>
          </p:nvPr>
        </p:nvSpPr>
        <p:spPr>
          <a:xfrm>
            <a:off x="311700" y="3731075"/>
            <a:ext cx="4103100" cy="26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800"/>
              <a:t>Source: U.S. Bureau of Labor Statistics</a:t>
            </a:r>
            <a:r>
              <a:rPr lang="en" sz="800"/>
              <a:t>	(https://www.bls.gov/data/#unemployment)							</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Farming Fishing and Forestry   </a:t>
            </a:r>
            <a:r>
              <a:rPr lang="en" sz="1200"/>
              <a:t>(</a:t>
            </a:r>
            <a:r>
              <a:rPr lang="en" sz="1200">
                <a:highlight>
                  <a:srgbClr val="FFFF00"/>
                </a:highlight>
              </a:rPr>
              <a:t>we discussed removing</a:t>
            </a:r>
            <a:r>
              <a:rPr lang="en" sz="1200"/>
              <a:t>)</a:t>
            </a:r>
            <a:endParaRPr sz="1200"/>
          </a:p>
        </p:txBody>
      </p:sp>
      <p:pic>
        <p:nvPicPr>
          <p:cNvPr id="188" name="Google Shape;188;p29"/>
          <p:cNvPicPr preferRelativeResize="0"/>
          <p:nvPr/>
        </p:nvPicPr>
        <p:blipFill>
          <a:blip r:embed="rId3">
            <a:alphaModFix/>
          </a:blip>
          <a:stretch>
            <a:fillRect/>
          </a:stretch>
        </p:blipFill>
        <p:spPr>
          <a:xfrm>
            <a:off x="358425" y="1114975"/>
            <a:ext cx="8229600" cy="1577075"/>
          </a:xfrm>
          <a:prstGeom prst="rect">
            <a:avLst/>
          </a:prstGeom>
          <a:noFill/>
          <a:ln>
            <a:noFill/>
          </a:ln>
        </p:spPr>
      </p:pic>
      <p:pic>
        <p:nvPicPr>
          <p:cNvPr id="189" name="Google Shape;189;p29"/>
          <p:cNvPicPr preferRelativeResize="0"/>
          <p:nvPr/>
        </p:nvPicPr>
        <p:blipFill>
          <a:blip r:embed="rId4">
            <a:alphaModFix/>
          </a:blip>
          <a:stretch>
            <a:fillRect/>
          </a:stretch>
        </p:blipFill>
        <p:spPr>
          <a:xfrm>
            <a:off x="334900" y="3049225"/>
            <a:ext cx="8229600" cy="165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Office and Administrative   </a:t>
            </a:r>
            <a:r>
              <a:rPr lang="en"/>
              <a:t> </a:t>
            </a:r>
            <a:r>
              <a:rPr lang="en" sz="1200"/>
              <a:t>(</a:t>
            </a:r>
            <a:r>
              <a:rPr lang="en" sz="1200">
                <a:highlight>
                  <a:srgbClr val="FFFF00"/>
                </a:highlight>
              </a:rPr>
              <a:t>we discussed removing</a:t>
            </a:r>
            <a:r>
              <a:rPr lang="en" sz="1200"/>
              <a:t>)</a:t>
            </a:r>
            <a:r>
              <a:rPr lang="en"/>
              <a:t> </a:t>
            </a:r>
            <a:endParaRPr/>
          </a:p>
        </p:txBody>
      </p:sp>
      <p:pic>
        <p:nvPicPr>
          <p:cNvPr id="195" name="Google Shape;195;p30"/>
          <p:cNvPicPr preferRelativeResize="0"/>
          <p:nvPr/>
        </p:nvPicPr>
        <p:blipFill>
          <a:blip r:embed="rId3">
            <a:alphaModFix/>
          </a:blip>
          <a:stretch>
            <a:fillRect/>
          </a:stretch>
        </p:blipFill>
        <p:spPr>
          <a:xfrm>
            <a:off x="152400" y="1191200"/>
            <a:ext cx="7849326" cy="1726300"/>
          </a:xfrm>
          <a:prstGeom prst="rect">
            <a:avLst/>
          </a:prstGeom>
          <a:noFill/>
          <a:ln>
            <a:noFill/>
          </a:ln>
        </p:spPr>
      </p:pic>
      <p:pic>
        <p:nvPicPr>
          <p:cNvPr id="196" name="Google Shape;196;p30"/>
          <p:cNvPicPr preferRelativeResize="0"/>
          <p:nvPr/>
        </p:nvPicPr>
        <p:blipFill>
          <a:blip r:embed="rId4">
            <a:alphaModFix/>
          </a:blip>
          <a:stretch>
            <a:fillRect/>
          </a:stretch>
        </p:blipFill>
        <p:spPr>
          <a:xfrm>
            <a:off x="152400" y="3379925"/>
            <a:ext cx="7902025" cy="1611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and Related</a:t>
            </a:r>
            <a:r>
              <a:rPr lang="en"/>
              <a:t>    </a:t>
            </a:r>
            <a:r>
              <a:rPr lang="en" sz="1200"/>
              <a:t>(</a:t>
            </a:r>
            <a:r>
              <a:rPr lang="en" sz="1200">
                <a:highlight>
                  <a:srgbClr val="FFFF00"/>
                </a:highlight>
              </a:rPr>
              <a:t>we discussed removing</a:t>
            </a:r>
            <a:r>
              <a:rPr lang="en" sz="1200"/>
              <a:t>)</a:t>
            </a:r>
            <a:endParaRPr/>
          </a:p>
        </p:txBody>
      </p:sp>
      <p:pic>
        <p:nvPicPr>
          <p:cNvPr id="202" name="Google Shape;202;p31"/>
          <p:cNvPicPr preferRelativeResize="0"/>
          <p:nvPr/>
        </p:nvPicPr>
        <p:blipFill>
          <a:blip r:embed="rId3">
            <a:alphaModFix/>
          </a:blip>
          <a:stretch>
            <a:fillRect/>
          </a:stretch>
        </p:blipFill>
        <p:spPr>
          <a:xfrm>
            <a:off x="152400" y="1170125"/>
            <a:ext cx="8229600" cy="1826400"/>
          </a:xfrm>
          <a:prstGeom prst="rect">
            <a:avLst/>
          </a:prstGeom>
          <a:noFill/>
          <a:ln>
            <a:noFill/>
          </a:ln>
        </p:spPr>
      </p:pic>
      <p:pic>
        <p:nvPicPr>
          <p:cNvPr id="203" name="Google Shape;203;p31"/>
          <p:cNvPicPr preferRelativeResize="0"/>
          <p:nvPr/>
        </p:nvPicPr>
        <p:blipFill>
          <a:blip r:embed="rId4">
            <a:alphaModFix/>
          </a:blip>
          <a:stretch>
            <a:fillRect/>
          </a:stretch>
        </p:blipFill>
        <p:spPr>
          <a:xfrm>
            <a:off x="152400" y="3379925"/>
            <a:ext cx="8270826" cy="161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Rangers</a:t>
            </a:r>
            <a:endParaRPr/>
          </a:p>
        </p:txBody>
      </p:sp>
      <p:sp>
        <p:nvSpPr>
          <p:cNvPr id="73" name="Google Shape;73;p14"/>
          <p:cNvSpPr txBox="1"/>
          <p:nvPr>
            <p:ph idx="1" type="body"/>
          </p:nvPr>
        </p:nvSpPr>
        <p:spPr>
          <a:xfrm>
            <a:off x="311700" y="1266325"/>
            <a:ext cx="34794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Adrian “Python Warrior” Strecker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Cheyenne “Pandas Expert” Parrott</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Parijat “Pie Chart” Bhardwaj</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Brittney “Bar Chart” Oleniacz</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Timothy “Mat Plot” O’Malley</a:t>
            </a:r>
            <a:endParaRPr sz="1400">
              <a:solidFill>
                <a:srgbClr val="000000"/>
              </a:solidFill>
              <a:highlight>
                <a:srgbClr val="FFFFFF"/>
              </a:highlight>
            </a:endParaRPr>
          </a:p>
          <a:p>
            <a:pPr indent="0" lvl="0" marL="0" rtl="0" algn="l">
              <a:spcBef>
                <a:spcPts val="1600"/>
              </a:spcBef>
              <a:spcAft>
                <a:spcPts val="1600"/>
              </a:spcAft>
              <a:buNone/>
            </a:pPr>
            <a:r>
              <a:t/>
            </a:r>
            <a:endParaRPr sz="1500">
              <a:solidFill>
                <a:srgbClr val="000000"/>
              </a:solidFill>
              <a:highlight>
                <a:srgbClr val="FFFFFF"/>
              </a:highlight>
            </a:endParaRPr>
          </a:p>
        </p:txBody>
      </p:sp>
      <p:pic>
        <p:nvPicPr>
          <p:cNvPr id="74" name="Google Shape;74;p14"/>
          <p:cNvPicPr preferRelativeResize="0"/>
          <p:nvPr/>
        </p:nvPicPr>
        <p:blipFill>
          <a:blip r:embed="rId3">
            <a:alphaModFix/>
          </a:blip>
          <a:stretch>
            <a:fillRect/>
          </a:stretch>
        </p:blipFill>
        <p:spPr>
          <a:xfrm>
            <a:off x="4572006" y="769675"/>
            <a:ext cx="3645301" cy="24274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Professional and Related</a:t>
            </a:r>
            <a:r>
              <a:rPr lang="en"/>
              <a:t>    </a:t>
            </a:r>
            <a:r>
              <a:rPr lang="en" sz="1200"/>
              <a:t>(</a:t>
            </a:r>
            <a:r>
              <a:rPr lang="en" sz="1200">
                <a:highlight>
                  <a:srgbClr val="FFFF00"/>
                </a:highlight>
              </a:rPr>
              <a:t>we discussed removing</a:t>
            </a:r>
            <a:r>
              <a:rPr lang="en" sz="1200"/>
              <a:t>)</a:t>
            </a:r>
            <a:endParaRPr/>
          </a:p>
        </p:txBody>
      </p:sp>
      <p:pic>
        <p:nvPicPr>
          <p:cNvPr id="209" name="Google Shape;209;p32"/>
          <p:cNvPicPr preferRelativeResize="0"/>
          <p:nvPr/>
        </p:nvPicPr>
        <p:blipFill>
          <a:blip r:embed="rId3">
            <a:alphaModFix/>
          </a:blip>
          <a:stretch>
            <a:fillRect/>
          </a:stretch>
        </p:blipFill>
        <p:spPr>
          <a:xfrm>
            <a:off x="152400" y="1264475"/>
            <a:ext cx="8229600" cy="1872825"/>
          </a:xfrm>
          <a:prstGeom prst="rect">
            <a:avLst/>
          </a:prstGeom>
          <a:noFill/>
          <a:ln>
            <a:noFill/>
          </a:ln>
        </p:spPr>
      </p:pic>
      <p:pic>
        <p:nvPicPr>
          <p:cNvPr id="210" name="Google Shape;210;p32"/>
          <p:cNvPicPr preferRelativeResize="0"/>
          <p:nvPr/>
        </p:nvPicPr>
        <p:blipFill>
          <a:blip r:embed="rId4">
            <a:alphaModFix/>
          </a:blip>
          <a:stretch>
            <a:fillRect/>
          </a:stretch>
        </p:blipFill>
        <p:spPr>
          <a:xfrm>
            <a:off x="152400" y="3379925"/>
            <a:ext cx="8474976" cy="1611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 and Extraction   </a:t>
            </a:r>
            <a:r>
              <a:rPr lang="en"/>
              <a:t> </a:t>
            </a:r>
            <a:r>
              <a:rPr lang="en" sz="1200"/>
              <a:t>(</a:t>
            </a:r>
            <a:r>
              <a:rPr lang="en" sz="1200">
                <a:highlight>
                  <a:srgbClr val="FFFF00"/>
                </a:highlight>
              </a:rPr>
              <a:t>we discussed removing</a:t>
            </a:r>
            <a:r>
              <a:rPr lang="en" sz="1200"/>
              <a:t>)</a:t>
            </a:r>
            <a:endParaRPr/>
          </a:p>
        </p:txBody>
      </p:sp>
      <p:pic>
        <p:nvPicPr>
          <p:cNvPr id="216" name="Google Shape;216;p33"/>
          <p:cNvPicPr preferRelativeResize="0"/>
          <p:nvPr/>
        </p:nvPicPr>
        <p:blipFill>
          <a:blip r:embed="rId3">
            <a:alphaModFix/>
          </a:blip>
          <a:stretch>
            <a:fillRect/>
          </a:stretch>
        </p:blipFill>
        <p:spPr>
          <a:xfrm>
            <a:off x="152400" y="1172275"/>
            <a:ext cx="8229600" cy="1844500"/>
          </a:xfrm>
          <a:prstGeom prst="rect">
            <a:avLst/>
          </a:prstGeom>
          <a:noFill/>
          <a:ln>
            <a:noFill/>
          </a:ln>
        </p:spPr>
      </p:pic>
      <p:pic>
        <p:nvPicPr>
          <p:cNvPr id="217" name="Google Shape;217;p33"/>
          <p:cNvPicPr preferRelativeResize="0"/>
          <p:nvPr/>
        </p:nvPicPr>
        <p:blipFill>
          <a:blip r:embed="rId4">
            <a:alphaModFix/>
          </a:blip>
          <a:stretch>
            <a:fillRect/>
          </a:stretch>
        </p:blipFill>
        <p:spPr>
          <a:xfrm>
            <a:off x="152400" y="3379925"/>
            <a:ext cx="8229600" cy="1611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Management, Business and Financial </a:t>
            </a:r>
            <a:r>
              <a:rPr lang="en"/>
              <a:t> </a:t>
            </a:r>
            <a:r>
              <a:rPr lang="en" sz="1200"/>
              <a:t>(</a:t>
            </a:r>
            <a:r>
              <a:rPr lang="en" sz="1200">
                <a:highlight>
                  <a:srgbClr val="FFFF00"/>
                </a:highlight>
              </a:rPr>
              <a:t>we discussed removing</a:t>
            </a:r>
            <a:r>
              <a:rPr lang="en" sz="1200"/>
              <a:t>)</a:t>
            </a:r>
            <a:endParaRPr/>
          </a:p>
        </p:txBody>
      </p:sp>
      <p:pic>
        <p:nvPicPr>
          <p:cNvPr id="223" name="Google Shape;223;p34"/>
          <p:cNvPicPr preferRelativeResize="0"/>
          <p:nvPr/>
        </p:nvPicPr>
        <p:blipFill>
          <a:blip r:embed="rId3">
            <a:alphaModFix/>
          </a:blip>
          <a:stretch>
            <a:fillRect/>
          </a:stretch>
        </p:blipFill>
        <p:spPr>
          <a:xfrm>
            <a:off x="152400" y="1170125"/>
            <a:ext cx="8229600" cy="1760550"/>
          </a:xfrm>
          <a:prstGeom prst="rect">
            <a:avLst/>
          </a:prstGeom>
          <a:noFill/>
          <a:ln>
            <a:noFill/>
          </a:ln>
        </p:spPr>
      </p:pic>
      <p:pic>
        <p:nvPicPr>
          <p:cNvPr id="224" name="Google Shape;224;p34"/>
          <p:cNvPicPr preferRelativeResize="0"/>
          <p:nvPr/>
        </p:nvPicPr>
        <p:blipFill>
          <a:blip r:embed="rId4">
            <a:alphaModFix/>
          </a:blip>
          <a:stretch>
            <a:fillRect/>
          </a:stretch>
        </p:blipFill>
        <p:spPr>
          <a:xfrm>
            <a:off x="152400" y="3379925"/>
            <a:ext cx="8389375" cy="1611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Transportation and Moving   </a:t>
            </a:r>
            <a:r>
              <a:rPr lang="en"/>
              <a:t> </a:t>
            </a:r>
            <a:r>
              <a:rPr lang="en" sz="1200"/>
              <a:t>(</a:t>
            </a:r>
            <a:r>
              <a:rPr lang="en" sz="1200">
                <a:highlight>
                  <a:srgbClr val="FFFF00"/>
                </a:highlight>
              </a:rPr>
              <a:t>we discussed removing</a:t>
            </a:r>
            <a:r>
              <a:rPr lang="en" sz="1200"/>
              <a:t>)</a:t>
            </a:r>
            <a:endParaRPr/>
          </a:p>
        </p:txBody>
      </p:sp>
      <p:pic>
        <p:nvPicPr>
          <p:cNvPr id="230" name="Google Shape;230;p35"/>
          <p:cNvPicPr preferRelativeResize="0"/>
          <p:nvPr/>
        </p:nvPicPr>
        <p:blipFill>
          <a:blip r:embed="rId3">
            <a:alphaModFix/>
          </a:blip>
          <a:stretch>
            <a:fillRect/>
          </a:stretch>
        </p:blipFill>
        <p:spPr>
          <a:xfrm>
            <a:off x="152400" y="1170125"/>
            <a:ext cx="8229600" cy="1674925"/>
          </a:xfrm>
          <a:prstGeom prst="rect">
            <a:avLst/>
          </a:prstGeom>
          <a:noFill/>
          <a:ln>
            <a:noFill/>
          </a:ln>
        </p:spPr>
      </p:pic>
      <p:pic>
        <p:nvPicPr>
          <p:cNvPr id="231" name="Google Shape;231;p35"/>
          <p:cNvPicPr preferRelativeResize="0"/>
          <p:nvPr/>
        </p:nvPicPr>
        <p:blipFill>
          <a:blip r:embed="rId4">
            <a:alphaModFix/>
          </a:blip>
          <a:stretch>
            <a:fillRect/>
          </a:stretch>
        </p:blipFill>
        <p:spPr>
          <a:xfrm>
            <a:off x="152400" y="3261375"/>
            <a:ext cx="8290575" cy="161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and Related    </a:t>
            </a:r>
            <a:r>
              <a:rPr lang="en"/>
              <a:t> </a:t>
            </a:r>
            <a:r>
              <a:rPr lang="en" sz="1200"/>
              <a:t>(</a:t>
            </a:r>
            <a:r>
              <a:rPr lang="en" sz="1200">
                <a:highlight>
                  <a:srgbClr val="FFFF00"/>
                </a:highlight>
              </a:rPr>
              <a:t>we discussed removing</a:t>
            </a:r>
            <a:r>
              <a:rPr lang="en" sz="1200"/>
              <a:t>)</a:t>
            </a:r>
            <a:endParaRPr/>
          </a:p>
        </p:txBody>
      </p:sp>
      <p:pic>
        <p:nvPicPr>
          <p:cNvPr id="237" name="Google Shape;237;p36"/>
          <p:cNvPicPr preferRelativeResize="0"/>
          <p:nvPr/>
        </p:nvPicPr>
        <p:blipFill>
          <a:blip r:embed="rId3">
            <a:alphaModFix/>
          </a:blip>
          <a:stretch>
            <a:fillRect/>
          </a:stretch>
        </p:blipFill>
        <p:spPr>
          <a:xfrm>
            <a:off x="152400" y="1170125"/>
            <a:ext cx="8229600" cy="1694700"/>
          </a:xfrm>
          <a:prstGeom prst="rect">
            <a:avLst/>
          </a:prstGeom>
          <a:noFill/>
          <a:ln>
            <a:noFill/>
          </a:ln>
        </p:spPr>
      </p:pic>
      <p:pic>
        <p:nvPicPr>
          <p:cNvPr id="238" name="Google Shape;238;p36"/>
          <p:cNvPicPr preferRelativeResize="0"/>
          <p:nvPr/>
        </p:nvPicPr>
        <p:blipFill>
          <a:blip r:embed="rId4">
            <a:alphaModFix/>
          </a:blip>
          <a:stretch>
            <a:fillRect/>
          </a:stretch>
        </p:blipFill>
        <p:spPr>
          <a:xfrm>
            <a:off x="238025" y="3307475"/>
            <a:ext cx="8297176" cy="161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unemployment impact on lifestyle (</a:t>
            </a:r>
            <a:r>
              <a:rPr lang="en" sz="1700">
                <a:highlight>
                  <a:srgbClr val="FFFF00"/>
                </a:highlight>
              </a:rPr>
              <a:t>to be deleted</a:t>
            </a:r>
            <a:r>
              <a:rPr lang="en"/>
              <a:t>)</a:t>
            </a:r>
            <a:endParaRPr/>
          </a:p>
        </p:txBody>
      </p:sp>
      <p:sp>
        <p:nvSpPr>
          <p:cNvPr id="244" name="Google Shape;244;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i.e. education industry taking a larger hit in NJ…..and PULSE showing change in education is higher in NJ. How much does an industry we may not think of impact our lives? (Gettin’ philosophical up in herr’!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notes/things to consider </a:t>
            </a:r>
            <a:r>
              <a:rPr lang="en"/>
              <a:t>(</a:t>
            </a:r>
            <a:r>
              <a:rPr lang="en" sz="1700">
                <a:highlight>
                  <a:srgbClr val="FFFF00"/>
                </a:highlight>
              </a:rPr>
              <a:t>to be deleted</a:t>
            </a:r>
            <a:r>
              <a:rPr lang="en"/>
              <a:t>)</a:t>
            </a:r>
            <a:endParaRPr/>
          </a:p>
          <a:p>
            <a:pPr indent="0" lvl="0" marL="0" rtl="0" algn="l">
              <a:spcBef>
                <a:spcPts val="0"/>
              </a:spcBef>
              <a:spcAft>
                <a:spcPts val="0"/>
              </a:spcAft>
              <a:buNone/>
            </a:pPr>
            <a:r>
              <a:t/>
            </a:r>
            <a:endParaRPr/>
          </a:p>
        </p:txBody>
      </p:sp>
      <p:sp>
        <p:nvSpPr>
          <p:cNvPr id="250" name="Google Shape;250;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to cite where we got the data from!</a:t>
            </a:r>
            <a:endParaRPr/>
          </a:p>
          <a:p>
            <a:pPr indent="0" lvl="0" marL="0" rtl="0" algn="l">
              <a:spcBef>
                <a:spcPts val="1600"/>
              </a:spcBef>
              <a:spcAft>
                <a:spcPts val="0"/>
              </a:spcAft>
              <a:buNone/>
            </a:pPr>
            <a:r>
              <a:rPr lang="en"/>
              <a:t>What we expected vs. unexpected results. </a:t>
            </a:r>
            <a:endParaRPr/>
          </a:p>
          <a:p>
            <a:pPr indent="0" lvl="0" marL="0" rtl="0" algn="l">
              <a:spcBef>
                <a:spcPts val="1600"/>
              </a:spcBef>
              <a:spcAft>
                <a:spcPts val="0"/>
              </a:spcAft>
              <a:buNone/>
            </a:pPr>
            <a:r>
              <a:rPr lang="en"/>
              <a:t>Likely causes for data </a:t>
            </a:r>
            <a:r>
              <a:rPr lang="en"/>
              <a:t>anomalies</a:t>
            </a:r>
            <a:endParaRPr/>
          </a:p>
          <a:p>
            <a:pPr indent="0" lvl="0" marL="0" rtl="0" algn="l">
              <a:spcBef>
                <a:spcPts val="1600"/>
              </a:spcBef>
              <a:spcAft>
                <a:spcPts val="0"/>
              </a:spcAft>
              <a:buNone/>
            </a:pPr>
            <a:r>
              <a:rPr lang="en"/>
              <a:t>Overall conclusions </a:t>
            </a:r>
            <a:endParaRPr/>
          </a:p>
          <a:p>
            <a:pPr indent="0" lvl="0" marL="0" rtl="0" algn="l">
              <a:spcBef>
                <a:spcPts val="1600"/>
              </a:spcBef>
              <a:spcAft>
                <a:spcPts val="0"/>
              </a:spcAft>
              <a:buNone/>
            </a:pPr>
            <a:r>
              <a:rPr lang="en"/>
              <a:t>	Which state is handling COVID better? </a:t>
            </a:r>
            <a:endParaRPr/>
          </a:p>
          <a:p>
            <a:pPr indent="457200" lvl="0" marL="0" rtl="0" algn="l">
              <a:spcBef>
                <a:spcPts val="1600"/>
              </a:spcBef>
              <a:spcAft>
                <a:spcPts val="1600"/>
              </a:spcAft>
              <a:buNone/>
            </a:pPr>
            <a:r>
              <a:rPr lang="en"/>
              <a:t>What industry needs/deserves the most help?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to consider </a:t>
            </a:r>
            <a:r>
              <a:rPr i="1" lang="en">
                <a:solidFill>
                  <a:srgbClr val="FF0000"/>
                </a:solidFill>
              </a:rPr>
              <a:t>(Better title) (</a:t>
            </a:r>
            <a:r>
              <a:rPr i="1" lang="en" sz="1400">
                <a:solidFill>
                  <a:srgbClr val="FF0000"/>
                </a:solidFill>
                <a:highlight>
                  <a:srgbClr val="FFFF00"/>
                </a:highlight>
              </a:rPr>
              <a:t>why Kansas may not be there?</a:t>
            </a:r>
            <a:r>
              <a:rPr i="1" lang="en">
                <a:solidFill>
                  <a:srgbClr val="FF0000"/>
                </a:solidFill>
                <a:highlight>
                  <a:srgbClr val="FFFF00"/>
                </a:highlight>
              </a:rPr>
              <a:t>)</a:t>
            </a:r>
            <a:endParaRPr i="1">
              <a:solidFill>
                <a:srgbClr val="FF0000"/>
              </a:solidFill>
              <a:highlight>
                <a:srgbClr val="FFFF00"/>
              </a:highlight>
            </a:endParaRPr>
          </a:p>
        </p:txBody>
      </p:sp>
      <p:pic>
        <p:nvPicPr>
          <p:cNvPr id="256" name="Google Shape;256;p39"/>
          <p:cNvPicPr preferRelativeResize="0"/>
          <p:nvPr/>
        </p:nvPicPr>
        <p:blipFill>
          <a:blip r:embed="rId3">
            <a:alphaModFix/>
          </a:blip>
          <a:stretch>
            <a:fillRect/>
          </a:stretch>
        </p:blipFill>
        <p:spPr>
          <a:xfrm>
            <a:off x="2009600" y="1456300"/>
            <a:ext cx="4581525" cy="2752725"/>
          </a:xfrm>
          <a:prstGeom prst="rect">
            <a:avLst/>
          </a:prstGeom>
          <a:noFill/>
          <a:ln>
            <a:noFill/>
          </a:ln>
        </p:spPr>
      </p:pic>
      <p:sp>
        <p:nvSpPr>
          <p:cNvPr id="257" name="Google Shape;257;p39"/>
          <p:cNvSpPr txBox="1"/>
          <p:nvPr>
            <p:ph idx="1" type="body"/>
          </p:nvPr>
        </p:nvSpPr>
        <p:spPr>
          <a:xfrm>
            <a:off x="154075" y="4273150"/>
            <a:ext cx="879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highlight>
                  <a:srgbClr val="FF0000"/>
                </a:highlight>
              </a:rPr>
              <a:t>Will make this graph in jupyter notebook </a:t>
            </a:r>
            <a:r>
              <a:rPr lang="en" sz="1300"/>
              <a:t>Race and ethnicity are risk markers for underlying conditions that impact </a:t>
            </a:r>
            <a:r>
              <a:rPr lang="en" sz="1300"/>
              <a:t>health</a:t>
            </a:r>
            <a:r>
              <a:rPr lang="en" sz="1300"/>
              <a:t> - including socioeconomic status, access to  healthcare, and increased exposure to the virus due to occupation(e.g., frontline, essential and critical infrastructure workers)</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on Key Areas of Life</a:t>
            </a:r>
            <a:endParaRPr/>
          </a:p>
        </p:txBody>
      </p:sp>
      <p:sp>
        <p:nvSpPr>
          <p:cNvPr id="263" name="Google Shape;263;p40"/>
          <p:cNvSpPr txBox="1"/>
          <p:nvPr>
            <p:ph idx="1" type="body"/>
          </p:nvPr>
        </p:nvSpPr>
        <p:spPr>
          <a:xfrm>
            <a:off x="311700" y="1266325"/>
            <a:ext cx="4722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a:t>“</a:t>
            </a:r>
            <a:r>
              <a:rPr b="1" i="1" lang="en" sz="1050">
                <a:solidFill>
                  <a:srgbClr val="000000"/>
                </a:solidFill>
                <a:highlight>
                  <a:srgbClr val="FFFFFF"/>
                </a:highlight>
                <a:latin typeface="Arial"/>
                <a:ea typeface="Arial"/>
                <a:cs typeface="Arial"/>
                <a:sym typeface="Arial"/>
              </a:rPr>
              <a:t>The Household Pulse Survey will ask individuals about their</a:t>
            </a:r>
            <a:endParaRPr b="1" i="1" sz="10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i="1" lang="en" sz="1050">
                <a:solidFill>
                  <a:srgbClr val="000000"/>
                </a:solidFill>
                <a:highlight>
                  <a:srgbClr val="FFFFFF"/>
                </a:highlight>
                <a:latin typeface="Arial"/>
                <a:ea typeface="Arial"/>
                <a:cs typeface="Arial"/>
                <a:sym typeface="Arial"/>
              </a:rPr>
              <a:t> experiences in terms of employment status, spending patterns, </a:t>
            </a:r>
            <a:endParaRPr b="1" i="1" sz="10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i="1" lang="en" sz="1050">
                <a:solidFill>
                  <a:srgbClr val="000000"/>
                </a:solidFill>
                <a:highlight>
                  <a:srgbClr val="FFFFFF"/>
                </a:highlight>
                <a:latin typeface="Arial"/>
                <a:ea typeface="Arial"/>
                <a:cs typeface="Arial"/>
                <a:sym typeface="Arial"/>
              </a:rPr>
              <a:t>food security, housing, physical and mental health, access to health care, and educational disruption.”</a:t>
            </a:r>
            <a:endParaRPr b="1" i="1"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050">
              <a:solidFill>
                <a:srgbClr val="000000"/>
              </a:solidFill>
              <a:highlight>
                <a:srgbClr val="FFFFFF"/>
              </a:highlight>
              <a:latin typeface="Arial"/>
              <a:ea typeface="Arial"/>
              <a:cs typeface="Arial"/>
              <a:sym typeface="Arial"/>
            </a:endParaRPr>
          </a:p>
        </p:txBody>
      </p:sp>
      <p:pic>
        <p:nvPicPr>
          <p:cNvPr id="264" name="Google Shape;264;p40"/>
          <p:cNvPicPr preferRelativeResize="0"/>
          <p:nvPr/>
        </p:nvPicPr>
        <p:blipFill rotWithShape="1">
          <a:blip r:embed="rId3">
            <a:alphaModFix/>
          </a:blip>
          <a:srcRect b="0" l="10415" r="20837" t="1613"/>
          <a:stretch/>
        </p:blipFill>
        <p:spPr>
          <a:xfrm>
            <a:off x="5424725" y="1117500"/>
            <a:ext cx="2936450" cy="2375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of Income</a:t>
            </a:r>
            <a:endParaRPr/>
          </a:p>
        </p:txBody>
      </p:sp>
      <p:pic>
        <p:nvPicPr>
          <p:cNvPr id="270" name="Google Shape;270;p41"/>
          <p:cNvPicPr preferRelativeResize="0"/>
          <p:nvPr/>
        </p:nvPicPr>
        <p:blipFill>
          <a:blip r:embed="rId3">
            <a:alphaModFix/>
          </a:blip>
          <a:stretch>
            <a:fillRect/>
          </a:stretch>
        </p:blipFill>
        <p:spPr>
          <a:xfrm>
            <a:off x="4648274" y="1428376"/>
            <a:ext cx="4351501" cy="2778925"/>
          </a:xfrm>
          <a:prstGeom prst="rect">
            <a:avLst/>
          </a:prstGeom>
          <a:noFill/>
          <a:ln>
            <a:noFill/>
          </a:ln>
        </p:spPr>
      </p:pic>
      <p:pic>
        <p:nvPicPr>
          <p:cNvPr id="271" name="Google Shape;271;p41"/>
          <p:cNvPicPr preferRelativeResize="0"/>
          <p:nvPr/>
        </p:nvPicPr>
        <p:blipFill>
          <a:blip r:embed="rId4">
            <a:alphaModFix/>
          </a:blip>
          <a:stretch>
            <a:fillRect/>
          </a:stretch>
        </p:blipFill>
        <p:spPr>
          <a:xfrm>
            <a:off x="220525" y="1428375"/>
            <a:ext cx="4351485" cy="2778925"/>
          </a:xfrm>
          <a:prstGeom prst="rect">
            <a:avLst/>
          </a:prstGeom>
          <a:noFill/>
          <a:ln>
            <a:noFill/>
          </a:ln>
        </p:spPr>
      </p:pic>
      <p:sp>
        <p:nvSpPr>
          <p:cNvPr id="272" name="Google Shape;272;p41"/>
          <p:cNvSpPr txBox="1"/>
          <p:nvPr/>
        </p:nvSpPr>
        <p:spPr>
          <a:xfrm>
            <a:off x="479475" y="4249925"/>
            <a:ext cx="40926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50">
                <a:highlight>
                  <a:srgbClr val="FFFFFF"/>
                </a:highlight>
              </a:rPr>
              <a:t>Percentage of adults who expect someone in their household to have a loss in employment income in the next 4 weeks.</a:t>
            </a:r>
            <a:endParaRPr>
              <a:latin typeface="Open Sans"/>
              <a:ea typeface="Open Sans"/>
              <a:cs typeface="Open Sans"/>
              <a:sym typeface="Open Sans"/>
            </a:endParaRPr>
          </a:p>
        </p:txBody>
      </p:sp>
      <p:sp>
        <p:nvSpPr>
          <p:cNvPr id="273" name="Google Shape;273;p41"/>
          <p:cNvSpPr txBox="1"/>
          <p:nvPr/>
        </p:nvSpPr>
        <p:spPr>
          <a:xfrm>
            <a:off x="4907175" y="4249925"/>
            <a:ext cx="40926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50">
                <a:highlight>
                  <a:srgbClr val="FFFFFF"/>
                </a:highlight>
              </a:rPr>
              <a:t>Percentage of adults who unexpectedly loss their primary source of income in the last 7 days.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 name="Shape 78"/>
        <p:cNvGrpSpPr/>
        <p:nvPr/>
      </p:nvGrpSpPr>
      <p:grpSpPr>
        <a:xfrm>
          <a:off x="0" y="0"/>
          <a:ext cx="0" cy="0"/>
          <a:chOff x="0" y="0"/>
          <a:chExt cx="0" cy="0"/>
        </a:xfrm>
      </p:grpSpPr>
      <p:sp>
        <p:nvSpPr>
          <p:cNvPr id="79" name="Google Shape;79;p15"/>
          <p:cNvSpPr txBox="1"/>
          <p:nvPr>
            <p:ph type="title"/>
          </p:nvPr>
        </p:nvSpPr>
        <p:spPr>
          <a:xfrm>
            <a:off x="222875" y="408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r>
              <a:rPr lang="en">
                <a:highlight>
                  <a:srgbClr val="FFFF00"/>
                </a:highlight>
              </a:rPr>
              <a:t>(to be deleted)</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We want to start broad with impact of covid and unemployment, get more specific by industry, then conclude by showing the impact to quality of life.  </a:t>
            </a:r>
            <a:endParaRPr sz="900"/>
          </a:p>
          <a:p>
            <a:pPr indent="-285750" lvl="0" marL="457200" rtl="0" algn="l">
              <a:spcBef>
                <a:spcPts val="1600"/>
              </a:spcBef>
              <a:spcAft>
                <a:spcPts val="0"/>
              </a:spcAft>
              <a:buSzPts val="900"/>
              <a:buAutoNum type="arabicPeriod"/>
            </a:pPr>
            <a:r>
              <a:rPr lang="en" sz="900"/>
              <a:t>Starting with the question/proposition “</a:t>
            </a:r>
            <a:r>
              <a:rPr lang="en" sz="900" u="sng"/>
              <a:t>Why does NJ have a higher recovery rate?”</a:t>
            </a:r>
            <a:endParaRPr sz="900" u="sng"/>
          </a:p>
          <a:p>
            <a:pPr indent="-285750" lvl="0" marL="457200" rtl="0" algn="l">
              <a:spcBef>
                <a:spcPts val="0"/>
              </a:spcBef>
              <a:spcAft>
                <a:spcPts val="0"/>
              </a:spcAft>
              <a:buSzPts val="900"/>
              <a:buAutoNum type="arabicPeriod"/>
            </a:pPr>
            <a:r>
              <a:rPr lang="en" sz="900">
                <a:highlight>
                  <a:srgbClr val="FFFFFF"/>
                </a:highlight>
              </a:rPr>
              <a:t>We are going to Introduce the issue of covid using quotes and headlines.[timothy/brittney]</a:t>
            </a:r>
            <a:endParaRPr sz="900">
              <a:highlight>
                <a:srgbClr val="FFFFFF"/>
              </a:highlight>
            </a:endParaRPr>
          </a:p>
          <a:p>
            <a:pPr indent="-285750" lvl="0" marL="457200" rtl="0" algn="l">
              <a:spcBef>
                <a:spcPts val="0"/>
              </a:spcBef>
              <a:spcAft>
                <a:spcPts val="0"/>
              </a:spcAft>
              <a:buSzPts val="900"/>
              <a:buAutoNum type="arabicPeriod"/>
            </a:pPr>
            <a:r>
              <a:rPr lang="en" sz="900">
                <a:highlight>
                  <a:srgbClr val="FFFFFF"/>
                </a:highlight>
              </a:rPr>
              <a:t>We are going to propose that NJ has been more effective at “recovering” </a:t>
            </a:r>
            <a:r>
              <a:rPr lang="en" sz="900">
                <a:highlight>
                  <a:srgbClr val="FFFFFF"/>
                </a:highlight>
              </a:rPr>
              <a:t>[timothy/brittney]</a:t>
            </a:r>
            <a:endParaRPr sz="900">
              <a:highlight>
                <a:srgbClr val="FFFFFF"/>
              </a:highlight>
            </a:endParaRPr>
          </a:p>
          <a:p>
            <a:pPr indent="-285750" lvl="0" marL="457200" rtl="0" algn="l">
              <a:spcBef>
                <a:spcPts val="0"/>
              </a:spcBef>
              <a:spcAft>
                <a:spcPts val="0"/>
              </a:spcAft>
              <a:buSzPts val="900"/>
              <a:buAutoNum type="arabicPeriod"/>
            </a:pPr>
            <a:r>
              <a:rPr lang="en" sz="900">
                <a:highlight>
                  <a:srgbClr val="FFFFFF"/>
                </a:highlight>
              </a:rPr>
              <a:t>We will show quick facts about the states side by side [parijat]</a:t>
            </a:r>
            <a:endParaRPr sz="900">
              <a:highlight>
                <a:srgbClr val="FFFFFF"/>
              </a:highlight>
            </a:endParaRPr>
          </a:p>
          <a:p>
            <a:pPr indent="-285750" lvl="0" marL="457200" rtl="0" algn="l">
              <a:spcBef>
                <a:spcPts val="0"/>
              </a:spcBef>
              <a:spcAft>
                <a:spcPts val="0"/>
              </a:spcAft>
              <a:buSzPts val="900"/>
              <a:buAutoNum type="arabicPeriod"/>
            </a:pPr>
            <a:r>
              <a:rPr lang="en" sz="900">
                <a:highlight>
                  <a:srgbClr val="FFFFFF"/>
                </a:highlight>
              </a:rPr>
              <a:t>We are going to show the facts/data/graph of the number of cases by state(cum/daily)[Adrian’s slides]</a:t>
            </a:r>
            <a:endParaRPr sz="900">
              <a:highlight>
                <a:srgbClr val="FFFFFF"/>
              </a:highlight>
            </a:endParaRPr>
          </a:p>
          <a:p>
            <a:pPr indent="-285750" lvl="0" marL="457200" rtl="0" algn="l">
              <a:spcBef>
                <a:spcPts val="0"/>
              </a:spcBef>
              <a:spcAft>
                <a:spcPts val="0"/>
              </a:spcAft>
              <a:buSzPts val="900"/>
              <a:buAutoNum type="arabicPeriod"/>
            </a:pPr>
            <a:r>
              <a:rPr lang="en" sz="900">
                <a:highlight>
                  <a:srgbClr val="FFFFFF"/>
                </a:highlight>
              </a:rPr>
              <a:t>We are going to show the data </a:t>
            </a:r>
            <a:r>
              <a:rPr lang="en" sz="900">
                <a:highlight>
                  <a:srgbClr val="FFFFFF"/>
                </a:highlight>
              </a:rPr>
              <a:t>in </a:t>
            </a:r>
            <a:r>
              <a:rPr lang="en" sz="900">
                <a:highlight>
                  <a:srgbClr val="FFFFFF"/>
                </a:highlight>
              </a:rPr>
              <a:t>unemployment/employment/unemployment rates (by NJ/KS when we can, otherwise national) [use slides from Cheyenne, Parijat</a:t>
            </a:r>
            <a:r>
              <a:rPr lang="en" sz="900">
                <a:highlight>
                  <a:srgbClr val="FFFFFF"/>
                </a:highlight>
              </a:rPr>
              <a:t>]</a:t>
            </a:r>
            <a:endParaRPr sz="900">
              <a:highlight>
                <a:srgbClr val="FFFFFF"/>
              </a:highlight>
            </a:endParaRPr>
          </a:p>
          <a:p>
            <a:pPr indent="-285750" lvl="0" marL="457200" rtl="0" algn="l">
              <a:spcBef>
                <a:spcPts val="0"/>
              </a:spcBef>
              <a:spcAft>
                <a:spcPts val="0"/>
              </a:spcAft>
              <a:buSzPts val="900"/>
              <a:buAutoNum type="arabicPeriod"/>
            </a:pPr>
            <a:r>
              <a:rPr lang="en" sz="900">
                <a:solidFill>
                  <a:srgbClr val="FF0000"/>
                </a:solidFill>
                <a:highlight>
                  <a:srgbClr val="FFFFFF"/>
                </a:highlight>
              </a:rPr>
              <a:t>We will show how separate</a:t>
            </a:r>
            <a:r>
              <a:rPr lang="en" sz="900">
                <a:solidFill>
                  <a:srgbClr val="FF0000"/>
                </a:solidFill>
                <a:highlight>
                  <a:srgbClr val="FFFFFF"/>
                </a:highlight>
              </a:rPr>
              <a:t> </a:t>
            </a:r>
            <a:r>
              <a:rPr lang="en" sz="900">
                <a:solidFill>
                  <a:srgbClr val="FF0000"/>
                </a:solidFill>
                <a:highlight>
                  <a:srgbClr val="FFFFFF"/>
                </a:highlight>
              </a:rPr>
              <a:t>industries</a:t>
            </a:r>
            <a:r>
              <a:rPr lang="en" sz="900">
                <a:solidFill>
                  <a:srgbClr val="FF0000"/>
                </a:solidFill>
                <a:highlight>
                  <a:srgbClr val="FFFFFF"/>
                </a:highlight>
              </a:rPr>
              <a:t> were impacted more than others. - nationwide data(it looks like service industry) . . . . </a:t>
            </a:r>
            <a:r>
              <a:rPr lang="en" sz="900">
                <a:highlight>
                  <a:srgbClr val="FFFFFF"/>
                </a:highlight>
              </a:rPr>
              <a:t>&gt; </a:t>
            </a:r>
            <a:r>
              <a:rPr lang="en" sz="900">
                <a:highlight>
                  <a:srgbClr val="FFFF00"/>
                </a:highlight>
              </a:rPr>
              <a:t>are we still using this info, how does this fit our proposition?</a:t>
            </a:r>
            <a:endParaRPr sz="900">
              <a:highlight>
                <a:srgbClr val="FFFF00"/>
              </a:highlight>
            </a:endParaRPr>
          </a:p>
          <a:p>
            <a:pPr indent="-285750" lvl="0" marL="457200" rtl="0" algn="l">
              <a:spcBef>
                <a:spcPts val="0"/>
              </a:spcBef>
              <a:spcAft>
                <a:spcPts val="0"/>
              </a:spcAft>
              <a:buSzPts val="900"/>
              <a:buAutoNum type="arabicPeriod"/>
            </a:pPr>
            <a:r>
              <a:rPr lang="en" sz="900"/>
              <a:t>We are going to speak to/show data for/propose what NJ is doing to raise the recovery rate. [use info from Brittney and the CPD (using the data to show how NJ has impacted the other areas of life/quality of life that are a fallout of the economy being impacted. [Brittney to use </a:t>
            </a:r>
            <a:r>
              <a:rPr lang="en" sz="900"/>
              <a:t>3 or 4 slides]</a:t>
            </a:r>
            <a:endParaRPr sz="900"/>
          </a:p>
          <a:p>
            <a:pPr indent="-285750" lvl="0" marL="457200" rtl="0" algn="l">
              <a:spcBef>
                <a:spcPts val="0"/>
              </a:spcBef>
              <a:spcAft>
                <a:spcPts val="0"/>
              </a:spcAft>
              <a:buSzPts val="900"/>
              <a:buAutoNum type="arabicPeriod"/>
            </a:pPr>
            <a:r>
              <a:rPr lang="en" sz="900"/>
              <a:t>Provide </a:t>
            </a:r>
            <a:r>
              <a:rPr lang="en" sz="900"/>
              <a:t>recommendations</a:t>
            </a:r>
            <a:r>
              <a:rPr lang="en" sz="900"/>
              <a:t> based on the data - what KS could do</a:t>
            </a:r>
            <a:endParaRPr sz="900"/>
          </a:p>
          <a:p>
            <a:pPr indent="-273050" lvl="0" marL="457200" rtl="0" algn="l">
              <a:spcBef>
                <a:spcPts val="0"/>
              </a:spcBef>
              <a:spcAft>
                <a:spcPts val="0"/>
              </a:spcAft>
              <a:buSzPts val="700"/>
              <a:buChar char="●"/>
            </a:pPr>
            <a:r>
              <a:t/>
            </a:r>
            <a:endParaRPr sz="700"/>
          </a:p>
          <a:p>
            <a:pPr indent="0" lvl="0" marL="914400" rtl="0" algn="l">
              <a:spcBef>
                <a:spcPts val="1600"/>
              </a:spcBef>
              <a:spcAft>
                <a:spcPts val="0"/>
              </a:spcAft>
              <a:buNone/>
            </a:pPr>
            <a:r>
              <a:rPr lang="en" sz="700"/>
              <a:t>Sporactic testing(KS)look at the data - why are there some days wtih low testing</a:t>
            </a:r>
            <a:endParaRPr sz="700"/>
          </a:p>
          <a:p>
            <a:pPr indent="0" lvl="0" marL="457200" rtl="0" algn="l">
              <a:spcBef>
                <a:spcPts val="1600"/>
              </a:spcBef>
              <a:spcAft>
                <a:spcPts val="0"/>
              </a:spcAft>
              <a:buNone/>
            </a:pPr>
            <a:r>
              <a:rPr lang="en" sz="700"/>
              <a:t>4. What we say ks could diff</a:t>
            </a:r>
            <a:endParaRPr sz="700"/>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1725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Scarcity</a:t>
            </a:r>
            <a:endParaRPr/>
          </a:p>
        </p:txBody>
      </p:sp>
      <p:sp>
        <p:nvSpPr>
          <p:cNvPr id="279" name="Google Shape;279;p42"/>
          <p:cNvSpPr txBox="1"/>
          <p:nvPr>
            <p:ph idx="1" type="body"/>
          </p:nvPr>
        </p:nvSpPr>
        <p:spPr>
          <a:xfrm>
            <a:off x="858588" y="4287600"/>
            <a:ext cx="7426800" cy="85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sz="1050">
                <a:solidFill>
                  <a:srgbClr val="000000"/>
                </a:solidFill>
                <a:highlight>
                  <a:srgbClr val="FFFFFF"/>
                </a:highlight>
                <a:latin typeface="Arial"/>
                <a:ea typeface="Arial"/>
                <a:cs typeface="Arial"/>
                <a:sym typeface="Arial"/>
              </a:rPr>
              <a:t>M</a:t>
            </a:r>
            <a:r>
              <a:rPr b="1" i="1" lang="en" sz="1050">
                <a:solidFill>
                  <a:srgbClr val="000000"/>
                </a:solidFill>
                <a:highlight>
                  <a:srgbClr val="FFFFFF"/>
                </a:highlight>
                <a:latin typeface="Arial"/>
                <a:ea typeface="Arial"/>
                <a:cs typeface="Arial"/>
                <a:sym typeface="Arial"/>
              </a:rPr>
              <a:t>easures food sufficiency and security, asking food sufficiency for the period prior to March 13th, 2020 in addition to the last seven days and</a:t>
            </a:r>
            <a:r>
              <a:rPr b="1" i="1" lang="en" sz="1050">
                <a:solidFill>
                  <a:srgbClr val="000000"/>
                </a:solidFill>
                <a:highlight>
                  <a:srgbClr val="FFFFFF"/>
                </a:highlight>
                <a:latin typeface="Arial"/>
                <a:ea typeface="Arial"/>
                <a:cs typeface="Arial"/>
                <a:sym typeface="Arial"/>
              </a:rPr>
              <a:t> the confidence of being able to afford food over the next four weeks.</a:t>
            </a:r>
            <a:endParaRPr b="1" i="1"/>
          </a:p>
        </p:txBody>
      </p:sp>
      <p:pic>
        <p:nvPicPr>
          <p:cNvPr id="280" name="Google Shape;280;p42"/>
          <p:cNvPicPr preferRelativeResize="0"/>
          <p:nvPr/>
        </p:nvPicPr>
        <p:blipFill>
          <a:blip r:embed="rId3">
            <a:alphaModFix/>
          </a:blip>
          <a:stretch>
            <a:fillRect/>
          </a:stretch>
        </p:blipFill>
        <p:spPr>
          <a:xfrm>
            <a:off x="1503512" y="757624"/>
            <a:ext cx="5548525" cy="3329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268100" y="1399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Housing Insecurity</a:t>
            </a:r>
            <a:endParaRPr/>
          </a:p>
        </p:txBody>
      </p:sp>
      <p:sp>
        <p:nvSpPr>
          <p:cNvPr id="286" name="Google Shape;286;p43"/>
          <p:cNvSpPr txBox="1"/>
          <p:nvPr>
            <p:ph idx="1" type="body"/>
          </p:nvPr>
        </p:nvSpPr>
        <p:spPr>
          <a:xfrm>
            <a:off x="6872900" y="1810850"/>
            <a:ext cx="1857000" cy="1763400"/>
          </a:xfrm>
          <a:prstGeom prst="rect">
            <a:avLst/>
          </a:prstGeom>
          <a:ln cap="flat" cmpd="sng" w="2857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 of Renters</a:t>
            </a:r>
            <a:endParaRPr sz="1200">
              <a:solidFill>
                <a:srgbClr val="000000"/>
              </a:solidFill>
            </a:endParaRPr>
          </a:p>
          <a:p>
            <a:pPr indent="457200" lvl="0" marL="0" rtl="0" algn="l">
              <a:lnSpc>
                <a:spcPct val="100000"/>
              </a:lnSpc>
              <a:spcBef>
                <a:spcPts val="0"/>
              </a:spcBef>
              <a:spcAft>
                <a:spcPts val="0"/>
              </a:spcAft>
              <a:buNone/>
            </a:pPr>
            <a:r>
              <a:rPr lang="en" sz="1200">
                <a:solidFill>
                  <a:srgbClr val="000000"/>
                </a:solidFill>
              </a:rPr>
              <a:t>KS: </a:t>
            </a:r>
            <a:r>
              <a:rPr b="1" lang="en" sz="1200">
                <a:solidFill>
                  <a:srgbClr val="000000"/>
                </a:solidFill>
                <a:highlight>
                  <a:srgbClr val="FFFFFF"/>
                </a:highlight>
                <a:latin typeface="Arial"/>
                <a:ea typeface="Arial"/>
                <a:cs typeface="Arial"/>
                <a:sym typeface="Arial"/>
              </a:rPr>
              <a:t>871,031</a:t>
            </a:r>
            <a:endParaRPr b="1" sz="1200">
              <a:solidFill>
                <a:srgbClr val="000000"/>
              </a:solidFill>
              <a:highlight>
                <a:srgbClr val="FFFFFF"/>
              </a:highlight>
              <a:latin typeface="Arial"/>
              <a:ea typeface="Arial"/>
              <a:cs typeface="Arial"/>
              <a:sym typeface="Arial"/>
            </a:endParaRPr>
          </a:p>
          <a:p>
            <a:pPr indent="457200" lvl="0" marL="0" rtl="0" algn="l">
              <a:lnSpc>
                <a:spcPct val="100000"/>
              </a:lnSpc>
              <a:spcBef>
                <a:spcPts val="0"/>
              </a:spcBef>
              <a:spcAft>
                <a:spcPts val="0"/>
              </a:spcAft>
              <a:buNone/>
            </a:pPr>
            <a:r>
              <a:rPr lang="en" sz="1200">
                <a:solidFill>
                  <a:srgbClr val="000000"/>
                </a:solidFill>
                <a:highlight>
                  <a:srgbClr val="FFFFFF"/>
                </a:highlight>
                <a:latin typeface="Arial"/>
                <a:ea typeface="Arial"/>
                <a:cs typeface="Arial"/>
                <a:sym typeface="Arial"/>
              </a:rPr>
              <a:t>NJ: </a:t>
            </a:r>
            <a:r>
              <a:rPr b="1" lang="en" sz="1150">
                <a:solidFill>
                  <a:srgbClr val="000000"/>
                </a:solidFill>
                <a:latin typeface="Arial"/>
                <a:ea typeface="Arial"/>
                <a:cs typeface="Arial"/>
                <a:sym typeface="Arial"/>
              </a:rPr>
              <a:t>2,924,825</a:t>
            </a:r>
            <a:endParaRPr b="1" sz="1150">
              <a:solidFill>
                <a:srgbClr val="000000"/>
              </a:solidFill>
              <a:latin typeface="Arial"/>
              <a:ea typeface="Arial"/>
              <a:cs typeface="Arial"/>
              <a:sym typeface="Arial"/>
            </a:endParaRPr>
          </a:p>
          <a:p>
            <a:pPr indent="0" lvl="0" marL="0" rtl="0" algn="l">
              <a:spcBef>
                <a:spcPts val="0"/>
              </a:spcBef>
              <a:spcAft>
                <a:spcPts val="0"/>
              </a:spcAft>
              <a:buNone/>
            </a:pPr>
            <a:r>
              <a:t/>
            </a:r>
            <a:endParaRPr b="1" sz="1150">
              <a:solidFill>
                <a:srgbClr val="000000"/>
              </a:solidFill>
              <a:highlight>
                <a:srgbClr val="F5F9FF"/>
              </a:highlight>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Eviction Lab Score</a:t>
            </a:r>
            <a:endParaRPr sz="1150">
              <a:solidFill>
                <a:srgbClr val="000000"/>
              </a:solidFill>
              <a:latin typeface="Arial"/>
              <a:ea typeface="Arial"/>
              <a:cs typeface="Arial"/>
              <a:sym typeface="Arial"/>
            </a:endParaRPr>
          </a:p>
          <a:p>
            <a:pPr indent="0" lvl="0" marL="0" rtl="0" algn="l">
              <a:spcBef>
                <a:spcPts val="0"/>
              </a:spcBef>
              <a:spcAft>
                <a:spcPts val="0"/>
              </a:spcAft>
              <a:buNone/>
            </a:pPr>
            <a:r>
              <a:rPr lang="en" sz="1150">
                <a:solidFill>
                  <a:srgbClr val="000000"/>
                </a:solidFill>
                <a:latin typeface="Arial"/>
                <a:ea typeface="Arial"/>
                <a:cs typeface="Arial"/>
                <a:sym typeface="Arial"/>
              </a:rPr>
              <a:t>	KS: </a:t>
            </a:r>
            <a:r>
              <a:rPr b="1" lang="en" sz="1150">
                <a:solidFill>
                  <a:srgbClr val="000000"/>
                </a:solidFill>
                <a:highlight>
                  <a:srgbClr val="FFFFFF"/>
                </a:highlight>
                <a:latin typeface="Arial"/>
                <a:ea typeface="Arial"/>
                <a:cs typeface="Arial"/>
                <a:sym typeface="Arial"/>
              </a:rPr>
              <a:t>0.85/5.00</a:t>
            </a:r>
            <a:endParaRPr b="1"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150">
                <a:solidFill>
                  <a:srgbClr val="000000"/>
                </a:solidFill>
                <a:highlight>
                  <a:srgbClr val="FFFFFF"/>
                </a:highlight>
                <a:latin typeface="Arial"/>
                <a:ea typeface="Arial"/>
                <a:cs typeface="Arial"/>
                <a:sym typeface="Arial"/>
              </a:rPr>
              <a:t>	NJ:</a:t>
            </a:r>
            <a:r>
              <a:rPr lang="en" sz="1150">
                <a:solidFill>
                  <a:srgbClr val="000000"/>
                </a:solidFill>
                <a:latin typeface="Arial"/>
                <a:ea typeface="Arial"/>
                <a:cs typeface="Arial"/>
                <a:sym typeface="Arial"/>
              </a:rPr>
              <a:t> </a:t>
            </a:r>
            <a:r>
              <a:rPr b="1" lang="en" sz="1150">
                <a:solidFill>
                  <a:srgbClr val="000000"/>
                </a:solidFill>
                <a:latin typeface="Arial"/>
                <a:ea typeface="Arial"/>
                <a:cs typeface="Arial"/>
                <a:sym typeface="Arial"/>
              </a:rPr>
              <a:t>2.08/5.00</a:t>
            </a:r>
            <a:endParaRPr b="1" sz="1150">
              <a:solidFill>
                <a:srgbClr val="000000"/>
              </a:solidFill>
              <a:latin typeface="Arial"/>
              <a:ea typeface="Arial"/>
              <a:cs typeface="Arial"/>
              <a:sym typeface="Arial"/>
            </a:endParaRPr>
          </a:p>
        </p:txBody>
      </p:sp>
      <p:pic>
        <p:nvPicPr>
          <p:cNvPr id="287" name="Google Shape;287;p43"/>
          <p:cNvPicPr preferRelativeResize="0"/>
          <p:nvPr/>
        </p:nvPicPr>
        <p:blipFill>
          <a:blip r:embed="rId3">
            <a:alphaModFix/>
          </a:blip>
          <a:stretch>
            <a:fillRect/>
          </a:stretch>
        </p:blipFill>
        <p:spPr>
          <a:xfrm>
            <a:off x="386838" y="925300"/>
            <a:ext cx="5701675" cy="3421000"/>
          </a:xfrm>
          <a:prstGeom prst="rect">
            <a:avLst/>
          </a:prstGeom>
          <a:noFill/>
          <a:ln>
            <a:noFill/>
          </a:ln>
        </p:spPr>
      </p:pic>
      <p:sp>
        <p:nvSpPr>
          <p:cNvPr id="288" name="Google Shape;288;p43"/>
          <p:cNvSpPr txBox="1"/>
          <p:nvPr/>
        </p:nvSpPr>
        <p:spPr>
          <a:xfrm>
            <a:off x="164625" y="4346300"/>
            <a:ext cx="61461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solidFill>
                  <a:srgbClr val="434778"/>
                </a:solidFill>
              </a:rPr>
              <a:t>Percentage of adults who are not current on rent or mortgage payments, or who have slight or no confidence that their household can pay next month’s rent or mortgage on time.</a:t>
            </a:r>
            <a:endParaRPr b="1" i="1" sz="1100">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 in Medical Attention</a:t>
            </a:r>
            <a:endParaRPr/>
          </a:p>
        </p:txBody>
      </p:sp>
      <p:pic>
        <p:nvPicPr>
          <p:cNvPr id="294" name="Google Shape;294;p44"/>
          <p:cNvPicPr preferRelativeResize="0"/>
          <p:nvPr/>
        </p:nvPicPr>
        <p:blipFill>
          <a:blip r:embed="rId3">
            <a:alphaModFix/>
          </a:blip>
          <a:stretch>
            <a:fillRect/>
          </a:stretch>
        </p:blipFill>
        <p:spPr>
          <a:xfrm>
            <a:off x="1591000" y="1152425"/>
            <a:ext cx="6050399" cy="3630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311700" y="333025"/>
            <a:ext cx="85206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00" name="Google Shape;300;p45"/>
          <p:cNvSpPr txBox="1"/>
          <p:nvPr>
            <p:ph idx="1" type="body"/>
          </p:nvPr>
        </p:nvSpPr>
        <p:spPr>
          <a:xfrm>
            <a:off x="311700" y="1110100"/>
            <a:ext cx="8621100" cy="3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Despite a higher population and greater population density, it appears New Jersey has been more successful than Kansas at managing the spread of Covid-19. </a:t>
            </a:r>
            <a:endParaRPr sz="1600"/>
          </a:p>
          <a:p>
            <a:pPr indent="0" lvl="0" marL="0" rtl="0" algn="l">
              <a:spcBef>
                <a:spcPts val="1600"/>
              </a:spcBef>
              <a:spcAft>
                <a:spcPts val="0"/>
              </a:spcAft>
              <a:buNone/>
            </a:pPr>
            <a:r>
              <a:rPr lang="en" sz="1600"/>
              <a:t>This is likely based on factors such as access to medical care addressing food insecurity. </a:t>
            </a:r>
            <a:endParaRPr sz="1600"/>
          </a:p>
          <a:p>
            <a:pPr indent="0" lvl="0" marL="0" rtl="0" algn="l">
              <a:spcBef>
                <a:spcPts val="1600"/>
              </a:spcBef>
              <a:spcAft>
                <a:spcPts val="0"/>
              </a:spcAft>
              <a:buNone/>
            </a:pPr>
            <a:r>
              <a:rPr lang="en" sz="1600"/>
              <a:t>New Jersey had a greater increase in unemployment, most likely due to a larger service/retail industry. </a:t>
            </a:r>
            <a:endParaRPr sz="1600"/>
          </a:p>
          <a:p>
            <a:pPr indent="0" lvl="0" marL="0" rtl="0" algn="l">
              <a:spcBef>
                <a:spcPts val="1600"/>
              </a:spcBef>
              <a:spcAft>
                <a:spcPts val="0"/>
              </a:spcAft>
              <a:buNone/>
            </a:pPr>
            <a:r>
              <a:rPr lang="en" sz="1600"/>
              <a:t>Despite the greater increase in </a:t>
            </a:r>
            <a:r>
              <a:rPr lang="en" sz="1600"/>
              <a:t>unemployment</a:t>
            </a:r>
            <a:r>
              <a:rPr lang="en" sz="1600"/>
              <a:t>, the </a:t>
            </a:r>
            <a:r>
              <a:rPr lang="en" sz="1600"/>
              <a:t>respondent</a:t>
            </a:r>
            <a:r>
              <a:rPr lang="en" sz="1600"/>
              <a:t> impact of loss of unemployment to New Jersey households was generally less than that of Kansas. </a:t>
            </a:r>
            <a:endParaRPr sz="1600"/>
          </a:p>
          <a:p>
            <a:pPr indent="0" lvl="0" marL="0" rtl="0" algn="l">
              <a:spcBef>
                <a:spcPts val="1600"/>
              </a:spcBef>
              <a:spcAft>
                <a:spcPts val="0"/>
              </a:spcAft>
              <a:buNone/>
            </a:pPr>
            <a:r>
              <a:rPr lang="en" sz="1600"/>
              <a:t>This was a </a:t>
            </a:r>
            <a:r>
              <a:rPr lang="en" sz="1600"/>
              <a:t>surprise</a:t>
            </a:r>
            <a:r>
              <a:rPr lang="en" sz="1600"/>
              <a:t> as we assumed New </a:t>
            </a:r>
            <a:r>
              <a:rPr lang="en" sz="1600"/>
              <a:t>Jersey</a:t>
            </a:r>
            <a:r>
              <a:rPr lang="en" sz="1600"/>
              <a:t> would be </a:t>
            </a:r>
            <a:endParaRPr sz="1600"/>
          </a:p>
          <a:p>
            <a:pPr indent="0" lvl="0" marL="0" rtl="0" algn="l">
              <a:spcBef>
                <a:spcPts val="0"/>
              </a:spcBef>
              <a:spcAft>
                <a:spcPts val="0"/>
              </a:spcAft>
              <a:buNone/>
            </a:pPr>
            <a:r>
              <a:rPr lang="en" sz="1600"/>
              <a:t> worse off than Kansas. </a:t>
            </a:r>
            <a:endParaRPr sz="1600"/>
          </a:p>
          <a:p>
            <a:pPr indent="0" lvl="0" marL="0" rtl="0" algn="l">
              <a:spcBef>
                <a:spcPts val="0"/>
              </a:spcBef>
              <a:spcAft>
                <a:spcPts val="1600"/>
              </a:spcAft>
              <a:buNone/>
            </a:pPr>
            <a:r>
              <a:t/>
            </a:r>
            <a:endParaRPr sz="1600">
              <a:solidFill>
                <a:srgbClr val="000000"/>
              </a:solidFill>
              <a:highlight>
                <a:srgbClr val="FFFF00"/>
              </a:highlight>
            </a:endParaRPr>
          </a:p>
        </p:txBody>
      </p:sp>
      <p:pic>
        <p:nvPicPr>
          <p:cNvPr id="301" name="Google Shape;301;p45"/>
          <p:cNvPicPr preferRelativeResize="0"/>
          <p:nvPr/>
        </p:nvPicPr>
        <p:blipFill>
          <a:blip r:embed="rId3">
            <a:alphaModFix/>
          </a:blip>
          <a:stretch>
            <a:fillRect/>
          </a:stretch>
        </p:blipFill>
        <p:spPr>
          <a:xfrm>
            <a:off x="6974250" y="3834525"/>
            <a:ext cx="1687125" cy="1109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307" name="Google Shape;307;p46"/>
          <p:cNvSpPr txBox="1"/>
          <p:nvPr>
            <p:ph idx="1" type="body"/>
          </p:nvPr>
        </p:nvSpPr>
        <p:spPr>
          <a:xfrm>
            <a:off x="311700" y="1266325"/>
            <a:ext cx="59640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Suggestions for Kansas: </a:t>
            </a:r>
            <a:endParaRPr/>
          </a:p>
          <a:p>
            <a:pPr indent="-342900" lvl="0" marL="457200" rtl="0" algn="l">
              <a:spcBef>
                <a:spcPts val="1600"/>
              </a:spcBef>
              <a:spcAft>
                <a:spcPts val="0"/>
              </a:spcAft>
              <a:buSzPts val="1800"/>
              <a:buChar char="●"/>
            </a:pPr>
            <a:r>
              <a:rPr lang="en"/>
              <a:t>more consistent testing</a:t>
            </a:r>
            <a:endParaRPr/>
          </a:p>
          <a:p>
            <a:pPr indent="-342900" lvl="0" marL="457200" rtl="0" algn="l">
              <a:spcBef>
                <a:spcPts val="0"/>
              </a:spcBef>
              <a:spcAft>
                <a:spcPts val="0"/>
              </a:spcAft>
              <a:buSzPts val="1800"/>
              <a:buChar char="●"/>
            </a:pPr>
            <a:r>
              <a:rPr lang="en"/>
              <a:t>extend housing freeze to post-eviction notice processes</a:t>
            </a:r>
            <a:endParaRPr/>
          </a:p>
          <a:p>
            <a:pPr indent="-342900" lvl="0" marL="457200" rtl="0" algn="l">
              <a:spcBef>
                <a:spcPts val="0"/>
              </a:spcBef>
              <a:spcAft>
                <a:spcPts val="0"/>
              </a:spcAft>
              <a:buSzPts val="1800"/>
              <a:buChar char="●"/>
            </a:pPr>
            <a:r>
              <a:rPr lang="en"/>
              <a:t>better education on how the virus spreads</a:t>
            </a:r>
            <a:endParaRPr/>
          </a:p>
          <a:p>
            <a:pPr indent="-342900" lvl="0" marL="457200" rtl="0" algn="l">
              <a:spcBef>
                <a:spcPts val="0"/>
              </a:spcBef>
              <a:spcAft>
                <a:spcPts val="0"/>
              </a:spcAft>
              <a:buSzPts val="1800"/>
              <a:buChar char="●"/>
            </a:pPr>
            <a:r>
              <a:rPr lang="en"/>
              <a:t>stricter measures such as</a:t>
            </a:r>
            <a:r>
              <a:rPr lang="en"/>
              <a:t> </a:t>
            </a:r>
            <a:r>
              <a:rPr lang="en"/>
              <a:t>assisting the medical community and mandating self-quarantine for travelers</a:t>
            </a:r>
            <a:endParaRPr/>
          </a:p>
        </p:txBody>
      </p:sp>
      <p:pic>
        <p:nvPicPr>
          <p:cNvPr id="308" name="Google Shape;308;p46"/>
          <p:cNvPicPr preferRelativeResize="0"/>
          <p:nvPr/>
        </p:nvPicPr>
        <p:blipFill rotWithShape="1">
          <a:blip r:embed="rId3">
            <a:alphaModFix/>
          </a:blip>
          <a:srcRect b="0" l="15556" r="8072" t="16478"/>
          <a:stretch/>
        </p:blipFill>
        <p:spPr>
          <a:xfrm>
            <a:off x="6312825" y="2471825"/>
            <a:ext cx="2309025" cy="18939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Finishing Thoughts . . .</a:t>
            </a:r>
            <a:endParaRPr/>
          </a:p>
        </p:txBody>
      </p:sp>
      <p:sp>
        <p:nvSpPr>
          <p:cNvPr id="314" name="Google Shape;314;p4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a complex issue and it was difficult to focus on our comparison between New Jersey and Kansas.</a:t>
            </a:r>
            <a:endParaRPr/>
          </a:p>
          <a:p>
            <a:pPr indent="0" lvl="0" marL="0" rtl="0" algn="l">
              <a:spcBef>
                <a:spcPts val="1600"/>
              </a:spcBef>
              <a:spcAft>
                <a:spcPts val="0"/>
              </a:spcAft>
              <a:buNone/>
            </a:pPr>
            <a:r>
              <a:rPr lang="en"/>
              <a:t>Also it was difficult to get data on specific industries for each state as most data tended to be nationwide.</a:t>
            </a:r>
            <a:endParaRPr/>
          </a:p>
          <a:p>
            <a:pPr indent="0" lvl="0" marL="0" rtl="0" algn="l">
              <a:lnSpc>
                <a:spcPct val="100000"/>
              </a:lnSpc>
              <a:spcBef>
                <a:spcPts val="1600"/>
              </a:spcBef>
              <a:spcAft>
                <a:spcPts val="0"/>
              </a:spcAft>
              <a:buNone/>
            </a:pPr>
            <a:r>
              <a:rPr lang="en"/>
              <a:t>The Covid-19 pandemic is ongoing  and constantly changing. The current data trends presented here may not be reflected in</a:t>
            </a:r>
            <a:endParaRPr/>
          </a:p>
          <a:p>
            <a:pPr indent="0" lvl="0" marL="0" rtl="0" algn="l">
              <a:lnSpc>
                <a:spcPct val="100000"/>
              </a:lnSpc>
              <a:spcBef>
                <a:spcPts val="0"/>
              </a:spcBef>
              <a:spcAft>
                <a:spcPts val="0"/>
              </a:spcAft>
              <a:buNone/>
            </a:pPr>
            <a:r>
              <a:rPr lang="en"/>
              <a:t>future analyses. </a:t>
            </a:r>
            <a:endParaRPr/>
          </a:p>
          <a:p>
            <a:pPr indent="0" lvl="0" marL="0" rtl="0" algn="l">
              <a:spcBef>
                <a:spcPts val="0"/>
              </a:spcBef>
              <a:spcAft>
                <a:spcPts val="1600"/>
              </a:spcAft>
              <a:buNone/>
            </a:pPr>
            <a:r>
              <a:t/>
            </a:r>
            <a:endParaRPr/>
          </a:p>
        </p:txBody>
      </p:sp>
      <p:pic>
        <p:nvPicPr>
          <p:cNvPr id="315" name="Google Shape;315;p47"/>
          <p:cNvPicPr preferRelativeResize="0"/>
          <p:nvPr/>
        </p:nvPicPr>
        <p:blipFill rotWithShape="1">
          <a:blip r:embed="rId3">
            <a:alphaModFix/>
          </a:blip>
          <a:srcRect b="10158" l="1017" r="5611" t="18702"/>
          <a:stretch/>
        </p:blipFill>
        <p:spPr>
          <a:xfrm>
            <a:off x="6009398" y="3458325"/>
            <a:ext cx="2567521" cy="13042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r>
              <a:rPr lang="en">
                <a:solidFill>
                  <a:srgbClr val="000000"/>
                </a:solidFill>
                <a:highlight>
                  <a:srgbClr val="FFFF00"/>
                </a:highlight>
              </a:rPr>
              <a:t>(to be deleted)</a:t>
            </a:r>
            <a:endParaRPr>
              <a:solidFill>
                <a:srgbClr val="000000"/>
              </a:solidFill>
              <a:highlight>
                <a:srgbClr val="FFFF00"/>
              </a:highlight>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Visual aid: quotes from the news….</a:t>
            </a:r>
            <a:r>
              <a:rPr i="1" lang="en" sz="1000"/>
              <a:t>over dramatized</a:t>
            </a:r>
            <a:endParaRPr sz="1000"/>
          </a:p>
          <a:p>
            <a:pPr indent="0" lvl="0" marL="0" rtl="0" algn="l">
              <a:spcBef>
                <a:spcPts val="1600"/>
              </a:spcBef>
              <a:spcAft>
                <a:spcPts val="0"/>
              </a:spcAft>
              <a:buNone/>
            </a:pPr>
            <a:r>
              <a:rPr lang="en" sz="1000">
                <a:solidFill>
                  <a:srgbClr val="333333"/>
                </a:solidFill>
                <a:highlight>
                  <a:srgbClr val="FFFFFF"/>
                </a:highlight>
                <a:latin typeface="Verdana"/>
                <a:ea typeface="Verdana"/>
                <a:cs typeface="Verdana"/>
                <a:sym typeface="Verdana"/>
              </a:rPr>
              <a:t>“ ‘The coronavirus has crystallized in the minds of more people the absolute divisions between socioeconomic groups and between races,’ former Kansas City Mayor Sly James  - timothy</a:t>
            </a:r>
            <a:endParaRPr sz="1000">
              <a:solidFill>
                <a:srgbClr val="333333"/>
              </a:solidFill>
              <a:highlight>
                <a:srgbClr val="FFFFFF"/>
              </a:highlight>
              <a:latin typeface="Verdana"/>
              <a:ea typeface="Verdana"/>
              <a:cs typeface="Verdana"/>
              <a:sym typeface="Verdana"/>
            </a:endParaRPr>
          </a:p>
          <a:p>
            <a:pPr indent="0" lvl="0" marL="0" rtl="0" algn="l">
              <a:spcBef>
                <a:spcPts val="1600"/>
              </a:spcBef>
              <a:spcAft>
                <a:spcPts val="0"/>
              </a:spcAft>
              <a:buNone/>
            </a:pPr>
            <a:r>
              <a:rPr lang="en" sz="1000">
                <a:solidFill>
                  <a:srgbClr val="333333"/>
                </a:solidFill>
                <a:highlight>
                  <a:srgbClr val="FFFFFF"/>
                </a:highlight>
                <a:latin typeface="Georgia"/>
                <a:ea typeface="Georgia"/>
                <a:cs typeface="Georgia"/>
                <a:sym typeface="Georgia"/>
              </a:rPr>
              <a:t>“Low gasoline prices don’t do much for you if schools are closed, you cancel your trip or you’re working from home because of the virus.” — </a:t>
            </a:r>
            <a:r>
              <a:rPr i="1" lang="en" sz="1000" u="sng">
                <a:solidFill>
                  <a:srgbClr val="326891"/>
                </a:solidFill>
                <a:highlight>
                  <a:srgbClr val="FFFFFF"/>
                </a:highlight>
                <a:latin typeface="Georgia"/>
                <a:ea typeface="Georgia"/>
                <a:cs typeface="Georgia"/>
                <a:sym typeface="Georgia"/>
                <a:hlinkClick r:id="rId3">
                  <a:extLst>
                    <a:ext uri="{A12FA001-AC4F-418D-AE19-62706E023703}">
                      <ahyp:hlinkClr val="tx"/>
                    </a:ext>
                  </a:extLst>
                </a:hlinkClick>
              </a:rPr>
              <a:t>Daniel Yergin</a:t>
            </a:r>
            <a:r>
              <a:rPr i="1" lang="en" sz="1000">
                <a:solidFill>
                  <a:srgbClr val="333333"/>
                </a:solidFill>
                <a:highlight>
                  <a:srgbClr val="FFFFFF"/>
                </a:highlight>
                <a:latin typeface="Georgia"/>
                <a:ea typeface="Georgia"/>
                <a:cs typeface="Georgia"/>
                <a:sym typeface="Georgia"/>
              </a:rPr>
              <a:t>, an energy historian and vice chairman of IHS</a:t>
            </a:r>
            <a:endParaRPr sz="1000">
              <a:solidFill>
                <a:srgbClr val="333333"/>
              </a:solidFill>
              <a:highlight>
                <a:srgbClr val="FFFFFF"/>
              </a:highlight>
              <a:latin typeface="Verdana"/>
              <a:ea typeface="Verdana"/>
              <a:cs typeface="Verdana"/>
              <a:sym typeface="Verdana"/>
            </a:endParaRPr>
          </a:p>
          <a:p>
            <a:pPr indent="0" lvl="0" marL="0" rtl="0" algn="l">
              <a:spcBef>
                <a:spcPts val="1600"/>
              </a:spcBef>
              <a:spcAft>
                <a:spcPts val="0"/>
              </a:spcAft>
              <a:buNone/>
            </a:pPr>
            <a:r>
              <a:rPr lang="en"/>
              <a:t>Why we chose this topic. -see </a:t>
            </a:r>
            <a:r>
              <a:rPr lang="en"/>
              <a:t>economic</a:t>
            </a:r>
            <a:r>
              <a:rPr lang="en"/>
              <a:t> </a:t>
            </a:r>
            <a:r>
              <a:rPr lang="en"/>
              <a:t>impact</a:t>
            </a:r>
            <a:r>
              <a:rPr lang="en"/>
              <a:t> of covid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Why did we pick Kansas and New Jersey? </a:t>
            </a:r>
            <a:endParaRPr/>
          </a:p>
          <a:p>
            <a:pPr indent="457200" lvl="0" marL="0" rtl="0" algn="l">
              <a:spcBef>
                <a:spcPts val="1600"/>
              </a:spcBef>
              <a:spcAft>
                <a:spcPts val="0"/>
              </a:spcAft>
              <a:buNone/>
            </a:pPr>
            <a:r>
              <a:rPr lang="en"/>
              <a:t>Population, location, timing, deaths, differences in industry, etc.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7300" y="43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Covid-19 Has Had a Major Impact on the Economy</a:t>
            </a:r>
            <a:endParaRPr sz="2400"/>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has been, and continues to be, the defining issue of 2020; it has caused major </a:t>
            </a:r>
            <a:r>
              <a:rPr lang="en"/>
              <a:t>disruption</a:t>
            </a:r>
            <a:r>
              <a:rPr lang="en"/>
              <a:t> for almost any area of life, including on the nation’s economy and labor market.</a:t>
            </a:r>
            <a:endParaRPr/>
          </a:p>
          <a:p>
            <a:pPr indent="0" lvl="0" marL="0" rtl="0" algn="l">
              <a:spcBef>
                <a:spcPts val="1600"/>
              </a:spcBef>
              <a:spcAft>
                <a:spcPts val="0"/>
              </a:spcAft>
              <a:buNone/>
            </a:pPr>
            <a:r>
              <a:t/>
            </a:r>
            <a:endParaRPr sz="200"/>
          </a:p>
          <a:p>
            <a:pPr indent="-304800" lvl="0" marL="457200" rtl="0" algn="l">
              <a:spcBef>
                <a:spcPts val="1600"/>
              </a:spcBef>
              <a:spcAft>
                <a:spcPts val="0"/>
              </a:spcAft>
              <a:buClr>
                <a:srgbClr val="333333"/>
              </a:buClr>
              <a:buSzPts val="1200"/>
              <a:buChar char="●"/>
            </a:pPr>
            <a:r>
              <a:rPr lang="en" sz="1200">
                <a:solidFill>
                  <a:srgbClr val="333333"/>
                </a:solidFill>
                <a:highlight>
                  <a:schemeClr val="lt1"/>
                </a:highlight>
              </a:rPr>
              <a:t>“The coronavirus has crystallized in the minds of more people the absolute divisions between socioeconomic groups and between races.” — Sly James</a:t>
            </a:r>
            <a:r>
              <a:rPr i="1" lang="en" sz="1200">
                <a:solidFill>
                  <a:srgbClr val="333333"/>
                </a:solidFill>
                <a:highlight>
                  <a:schemeClr val="lt1"/>
                </a:highlight>
              </a:rPr>
              <a:t>, former Kansas City Mayor</a:t>
            </a:r>
            <a:endParaRPr sz="1200">
              <a:solidFill>
                <a:srgbClr val="333333"/>
              </a:solidFill>
              <a:highlight>
                <a:schemeClr val="lt1"/>
              </a:highlight>
            </a:endParaRPr>
          </a:p>
          <a:p>
            <a:pPr indent="0" lvl="0" marL="457200" rtl="0" algn="l">
              <a:spcBef>
                <a:spcPts val="1600"/>
              </a:spcBef>
              <a:spcAft>
                <a:spcPts val="0"/>
              </a:spcAft>
              <a:buNone/>
            </a:pPr>
            <a:r>
              <a:t/>
            </a:r>
            <a:endParaRPr sz="1200">
              <a:solidFill>
                <a:srgbClr val="333333"/>
              </a:solidFill>
              <a:highlight>
                <a:schemeClr val="lt1"/>
              </a:highlight>
            </a:endParaRPr>
          </a:p>
          <a:p>
            <a:pPr indent="-304800" lvl="0" marL="457200" rtl="0" algn="l">
              <a:spcBef>
                <a:spcPts val="1600"/>
              </a:spcBef>
              <a:spcAft>
                <a:spcPts val="0"/>
              </a:spcAft>
              <a:buSzPts val="1200"/>
              <a:buChar char="●"/>
            </a:pPr>
            <a:r>
              <a:rPr lang="en" sz="1200">
                <a:solidFill>
                  <a:srgbClr val="333333"/>
                </a:solidFill>
                <a:highlight>
                  <a:schemeClr val="lt1"/>
                </a:highlight>
              </a:rPr>
              <a:t>“Low gasoline prices don’t do much for you if schools are closed, you cancel your trip or you’re working from home because of the virus.” — </a:t>
            </a:r>
            <a:r>
              <a:rPr lang="en" sz="1200">
                <a:solidFill>
                  <a:srgbClr val="333333"/>
                </a:solidFill>
                <a:highlight>
                  <a:schemeClr val="lt1"/>
                </a:highlight>
                <a:uFill>
                  <a:noFill/>
                </a:uFill>
                <a:hlinkClick r:id="rId3">
                  <a:extLst>
                    <a:ext uri="{A12FA001-AC4F-418D-AE19-62706E023703}">
                      <ahyp:hlinkClr val="tx"/>
                    </a:ext>
                  </a:extLst>
                </a:hlinkClick>
              </a:rPr>
              <a:t>Daniel Yergin</a:t>
            </a:r>
            <a:r>
              <a:rPr i="1" lang="en" sz="1200">
                <a:solidFill>
                  <a:srgbClr val="333333"/>
                </a:solidFill>
                <a:highlight>
                  <a:schemeClr val="lt1"/>
                </a:highlight>
              </a:rPr>
              <a:t>, an energy historian and vice chairman of IHS</a:t>
            </a:r>
            <a:endParaRPr sz="2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Covid-19 in the Headlines:</a:t>
            </a:r>
            <a:endParaRPr/>
          </a:p>
        </p:txBody>
      </p:sp>
      <p:pic>
        <p:nvPicPr>
          <p:cNvPr id="98" name="Google Shape;98;p18"/>
          <p:cNvPicPr preferRelativeResize="0"/>
          <p:nvPr/>
        </p:nvPicPr>
        <p:blipFill rotWithShape="1">
          <a:blip r:embed="rId3">
            <a:alphaModFix/>
          </a:blip>
          <a:srcRect b="42055" l="0" r="0" t="0"/>
          <a:stretch/>
        </p:blipFill>
        <p:spPr>
          <a:xfrm rot="-1691637">
            <a:off x="886669" y="2546836"/>
            <a:ext cx="6254015" cy="648427"/>
          </a:xfrm>
          <a:prstGeom prst="rect">
            <a:avLst/>
          </a:prstGeom>
          <a:noFill/>
          <a:ln>
            <a:noFill/>
          </a:ln>
        </p:spPr>
      </p:pic>
      <p:pic>
        <p:nvPicPr>
          <p:cNvPr id="99" name="Google Shape;99;p18"/>
          <p:cNvPicPr preferRelativeResize="0"/>
          <p:nvPr/>
        </p:nvPicPr>
        <p:blipFill>
          <a:blip r:embed="rId4">
            <a:alphaModFix/>
          </a:blip>
          <a:stretch>
            <a:fillRect/>
          </a:stretch>
        </p:blipFill>
        <p:spPr>
          <a:xfrm>
            <a:off x="311688" y="1230925"/>
            <a:ext cx="7007275" cy="692750"/>
          </a:xfrm>
          <a:prstGeom prst="rect">
            <a:avLst/>
          </a:prstGeom>
          <a:noFill/>
          <a:ln>
            <a:noFill/>
          </a:ln>
        </p:spPr>
      </p:pic>
      <p:pic>
        <p:nvPicPr>
          <p:cNvPr id="100" name="Google Shape;100;p18"/>
          <p:cNvPicPr preferRelativeResize="0"/>
          <p:nvPr/>
        </p:nvPicPr>
        <p:blipFill>
          <a:blip r:embed="rId5">
            <a:alphaModFix/>
          </a:blip>
          <a:stretch>
            <a:fillRect/>
          </a:stretch>
        </p:blipFill>
        <p:spPr>
          <a:xfrm>
            <a:off x="1888513" y="3256100"/>
            <a:ext cx="6410325" cy="857250"/>
          </a:xfrm>
          <a:prstGeom prst="rect">
            <a:avLst/>
          </a:prstGeom>
          <a:noFill/>
          <a:ln>
            <a:noFill/>
          </a:ln>
        </p:spPr>
      </p:pic>
      <p:pic>
        <p:nvPicPr>
          <p:cNvPr id="101" name="Google Shape;101;p18"/>
          <p:cNvPicPr preferRelativeResize="0"/>
          <p:nvPr/>
        </p:nvPicPr>
        <p:blipFill>
          <a:blip r:embed="rId6">
            <a:alphaModFix/>
          </a:blip>
          <a:stretch>
            <a:fillRect/>
          </a:stretch>
        </p:blipFill>
        <p:spPr>
          <a:xfrm rot="2700000">
            <a:off x="1027701" y="2173025"/>
            <a:ext cx="6611797" cy="112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Kansas vs New Jersey</a:t>
            </a:r>
            <a:endParaRPr/>
          </a:p>
        </p:txBody>
      </p:sp>
      <p:sp>
        <p:nvSpPr>
          <p:cNvPr id="107" name="Google Shape;107;p19"/>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ur team wanted to know if there were any trends or conclusions we could find regarding states’ responses to the pandemic.</a:t>
            </a:r>
            <a:endParaRPr/>
          </a:p>
          <a:p>
            <a:pPr indent="0" lvl="0" marL="0" rtl="0" algn="l">
              <a:spcBef>
                <a:spcPts val="1600"/>
              </a:spcBef>
              <a:spcAft>
                <a:spcPts val="0"/>
              </a:spcAft>
              <a:buNone/>
            </a:pPr>
            <a:r>
              <a:rPr lang="en"/>
              <a:t>Specifically, we chose the data from two different U.S. states to compare and contrast the impact and response of the virus.</a:t>
            </a:r>
            <a:endParaRPr/>
          </a:p>
          <a:p>
            <a:pPr indent="0" lvl="0" marL="0" rtl="0" algn="l">
              <a:spcBef>
                <a:spcPts val="1600"/>
              </a:spcBef>
              <a:spcAft>
                <a:spcPts val="0"/>
              </a:spcAft>
              <a:buNone/>
            </a:pPr>
            <a:r>
              <a:rPr lang="en"/>
              <a:t>We chose to analyze the data from Kansas and New Jersey because of differences in such as geography, population density, industries, etc.</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13" name="Google Shape;113;p20"/>
          <p:cNvSpPr txBox="1"/>
          <p:nvPr/>
        </p:nvSpPr>
        <p:spPr>
          <a:xfrm>
            <a:off x="447825" y="1152425"/>
            <a:ext cx="3819900" cy="3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Kansas</a:t>
            </a:r>
            <a:endParaRPr b="1" u="sng"/>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rPr lang="en" sz="1200"/>
              <a:t>Total Population - 2,908,776</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Total Households - 1,124,549</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Median Age - 36.5</a:t>
            </a:r>
            <a:endParaRPr sz="1200"/>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None/>
            </a:pPr>
            <a:r>
              <a:rPr lang="en" sz="1200"/>
              <a:t>Total Employer Establishment - 74,947</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Population per square mile - 35.6 </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Population above 65 - 15.1%</a:t>
            </a:r>
            <a:endParaRPr sz="2400">
              <a:solidFill>
                <a:srgbClr val="2222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400">
              <a:solidFill>
                <a:srgbClr val="222222"/>
              </a:solidFill>
              <a:highlight>
                <a:srgbClr val="FFFFFF"/>
              </a:highlight>
              <a:latin typeface="Roboto"/>
              <a:ea typeface="Roboto"/>
              <a:cs typeface="Roboto"/>
              <a:sym typeface="Roboto"/>
            </a:endParaRPr>
          </a:p>
        </p:txBody>
      </p:sp>
      <p:sp>
        <p:nvSpPr>
          <p:cNvPr id="114" name="Google Shape;114;p20"/>
          <p:cNvSpPr txBox="1"/>
          <p:nvPr/>
        </p:nvSpPr>
        <p:spPr>
          <a:xfrm>
            <a:off x="4438825" y="1152425"/>
            <a:ext cx="4037100" cy="37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New Jersey</a:t>
            </a:r>
            <a:endParaRPr b="1" u="sng"/>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rPr lang="en" sz="1200"/>
              <a:t>Total Population - 8,881,845</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Total Households - 3,213,362</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Median Age - 39.8</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Total Employer Establishment - 233,907</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Population per square mile - 1,215</a:t>
            </a:r>
            <a:endParaRPr sz="1200"/>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200"/>
              <a:t>Population above 65 - 15.5%</a:t>
            </a:r>
            <a:endParaRPr sz="1200">
              <a:solidFill>
                <a:schemeClr val="dk1"/>
              </a:solidFill>
            </a:endParaRPr>
          </a:p>
        </p:txBody>
      </p:sp>
      <p:pic>
        <p:nvPicPr>
          <p:cNvPr id="115" name="Google Shape;115;p20"/>
          <p:cNvPicPr preferRelativeResize="0"/>
          <p:nvPr/>
        </p:nvPicPr>
        <p:blipFill>
          <a:blip r:embed="rId3">
            <a:alphaModFix/>
          </a:blip>
          <a:stretch>
            <a:fillRect/>
          </a:stretch>
        </p:blipFill>
        <p:spPr>
          <a:xfrm>
            <a:off x="537375" y="3768600"/>
            <a:ext cx="1920707" cy="1152424"/>
          </a:xfrm>
          <a:prstGeom prst="rect">
            <a:avLst/>
          </a:prstGeom>
          <a:noFill/>
          <a:ln>
            <a:noFill/>
          </a:ln>
        </p:spPr>
      </p:pic>
      <p:pic>
        <p:nvPicPr>
          <p:cNvPr id="116" name="Google Shape;116;p20"/>
          <p:cNvPicPr preferRelativeResize="0"/>
          <p:nvPr/>
        </p:nvPicPr>
        <p:blipFill>
          <a:blip r:embed="rId4">
            <a:alphaModFix/>
          </a:blip>
          <a:stretch>
            <a:fillRect/>
          </a:stretch>
        </p:blipFill>
        <p:spPr>
          <a:xfrm>
            <a:off x="4512850" y="3715150"/>
            <a:ext cx="1255650" cy="12593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22" name="Google Shape;122;p21"/>
          <p:cNvSpPr txBox="1"/>
          <p:nvPr>
            <p:ph idx="1" type="body"/>
          </p:nvPr>
        </p:nvSpPr>
        <p:spPr>
          <a:xfrm>
            <a:off x="311700" y="1266325"/>
            <a:ext cx="8520600" cy="20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The impact of the Covid-19 virus would be significantly worse in </a:t>
            </a:r>
            <a:r>
              <a:rPr lang="en"/>
              <a:t>New Jersey </a:t>
            </a:r>
            <a:r>
              <a:rPr lang="en"/>
              <a:t>than in Kansas by studying:</a:t>
            </a:r>
            <a:endParaRPr/>
          </a:p>
          <a:p>
            <a:pPr indent="-317500" lvl="1" marL="914400" rtl="0" algn="l">
              <a:spcBef>
                <a:spcPts val="0"/>
              </a:spcBef>
              <a:spcAft>
                <a:spcPts val="0"/>
              </a:spcAft>
              <a:buSzPts val="1400"/>
              <a:buAutoNum type="alphaLcParenR"/>
            </a:pPr>
            <a:r>
              <a:rPr lang="en"/>
              <a:t>The number of cases of COVID</a:t>
            </a:r>
            <a:endParaRPr/>
          </a:p>
          <a:p>
            <a:pPr indent="-317500" lvl="1" marL="914400" rtl="0" algn="l">
              <a:spcBef>
                <a:spcPts val="0"/>
              </a:spcBef>
              <a:spcAft>
                <a:spcPts val="0"/>
              </a:spcAft>
              <a:buSzPts val="1400"/>
              <a:buAutoNum type="alphaLcParenR"/>
            </a:pPr>
            <a:r>
              <a:rPr lang="en"/>
              <a:t>Unemployment factors</a:t>
            </a:r>
            <a:endParaRPr/>
          </a:p>
          <a:p>
            <a:pPr indent="-317500" lvl="1" marL="914400" rtl="0" algn="l">
              <a:spcBef>
                <a:spcPts val="0"/>
              </a:spcBef>
              <a:spcAft>
                <a:spcPts val="0"/>
              </a:spcAft>
              <a:buSzPts val="1400"/>
              <a:buAutoNum type="alphaLcParenR"/>
            </a:pPr>
            <a:r>
              <a:rPr lang="en"/>
              <a:t>Impact of unemployment</a:t>
            </a:r>
            <a:endParaRPr/>
          </a:p>
          <a:p>
            <a:pPr indent="-342900" lvl="0" marL="457200" rtl="0" algn="l">
              <a:spcBef>
                <a:spcPts val="0"/>
              </a:spcBef>
              <a:spcAft>
                <a:spcPts val="0"/>
              </a:spcAft>
              <a:buSzPts val="1800"/>
              <a:buAutoNum type="arabicParenR"/>
            </a:pPr>
            <a:r>
              <a:rPr lang="en"/>
              <a:t>Trends could be discovered regarding unemployment by industry.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