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7" r:id="rId4"/>
    <p:sldId id="278" r:id="rId5"/>
    <p:sldId id="279" r:id="rId6"/>
    <p:sldId id="280" r:id="rId7"/>
    <p:sldId id="28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p:cViewPr varScale="1">
        <p:scale>
          <a:sx n="107" d="100"/>
          <a:sy n="107" d="100"/>
        </p:scale>
        <p:origin x="176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3892A4B-D00E-40F0-8DBD-9E312E52E36E}" type="datetimeFigureOut">
              <a:rPr lang="en-US" smtClean="0"/>
              <a:pPr/>
              <a:t>9/19/22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18234B8-A429-4536-9B03-447F6D4F350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892A4B-D00E-40F0-8DBD-9E312E52E36E}" type="datetimeFigureOut">
              <a:rPr lang="en-US" smtClean="0"/>
              <a:pPr/>
              <a:t>9/19/22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234B8-A429-4536-9B03-447F6D4F35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892A4B-D00E-40F0-8DBD-9E312E52E36E}" type="datetimeFigureOut">
              <a:rPr lang="en-US" smtClean="0"/>
              <a:pPr/>
              <a:t>9/19/22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234B8-A429-4536-9B03-447F6D4F35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3892A4B-D00E-40F0-8DBD-9E312E52E36E}" type="datetimeFigureOut">
              <a:rPr lang="en-US" smtClean="0"/>
              <a:pPr/>
              <a:t>9/19/22</a:t>
            </a:fld>
            <a:endParaRPr lang="en-US"/>
          </a:p>
        </p:txBody>
      </p:sp>
      <p:sp>
        <p:nvSpPr>
          <p:cNvPr id="9" name="Slide Number Placeholder 8"/>
          <p:cNvSpPr>
            <a:spLocks noGrp="1"/>
          </p:cNvSpPr>
          <p:nvPr>
            <p:ph type="sldNum" sz="quarter" idx="15"/>
          </p:nvPr>
        </p:nvSpPr>
        <p:spPr/>
        <p:txBody>
          <a:bodyPr rtlCol="0"/>
          <a:lstStyle/>
          <a:p>
            <a:fld id="{518234B8-A429-4536-9B03-447F6D4F350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3892A4B-D00E-40F0-8DBD-9E312E52E36E}" type="datetimeFigureOut">
              <a:rPr lang="en-US" smtClean="0"/>
              <a:pPr/>
              <a:t>9/19/22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18234B8-A429-4536-9B03-447F6D4F350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3892A4B-D00E-40F0-8DBD-9E312E52E36E}" type="datetimeFigureOut">
              <a:rPr lang="en-US" smtClean="0"/>
              <a:pPr/>
              <a:t>9/19/22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234B8-A429-4536-9B03-447F6D4F350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3892A4B-D00E-40F0-8DBD-9E312E52E36E}" type="datetimeFigureOut">
              <a:rPr lang="en-US" smtClean="0"/>
              <a:pPr/>
              <a:t>9/19/22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234B8-A429-4536-9B03-447F6D4F350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3892A4B-D00E-40F0-8DBD-9E312E52E36E}" type="datetimeFigureOut">
              <a:rPr lang="en-US" smtClean="0"/>
              <a:pPr/>
              <a:t>9/19/22</a:t>
            </a:fld>
            <a:endParaRPr lang="en-US"/>
          </a:p>
        </p:txBody>
      </p:sp>
      <p:sp>
        <p:nvSpPr>
          <p:cNvPr id="7" name="Slide Number Placeholder 6"/>
          <p:cNvSpPr>
            <a:spLocks noGrp="1"/>
          </p:cNvSpPr>
          <p:nvPr>
            <p:ph type="sldNum" sz="quarter" idx="11"/>
          </p:nvPr>
        </p:nvSpPr>
        <p:spPr/>
        <p:txBody>
          <a:bodyPr rtlCol="0"/>
          <a:lstStyle/>
          <a:p>
            <a:fld id="{518234B8-A429-4536-9B03-447F6D4F350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92A4B-D00E-40F0-8DBD-9E312E52E36E}" type="datetimeFigureOut">
              <a:rPr lang="en-US" smtClean="0"/>
              <a:pPr/>
              <a:t>9/19/22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234B8-A429-4536-9B03-447F6D4F35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3892A4B-D00E-40F0-8DBD-9E312E52E36E}" type="datetimeFigureOut">
              <a:rPr lang="en-US" smtClean="0"/>
              <a:pPr/>
              <a:t>9/19/22</a:t>
            </a:fld>
            <a:endParaRPr lang="en-US"/>
          </a:p>
        </p:txBody>
      </p:sp>
      <p:sp>
        <p:nvSpPr>
          <p:cNvPr id="22" name="Slide Number Placeholder 21"/>
          <p:cNvSpPr>
            <a:spLocks noGrp="1"/>
          </p:cNvSpPr>
          <p:nvPr>
            <p:ph type="sldNum" sz="quarter" idx="15"/>
          </p:nvPr>
        </p:nvSpPr>
        <p:spPr/>
        <p:txBody>
          <a:bodyPr rtlCol="0"/>
          <a:lstStyle/>
          <a:p>
            <a:fld id="{518234B8-A429-4536-9B03-447F6D4F350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3892A4B-D00E-40F0-8DBD-9E312E52E36E}" type="datetimeFigureOut">
              <a:rPr lang="en-US" smtClean="0"/>
              <a:pPr/>
              <a:t>9/19/22</a:t>
            </a:fld>
            <a:endParaRPr lang="en-US"/>
          </a:p>
        </p:txBody>
      </p:sp>
      <p:sp>
        <p:nvSpPr>
          <p:cNvPr id="18" name="Slide Number Placeholder 17"/>
          <p:cNvSpPr>
            <a:spLocks noGrp="1"/>
          </p:cNvSpPr>
          <p:nvPr>
            <p:ph type="sldNum" sz="quarter" idx="11"/>
          </p:nvPr>
        </p:nvSpPr>
        <p:spPr/>
        <p:txBody>
          <a:bodyPr rtlCol="0"/>
          <a:lstStyle/>
          <a:p>
            <a:fld id="{518234B8-A429-4536-9B03-447F6D4F350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3892A4B-D00E-40F0-8DBD-9E312E52E36E}" type="datetimeFigureOut">
              <a:rPr lang="en-US" smtClean="0"/>
              <a:pPr/>
              <a:t>9/19/22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18234B8-A429-4536-9B03-447F6D4F35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tint.info/html/ArtInt_171.html#classification-example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owardsdatascience.com/accuracy-precision-recall-or-f1-331fb37c5cb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470 – artificial intelligence</a:t>
            </a:r>
          </a:p>
        </p:txBody>
      </p:sp>
      <p:sp>
        <p:nvSpPr>
          <p:cNvPr id="3" name="Subtitle 2"/>
          <p:cNvSpPr>
            <a:spLocks noGrp="1"/>
          </p:cNvSpPr>
          <p:nvPr>
            <p:ph type="subTitle" idx="1"/>
          </p:nvPr>
        </p:nvSpPr>
        <p:spPr/>
        <p:txBody>
          <a:bodyPr/>
          <a:lstStyle/>
          <a:p>
            <a:r>
              <a:rPr lang="en-US" dirty="0"/>
              <a:t>Lesson #10b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1268-F081-DB49-ADD5-00B2619ACC50}"/>
              </a:ext>
            </a:extLst>
          </p:cNvPr>
          <p:cNvSpPr>
            <a:spLocks noGrp="1"/>
          </p:cNvSpPr>
          <p:nvPr>
            <p:ph type="title"/>
          </p:nvPr>
        </p:nvSpPr>
        <p:spPr>
          <a:xfrm>
            <a:off x="457200" y="274638"/>
            <a:ext cx="7467600" cy="868362"/>
          </a:xfrm>
        </p:spPr>
        <p:txBody>
          <a:bodyPr/>
          <a:lstStyle/>
          <a:p>
            <a:r>
              <a:rPr lang="en-US" dirty="0"/>
              <a:t>Decision Tree</a:t>
            </a:r>
          </a:p>
        </p:txBody>
      </p:sp>
      <p:sp>
        <p:nvSpPr>
          <p:cNvPr id="3" name="Content Placeholder 2">
            <a:extLst>
              <a:ext uri="{FF2B5EF4-FFF2-40B4-BE49-F238E27FC236}">
                <a16:creationId xmlns:a16="http://schemas.microsoft.com/office/drawing/2014/main" id="{3AB1CC34-FDD8-1342-B638-26F2A87CD424}"/>
              </a:ext>
            </a:extLst>
          </p:cNvPr>
          <p:cNvSpPr>
            <a:spLocks noGrp="1"/>
          </p:cNvSpPr>
          <p:nvPr>
            <p:ph sz="quarter" idx="1"/>
          </p:nvPr>
        </p:nvSpPr>
        <p:spPr>
          <a:xfrm>
            <a:off x="457200" y="1524000"/>
            <a:ext cx="8001000" cy="4949952"/>
          </a:xfrm>
        </p:spPr>
        <p:txBody>
          <a:bodyPr/>
          <a:lstStyle/>
          <a:p>
            <a:r>
              <a:rPr lang="en-US" dirty="0"/>
              <a:t>A </a:t>
            </a:r>
            <a:r>
              <a:rPr lang="en-US" b="1" i="1" dirty="0"/>
              <a:t>decision tree </a:t>
            </a:r>
            <a:r>
              <a:rPr lang="en-US" dirty="0"/>
              <a:t>can be used as a </a:t>
            </a:r>
            <a:r>
              <a:rPr lang="en-US" b="1" i="1" dirty="0"/>
              <a:t>classifier</a:t>
            </a:r>
          </a:p>
          <a:p>
            <a:r>
              <a:rPr lang="en-US" dirty="0"/>
              <a:t>An algorithm learns how to make decisions at each level of the tree</a:t>
            </a:r>
          </a:p>
          <a:p>
            <a:r>
              <a:rPr lang="en-US" dirty="0"/>
              <a:t>Information entropy is a measure of the uncertainty with these decisions</a:t>
            </a:r>
          </a:p>
          <a:p>
            <a:r>
              <a:rPr lang="en-US" dirty="0"/>
              <a:t>The goal is to reduce the uncertainty as you move from the root node to the leaf nodes. That is, try to reduce the entropy (or uncertainty) as you progress down the tree</a:t>
            </a:r>
          </a:p>
          <a:p>
            <a:endParaRPr lang="en-US" dirty="0"/>
          </a:p>
          <a:p>
            <a:endParaRPr lang="en-US" dirty="0"/>
          </a:p>
        </p:txBody>
      </p:sp>
    </p:spTree>
    <p:extLst>
      <p:ext uri="{BB962C8B-B14F-4D97-AF65-F5344CB8AC3E}">
        <p14:creationId xmlns:p14="http://schemas.microsoft.com/office/powerpoint/2010/main" val="103246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1268-F081-DB49-ADD5-00B2619ACC50}"/>
              </a:ext>
            </a:extLst>
          </p:cNvPr>
          <p:cNvSpPr>
            <a:spLocks noGrp="1"/>
          </p:cNvSpPr>
          <p:nvPr>
            <p:ph type="title"/>
          </p:nvPr>
        </p:nvSpPr>
        <p:spPr>
          <a:xfrm>
            <a:off x="457200" y="274638"/>
            <a:ext cx="7467600" cy="563562"/>
          </a:xfrm>
        </p:spPr>
        <p:txBody>
          <a:bodyPr/>
          <a:lstStyle/>
          <a:p>
            <a:r>
              <a:rPr lang="en-US" dirty="0"/>
              <a:t>Decision Tree – An Example</a:t>
            </a:r>
          </a:p>
        </p:txBody>
      </p:sp>
      <p:sp>
        <p:nvSpPr>
          <p:cNvPr id="6" name="Content Placeholder 5"/>
          <p:cNvSpPr>
            <a:spLocks noGrp="1"/>
          </p:cNvSpPr>
          <p:nvPr>
            <p:ph sz="quarter" idx="1"/>
          </p:nvPr>
        </p:nvSpPr>
        <p:spPr>
          <a:xfrm>
            <a:off x="228600" y="990600"/>
            <a:ext cx="3048000" cy="3429000"/>
          </a:xfrm>
        </p:spPr>
        <p:txBody>
          <a:bodyPr>
            <a:normAutofit fontScale="55000" lnSpcReduction="20000"/>
          </a:bodyPr>
          <a:lstStyle/>
          <a:p>
            <a:r>
              <a:rPr lang="en-US" dirty="0"/>
              <a:t>Examples of a user's preferences</a:t>
            </a:r>
          </a:p>
          <a:p>
            <a:r>
              <a:rPr lang="en-US" dirty="0"/>
              <a:t>These are some training and test examples obtained from observing a user deciding whether to read articles posted to a threaded discussion board depending on:</a:t>
            </a:r>
          </a:p>
          <a:p>
            <a:pPr lvl="1"/>
            <a:r>
              <a:rPr lang="en-US" dirty="0"/>
              <a:t>whether the author is known or not</a:t>
            </a:r>
          </a:p>
          <a:p>
            <a:pPr lvl="1"/>
            <a:r>
              <a:rPr lang="en-US" dirty="0"/>
              <a:t>whether the article started a new thread or was a follow-up</a:t>
            </a:r>
          </a:p>
          <a:p>
            <a:pPr lvl="1"/>
            <a:r>
              <a:rPr lang="en-US" dirty="0"/>
              <a:t>the length of the article, </a:t>
            </a:r>
          </a:p>
          <a:p>
            <a:pPr lvl="1"/>
            <a:r>
              <a:rPr lang="en-US" dirty="0"/>
              <a:t>whether it is read at home or at work. </a:t>
            </a:r>
          </a:p>
          <a:p>
            <a:r>
              <a:rPr lang="en-US" dirty="0"/>
              <a:t>e1,...,e18 are the training examples. The aim is to make a prediction for the user action on e19, e20, and other, currently unseen, examples.</a:t>
            </a:r>
          </a:p>
        </p:txBody>
      </p:sp>
      <p:graphicFrame>
        <p:nvGraphicFramePr>
          <p:cNvPr id="5" name="Table 4"/>
          <p:cNvGraphicFramePr>
            <a:graphicFrameLocks noGrp="1"/>
          </p:cNvGraphicFramePr>
          <p:nvPr>
            <p:extLst>
              <p:ext uri="{D42A27DB-BD31-4B8C-83A1-F6EECF244321}">
                <p14:modId xmlns:p14="http://schemas.microsoft.com/office/powerpoint/2010/main" val="2697671157"/>
              </p:ext>
            </p:extLst>
          </p:nvPr>
        </p:nvGraphicFramePr>
        <p:xfrm>
          <a:off x="3578544" y="1143000"/>
          <a:ext cx="4574856" cy="4873631"/>
        </p:xfrm>
        <a:graphic>
          <a:graphicData uri="http://schemas.openxmlformats.org/drawingml/2006/table">
            <a:tbl>
              <a:tblPr/>
              <a:tblGrid>
                <a:gridCol w="762476">
                  <a:extLst>
                    <a:ext uri="{9D8B030D-6E8A-4147-A177-3AD203B41FA5}">
                      <a16:colId xmlns:a16="http://schemas.microsoft.com/office/drawing/2014/main" val="4089964224"/>
                    </a:ext>
                  </a:extLst>
                </a:gridCol>
                <a:gridCol w="762476">
                  <a:extLst>
                    <a:ext uri="{9D8B030D-6E8A-4147-A177-3AD203B41FA5}">
                      <a16:colId xmlns:a16="http://schemas.microsoft.com/office/drawing/2014/main" val="203988067"/>
                    </a:ext>
                  </a:extLst>
                </a:gridCol>
                <a:gridCol w="762476">
                  <a:extLst>
                    <a:ext uri="{9D8B030D-6E8A-4147-A177-3AD203B41FA5}">
                      <a16:colId xmlns:a16="http://schemas.microsoft.com/office/drawing/2014/main" val="1974033139"/>
                    </a:ext>
                  </a:extLst>
                </a:gridCol>
                <a:gridCol w="762476">
                  <a:extLst>
                    <a:ext uri="{9D8B030D-6E8A-4147-A177-3AD203B41FA5}">
                      <a16:colId xmlns:a16="http://schemas.microsoft.com/office/drawing/2014/main" val="4126227693"/>
                    </a:ext>
                  </a:extLst>
                </a:gridCol>
                <a:gridCol w="762476">
                  <a:extLst>
                    <a:ext uri="{9D8B030D-6E8A-4147-A177-3AD203B41FA5}">
                      <a16:colId xmlns:a16="http://schemas.microsoft.com/office/drawing/2014/main" val="1897993400"/>
                    </a:ext>
                  </a:extLst>
                </a:gridCol>
                <a:gridCol w="762476">
                  <a:extLst>
                    <a:ext uri="{9D8B030D-6E8A-4147-A177-3AD203B41FA5}">
                      <a16:colId xmlns:a16="http://schemas.microsoft.com/office/drawing/2014/main" val="1516546801"/>
                    </a:ext>
                  </a:extLst>
                </a:gridCol>
              </a:tblGrid>
              <a:tr h="392131">
                <a:tc>
                  <a:txBody>
                    <a:bodyPr/>
                    <a:lstStyle/>
                    <a:p>
                      <a:pPr algn="l"/>
                      <a:r>
                        <a:rPr lang="en-US" sz="1100" i="1">
                          <a:effectLst/>
                        </a:rPr>
                        <a:t>Example</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i="1">
                          <a:effectLst/>
                        </a:rPr>
                        <a:t>Author</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i="1" dirty="0">
                          <a:effectLst/>
                        </a:rPr>
                        <a:t>Thread</a:t>
                      </a:r>
                      <a:endParaRPr lang="en-US" sz="1100" dirty="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i="1" dirty="0">
                          <a:effectLst/>
                        </a:rPr>
                        <a:t>Length</a:t>
                      </a:r>
                      <a:endParaRPr lang="en-US" sz="1100" dirty="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i="1" dirty="0">
                          <a:effectLst/>
                        </a:rPr>
                        <a:t>Where Read</a:t>
                      </a:r>
                      <a:endParaRPr lang="en-US" sz="1100" dirty="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i="1">
                          <a:effectLst/>
                        </a:rPr>
                        <a:t>User Action</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1835118897"/>
                  </a:ext>
                </a:extLst>
              </a:tr>
              <a:tr h="224075">
                <a:tc>
                  <a:txBody>
                    <a:bodyPr/>
                    <a:lstStyle/>
                    <a:p>
                      <a:pPr algn="l"/>
                      <a:r>
                        <a:rPr lang="en-US" sz="1100" i="1">
                          <a:effectLst/>
                        </a:rPr>
                        <a:t>e</a:t>
                      </a:r>
                      <a:r>
                        <a:rPr lang="en-US" sz="1100" i="1" baseline="-25000">
                          <a:effectLst/>
                        </a:rPr>
                        <a:t>1</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new</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long</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home</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skips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3034220714"/>
                  </a:ext>
                </a:extLst>
              </a:tr>
              <a:tr h="224075">
                <a:tc>
                  <a:txBody>
                    <a:bodyPr/>
                    <a:lstStyle/>
                    <a:p>
                      <a:pPr algn="l"/>
                      <a:r>
                        <a:rPr lang="en-US" sz="1100" i="1">
                          <a:effectLst/>
                        </a:rPr>
                        <a:t>e</a:t>
                      </a:r>
                      <a:r>
                        <a:rPr lang="en-US" sz="1100" i="1" baseline="-25000">
                          <a:effectLst/>
                        </a:rPr>
                        <a:t>2</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unknown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new</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short</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work</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reads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3375172452"/>
                  </a:ext>
                </a:extLst>
              </a:tr>
              <a:tr h="224075">
                <a:tc>
                  <a:txBody>
                    <a:bodyPr/>
                    <a:lstStyle/>
                    <a:p>
                      <a:pPr algn="l"/>
                      <a:r>
                        <a:rPr lang="en-US" sz="1100" i="1">
                          <a:effectLst/>
                        </a:rPr>
                        <a:t>e</a:t>
                      </a:r>
                      <a:r>
                        <a:rPr lang="en-US" sz="1100" i="1" baseline="-25000">
                          <a:effectLst/>
                        </a:rPr>
                        <a:t>3</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unknown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follow Up</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long</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work</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skips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3205401060"/>
                  </a:ext>
                </a:extLst>
              </a:tr>
              <a:tr h="224075">
                <a:tc>
                  <a:txBody>
                    <a:bodyPr/>
                    <a:lstStyle/>
                    <a:p>
                      <a:pPr algn="l"/>
                      <a:r>
                        <a:rPr lang="en-US" sz="1100" i="1">
                          <a:effectLst/>
                        </a:rPr>
                        <a:t>e</a:t>
                      </a:r>
                      <a:r>
                        <a:rPr lang="en-US" sz="1100" i="1" baseline="-25000">
                          <a:effectLst/>
                        </a:rPr>
                        <a:t>4</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follow Up</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long</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home</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skips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1518330783"/>
                  </a:ext>
                </a:extLst>
              </a:tr>
              <a:tr h="224075">
                <a:tc>
                  <a:txBody>
                    <a:bodyPr/>
                    <a:lstStyle/>
                    <a:p>
                      <a:pPr algn="l"/>
                      <a:r>
                        <a:rPr lang="en-US" sz="1100" i="1">
                          <a:effectLst/>
                        </a:rPr>
                        <a:t>e</a:t>
                      </a:r>
                      <a:r>
                        <a:rPr lang="en-US" sz="1100" i="1" baseline="-25000">
                          <a:effectLst/>
                        </a:rPr>
                        <a:t>5</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new</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short</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home</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reads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2720449657"/>
                  </a:ext>
                </a:extLst>
              </a:tr>
              <a:tr h="224075">
                <a:tc>
                  <a:txBody>
                    <a:bodyPr/>
                    <a:lstStyle/>
                    <a:p>
                      <a:pPr algn="l"/>
                      <a:r>
                        <a:rPr lang="en-US" sz="1100" i="1">
                          <a:effectLst/>
                        </a:rPr>
                        <a:t>e</a:t>
                      </a:r>
                      <a:r>
                        <a:rPr lang="en-US" sz="1100" i="1" baseline="-25000">
                          <a:effectLst/>
                        </a:rPr>
                        <a:t>6</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follow Up</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long</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work</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skips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3883827591"/>
                  </a:ext>
                </a:extLst>
              </a:tr>
              <a:tr h="224075">
                <a:tc>
                  <a:txBody>
                    <a:bodyPr/>
                    <a:lstStyle/>
                    <a:p>
                      <a:pPr algn="l"/>
                      <a:r>
                        <a:rPr lang="en-US" sz="1100" i="1">
                          <a:effectLst/>
                        </a:rPr>
                        <a:t>e</a:t>
                      </a:r>
                      <a:r>
                        <a:rPr lang="en-US" sz="1100" i="1" baseline="-25000">
                          <a:effectLst/>
                        </a:rPr>
                        <a:t>7</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unknown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follow Up</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short</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work</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skips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876335625"/>
                  </a:ext>
                </a:extLst>
              </a:tr>
              <a:tr h="224075">
                <a:tc>
                  <a:txBody>
                    <a:bodyPr/>
                    <a:lstStyle/>
                    <a:p>
                      <a:pPr algn="l"/>
                      <a:r>
                        <a:rPr lang="en-US" sz="1100" i="1">
                          <a:effectLst/>
                        </a:rPr>
                        <a:t>e</a:t>
                      </a:r>
                      <a:r>
                        <a:rPr lang="en-US" sz="1100" i="1" baseline="-25000">
                          <a:effectLst/>
                        </a:rPr>
                        <a:t>8</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unknown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new</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short</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work</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reads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1593240767"/>
                  </a:ext>
                </a:extLst>
              </a:tr>
              <a:tr h="224075">
                <a:tc>
                  <a:txBody>
                    <a:bodyPr/>
                    <a:lstStyle/>
                    <a:p>
                      <a:pPr algn="l"/>
                      <a:r>
                        <a:rPr lang="en-US" sz="1100" i="1">
                          <a:effectLst/>
                        </a:rPr>
                        <a:t>e</a:t>
                      </a:r>
                      <a:r>
                        <a:rPr lang="en-US" sz="1100" i="1" baseline="-25000">
                          <a:effectLst/>
                        </a:rPr>
                        <a:t>9</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follow Up</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long</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home</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skips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4053429234"/>
                  </a:ext>
                </a:extLst>
              </a:tr>
              <a:tr h="224075">
                <a:tc>
                  <a:txBody>
                    <a:bodyPr/>
                    <a:lstStyle/>
                    <a:p>
                      <a:pPr algn="l"/>
                      <a:r>
                        <a:rPr lang="en-US" sz="1100" i="1">
                          <a:effectLst/>
                        </a:rPr>
                        <a:t>e</a:t>
                      </a:r>
                      <a:r>
                        <a:rPr lang="en-US" sz="1100" i="1" baseline="-25000">
                          <a:effectLst/>
                        </a:rPr>
                        <a:t>10</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new</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long</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work</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skips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1980570763"/>
                  </a:ext>
                </a:extLst>
              </a:tr>
              <a:tr h="224075">
                <a:tc>
                  <a:txBody>
                    <a:bodyPr/>
                    <a:lstStyle/>
                    <a:p>
                      <a:pPr algn="l"/>
                      <a:r>
                        <a:rPr lang="en-US" sz="1100" i="1">
                          <a:effectLst/>
                        </a:rPr>
                        <a:t>e</a:t>
                      </a:r>
                      <a:r>
                        <a:rPr lang="en-US" sz="1100" i="1" baseline="-25000">
                          <a:effectLst/>
                        </a:rPr>
                        <a:t>11</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unknown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follow Up</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short</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home</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skips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1197160596"/>
                  </a:ext>
                </a:extLst>
              </a:tr>
              <a:tr h="224075">
                <a:tc>
                  <a:txBody>
                    <a:bodyPr/>
                    <a:lstStyle/>
                    <a:p>
                      <a:pPr algn="l"/>
                      <a:r>
                        <a:rPr lang="en-US" sz="1100" i="1">
                          <a:effectLst/>
                        </a:rPr>
                        <a:t>e</a:t>
                      </a:r>
                      <a:r>
                        <a:rPr lang="en-US" sz="1100" i="1" baseline="-25000">
                          <a:effectLst/>
                        </a:rPr>
                        <a:t>12</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new</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long</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work</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skips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1227672033"/>
                  </a:ext>
                </a:extLst>
              </a:tr>
              <a:tr h="224075">
                <a:tc>
                  <a:txBody>
                    <a:bodyPr/>
                    <a:lstStyle/>
                    <a:p>
                      <a:pPr algn="l"/>
                      <a:r>
                        <a:rPr lang="en-US" sz="1100" i="1">
                          <a:effectLst/>
                        </a:rPr>
                        <a:t>e</a:t>
                      </a:r>
                      <a:r>
                        <a:rPr lang="en-US" sz="1100" i="1" baseline="-25000">
                          <a:effectLst/>
                        </a:rPr>
                        <a:t>13</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follow Up</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short</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home</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reads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1225404785"/>
                  </a:ext>
                </a:extLst>
              </a:tr>
              <a:tr h="224075">
                <a:tc>
                  <a:txBody>
                    <a:bodyPr/>
                    <a:lstStyle/>
                    <a:p>
                      <a:pPr algn="l"/>
                      <a:r>
                        <a:rPr lang="en-US" sz="1100" i="1">
                          <a:effectLst/>
                        </a:rPr>
                        <a:t>e</a:t>
                      </a:r>
                      <a:r>
                        <a:rPr lang="en-US" sz="1100" i="1" baseline="-25000">
                          <a:effectLst/>
                        </a:rPr>
                        <a:t>14</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new</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short</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work</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reads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2656772969"/>
                  </a:ext>
                </a:extLst>
              </a:tr>
              <a:tr h="224075">
                <a:tc>
                  <a:txBody>
                    <a:bodyPr/>
                    <a:lstStyle/>
                    <a:p>
                      <a:pPr algn="l"/>
                      <a:r>
                        <a:rPr lang="en-US" sz="1100" i="1">
                          <a:effectLst/>
                        </a:rPr>
                        <a:t>e</a:t>
                      </a:r>
                      <a:r>
                        <a:rPr lang="en-US" sz="1100" i="1" baseline="-25000">
                          <a:effectLst/>
                        </a:rPr>
                        <a:t>15</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new</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short</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home</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reads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2979151293"/>
                  </a:ext>
                </a:extLst>
              </a:tr>
              <a:tr h="224075">
                <a:tc>
                  <a:txBody>
                    <a:bodyPr/>
                    <a:lstStyle/>
                    <a:p>
                      <a:pPr algn="l"/>
                      <a:r>
                        <a:rPr lang="en-US" sz="1100" i="1">
                          <a:effectLst/>
                        </a:rPr>
                        <a:t>e</a:t>
                      </a:r>
                      <a:r>
                        <a:rPr lang="en-US" sz="1100" i="1" baseline="-25000">
                          <a:effectLst/>
                        </a:rPr>
                        <a:t>16</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follow Up</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short</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work</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reads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1024804962"/>
                  </a:ext>
                </a:extLst>
              </a:tr>
              <a:tr h="224075">
                <a:tc>
                  <a:txBody>
                    <a:bodyPr/>
                    <a:lstStyle/>
                    <a:p>
                      <a:pPr algn="l"/>
                      <a:r>
                        <a:rPr lang="en-US" sz="1100" i="1">
                          <a:effectLst/>
                        </a:rPr>
                        <a:t>e</a:t>
                      </a:r>
                      <a:r>
                        <a:rPr lang="en-US" sz="1100" i="1" baseline="-25000">
                          <a:effectLst/>
                        </a:rPr>
                        <a:t>17</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new</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short</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home</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reads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3053190401"/>
                  </a:ext>
                </a:extLst>
              </a:tr>
              <a:tr h="224075">
                <a:tc>
                  <a:txBody>
                    <a:bodyPr/>
                    <a:lstStyle/>
                    <a:p>
                      <a:pPr algn="l"/>
                      <a:r>
                        <a:rPr lang="en-US" sz="1100" i="1">
                          <a:effectLst/>
                        </a:rPr>
                        <a:t>e</a:t>
                      </a:r>
                      <a:r>
                        <a:rPr lang="en-US" sz="1100" i="1" baseline="-25000">
                          <a:effectLst/>
                        </a:rPr>
                        <a:t>18</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unknown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new</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short</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work</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reads</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2155012018"/>
                  </a:ext>
                </a:extLst>
              </a:tr>
              <a:tr h="224075">
                <a:tc>
                  <a:txBody>
                    <a:bodyPr/>
                    <a:lstStyle/>
                    <a:p>
                      <a:pPr algn="l"/>
                      <a:r>
                        <a:rPr lang="en-US" sz="1100" i="1">
                          <a:effectLst/>
                        </a:rPr>
                        <a:t>e</a:t>
                      </a:r>
                      <a:r>
                        <a:rPr lang="en-US" sz="1100" i="1" baseline="-25000">
                          <a:effectLst/>
                        </a:rPr>
                        <a:t>19</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unknown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new</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long</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work</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3060507645"/>
                  </a:ext>
                </a:extLst>
              </a:tr>
              <a:tr h="224075">
                <a:tc>
                  <a:txBody>
                    <a:bodyPr/>
                    <a:lstStyle/>
                    <a:p>
                      <a:pPr algn="l"/>
                      <a:r>
                        <a:rPr lang="en-US" sz="1100" i="1">
                          <a:effectLst/>
                        </a:rPr>
                        <a:t>e</a:t>
                      </a:r>
                      <a:r>
                        <a:rPr lang="en-US" sz="1100" i="1" baseline="-25000">
                          <a:effectLst/>
                        </a:rPr>
                        <a:t>20</a:t>
                      </a:r>
                      <a:endParaRPr lang="en-US" sz="1100">
                        <a:effectLst/>
                      </a:endParaRP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unknown</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follow Up</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long</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a:effectLst/>
                        </a:rPr>
                        <a:t>home</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sz="1100" dirty="0">
                          <a:effectLst/>
                        </a:rPr>
                        <a:t>?</a:t>
                      </a:r>
                    </a:p>
                  </a:txBody>
                  <a:tcPr marL="64188" marR="64188" marT="28009" marB="28009"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extLst>
                  <a:ext uri="{0D108BD9-81ED-4DB2-BD59-A6C34878D82A}">
                    <a16:rowId xmlns:a16="http://schemas.microsoft.com/office/drawing/2014/main" val="2862789400"/>
                  </a:ext>
                </a:extLst>
              </a:tr>
            </a:tbl>
          </a:graphicData>
        </a:graphic>
      </p:graphicFrame>
      <p:pic>
        <p:nvPicPr>
          <p:cNvPr id="7" name="Picture 6"/>
          <p:cNvPicPr>
            <a:picLocks noChangeAspect="1"/>
          </p:cNvPicPr>
          <p:nvPr/>
        </p:nvPicPr>
        <p:blipFill>
          <a:blip r:embed="rId2"/>
          <a:stretch>
            <a:fillRect/>
          </a:stretch>
        </p:blipFill>
        <p:spPr>
          <a:xfrm>
            <a:off x="165787" y="4721071"/>
            <a:ext cx="3339413" cy="1527329"/>
          </a:xfrm>
          <a:prstGeom prst="rect">
            <a:avLst/>
          </a:prstGeom>
        </p:spPr>
      </p:pic>
      <p:sp>
        <p:nvSpPr>
          <p:cNvPr id="8" name="Content Placeholder 2">
            <a:extLst>
              <a:ext uri="{FF2B5EF4-FFF2-40B4-BE49-F238E27FC236}">
                <a16:creationId xmlns:a16="http://schemas.microsoft.com/office/drawing/2014/main" id="{3AB1CC34-FDD8-1342-B638-26F2A87CD424}"/>
              </a:ext>
            </a:extLst>
          </p:cNvPr>
          <p:cNvSpPr txBox="1">
            <a:spLocks/>
          </p:cNvSpPr>
          <p:nvPr/>
        </p:nvSpPr>
        <p:spPr>
          <a:xfrm>
            <a:off x="1600200" y="6321431"/>
            <a:ext cx="8001000" cy="3048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Font typeface="Wingdings"/>
              <a:buNone/>
            </a:pPr>
            <a:r>
              <a:rPr lang="en-US" sz="1200"/>
              <a:t>Source: </a:t>
            </a:r>
            <a:r>
              <a:rPr lang="en-US" sz="1200">
                <a:hlinkClick r:id="rId3"/>
              </a:rPr>
              <a:t>https://artint.info/html/ArtInt_171.html#classification-examples</a:t>
            </a:r>
            <a:endParaRPr lang="en-US" sz="1200"/>
          </a:p>
          <a:p>
            <a:endParaRPr lang="en-US" sz="1200" dirty="0"/>
          </a:p>
        </p:txBody>
      </p:sp>
    </p:spTree>
    <p:extLst>
      <p:ext uri="{BB962C8B-B14F-4D97-AF65-F5344CB8AC3E}">
        <p14:creationId xmlns:p14="http://schemas.microsoft.com/office/powerpoint/2010/main" val="230293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1268-F081-DB49-ADD5-00B2619ACC50}"/>
              </a:ext>
            </a:extLst>
          </p:cNvPr>
          <p:cNvSpPr>
            <a:spLocks noGrp="1"/>
          </p:cNvSpPr>
          <p:nvPr>
            <p:ph type="title"/>
          </p:nvPr>
        </p:nvSpPr>
        <p:spPr>
          <a:xfrm>
            <a:off x="457200" y="274638"/>
            <a:ext cx="7467600" cy="1020762"/>
          </a:xfrm>
        </p:spPr>
        <p:txBody>
          <a:bodyPr/>
          <a:lstStyle/>
          <a:p>
            <a:r>
              <a:rPr lang="en-US" dirty="0"/>
              <a:t>Decision Tree</a:t>
            </a:r>
          </a:p>
        </p:txBody>
      </p:sp>
      <p:sp>
        <p:nvSpPr>
          <p:cNvPr id="4" name="Content Placeholder 3"/>
          <p:cNvSpPr>
            <a:spLocks noGrp="1"/>
          </p:cNvSpPr>
          <p:nvPr>
            <p:ph sz="quarter" idx="1"/>
          </p:nvPr>
        </p:nvSpPr>
        <p:spPr>
          <a:xfrm>
            <a:off x="228600" y="1600200"/>
            <a:ext cx="7696200" cy="4873752"/>
          </a:xfrm>
        </p:spPr>
        <p:txBody>
          <a:bodyPr/>
          <a:lstStyle/>
          <a:p>
            <a:r>
              <a:rPr lang="en-US" dirty="0"/>
              <a:t>Look at </a:t>
            </a:r>
            <a:r>
              <a:rPr lang="en-US" b="1" u="sng" dirty="0"/>
              <a:t>decision_trees.py</a:t>
            </a:r>
          </a:p>
          <a:p>
            <a:r>
              <a:rPr lang="en-US" dirty="0"/>
              <a:t>Input: </a:t>
            </a:r>
            <a:r>
              <a:rPr lang="en-US" b="1" u="sng" dirty="0"/>
              <a:t>data_decision_trees.txt</a:t>
            </a:r>
          </a:p>
          <a:p>
            <a:r>
              <a:rPr lang="en-US" dirty="0"/>
              <a:t>The data file consists of 360 rows, each containing 3 values (2 inputs and a label)</a:t>
            </a:r>
          </a:p>
          <a:p>
            <a:r>
              <a:rPr lang="en-US" dirty="0"/>
              <a:t>Two classes are created based on label of 0 or 1</a:t>
            </a:r>
          </a:p>
          <a:p>
            <a:r>
              <a:rPr lang="en-US" dirty="0"/>
              <a:t>Scatter plot is drawn: </a:t>
            </a:r>
            <a:r>
              <a:rPr lang="en-US" sz="2000" dirty="0">
                <a:latin typeface="Courier New" panose="02070309020205020404" pitchFamily="49" charset="0"/>
                <a:cs typeface="Courier New" panose="02070309020205020404" pitchFamily="49" charset="0"/>
              </a:rPr>
              <a:t>class</a:t>
            </a:r>
            <a:r>
              <a:rPr lang="en-US" dirty="0"/>
              <a:t> </a:t>
            </a:r>
            <a:r>
              <a:rPr lang="en-US" sz="2000" dirty="0">
                <a:latin typeface="Courier New" panose="02070309020205020404" pitchFamily="49" charset="0"/>
                <a:cs typeface="Courier New" panose="02070309020205020404" pitchFamily="49" charset="0"/>
              </a:rPr>
              <a:t>0-&gt;”X”, class 1-&gt;”O”</a:t>
            </a:r>
          </a:p>
          <a:p>
            <a:r>
              <a:rPr lang="en-US" dirty="0"/>
              <a:t>The data is split: 75% for training, 25% for testing</a:t>
            </a:r>
          </a:p>
          <a:p>
            <a:r>
              <a:rPr lang="en-US" dirty="0"/>
              <a:t>Decision Tree is trained with maximum depth of 4</a:t>
            </a:r>
          </a:p>
          <a:p>
            <a:pPr lvl="1"/>
            <a:r>
              <a:rPr lang="en-US" dirty="0"/>
              <a:t>Let’s experiment with other depth levels</a:t>
            </a:r>
          </a:p>
          <a:p>
            <a:r>
              <a:rPr lang="en-US" dirty="0"/>
              <a:t>Classification chart and metrics are displayed for both the training set and the test set</a:t>
            </a:r>
          </a:p>
          <a:p>
            <a:endParaRPr lang="en-US" dirty="0"/>
          </a:p>
        </p:txBody>
      </p:sp>
    </p:spTree>
    <p:extLst>
      <p:ext uri="{BB962C8B-B14F-4D97-AF65-F5344CB8AC3E}">
        <p14:creationId xmlns:p14="http://schemas.microsoft.com/office/powerpoint/2010/main" val="1138884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001000" cy="639762"/>
          </a:xfrm>
        </p:spPr>
        <p:txBody>
          <a:bodyPr>
            <a:normAutofit fontScale="90000"/>
          </a:bodyPr>
          <a:lstStyle/>
          <a:p>
            <a:pPr algn="ctr"/>
            <a:r>
              <a:rPr lang="en-US" dirty="0"/>
              <a:t>The Metrics to Evaluate Classification</a:t>
            </a:r>
            <a:br>
              <a:rPr lang="en-US" dirty="0"/>
            </a:br>
            <a:r>
              <a:rPr lang="en-US" sz="1600" dirty="0"/>
              <a:t>Based on Titanic Survival Example</a:t>
            </a:r>
          </a:p>
        </p:txBody>
      </p:sp>
      <p:sp>
        <p:nvSpPr>
          <p:cNvPr id="3" name="Content Placeholder 2"/>
          <p:cNvSpPr>
            <a:spLocks noGrp="1"/>
          </p:cNvSpPr>
          <p:nvPr>
            <p:ph sz="quarter" idx="1"/>
          </p:nvPr>
        </p:nvSpPr>
        <p:spPr>
          <a:xfrm>
            <a:off x="152400" y="1371600"/>
            <a:ext cx="8534400" cy="4800600"/>
          </a:xfrm>
        </p:spPr>
        <p:txBody>
          <a:bodyPr>
            <a:normAutofit fontScale="55000" lnSpcReduction="20000"/>
          </a:bodyPr>
          <a:lstStyle/>
          <a:p>
            <a:pPr fontAlgn="base"/>
            <a:r>
              <a:rPr lang="en-US" dirty="0"/>
              <a:t>Remember there are 4 cases with classification: True Positive (TP), True Negative (TN), False Positive (FP), and False Negative (FN)</a:t>
            </a:r>
          </a:p>
          <a:p>
            <a:pPr fontAlgn="base"/>
            <a:r>
              <a:rPr lang="en-US" b="1" dirty="0"/>
              <a:t>Accuracy</a:t>
            </a:r>
            <a:r>
              <a:rPr lang="en-US" dirty="0"/>
              <a:t> - 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p>
          <a:p>
            <a:pPr lvl="1" fontAlgn="base"/>
            <a:r>
              <a:rPr lang="en-US" dirty="0"/>
              <a:t>Accuracy = TP+TN/TP+FP+FN+TN</a:t>
            </a:r>
          </a:p>
          <a:p>
            <a:pPr fontAlgn="base"/>
            <a:endParaRPr lang="en-US" b="1" dirty="0"/>
          </a:p>
          <a:p>
            <a:pPr fontAlgn="base"/>
            <a:r>
              <a:rPr lang="en-US" b="1" dirty="0"/>
              <a:t>Precision</a:t>
            </a:r>
            <a:r>
              <a:rPr lang="en-US" dirty="0"/>
              <a:t> - Precision is the ratio of correctly predicted positive observations to the total predicted positive observations. The question that this metric answer is of all passengers that labeled as survived, how many actually survived? High precision relates to the low false positive rate. </a:t>
            </a:r>
          </a:p>
          <a:p>
            <a:pPr lvl="1" fontAlgn="base"/>
            <a:r>
              <a:rPr lang="en-US" dirty="0"/>
              <a:t>Precision = TP/TP+FP</a:t>
            </a:r>
          </a:p>
          <a:p>
            <a:pPr fontAlgn="base"/>
            <a:endParaRPr lang="en-US" b="1" dirty="0"/>
          </a:p>
          <a:p>
            <a:pPr fontAlgn="base"/>
            <a:r>
              <a:rPr lang="en-US" b="1" dirty="0"/>
              <a:t>Recall </a:t>
            </a:r>
            <a:r>
              <a:rPr lang="en-US" dirty="0"/>
              <a:t>(Sensitivity) - Recall is the ratio of correctly predicted positive observations to the all observations in actual class - yes. The question recall answers is: Of all the passengers that truly survived, how many did we label? </a:t>
            </a:r>
          </a:p>
          <a:p>
            <a:pPr lvl="1" fontAlgn="base"/>
            <a:r>
              <a:rPr lang="en-US" dirty="0"/>
              <a:t>Recall = TP/TP+FN</a:t>
            </a:r>
          </a:p>
          <a:p>
            <a:pPr fontAlgn="base"/>
            <a:endParaRPr lang="en-US" b="1" dirty="0"/>
          </a:p>
          <a:p>
            <a:pPr fontAlgn="base"/>
            <a:r>
              <a:rPr lang="en-US" b="1" dirty="0"/>
              <a:t>F1 score</a:t>
            </a:r>
            <a:r>
              <a:rPr lang="en-US" dirty="0"/>
              <a:t> - F1 Score is the weighted average of Precision and Recall. Therefore, this score takes both false positives and false negatives into account. Intuitively it is not as easy to understand as accuracy, but F1 is usually more useful than accuracy, especially if you have an uneven class distribution. Accuracy works best if false positives and false negatives have similar cost. If the cost of false positives and false negatives are very different, it’s better to look at both Precision and Recall. </a:t>
            </a:r>
          </a:p>
          <a:p>
            <a:pPr lvl="1" fontAlgn="base"/>
            <a:r>
              <a:rPr lang="en-US" dirty="0"/>
              <a:t>F1 Score = 2*(Recall * Precision) / (Recall + Precision)</a:t>
            </a:r>
          </a:p>
          <a:p>
            <a:endParaRPr lang="en-US" dirty="0"/>
          </a:p>
        </p:txBody>
      </p:sp>
      <p:sp>
        <p:nvSpPr>
          <p:cNvPr id="4" name="Rectangle 3"/>
          <p:cNvSpPr/>
          <p:nvPr/>
        </p:nvSpPr>
        <p:spPr>
          <a:xfrm>
            <a:off x="1066800" y="6352401"/>
            <a:ext cx="7239000" cy="276999"/>
          </a:xfrm>
          <a:prstGeom prst="rect">
            <a:avLst/>
          </a:prstGeom>
        </p:spPr>
        <p:txBody>
          <a:bodyPr wrap="square">
            <a:spAutoFit/>
          </a:bodyPr>
          <a:lstStyle/>
          <a:p>
            <a:r>
              <a:rPr lang="en-US" sz="1200" dirty="0"/>
              <a:t>Source: </a:t>
            </a:r>
            <a:r>
              <a:rPr lang="en-US" sz="1200" dirty="0">
                <a:hlinkClick r:id="rId2"/>
              </a:rPr>
              <a:t>https://towardsdatascience.com/accuracy-precision-recall-or-f1-331fb37c5cb9</a:t>
            </a:r>
            <a:endParaRPr lang="en-US" sz="1200" dirty="0"/>
          </a:p>
        </p:txBody>
      </p:sp>
    </p:spTree>
    <p:extLst>
      <p:ext uri="{BB962C8B-B14F-4D97-AF65-F5344CB8AC3E}">
        <p14:creationId xmlns:p14="http://schemas.microsoft.com/office/powerpoint/2010/main" val="365693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1268-F081-DB49-ADD5-00B2619ACC50}"/>
              </a:ext>
            </a:extLst>
          </p:cNvPr>
          <p:cNvSpPr>
            <a:spLocks noGrp="1"/>
          </p:cNvSpPr>
          <p:nvPr>
            <p:ph type="title"/>
          </p:nvPr>
        </p:nvSpPr>
        <p:spPr>
          <a:xfrm>
            <a:off x="457200" y="274638"/>
            <a:ext cx="8077200" cy="1020762"/>
          </a:xfrm>
        </p:spPr>
        <p:txBody>
          <a:bodyPr/>
          <a:lstStyle/>
          <a:p>
            <a:r>
              <a:rPr lang="en-US" dirty="0"/>
              <a:t>Ensemble Learning and Random Forests</a:t>
            </a:r>
          </a:p>
        </p:txBody>
      </p:sp>
      <p:sp>
        <p:nvSpPr>
          <p:cNvPr id="4" name="Content Placeholder 3"/>
          <p:cNvSpPr>
            <a:spLocks noGrp="1"/>
          </p:cNvSpPr>
          <p:nvPr>
            <p:ph sz="quarter" idx="1"/>
          </p:nvPr>
        </p:nvSpPr>
        <p:spPr>
          <a:xfrm>
            <a:off x="228600" y="1600200"/>
            <a:ext cx="8077200" cy="4873752"/>
          </a:xfrm>
        </p:spPr>
        <p:txBody>
          <a:bodyPr>
            <a:normAutofit lnSpcReduction="10000"/>
          </a:bodyPr>
          <a:lstStyle/>
          <a:p>
            <a:r>
              <a:rPr lang="en-US" b="1" i="1" dirty="0"/>
              <a:t>Ensemble learning </a:t>
            </a:r>
            <a:r>
              <a:rPr lang="en-US" dirty="0"/>
              <a:t>– combining multiple models</a:t>
            </a:r>
          </a:p>
          <a:p>
            <a:r>
              <a:rPr lang="en-US" b="1" i="1" dirty="0"/>
              <a:t>Random forest </a:t>
            </a:r>
            <a:r>
              <a:rPr lang="en-US" dirty="0"/>
              <a:t>– an instance of ensemble learning when individual models are constructed using decision trees</a:t>
            </a:r>
          </a:p>
          <a:p>
            <a:r>
              <a:rPr lang="en-US" dirty="0"/>
              <a:t>The ensemble is used to predict output values</a:t>
            </a:r>
          </a:p>
          <a:p>
            <a:r>
              <a:rPr lang="en-US" dirty="0"/>
              <a:t>A random subset of training data is used to construct each decision tree. This ensures diversity among various decision trees</a:t>
            </a:r>
          </a:p>
          <a:p>
            <a:r>
              <a:rPr lang="en-US" dirty="0"/>
              <a:t>Random forests will not </a:t>
            </a:r>
            <a:r>
              <a:rPr lang="en-US" dirty="0" err="1"/>
              <a:t>overfit</a:t>
            </a:r>
            <a:r>
              <a:rPr lang="en-US" dirty="0"/>
              <a:t> to a training data set</a:t>
            </a:r>
          </a:p>
          <a:p>
            <a:r>
              <a:rPr lang="en-US" b="1" i="1" dirty="0"/>
              <a:t>Extremely random forest </a:t>
            </a:r>
            <a:r>
              <a:rPr lang="en-US" dirty="0"/>
              <a:t>– thresholds are also chosen randomly. Decision boundaries tend to be smoother. Can run algorithms concurrently for speedup.</a:t>
            </a:r>
          </a:p>
        </p:txBody>
      </p:sp>
    </p:spTree>
    <p:extLst>
      <p:ext uri="{BB962C8B-B14F-4D97-AF65-F5344CB8AC3E}">
        <p14:creationId xmlns:p14="http://schemas.microsoft.com/office/powerpoint/2010/main" val="413365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1268-F081-DB49-ADD5-00B2619ACC50}"/>
              </a:ext>
            </a:extLst>
          </p:cNvPr>
          <p:cNvSpPr>
            <a:spLocks noGrp="1"/>
          </p:cNvSpPr>
          <p:nvPr>
            <p:ph type="title"/>
          </p:nvPr>
        </p:nvSpPr>
        <p:spPr>
          <a:xfrm>
            <a:off x="457200" y="274638"/>
            <a:ext cx="7467600" cy="1020762"/>
          </a:xfrm>
        </p:spPr>
        <p:txBody>
          <a:bodyPr/>
          <a:lstStyle/>
          <a:p>
            <a:r>
              <a:rPr lang="en-US" dirty="0"/>
              <a:t>Random Forests</a:t>
            </a:r>
          </a:p>
        </p:txBody>
      </p:sp>
      <p:sp>
        <p:nvSpPr>
          <p:cNvPr id="4" name="Content Placeholder 3"/>
          <p:cNvSpPr>
            <a:spLocks noGrp="1"/>
          </p:cNvSpPr>
          <p:nvPr>
            <p:ph sz="quarter" idx="1"/>
          </p:nvPr>
        </p:nvSpPr>
        <p:spPr>
          <a:xfrm>
            <a:off x="228600" y="1600200"/>
            <a:ext cx="8382000" cy="4873752"/>
          </a:xfrm>
        </p:spPr>
        <p:txBody>
          <a:bodyPr>
            <a:normAutofit fontScale="92500" lnSpcReduction="10000"/>
          </a:bodyPr>
          <a:lstStyle/>
          <a:p>
            <a:r>
              <a:rPr lang="en-US" dirty="0"/>
              <a:t>Look at </a:t>
            </a:r>
            <a:r>
              <a:rPr lang="en-US" b="1" u="sng" dirty="0"/>
              <a:t>random_forest.py</a:t>
            </a:r>
          </a:p>
          <a:p>
            <a:r>
              <a:rPr lang="en-US" dirty="0"/>
              <a:t>Input: </a:t>
            </a:r>
            <a:r>
              <a:rPr lang="en-US" b="1" u="sng" dirty="0"/>
              <a:t>data_random_forests.txt</a:t>
            </a:r>
          </a:p>
          <a:p>
            <a:r>
              <a:rPr lang="en-US" dirty="0"/>
              <a:t>The data file consists of 900 rows, each containing 3 values (2 inputs and a label)</a:t>
            </a:r>
          </a:p>
          <a:p>
            <a:r>
              <a:rPr lang="en-US" dirty="0"/>
              <a:t>Three classes are created based on label of 0, 1, or 2</a:t>
            </a:r>
          </a:p>
          <a:p>
            <a:r>
              <a:rPr lang="en-US" dirty="0"/>
              <a:t>Scatter plot: </a:t>
            </a:r>
            <a:r>
              <a:rPr lang="en-US" dirty="0">
                <a:cs typeface="Courier New" panose="02070309020205020404" pitchFamily="49" charset="0"/>
              </a:rPr>
              <a:t>markers are square, circle, triangle</a:t>
            </a:r>
          </a:p>
          <a:p>
            <a:r>
              <a:rPr lang="en-US" dirty="0"/>
              <a:t>Program is run from a command terminal window</a:t>
            </a:r>
          </a:p>
          <a:p>
            <a:r>
              <a:rPr lang="en-US" dirty="0"/>
              <a:t>A classifier type must be passed as an argument</a:t>
            </a:r>
          </a:p>
          <a:p>
            <a:pPr lvl="1"/>
            <a:r>
              <a:rPr lang="en-US" dirty="0"/>
              <a:t>Options are random forest (</a:t>
            </a:r>
            <a:r>
              <a:rPr lang="en-US" dirty="0" err="1"/>
              <a:t>rf</a:t>
            </a:r>
            <a:r>
              <a:rPr lang="en-US" dirty="0"/>
              <a:t>) or extreme random forest (erf)</a:t>
            </a:r>
          </a:p>
          <a:p>
            <a:r>
              <a:rPr lang="en-US" dirty="0"/>
              <a:t>Train and visualize with the training data</a:t>
            </a:r>
          </a:p>
          <a:p>
            <a:r>
              <a:rPr lang="en-US" dirty="0"/>
              <a:t>Test and visualize test data</a:t>
            </a:r>
          </a:p>
          <a:p>
            <a:r>
              <a:rPr lang="en-US" dirty="0"/>
              <a:t>Evaluate performance with classification report</a:t>
            </a:r>
          </a:p>
          <a:p>
            <a:r>
              <a:rPr lang="en-US" dirty="0"/>
              <a:t>Predict 6 data points – visualize and look at probabilities</a:t>
            </a:r>
          </a:p>
          <a:p>
            <a:endParaRPr lang="en-US" dirty="0"/>
          </a:p>
        </p:txBody>
      </p:sp>
    </p:spTree>
    <p:extLst>
      <p:ext uri="{BB962C8B-B14F-4D97-AF65-F5344CB8AC3E}">
        <p14:creationId xmlns:p14="http://schemas.microsoft.com/office/powerpoint/2010/main" val="4171700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1504</TotalTime>
  <Words>1011</Words>
  <Application>Microsoft Macintosh PowerPoint</Application>
  <PresentationFormat>On-screen Show (4:3)</PresentationFormat>
  <Paragraphs>186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Century Schoolbook</vt:lpstr>
      <vt:lpstr>Courier New</vt:lpstr>
      <vt:lpstr>Wingdings</vt:lpstr>
      <vt:lpstr>Wingdings 2</vt:lpstr>
      <vt:lpstr>Oriel</vt:lpstr>
      <vt:lpstr>CS 470 – artificial intelligence</vt:lpstr>
      <vt:lpstr>Decision Tree</vt:lpstr>
      <vt:lpstr>Decision Tree – An Example</vt:lpstr>
      <vt:lpstr>Decision Tree</vt:lpstr>
      <vt:lpstr>The Metrics to Evaluate Classification Based on Titanic Survival Example</vt:lpstr>
      <vt:lpstr>Ensemble Learning and Random Forests</vt:lpstr>
      <vt:lpstr>Random Forests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101</dc:title>
  <dc:creator>Mark</dc:creator>
  <cp:lastModifiedBy>Terwilliger, Mark Gary</cp:lastModifiedBy>
  <cp:revision>98</cp:revision>
  <dcterms:created xsi:type="dcterms:W3CDTF">2020-05-30T19:06:41Z</dcterms:created>
  <dcterms:modified xsi:type="dcterms:W3CDTF">2022-09-19T23:39:05Z</dcterms:modified>
</cp:coreProperties>
</file>