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9" r:id="rId3"/>
    <p:sldId id="290" r:id="rId4"/>
    <p:sldId id="291" r:id="rId5"/>
    <p:sldId id="288" r:id="rId6"/>
    <p:sldId id="292" r:id="rId7"/>
    <p:sldId id="293" r:id="rId8"/>
    <p:sldId id="294" r:id="rId9"/>
    <p:sldId id="299" r:id="rId10"/>
    <p:sldId id="295" r:id="rId11"/>
    <p:sldId id="296" r:id="rId12"/>
    <p:sldId id="297" r:id="rId13"/>
    <p:sldId id="298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4DE9-1C4D-A44D-A283-5F37FD3492C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E8F1C-31F3-EC46-935C-41670D68F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8F1C-31F3-EC46-935C-41670D68F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892A4B-D00E-40F0-8DBD-9E312E52E36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470 –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#17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2"/>
          </a:xfrm>
        </p:spPr>
        <p:txBody>
          <a:bodyPr/>
          <a:lstStyle/>
          <a:p>
            <a:r>
              <a:rPr lang="en-US" dirty="0"/>
              <a:t>Single -Layer Neural Network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458200" cy="6019800"/>
          </a:xfrm>
        </p:spPr>
        <p:txBody>
          <a:bodyPr/>
          <a:lstStyle/>
          <a:p>
            <a:r>
              <a:rPr lang="en-US" dirty="0"/>
              <a:t>A Perceptron is a simple building block of an ANN</a:t>
            </a:r>
          </a:p>
          <a:p>
            <a:r>
              <a:rPr lang="en-US" dirty="0"/>
              <a:t>The human brain has approximately 85 billion neurons</a:t>
            </a:r>
          </a:p>
          <a:p>
            <a:r>
              <a:rPr lang="en-US" dirty="0"/>
              <a:t>Let's look at a neural network with a single layer</a:t>
            </a:r>
          </a:p>
          <a:p>
            <a:r>
              <a:rPr lang="en-US" dirty="0"/>
              <a:t>Input file: </a:t>
            </a:r>
            <a:r>
              <a:rPr lang="en-US" b="1" u="sng" dirty="0"/>
              <a:t>data_simple_nn.txt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1.0 4.0 0 0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1.1 3.9 0 0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1.2 4.1 0 0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0.9 3.7 0 0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7.0 4.0 0 1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7.2 4.1 0 1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6.9 3.9 0 1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7.1 4.2 0 1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4.0 1.0 1 0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4.1 0.9 1 0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4.2 1.1 1 0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3.9 0.8 1 0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4.0 7.0 1 1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4.2 7.2 1 1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3.9 7.1 1 1</a:t>
            </a:r>
          </a:p>
          <a:p>
            <a:pPr marL="64008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4.1 6.8 1 1</a:t>
            </a:r>
            <a:endParaRPr lang="en-US" sz="1400" dirty="0"/>
          </a:p>
          <a:p>
            <a:endParaRPr lang="en-US" dirty="0"/>
          </a:p>
        </p:txBody>
      </p:sp>
      <p:sp>
        <p:nvSpPr>
          <p:cNvPr id="2050" name="AutoShape 2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1" y="4199444"/>
            <a:ext cx="4800600" cy="265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39762"/>
          </a:xfrm>
        </p:spPr>
        <p:txBody>
          <a:bodyPr/>
          <a:lstStyle/>
          <a:p>
            <a:r>
              <a:rPr lang="en-US" dirty="0"/>
              <a:t>Single -Layer Neural Network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229600" cy="3505200"/>
          </a:xfrm>
        </p:spPr>
        <p:txBody>
          <a:bodyPr/>
          <a:lstStyle/>
          <a:p>
            <a:r>
              <a:rPr lang="en-US" dirty="0"/>
              <a:t>There are two labels for each data point since there are 4 distinct classes (00, 01, 10, 11)</a:t>
            </a:r>
          </a:p>
          <a:p>
            <a:r>
              <a:rPr lang="en-US" dirty="0"/>
              <a:t>Look at: </a:t>
            </a:r>
            <a:r>
              <a:rPr lang="en-US" b="1" u="sng" dirty="0"/>
              <a:t>simple_neural_network.py</a:t>
            </a:r>
          </a:p>
          <a:p>
            <a:r>
              <a:rPr lang="en-US" dirty="0"/>
              <a:t>Figure 1 -&gt; create a scatter plot</a:t>
            </a:r>
          </a:p>
          <a:p>
            <a:r>
              <a:rPr lang="en-US" dirty="0"/>
              <a:t>Define a single-layer perceptron with 2 outputs</a:t>
            </a:r>
          </a:p>
          <a:p>
            <a:r>
              <a:rPr lang="en-US" dirty="0"/>
              <a:t>Train the neural network using the 16 data points</a:t>
            </a:r>
          </a:p>
          <a:p>
            <a:r>
              <a:rPr lang="en-US" dirty="0"/>
              <a:t>See Figure 2: Plot the training progress</a:t>
            </a:r>
          </a:p>
          <a:p>
            <a:r>
              <a:rPr lang="en-US" dirty="0"/>
              <a:t>Examine error progress over each epoch</a:t>
            </a:r>
          </a:p>
          <a:p>
            <a:endParaRPr lang="en-US" dirty="0"/>
          </a:p>
        </p:txBody>
      </p:sp>
      <p:sp>
        <p:nvSpPr>
          <p:cNvPr id="2050" name="AutoShape 2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7467600" cy="639762"/>
          </a:xfrm>
        </p:spPr>
        <p:txBody>
          <a:bodyPr/>
          <a:lstStyle/>
          <a:p>
            <a:r>
              <a:rPr lang="en-US" dirty="0"/>
              <a:t>Single -Layer Neural Network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7467600" cy="5029200"/>
          </a:xfrm>
        </p:spPr>
        <p:txBody>
          <a:bodyPr/>
          <a:lstStyle/>
          <a:p>
            <a:r>
              <a:rPr lang="en-US" dirty="0"/>
              <a:t>Testing the trained neural network with 3 data points</a:t>
            </a:r>
          </a:p>
          <a:p>
            <a:r>
              <a:rPr lang="en-US" dirty="0" err="1"/>
              <a:t>data_test</a:t>
            </a:r>
            <a:r>
              <a:rPr lang="en-US" dirty="0"/>
              <a:t> = [[0.4, 4.3], [4.4, 0.6], [4.7, 8.1]]</a:t>
            </a:r>
          </a:p>
          <a:p>
            <a:r>
              <a:rPr lang="en-US" dirty="0"/>
              <a:t>Look back at data file to make your own predictions</a:t>
            </a:r>
          </a:p>
          <a:p>
            <a:r>
              <a:rPr lang="en-US" dirty="0"/>
              <a:t>Run </a:t>
            </a:r>
            <a:r>
              <a:rPr lang="en-US" b="1" i="1" dirty="0" err="1"/>
              <a:t>sim</a:t>
            </a:r>
            <a:r>
              <a:rPr lang="en-US" dirty="0"/>
              <a:t> to simulate a neural network</a:t>
            </a:r>
          </a:p>
          <a:p>
            <a:r>
              <a:rPr lang="en-US" dirty="0"/>
              <a:t>Examine the training error after 100 epochs</a:t>
            </a:r>
          </a:p>
          <a:p>
            <a:r>
              <a:rPr lang="en-US" dirty="0"/>
              <a:t>The fact that we cannot get the error closer to zero with data that should be easy to classify shows us the limitation of this current single-layer approach</a:t>
            </a:r>
          </a:p>
          <a:p>
            <a:endParaRPr lang="en-US" dirty="0"/>
          </a:p>
        </p:txBody>
      </p:sp>
      <p:sp>
        <p:nvSpPr>
          <p:cNvPr id="2050" name="AutoShape 2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2"/>
          </a:xfrm>
        </p:spPr>
        <p:txBody>
          <a:bodyPr/>
          <a:lstStyle/>
          <a:p>
            <a:r>
              <a:rPr lang="en-US" dirty="0"/>
              <a:t>Multi -Layer Neural Network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089024"/>
            <a:ext cx="8153400" cy="5616575"/>
          </a:xfrm>
        </p:spPr>
        <p:txBody>
          <a:bodyPr/>
          <a:lstStyle/>
          <a:p>
            <a:r>
              <a:rPr lang="en-US" dirty="0"/>
              <a:t>Look at: </a:t>
            </a:r>
            <a:r>
              <a:rPr lang="en-US" b="1" u="sng" dirty="0" err="1"/>
              <a:t>multilayer_neural_network.py</a:t>
            </a:r>
            <a:endParaRPr lang="en-US" b="1" u="sng" dirty="0"/>
          </a:p>
          <a:p>
            <a:r>
              <a:rPr lang="en-US" dirty="0"/>
              <a:t>Multiple layers allows solving more complex problems</a:t>
            </a:r>
          </a:p>
          <a:p>
            <a:r>
              <a:rPr lang="en-US" dirty="0"/>
              <a:t>Use ANN for </a:t>
            </a:r>
            <a:r>
              <a:rPr lang="en-US" b="1" i="1" dirty="0"/>
              <a:t>regression</a:t>
            </a:r>
            <a:r>
              <a:rPr lang="en-US" dirty="0"/>
              <a:t> (instead of classification)</a:t>
            </a:r>
          </a:p>
          <a:p>
            <a:r>
              <a:rPr lang="en-US" dirty="0"/>
              <a:t>Generate 130 points, x in [-15..15] based on y = 3x</a:t>
            </a:r>
            <a:r>
              <a:rPr lang="en-US" baseline="30000" dirty="0"/>
              <a:t>2</a:t>
            </a:r>
            <a:r>
              <a:rPr lang="en-US" dirty="0"/>
              <a:t> + 5</a:t>
            </a:r>
          </a:p>
          <a:p>
            <a:r>
              <a:rPr lang="en-US" dirty="0"/>
              <a:t>Normalize the y values</a:t>
            </a:r>
          </a:p>
          <a:p>
            <a:r>
              <a:rPr lang="en-US" dirty="0"/>
              <a:t>Figure 1 -&gt; scatter plot the 130 normalized points</a:t>
            </a:r>
          </a:p>
          <a:p>
            <a:r>
              <a:rPr lang="en-US" dirty="0"/>
              <a:t>Use x as the data</a:t>
            </a:r>
          </a:p>
          <a:p>
            <a:r>
              <a:rPr lang="en-US" dirty="0"/>
              <a:t>Use y as the labels</a:t>
            </a:r>
          </a:p>
          <a:p>
            <a:r>
              <a:rPr lang="en-US" dirty="0"/>
              <a:t>Define a multilayer ANN with 2 hidden layers:</a:t>
            </a:r>
          </a:p>
          <a:p>
            <a:pPr lvl="1"/>
            <a:r>
              <a:rPr lang="en-US" dirty="0"/>
              <a:t>First hidden layer consists of 10 neurons</a:t>
            </a:r>
          </a:p>
          <a:p>
            <a:pPr lvl="1"/>
            <a:r>
              <a:rPr lang="en-US" dirty="0"/>
              <a:t>Second hidden layer consists of 6 neurons</a:t>
            </a:r>
          </a:p>
          <a:p>
            <a:pPr lvl="1"/>
            <a:r>
              <a:rPr lang="en-US" dirty="0"/>
              <a:t>Output layer consists of 1 neuron</a:t>
            </a:r>
          </a:p>
          <a:p>
            <a:r>
              <a:rPr lang="en-US" dirty="0" err="1"/>
              <a:t>nn</a:t>
            </a:r>
            <a:r>
              <a:rPr lang="en-US" dirty="0"/>
              <a:t> = </a:t>
            </a:r>
            <a:r>
              <a:rPr lang="en-US" dirty="0" err="1"/>
              <a:t>nl.net.newff</a:t>
            </a:r>
            <a:r>
              <a:rPr lang="en-US" dirty="0"/>
              <a:t>([[</a:t>
            </a:r>
            <a:r>
              <a:rPr lang="en-US" dirty="0" err="1"/>
              <a:t>min_val</a:t>
            </a:r>
            <a:r>
              <a:rPr lang="en-US" dirty="0"/>
              <a:t>, </a:t>
            </a:r>
            <a:r>
              <a:rPr lang="en-US" dirty="0" err="1"/>
              <a:t>max_val</a:t>
            </a:r>
            <a:r>
              <a:rPr lang="en-US" dirty="0"/>
              <a:t>]], [10, 6, 1]) </a:t>
            </a:r>
          </a:p>
          <a:p>
            <a:endParaRPr lang="en-US" dirty="0"/>
          </a:p>
        </p:txBody>
      </p:sp>
      <p:sp>
        <p:nvSpPr>
          <p:cNvPr id="2050" name="AutoShape 2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2"/>
          </a:xfrm>
        </p:spPr>
        <p:txBody>
          <a:bodyPr/>
          <a:lstStyle/>
          <a:p>
            <a:r>
              <a:rPr lang="en-US" dirty="0"/>
              <a:t>Multi -Layer Neural Network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089024"/>
            <a:ext cx="8153400" cy="5616575"/>
          </a:xfrm>
        </p:spPr>
        <p:txBody>
          <a:bodyPr/>
          <a:lstStyle/>
          <a:p>
            <a:r>
              <a:rPr lang="en-US" dirty="0"/>
              <a:t>Train neural network with gradient descent:</a:t>
            </a:r>
          </a:p>
          <a:p>
            <a:pPr lvl="1"/>
            <a:r>
              <a:rPr lang="en-US" dirty="0"/>
              <a:t>Input: data and labels arrays</a:t>
            </a:r>
          </a:p>
          <a:p>
            <a:pPr lvl="1"/>
            <a:r>
              <a:rPr lang="en-US" dirty="0"/>
              <a:t>Epochs: 2000</a:t>
            </a:r>
          </a:p>
          <a:p>
            <a:pPr lvl="1"/>
            <a:r>
              <a:rPr lang="en-US" dirty="0"/>
              <a:t>Show: every 100 epochs</a:t>
            </a:r>
          </a:p>
          <a:p>
            <a:pPr lvl="1"/>
            <a:r>
              <a:rPr lang="en-US" dirty="0"/>
              <a:t>Goal: 0.01</a:t>
            </a:r>
          </a:p>
          <a:p>
            <a:pPr marL="0" indent="0">
              <a:buNone/>
            </a:pPr>
            <a:r>
              <a:rPr lang="en-US" sz="1800" dirty="0" err="1"/>
              <a:t>error_progress</a:t>
            </a:r>
            <a:r>
              <a:rPr lang="en-US" sz="1800" dirty="0"/>
              <a:t> = </a:t>
            </a:r>
            <a:r>
              <a:rPr lang="en-US" sz="1800" dirty="0" err="1"/>
              <a:t>nn.train</a:t>
            </a:r>
            <a:r>
              <a:rPr lang="en-US" sz="1800" dirty="0"/>
              <a:t>(data, labels, epochs=2000, show=100, goal=0.01)</a:t>
            </a:r>
          </a:p>
          <a:p>
            <a:r>
              <a:rPr lang="en-US" dirty="0"/>
              <a:t>Simulate the neural network using the training data</a:t>
            </a:r>
          </a:p>
          <a:p>
            <a:r>
              <a:rPr lang="en-US" dirty="0"/>
              <a:t>Figure 2 -&gt; Plot the training error progress</a:t>
            </a:r>
          </a:p>
          <a:p>
            <a:r>
              <a:rPr lang="en-US" dirty="0"/>
              <a:t>Figure 3 -&gt; Plot the actual data vs. predicted data</a:t>
            </a:r>
          </a:p>
        </p:txBody>
      </p:sp>
      <p:sp>
        <p:nvSpPr>
          <p:cNvPr id="2050" name="AutoShape 2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More Details….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305800" cy="4873752"/>
          </a:xfrm>
        </p:spPr>
        <p:txBody>
          <a:bodyPr/>
          <a:lstStyle/>
          <a:p>
            <a:r>
              <a:rPr lang="en-US"/>
              <a:t>WATCH THIS VIDEO:</a:t>
            </a:r>
          </a:p>
          <a:p>
            <a:r>
              <a:rPr lang="en-US" dirty="0"/>
              <a:t>But what is a neural network? (19 min.)</a:t>
            </a:r>
          </a:p>
          <a:p>
            <a:pPr lvl="1"/>
            <a:r>
              <a:rPr lang="en-US" dirty="0">
                <a:hlinkClick r:id="rId2"/>
              </a:rPr>
              <a:t>https://www.youtube.com/watch?v=aircAruvnKk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1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010400" cy="609600"/>
          </a:xfrm>
        </p:spPr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7848600" cy="5410200"/>
          </a:xfrm>
        </p:spPr>
        <p:txBody>
          <a:bodyPr>
            <a:noAutofit/>
          </a:bodyPr>
          <a:lstStyle/>
          <a:p>
            <a:r>
              <a:rPr lang="en-US" sz="2000" dirty="0"/>
              <a:t>Artificial Neural Network (ANN) is synonymous with Neural Network (NN)</a:t>
            </a:r>
          </a:p>
          <a:p>
            <a:r>
              <a:rPr lang="en-US" sz="2000" dirty="0"/>
              <a:t>A neural network is a collection of connected neurons</a:t>
            </a:r>
          </a:p>
          <a:p>
            <a:r>
              <a:rPr lang="en-US" sz="2000" dirty="0"/>
              <a:t>Each connection, like the synapses in a biological brain, can transmit a signal to other neurons</a:t>
            </a:r>
          </a:p>
          <a:p>
            <a:r>
              <a:rPr lang="en-US" sz="2000" dirty="0"/>
              <a:t>A neuron that receives a signal, then processes it, and can signal neurons connected to it</a:t>
            </a:r>
          </a:p>
          <a:p>
            <a:r>
              <a:rPr lang="en-US" sz="2000" dirty="0"/>
              <a:t>The "signal" at a connection is a real number, and the output of each neuron is computed by some non-linear function of the sum of its inputs</a:t>
            </a:r>
          </a:p>
          <a:p>
            <a:r>
              <a:rPr lang="en-US" sz="2000" dirty="0"/>
              <a:t>The connections are called edges</a:t>
            </a:r>
          </a:p>
          <a:p>
            <a:r>
              <a:rPr lang="en-US" sz="2000" dirty="0"/>
              <a:t>Neurons and edges typically have weights that adjust as learning proceeds</a:t>
            </a:r>
          </a:p>
          <a:p>
            <a:r>
              <a:rPr lang="en-US" sz="2000" dirty="0"/>
              <a:t>The weight increases or decreases the strength of the signal at a connection</a:t>
            </a:r>
          </a:p>
          <a:p>
            <a:endParaRPr lang="en-US" sz="2000" b="1" u="sng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6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010400" cy="609600"/>
          </a:xfrm>
        </p:spPr>
        <p:txBody>
          <a:bodyPr/>
          <a:lstStyle/>
          <a:p>
            <a:r>
              <a:rPr lang="en-US" dirty="0"/>
              <a:t>Artificial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0FF64-DC88-B94E-980B-91B90B9B12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150917"/>
            <a:ext cx="7755277" cy="54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8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010400" cy="609600"/>
          </a:xfrm>
        </p:spPr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200" dirty="0"/>
              <a:t>Warren McCulloch and Walter Pitts opened the subject by creating a computational model for neural networks in 1943</a:t>
            </a:r>
          </a:p>
          <a:p>
            <a:r>
              <a:rPr lang="en-US" sz="2200" dirty="0"/>
              <a:t>In the late 1940s, D. O. Hebb created a learning hypothesis based on the mechanism of neural plasticity that became known as Hebbian learning</a:t>
            </a:r>
          </a:p>
          <a:p>
            <a:r>
              <a:rPr lang="en-US" sz="2200" dirty="0"/>
              <a:t>In 1954, Farley and Wesley A. Clark first used computational machines, then called "calculators", to simulate a Hebbian network</a:t>
            </a:r>
          </a:p>
          <a:p>
            <a:r>
              <a:rPr lang="en-US" sz="2200" dirty="0"/>
              <a:t>Rosenblatt (1958) created the perceptron</a:t>
            </a:r>
          </a:p>
          <a:p>
            <a:r>
              <a:rPr lang="en-US" sz="2200" dirty="0"/>
              <a:t>The first functional networks with many layers were published by </a:t>
            </a:r>
            <a:r>
              <a:rPr lang="en-US" sz="2200" dirty="0" err="1"/>
              <a:t>Ivakhnenko</a:t>
            </a:r>
            <a:r>
              <a:rPr lang="en-US" sz="2200" dirty="0"/>
              <a:t> and Lapa in 1965</a:t>
            </a:r>
          </a:p>
          <a:p>
            <a:r>
              <a:rPr lang="en-US" sz="2200" dirty="0"/>
              <a:t>The basics of continuous backpropagation were derived in the context of control theory by Kelley in 1960 and by Bryson in 1961 using principles of dynamic programming</a:t>
            </a:r>
            <a:endParaRPr lang="en-US" sz="2200" b="1" u="sng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434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Network: </a:t>
            </a:r>
            <a:br>
              <a:rPr lang="en-US" dirty="0"/>
            </a:br>
            <a:r>
              <a:rPr lang="en-US" dirty="0"/>
              <a:t>Perceptron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 err="1"/>
              <a:t>neurolab</a:t>
            </a:r>
            <a:r>
              <a:rPr lang="en-US" dirty="0"/>
              <a:t> Python module is a library for that contains base neural networks, train algorithms and flexible framework to create and explore other neural network types</a:t>
            </a:r>
          </a:p>
          <a:p>
            <a:r>
              <a:rPr lang="en-US" dirty="0"/>
              <a:t>Input file: </a:t>
            </a:r>
            <a:r>
              <a:rPr lang="en-US" b="1" u="sng" dirty="0" err="1"/>
              <a:t>data_perceptron.txt</a:t>
            </a:r>
            <a:endParaRPr lang="en-US" b="1" u="sng" dirty="0"/>
          </a:p>
          <a:p>
            <a:pPr marL="64008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0.38 0.19 0</a:t>
            </a:r>
          </a:p>
          <a:p>
            <a:pPr marL="64008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0.17 0.31 0</a:t>
            </a:r>
          </a:p>
          <a:p>
            <a:pPr marL="64008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0.29 0.54 0</a:t>
            </a:r>
          </a:p>
          <a:p>
            <a:pPr marL="64008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0.89 0.55 1</a:t>
            </a:r>
          </a:p>
          <a:p>
            <a:pPr marL="64008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0.78 0.36 1</a:t>
            </a:r>
            <a:endParaRPr lang="en-US" b="1" u="sng" dirty="0"/>
          </a:p>
          <a:p>
            <a:r>
              <a:rPr lang="en-US" dirty="0"/>
              <a:t>Look at: </a:t>
            </a:r>
            <a:r>
              <a:rPr lang="en-US" b="1" u="sng" dirty="0" err="1"/>
              <a:t>perception_classifier.py</a:t>
            </a:r>
            <a:endParaRPr lang="en-US" b="1" u="sng" dirty="0"/>
          </a:p>
          <a:p>
            <a:r>
              <a:rPr lang="en-US" dirty="0"/>
              <a:t>Figure 1 -&gt; create a scatter plot</a:t>
            </a:r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3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Network: </a:t>
            </a:r>
            <a:br>
              <a:rPr lang="en-US" dirty="0"/>
            </a:br>
            <a:r>
              <a:rPr lang="en-US" dirty="0"/>
              <a:t>Perceptron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77724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networks can use supervised or unsupervised learning</a:t>
            </a:r>
          </a:p>
          <a:p>
            <a:r>
              <a:rPr lang="en-US" dirty="0"/>
              <a:t>They can be used for tasks such as classification, regression, and segmentation (identifying parts of an image)</a:t>
            </a:r>
          </a:p>
          <a:p>
            <a:r>
              <a:rPr lang="en-US" dirty="0"/>
              <a:t>All inputs (visual, textual, time-series) must be converted to numerical format for neural network</a:t>
            </a:r>
          </a:p>
          <a:p>
            <a:r>
              <a:rPr lang="en-US" dirty="0"/>
              <a:t>Many neural networks consist of many layers</a:t>
            </a:r>
          </a:p>
          <a:p>
            <a:r>
              <a:rPr lang="en-US" dirty="0"/>
              <a:t>The input layer will consist of N neurons</a:t>
            </a:r>
          </a:p>
          <a:p>
            <a:r>
              <a:rPr lang="en-US" dirty="0"/>
              <a:t>In a classification problem with M distinct classes, the output layer will consist of M neurons</a:t>
            </a:r>
          </a:p>
          <a:p>
            <a:r>
              <a:rPr lang="en-US" dirty="0"/>
              <a:t>All layers in between input and output are called hidden layers</a:t>
            </a:r>
          </a:p>
          <a:p>
            <a:r>
              <a:rPr lang="en-US" dirty="0"/>
              <a:t>A deep neural network has many layers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3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Network: </a:t>
            </a:r>
            <a:br>
              <a:rPr lang="en-US" dirty="0"/>
            </a:br>
            <a:r>
              <a:rPr lang="en-US" dirty="0"/>
              <a:t>Perceptron Classifier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467600" cy="2130552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b="1" i="1" dirty="0"/>
              <a:t>Perceptron</a:t>
            </a:r>
            <a:r>
              <a:rPr lang="en-US" dirty="0"/>
              <a:t> will add the weights of the activated inputs plus a constant (called the </a:t>
            </a:r>
            <a:r>
              <a:rPr lang="en-US" b="1" i="1" dirty="0"/>
              <a:t>bias</a:t>
            </a:r>
            <a:r>
              <a:rPr lang="en-US" dirty="0"/>
              <a:t>)</a:t>
            </a:r>
          </a:p>
          <a:p>
            <a:r>
              <a:rPr lang="en-US" dirty="0"/>
              <a:t>If the summation is greater than a threshold, then the output is activated (the neuron fires)</a:t>
            </a:r>
          </a:p>
        </p:txBody>
      </p:sp>
      <p:sp>
        <p:nvSpPr>
          <p:cNvPr id="2050" name="AutoShape 2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66875"/>
            <a:ext cx="54768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93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Network: </a:t>
            </a:r>
            <a:br>
              <a:rPr lang="en-US" dirty="0"/>
            </a:br>
            <a:r>
              <a:rPr lang="en-US" dirty="0"/>
              <a:t>Perceptron Classifier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679448"/>
            <a:ext cx="8534400" cy="4873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Okay, let's get back to the code....</a:t>
            </a:r>
          </a:p>
          <a:p>
            <a:r>
              <a:rPr lang="en-US" dirty="0"/>
              <a:t>The data points are 2-dimensional</a:t>
            </a:r>
          </a:p>
          <a:p>
            <a:r>
              <a:rPr lang="en-US" dirty="0"/>
              <a:t>Therefore, create a single-layer (</a:t>
            </a:r>
            <a:r>
              <a:rPr lang="en-US" b="1" i="1" dirty="0" err="1"/>
              <a:t>newp</a:t>
            </a:r>
            <a:r>
              <a:rPr lang="en-US" dirty="0"/>
              <a:t>) Perceptron with 2 input neurons</a:t>
            </a:r>
          </a:p>
          <a:p>
            <a:r>
              <a:rPr lang="en-US" dirty="0"/>
              <a:t>Train the Perceptron with the training data</a:t>
            </a:r>
          </a:p>
          <a:p>
            <a:pPr lvl="1"/>
            <a:r>
              <a:rPr lang="en-US" dirty="0"/>
              <a:t>Input array (data)</a:t>
            </a:r>
          </a:p>
          <a:p>
            <a:pPr lvl="1"/>
            <a:r>
              <a:rPr lang="en-US" dirty="0"/>
              <a:t>Output array (labels)</a:t>
            </a:r>
          </a:p>
          <a:p>
            <a:pPr lvl="1"/>
            <a:r>
              <a:rPr lang="en-US" dirty="0"/>
              <a:t>Number of epochs (epochs=100)</a:t>
            </a:r>
          </a:p>
          <a:p>
            <a:pPr lvl="1"/>
            <a:r>
              <a:rPr lang="en-US" dirty="0"/>
              <a:t>The print period (show=20)</a:t>
            </a:r>
          </a:p>
          <a:p>
            <a:pPr lvl="1"/>
            <a:r>
              <a:rPr lang="en-US" dirty="0"/>
              <a:t>Learning rate (</a:t>
            </a:r>
            <a:r>
              <a:rPr lang="en-US" dirty="0" err="1"/>
              <a:t>lr</a:t>
            </a:r>
            <a:r>
              <a:rPr lang="en-US" dirty="0"/>
              <a:t>=0.03)</a:t>
            </a:r>
          </a:p>
          <a:p>
            <a:r>
              <a:rPr lang="en-US" dirty="0"/>
              <a:t>See Figure 2</a:t>
            </a:r>
          </a:p>
          <a:p>
            <a:r>
              <a:rPr lang="en-US" dirty="0"/>
              <a:t>Print </a:t>
            </a:r>
            <a:r>
              <a:rPr lang="en-US" dirty="0" err="1"/>
              <a:t>error_progress</a:t>
            </a:r>
            <a:r>
              <a:rPr lang="en-US" dirty="0"/>
              <a:t>...try fewer epochs...change show=1</a:t>
            </a:r>
          </a:p>
        </p:txBody>
      </p:sp>
      <p:sp>
        <p:nvSpPr>
          <p:cNvPr id="2050" name="AutoShape 2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What is a neural network? | Matt's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DC90-095E-064B-B75B-31A3D03D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Network: </a:t>
            </a:r>
            <a:br>
              <a:rPr lang="en-US" dirty="0"/>
            </a:br>
            <a:r>
              <a:rPr lang="en-US" dirty="0"/>
              <a:t>Perceptron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E828-9EA9-E04C-A35B-E8EE11DAC6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239000" cy="4873752"/>
          </a:xfrm>
        </p:spPr>
        <p:txBody>
          <a:bodyPr/>
          <a:lstStyle/>
          <a:p>
            <a:r>
              <a:rPr lang="en-US" dirty="0"/>
              <a:t> The </a:t>
            </a:r>
            <a:r>
              <a:rPr lang="en-US" b="1" i="1" dirty="0"/>
              <a:t>learning rate </a:t>
            </a:r>
            <a:r>
              <a:rPr lang="en-US" dirty="0"/>
              <a:t>is a tuning parameter in an optimization algorithm that determines the step size at each iteration while moving toward a minimum of a loss function</a:t>
            </a:r>
          </a:p>
          <a:p>
            <a:r>
              <a:rPr lang="en-US" dirty="0"/>
              <a:t>Since it influences to what extent newly acquired information overrides old information, it metaphorically represents the speed at which a machine learning model "learns"</a:t>
            </a:r>
          </a:p>
          <a:p>
            <a:r>
              <a:rPr lang="en-US" dirty="0"/>
              <a:t>In setting a learning rate, there is a trade-off between the rate of convergence and overshooting</a:t>
            </a:r>
          </a:p>
        </p:txBody>
      </p:sp>
    </p:spTree>
    <p:extLst>
      <p:ext uri="{BB962C8B-B14F-4D97-AF65-F5344CB8AC3E}">
        <p14:creationId xmlns:p14="http://schemas.microsoft.com/office/powerpoint/2010/main" val="359035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3161</TotalTime>
  <Words>1145</Words>
  <Application>Microsoft Office PowerPoint</Application>
  <PresentationFormat>On-screen Show (4:3)</PresentationFormat>
  <Paragraphs>132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Schoolbook</vt:lpstr>
      <vt:lpstr>Courier New</vt:lpstr>
      <vt:lpstr>Wingdings</vt:lpstr>
      <vt:lpstr>Wingdings 2</vt:lpstr>
      <vt:lpstr>Oriel</vt:lpstr>
      <vt:lpstr>CS 470 – artificial intelligence</vt:lpstr>
      <vt:lpstr>Artificial Neural Network</vt:lpstr>
      <vt:lpstr>Artificial Neural Network</vt:lpstr>
      <vt:lpstr>Artificial Neural Network</vt:lpstr>
      <vt:lpstr>Neural Network:  Perceptron Classifier</vt:lpstr>
      <vt:lpstr>Neural Network:  Perceptron Classifier</vt:lpstr>
      <vt:lpstr>Neural Network:  Perceptron Classifier</vt:lpstr>
      <vt:lpstr>Neural Network:  Perceptron Classifier</vt:lpstr>
      <vt:lpstr>Neural Network:  Perceptron Classifier</vt:lpstr>
      <vt:lpstr>Single -Layer Neural Network</vt:lpstr>
      <vt:lpstr>Single -Layer Neural Network</vt:lpstr>
      <vt:lpstr>Single -Layer Neural Network</vt:lpstr>
      <vt:lpstr>Multi -Layer Neural Network</vt:lpstr>
      <vt:lpstr>Multi -Layer Neural Network</vt:lpstr>
      <vt:lpstr>Neural Networks – More Details….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</dc:title>
  <dc:creator>Mark</dc:creator>
  <cp:lastModifiedBy>Terwilliger, Mark Gary</cp:lastModifiedBy>
  <cp:revision>255</cp:revision>
  <dcterms:created xsi:type="dcterms:W3CDTF">2020-05-30T19:06:41Z</dcterms:created>
  <dcterms:modified xsi:type="dcterms:W3CDTF">2022-10-19T17:58:55Z</dcterms:modified>
</cp:coreProperties>
</file>