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4"/>
  </p:notesMasterIdLst>
  <p:sldIdLst>
    <p:sldId id="256" r:id="rId2"/>
    <p:sldId id="257" r:id="rId3"/>
    <p:sldId id="268" r:id="rId4"/>
    <p:sldId id="258" r:id="rId5"/>
    <p:sldId id="276" r:id="rId6"/>
    <p:sldId id="277" r:id="rId7"/>
    <p:sldId id="259" r:id="rId8"/>
    <p:sldId id="260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3" r:id="rId18"/>
    <p:sldId id="278" r:id="rId19"/>
    <p:sldId id="279" r:id="rId20"/>
    <p:sldId id="280" r:id="rId21"/>
    <p:sldId id="28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4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3D66-FE2C-4D2A-AE80-F3E4BE289F92}" type="datetimeFigureOut">
              <a:rPr lang="cs-CZ" smtClean="0"/>
              <a:t>10.10.2016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6DEF2-3F0A-4865-B427-A289660A14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57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621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128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803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18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07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7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02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64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01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77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38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8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91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70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9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0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54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214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Úvod do Programování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Lekce</a:t>
            </a:r>
          </a:p>
        </p:txBody>
      </p:sp>
    </p:spTree>
    <p:extLst>
      <p:ext uri="{BB962C8B-B14F-4D97-AF65-F5344CB8AC3E}">
        <p14:creationId xmlns:p14="http://schemas.microsoft.com/office/powerpoint/2010/main" val="662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potřeba pro běh a vývoj </a:t>
            </a:r>
            <a:r>
              <a:rPr lang="cs-CZ" dirty="0" err="1"/>
              <a:t>java</a:t>
            </a:r>
            <a:r>
              <a:rPr lang="cs-CZ" dirty="0"/>
              <a:t> programů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JRE – </a:t>
            </a:r>
            <a:r>
              <a:rPr lang="cs-CZ" dirty="0">
                <a:solidFill>
                  <a:schemeClr val="accent3"/>
                </a:solidFill>
              </a:rPr>
              <a:t>Java runtime </a:t>
            </a:r>
            <a:r>
              <a:rPr lang="cs-CZ" dirty="0" err="1">
                <a:solidFill>
                  <a:schemeClr val="accent3"/>
                </a:solidFill>
              </a:rPr>
              <a:t>enviroment</a:t>
            </a:r>
            <a:r>
              <a:rPr lang="cs-CZ" dirty="0">
                <a:solidFill>
                  <a:schemeClr val="accent3"/>
                </a:solidFill>
              </a:rPr>
              <a:t> (běhové prostředí </a:t>
            </a:r>
            <a:r>
              <a:rPr lang="cs-CZ" dirty="0" err="1">
                <a:solidFill>
                  <a:schemeClr val="accent3"/>
                </a:solidFill>
              </a:rPr>
              <a:t>javy</a:t>
            </a:r>
            <a:r>
              <a:rPr lang="cs-CZ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JRE sada pouze umožňuje na počítači spustit .jar soubory, nelze s ní vyvíjet</a:t>
            </a:r>
          </a:p>
          <a:p>
            <a:r>
              <a:rPr lang="cs-CZ" dirty="0"/>
              <a:t>JDK – </a:t>
            </a:r>
            <a:r>
              <a:rPr lang="cs-CZ" dirty="0">
                <a:solidFill>
                  <a:schemeClr val="accent3"/>
                </a:solidFill>
              </a:rPr>
              <a:t>Java </a:t>
            </a:r>
            <a:r>
              <a:rPr lang="cs-CZ" dirty="0" err="1">
                <a:solidFill>
                  <a:schemeClr val="accent3"/>
                </a:solidFill>
              </a:rPr>
              <a:t>development</a:t>
            </a:r>
            <a:r>
              <a:rPr lang="cs-CZ" dirty="0">
                <a:solidFill>
                  <a:schemeClr val="accent3"/>
                </a:solidFill>
              </a:rPr>
              <a:t> </a:t>
            </a:r>
            <a:r>
              <a:rPr lang="cs-CZ" dirty="0" err="1">
                <a:solidFill>
                  <a:schemeClr val="accent3"/>
                </a:solidFill>
              </a:rPr>
              <a:t>kid</a:t>
            </a:r>
            <a:r>
              <a:rPr lang="cs-CZ" dirty="0">
                <a:solidFill>
                  <a:schemeClr val="accent3"/>
                </a:solidFill>
              </a:rPr>
              <a:t> (vývojový balíček </a:t>
            </a:r>
            <a:r>
              <a:rPr lang="cs-CZ" dirty="0" err="1">
                <a:solidFill>
                  <a:schemeClr val="accent3"/>
                </a:solidFill>
              </a:rPr>
              <a:t>javy</a:t>
            </a:r>
            <a:r>
              <a:rPr lang="cs-CZ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JDK je potřeba pro jakékoliv IDE. Díky JDK máme k dispozici standartní knihovny Javy a můžeme vyvíjet aplikace</a:t>
            </a:r>
          </a:p>
          <a:p>
            <a:r>
              <a:rPr lang="cs-CZ" dirty="0"/>
              <a:t>SDK – </a:t>
            </a:r>
            <a:r>
              <a:rPr lang="cs-CZ" dirty="0">
                <a:solidFill>
                  <a:schemeClr val="accent3"/>
                </a:solidFill>
              </a:rPr>
              <a:t>Standart </a:t>
            </a:r>
            <a:r>
              <a:rPr lang="cs-CZ" dirty="0" err="1">
                <a:solidFill>
                  <a:schemeClr val="accent3"/>
                </a:solidFill>
              </a:rPr>
              <a:t>development</a:t>
            </a:r>
            <a:r>
              <a:rPr lang="cs-CZ" dirty="0">
                <a:solidFill>
                  <a:schemeClr val="accent3"/>
                </a:solidFill>
              </a:rPr>
              <a:t> </a:t>
            </a:r>
            <a:r>
              <a:rPr lang="cs-CZ" dirty="0" err="1">
                <a:solidFill>
                  <a:schemeClr val="accent3"/>
                </a:solidFill>
              </a:rPr>
              <a:t>kid</a:t>
            </a:r>
            <a:r>
              <a:rPr lang="cs-CZ" dirty="0">
                <a:solidFill>
                  <a:schemeClr val="accent3"/>
                </a:solidFill>
              </a:rPr>
              <a:t> - je to samé, jako JDK. Existují tyto dva názvy</a:t>
            </a:r>
          </a:p>
          <a:p>
            <a:r>
              <a:rPr lang="cs-CZ" dirty="0"/>
              <a:t>IDE – </a:t>
            </a:r>
            <a:r>
              <a:rPr lang="cs-CZ" dirty="0" err="1">
                <a:solidFill>
                  <a:schemeClr val="accent3"/>
                </a:solidFill>
              </a:rPr>
              <a:t>Integrated</a:t>
            </a:r>
            <a:r>
              <a:rPr lang="cs-CZ" dirty="0">
                <a:solidFill>
                  <a:schemeClr val="accent3"/>
                </a:solidFill>
              </a:rPr>
              <a:t> </a:t>
            </a:r>
            <a:r>
              <a:rPr lang="cs-CZ" dirty="0" err="1">
                <a:solidFill>
                  <a:schemeClr val="accent3"/>
                </a:solidFill>
              </a:rPr>
              <a:t>development</a:t>
            </a:r>
            <a:r>
              <a:rPr lang="cs-CZ" dirty="0">
                <a:solidFill>
                  <a:schemeClr val="accent3"/>
                </a:solidFill>
              </a:rPr>
              <a:t> </a:t>
            </a:r>
            <a:r>
              <a:rPr lang="cs-CZ" dirty="0" err="1">
                <a:solidFill>
                  <a:schemeClr val="accent3"/>
                </a:solidFill>
              </a:rPr>
              <a:t>enviroment</a:t>
            </a:r>
            <a:r>
              <a:rPr lang="cs-CZ" dirty="0">
                <a:solidFill>
                  <a:schemeClr val="accent3"/>
                </a:solidFill>
              </a:rPr>
              <a:t> (Integrované vývojové prostředí)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Jedná se o nějaký software, který má speciální nástroje pro vývoj programů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Pro Javu existuje řada </a:t>
            </a:r>
            <a:r>
              <a:rPr lang="cs-CZ" dirty="0" err="1">
                <a:solidFill>
                  <a:schemeClr val="accent3"/>
                </a:solidFill>
              </a:rPr>
              <a:t>IDEček</a:t>
            </a:r>
            <a:r>
              <a:rPr lang="cs-CZ" dirty="0">
                <a:solidFill>
                  <a:schemeClr val="accent3"/>
                </a:solidFill>
              </a:rPr>
              <a:t>:</a:t>
            </a:r>
          </a:p>
          <a:p>
            <a:pPr lvl="2"/>
            <a:r>
              <a:rPr lang="cs-CZ" dirty="0" err="1"/>
              <a:t>BlueJ</a:t>
            </a:r>
            <a:r>
              <a:rPr lang="cs-CZ" dirty="0">
                <a:solidFill>
                  <a:schemeClr val="accent3"/>
                </a:solidFill>
              </a:rPr>
              <a:t>		- cvičné IDE, které nabízí UML diagramy</a:t>
            </a:r>
          </a:p>
          <a:p>
            <a:pPr lvl="2"/>
            <a:r>
              <a:rPr lang="cs-CZ" dirty="0" err="1"/>
              <a:t>NetBeans</a:t>
            </a:r>
            <a:r>
              <a:rPr lang="cs-CZ" dirty="0">
                <a:solidFill>
                  <a:schemeClr val="accent3"/>
                </a:solidFill>
              </a:rPr>
              <a:t>	- solidní IDE pro vývoj kvalitních aplikací</a:t>
            </a:r>
          </a:p>
          <a:p>
            <a:pPr lvl="2"/>
            <a:r>
              <a:rPr lang="cs-CZ" dirty="0" err="1"/>
              <a:t>Eclipse</a:t>
            </a:r>
            <a:r>
              <a:rPr lang="cs-CZ" dirty="0">
                <a:solidFill>
                  <a:schemeClr val="accent3"/>
                </a:solidFill>
              </a:rPr>
              <a:t>	- profesionální IDE</a:t>
            </a:r>
          </a:p>
          <a:p>
            <a:pPr lvl="2"/>
            <a:r>
              <a:rPr lang="cs-CZ" dirty="0" err="1"/>
              <a:t>IntelliJ</a:t>
            </a:r>
            <a:r>
              <a:rPr lang="cs-CZ" dirty="0"/>
              <a:t> IDEA</a:t>
            </a:r>
            <a:r>
              <a:rPr lang="cs-CZ" dirty="0">
                <a:solidFill>
                  <a:schemeClr val="accent3"/>
                </a:solidFill>
              </a:rPr>
              <a:t>	- profesionální IDE</a:t>
            </a:r>
          </a:p>
          <a:p>
            <a:pPr marL="914400" lvl="2" indent="0">
              <a:buNone/>
            </a:pPr>
            <a:endParaRPr lang="cs-CZ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7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UML?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UML – </a:t>
            </a:r>
            <a:r>
              <a:rPr lang="cs-CZ" dirty="0" err="1"/>
              <a:t>Unified</a:t>
            </a:r>
            <a:r>
              <a:rPr lang="cs-CZ" dirty="0"/>
              <a:t> modeling </a:t>
            </a:r>
            <a:r>
              <a:rPr lang="cs-CZ" dirty="0" err="1"/>
              <a:t>language</a:t>
            </a:r>
            <a:r>
              <a:rPr lang="cs-CZ" dirty="0"/>
              <a:t> (sjednocený modelovací jazyk)</a:t>
            </a:r>
          </a:p>
          <a:p>
            <a:r>
              <a:rPr lang="cs-CZ" dirty="0"/>
              <a:t>Je to grafický jazyk. Někteří programátoři v něm navrhují své programy dřív, než začnou přímo programovat</a:t>
            </a:r>
          </a:p>
          <a:p>
            <a:r>
              <a:rPr lang="cs-CZ" dirty="0"/>
              <a:t>S UML se setkáme v </a:t>
            </a:r>
            <a:r>
              <a:rPr lang="cs-CZ" dirty="0" err="1"/>
              <a:t>BlueJ</a:t>
            </a:r>
            <a:r>
              <a:rPr lang="cs-CZ" dirty="0"/>
              <a:t>. To je také jedno z mála IDE, které tento jazyk nabízí. Ovšem je to na úkor chybějících </a:t>
            </a:r>
            <a:r>
              <a:rPr lang="cs-CZ" dirty="0" err="1"/>
              <a:t>enterprice</a:t>
            </a:r>
            <a:r>
              <a:rPr lang="cs-CZ" dirty="0"/>
              <a:t> </a:t>
            </a:r>
            <a:r>
              <a:rPr lang="cs-CZ" dirty="0" err="1"/>
              <a:t>edition</a:t>
            </a:r>
            <a:r>
              <a:rPr lang="cs-CZ" dirty="0"/>
              <a:t> nástrojů, takže </a:t>
            </a:r>
            <a:r>
              <a:rPr lang="cs-CZ" dirty="0" err="1"/>
              <a:t>BlueJ</a:t>
            </a:r>
            <a:r>
              <a:rPr lang="cs-CZ" dirty="0"/>
              <a:t> slouží výhradně pro učební a cvičné úkoly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22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Diagram tříd </a:t>
            </a:r>
            <a:r>
              <a:rPr lang="cs-CZ" dirty="0" err="1"/>
              <a:t>vs</a:t>
            </a:r>
            <a:r>
              <a:rPr lang="cs-CZ" dirty="0"/>
              <a:t> vývojový diagram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>
                <a:highlight>
                  <a:srgbClr val="000080"/>
                </a:highlight>
              </a:rPr>
              <a:t>Diagram tříd </a:t>
            </a:r>
            <a:r>
              <a:rPr lang="cs-CZ" dirty="0"/>
              <a:t>a </a:t>
            </a:r>
            <a:r>
              <a:rPr lang="cs-CZ" b="1" dirty="0">
                <a:highlight>
                  <a:srgbClr val="000080"/>
                </a:highlight>
              </a:rPr>
              <a:t>vývojový diagram jsou </a:t>
            </a:r>
            <a:r>
              <a:rPr lang="cs-CZ" dirty="0"/>
              <a:t>naprosto dva </a:t>
            </a:r>
            <a:r>
              <a:rPr lang="cs-CZ" b="1" dirty="0">
                <a:highlight>
                  <a:srgbClr val="000080"/>
                </a:highlight>
              </a:rPr>
              <a:t>různé diagramy</a:t>
            </a:r>
          </a:p>
          <a:p>
            <a:r>
              <a:rPr lang="cs-CZ" dirty="0"/>
              <a:t>Vývojový diagram </a:t>
            </a:r>
            <a:r>
              <a:rPr lang="cs-CZ" dirty="0">
                <a:solidFill>
                  <a:schemeClr val="accent3"/>
                </a:solidFill>
              </a:rPr>
              <a:t>zobrazuje přesnou závislost všech podstatných vlastností jedné třídy nebo programu</a:t>
            </a:r>
          </a:p>
          <a:p>
            <a:r>
              <a:rPr lang="cs-CZ" dirty="0"/>
              <a:t>Diagram tříd </a:t>
            </a:r>
            <a:r>
              <a:rPr lang="cs-CZ" dirty="0">
                <a:solidFill>
                  <a:schemeClr val="accent3"/>
                </a:solidFill>
              </a:rPr>
              <a:t>zobrazuje závislosti mezi jednotlivými třídami a dokáže také graficky odlišit různé typy tříd. Jaké typy existují, k tomu se postupně dostaneme</a:t>
            </a:r>
          </a:p>
        </p:txBody>
      </p:sp>
    </p:spTree>
    <p:extLst>
      <p:ext uri="{BB962C8B-B14F-4D97-AF65-F5344CB8AC3E}">
        <p14:creationId xmlns:p14="http://schemas.microsoft.com/office/powerpoint/2010/main" val="4545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vývojového diagramu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6841" y="3150408"/>
            <a:ext cx="1455127" cy="66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Vývojový diagram: rozhodnutí 5"/>
          <p:cNvSpPr/>
          <p:nvPr/>
        </p:nvSpPr>
        <p:spPr>
          <a:xfrm>
            <a:off x="769326" y="4141176"/>
            <a:ext cx="1243941" cy="9139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estiúhelník 6"/>
          <p:cNvSpPr/>
          <p:nvPr/>
        </p:nvSpPr>
        <p:spPr>
          <a:xfrm>
            <a:off x="765746" y="5498436"/>
            <a:ext cx="1455128" cy="70558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Vývojový diagram: ruční vstup 7"/>
          <p:cNvSpPr/>
          <p:nvPr/>
        </p:nvSpPr>
        <p:spPr>
          <a:xfrm>
            <a:off x="4614326" y="4387309"/>
            <a:ext cx="1286300" cy="60384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Kosoúhelník 9"/>
          <p:cNvSpPr/>
          <p:nvPr/>
        </p:nvSpPr>
        <p:spPr>
          <a:xfrm>
            <a:off x="4618160" y="5655083"/>
            <a:ext cx="1099039" cy="6463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Vývojový diagram: dokument 10"/>
          <p:cNvSpPr/>
          <p:nvPr/>
        </p:nvSpPr>
        <p:spPr>
          <a:xfrm>
            <a:off x="8273560" y="1780539"/>
            <a:ext cx="1264006" cy="8799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Vývojový diagram: předdefinovaný postup 12"/>
          <p:cNvSpPr/>
          <p:nvPr/>
        </p:nvSpPr>
        <p:spPr>
          <a:xfrm>
            <a:off x="8187103" y="4331109"/>
            <a:ext cx="1491394" cy="68274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/>
          <p:cNvSpPr/>
          <p:nvPr/>
        </p:nvSpPr>
        <p:spPr>
          <a:xfrm>
            <a:off x="1264535" y="2025702"/>
            <a:ext cx="579741" cy="60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6" name="Přímá spojnice se šipkou 15"/>
          <p:cNvCxnSpPr/>
          <p:nvPr/>
        </p:nvCxnSpPr>
        <p:spPr>
          <a:xfrm>
            <a:off x="8187103" y="6022774"/>
            <a:ext cx="1834661" cy="1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ývojový diagram: uložená data 16"/>
          <p:cNvSpPr/>
          <p:nvPr/>
        </p:nvSpPr>
        <p:spPr>
          <a:xfrm>
            <a:off x="8031039" y="3055423"/>
            <a:ext cx="1471331" cy="69791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: s odříznutými horními rohy 17"/>
          <p:cNvSpPr/>
          <p:nvPr/>
        </p:nvSpPr>
        <p:spPr>
          <a:xfrm>
            <a:off x="4545624" y="1820007"/>
            <a:ext cx="1139166" cy="69791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: s odříznutými horními rohy 18"/>
          <p:cNvSpPr/>
          <p:nvPr/>
        </p:nvSpPr>
        <p:spPr>
          <a:xfrm rot="10800000">
            <a:off x="4545623" y="3113034"/>
            <a:ext cx="1139166" cy="69791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2759320" y="2035420"/>
            <a:ext cx="144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Začátek a konec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2759319" y="3138826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Příkaz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2789360" y="5493988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Cyklus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2759319" y="4387309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Podmínka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6424724" y="2938781"/>
            <a:ext cx="1476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Cyklus s podmínkou na konci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6424724" y="1884622"/>
            <a:ext cx="169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Cyklus s podmínkou na začátku</a:t>
            </a:r>
          </a:p>
        </p:txBody>
      </p:sp>
      <p:sp>
        <p:nvSpPr>
          <p:cNvPr id="28" name="TextovéPole 27"/>
          <p:cNvSpPr txBox="1"/>
          <p:nvPr/>
        </p:nvSpPr>
        <p:spPr>
          <a:xfrm>
            <a:off x="6424724" y="4274961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Vstup</a:t>
            </a:r>
          </a:p>
        </p:txBody>
      </p:sp>
      <p:sp>
        <p:nvSpPr>
          <p:cNvPr id="29" name="TextovéPole 28"/>
          <p:cNvSpPr txBox="1"/>
          <p:nvPr/>
        </p:nvSpPr>
        <p:spPr>
          <a:xfrm>
            <a:off x="10439399" y="5699609"/>
            <a:ext cx="144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Spojovací čára</a:t>
            </a:r>
          </a:p>
        </p:txBody>
      </p:sp>
      <p:sp>
        <p:nvSpPr>
          <p:cNvPr id="30" name="TextovéPole 29"/>
          <p:cNvSpPr txBox="1"/>
          <p:nvPr/>
        </p:nvSpPr>
        <p:spPr>
          <a:xfrm>
            <a:off x="10397016" y="4274961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Program</a:t>
            </a:r>
          </a:p>
        </p:txBody>
      </p:sp>
      <p:sp>
        <p:nvSpPr>
          <p:cNvPr id="31" name="TextovéPole 30"/>
          <p:cNvSpPr txBox="1"/>
          <p:nvPr/>
        </p:nvSpPr>
        <p:spPr>
          <a:xfrm>
            <a:off x="10439399" y="3097552"/>
            <a:ext cx="144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Výstup do souboru</a:t>
            </a:r>
          </a:p>
        </p:txBody>
      </p:sp>
      <p:sp>
        <p:nvSpPr>
          <p:cNvPr id="32" name="TextovéPole 31"/>
          <p:cNvSpPr txBox="1"/>
          <p:nvPr/>
        </p:nvSpPr>
        <p:spPr>
          <a:xfrm>
            <a:off x="10439399" y="1960585"/>
            <a:ext cx="144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Vstup ze souboru</a:t>
            </a:r>
          </a:p>
        </p:txBody>
      </p:sp>
      <p:sp>
        <p:nvSpPr>
          <p:cNvPr id="33" name="TextovéPole 32"/>
          <p:cNvSpPr txBox="1"/>
          <p:nvPr/>
        </p:nvSpPr>
        <p:spPr>
          <a:xfrm>
            <a:off x="6358303" y="5699609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Výstup</a:t>
            </a:r>
          </a:p>
        </p:txBody>
      </p:sp>
    </p:spTree>
    <p:extLst>
      <p:ext uri="{BB962C8B-B14F-4D97-AF65-F5344CB8AC3E}">
        <p14:creationId xmlns:p14="http://schemas.microsoft.com/office/powerpoint/2010/main" val="36634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Ukázka vývojového diagramu</a:t>
            </a:r>
          </a:p>
        </p:txBody>
      </p:sp>
      <p:sp>
        <p:nvSpPr>
          <p:cNvPr id="4" name="Ovál 3"/>
          <p:cNvSpPr/>
          <p:nvPr/>
        </p:nvSpPr>
        <p:spPr>
          <a:xfrm>
            <a:off x="3947745" y="922634"/>
            <a:ext cx="993531" cy="99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Start</a:t>
            </a:r>
          </a:p>
        </p:txBody>
      </p:sp>
      <p:sp>
        <p:nvSpPr>
          <p:cNvPr id="5" name="Vývojový diagram: ruční vstup 4"/>
          <p:cNvSpPr/>
          <p:nvPr/>
        </p:nvSpPr>
        <p:spPr>
          <a:xfrm>
            <a:off x="3752848" y="2452498"/>
            <a:ext cx="1383324" cy="72976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Int</a:t>
            </a:r>
            <a:r>
              <a:rPr lang="cs-CZ" dirty="0"/>
              <a:t> a = 5;</a:t>
            </a:r>
          </a:p>
        </p:txBody>
      </p:sp>
      <p:sp>
        <p:nvSpPr>
          <p:cNvPr id="6" name="Vývojový diagram: rozhodnutí 5"/>
          <p:cNvSpPr/>
          <p:nvPr/>
        </p:nvSpPr>
        <p:spPr>
          <a:xfrm>
            <a:off x="3577369" y="3718592"/>
            <a:ext cx="1734282" cy="14683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 &lt; 10</a:t>
            </a:r>
          </a:p>
        </p:txBody>
      </p:sp>
      <p:sp>
        <p:nvSpPr>
          <p:cNvPr id="7" name="Vývojový diagram: údaje 6"/>
          <p:cNvSpPr/>
          <p:nvPr/>
        </p:nvSpPr>
        <p:spPr>
          <a:xfrm>
            <a:off x="2747595" y="5591908"/>
            <a:ext cx="3393830" cy="10199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Hodnota je příliš velká, nemohu ji uložit</a:t>
            </a:r>
          </a:p>
        </p:txBody>
      </p:sp>
      <p:sp>
        <p:nvSpPr>
          <p:cNvPr id="8" name="Vývojový diagram: uložená data 7"/>
          <p:cNvSpPr/>
          <p:nvPr/>
        </p:nvSpPr>
        <p:spPr>
          <a:xfrm>
            <a:off x="6400798" y="3806792"/>
            <a:ext cx="2664069" cy="129191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Uloženo do souboru </a:t>
            </a:r>
            <a:r>
              <a:rPr lang="cs-CZ" dirty="0" err="1"/>
              <a:t>xy.conf</a:t>
            </a:r>
            <a:endParaRPr lang="cs-CZ" dirty="0"/>
          </a:p>
        </p:txBody>
      </p:sp>
      <p:sp>
        <p:nvSpPr>
          <p:cNvPr id="9" name="Ovál 8"/>
          <p:cNvSpPr/>
          <p:nvPr/>
        </p:nvSpPr>
        <p:spPr>
          <a:xfrm>
            <a:off x="7084401" y="5453428"/>
            <a:ext cx="1296865" cy="1296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Konec</a:t>
            </a:r>
          </a:p>
        </p:txBody>
      </p:sp>
      <p:cxnSp>
        <p:nvCxnSpPr>
          <p:cNvPr id="13" name="Přímá spojnice se šipkou 12"/>
          <p:cNvCxnSpPr>
            <a:stCxn id="4" idx="4"/>
            <a:endCxn id="5" idx="0"/>
          </p:cNvCxnSpPr>
          <p:nvPr/>
        </p:nvCxnSpPr>
        <p:spPr>
          <a:xfrm flipH="1">
            <a:off x="4444510" y="1916165"/>
            <a:ext cx="1" cy="60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5" idx="2"/>
            <a:endCxn id="6" idx="0"/>
          </p:cNvCxnSpPr>
          <p:nvPr/>
        </p:nvCxnSpPr>
        <p:spPr>
          <a:xfrm>
            <a:off x="4444510" y="3182259"/>
            <a:ext cx="0" cy="53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stCxn id="6" idx="3"/>
            <a:endCxn id="8" idx="1"/>
          </p:cNvCxnSpPr>
          <p:nvPr/>
        </p:nvCxnSpPr>
        <p:spPr>
          <a:xfrm>
            <a:off x="5311651" y="4452750"/>
            <a:ext cx="108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8" idx="2"/>
            <a:endCxn id="9" idx="0"/>
          </p:cNvCxnSpPr>
          <p:nvPr/>
        </p:nvCxnSpPr>
        <p:spPr>
          <a:xfrm>
            <a:off x="7732833" y="5098708"/>
            <a:ext cx="1" cy="35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6" idx="2"/>
            <a:endCxn id="7" idx="1"/>
          </p:cNvCxnSpPr>
          <p:nvPr/>
        </p:nvCxnSpPr>
        <p:spPr>
          <a:xfrm>
            <a:off x="4444510" y="5186908"/>
            <a:ext cx="0" cy="4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5465514" y="3945105"/>
            <a:ext cx="6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ano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4616507" y="5081340"/>
            <a:ext cx="6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</a:t>
            </a:r>
          </a:p>
        </p:txBody>
      </p:sp>
      <p:cxnSp>
        <p:nvCxnSpPr>
          <p:cNvPr id="29" name="Přímá spojnice se šipkou 28"/>
          <p:cNvCxnSpPr>
            <a:stCxn id="7" idx="5"/>
            <a:endCxn id="9" idx="2"/>
          </p:cNvCxnSpPr>
          <p:nvPr/>
        </p:nvCxnSpPr>
        <p:spPr>
          <a:xfrm flipV="1">
            <a:off x="5802042" y="6101861"/>
            <a:ext cx="1282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diagramu tříd</a:t>
            </a:r>
          </a:p>
        </p:txBody>
      </p:sp>
      <p:pic>
        <p:nvPicPr>
          <p:cNvPr id="4" name="Zástupný symbol pro obsa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30" y="2368170"/>
            <a:ext cx="1964447" cy="923758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88" y="4547461"/>
            <a:ext cx="1426563" cy="89452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30" y="4582329"/>
            <a:ext cx="1613653" cy="90621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281" y="2321344"/>
            <a:ext cx="1964447" cy="91206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798" y="2321344"/>
            <a:ext cx="1432409" cy="876985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281" y="3499228"/>
            <a:ext cx="1414870" cy="900372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4648" y="2366010"/>
            <a:ext cx="1426563" cy="917911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630" y="3481689"/>
            <a:ext cx="1783203" cy="917911"/>
          </a:xfrm>
          <a:prstGeom prst="rect">
            <a:avLst/>
          </a:prstGeom>
        </p:spPr>
      </p:pic>
      <p:sp>
        <p:nvSpPr>
          <p:cNvPr id="12" name="TextovéPole 11"/>
          <p:cNvSpPr txBox="1"/>
          <p:nvPr/>
        </p:nvSpPr>
        <p:spPr>
          <a:xfrm>
            <a:off x="688499" y="5671276"/>
            <a:ext cx="200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Obyčejné třídy pro překládače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3138854" y="5671276"/>
            <a:ext cx="217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Applet slouží pro aplikaci na webu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788754" y="5671276"/>
            <a:ext cx="238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Pomocné třídy, které nejdou spustit.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8409045" y="5671276"/>
            <a:ext cx="20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Testovací třída</a:t>
            </a:r>
          </a:p>
        </p:txBody>
      </p:sp>
    </p:spTree>
    <p:extLst>
      <p:ext uri="{BB962C8B-B14F-4D97-AF65-F5344CB8AC3E}">
        <p14:creationId xmlns:p14="http://schemas.microsoft.com/office/powerpoint/2010/main" val="13242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diagramu tříd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52" y="1896892"/>
            <a:ext cx="6434411" cy="43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Substituovaný adresář (pro zajímavost)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Substituovaný adresář je jakýkoliv obyčejný adresář obohacený o .</a:t>
            </a:r>
            <a:r>
              <a:rPr lang="cs-CZ" dirty="0" err="1"/>
              <a:t>bat</a:t>
            </a:r>
            <a:r>
              <a:rPr lang="cs-CZ" dirty="0"/>
              <a:t> soubor</a:t>
            </a:r>
          </a:p>
          <a:p>
            <a:r>
              <a:rPr lang="cs-CZ" dirty="0"/>
              <a:t>V tomto </a:t>
            </a:r>
            <a:r>
              <a:rPr lang="cs-CZ" dirty="0" err="1"/>
              <a:t>baťáku</a:t>
            </a:r>
            <a:r>
              <a:rPr lang="cs-CZ" dirty="0"/>
              <a:t> je </a:t>
            </a:r>
            <a:r>
              <a:rPr lang="cs-CZ" dirty="0" err="1"/>
              <a:t>script</a:t>
            </a:r>
            <a:r>
              <a:rPr lang="cs-CZ" dirty="0"/>
              <a:t>, který substituuje (zastoupí) adresář jako samostatný disk</a:t>
            </a:r>
          </a:p>
          <a:p>
            <a:r>
              <a:rPr lang="cs-CZ" dirty="0"/>
              <a:t>Tento disk se zobrazí v nabídce disků počítače</a:t>
            </a:r>
          </a:p>
        </p:txBody>
      </p:sp>
    </p:spTree>
    <p:extLst>
      <p:ext uri="{BB962C8B-B14F-4D97-AF65-F5344CB8AC3E}">
        <p14:creationId xmlns:p14="http://schemas.microsoft.com/office/powerpoint/2010/main" val="12603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vytvořit substituovaný adresář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cs-CZ" dirty="0"/>
              <a:t>Vytvoříme si na disku libovolný adresář (např. </a:t>
            </a:r>
            <a:r>
              <a:rPr lang="cs-CZ" dirty="0" err="1"/>
              <a:t>java_projects</a:t>
            </a:r>
            <a:r>
              <a:rPr lang="cs-CZ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Vytvoříme kdekoliv nový textový soubor a uložíme jej jako .</a:t>
            </a:r>
            <a:r>
              <a:rPr lang="cs-CZ" dirty="0" err="1"/>
              <a:t>bat</a:t>
            </a:r>
            <a:r>
              <a:rPr lang="cs-CZ" dirty="0"/>
              <a:t> soubor (nemusí být nutně na tom místě, kde je ten adresář)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Otevřeme tento soubor v libovolném editoru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Napíšeme tento </a:t>
            </a:r>
            <a:r>
              <a:rPr lang="cs-CZ" dirty="0" err="1"/>
              <a:t>script</a:t>
            </a:r>
            <a:r>
              <a:rPr lang="cs-CZ" dirty="0"/>
              <a:t>: SUBST F: C:\users\uživatel\java</a:t>
            </a:r>
          </a:p>
          <a:p>
            <a:pPr lvl="1"/>
            <a:r>
              <a:rPr lang="cs-CZ" dirty="0"/>
              <a:t>SUBST je příkaz, pro substituovaný adresář</a:t>
            </a:r>
          </a:p>
          <a:p>
            <a:pPr lvl="1"/>
            <a:r>
              <a:rPr lang="cs-CZ" dirty="0"/>
              <a:t>Písmenko (libovolné písmenko abecedy) bude název substituovaného disku</a:t>
            </a:r>
          </a:p>
          <a:p>
            <a:pPr lvl="1"/>
            <a:r>
              <a:rPr lang="cs-CZ" dirty="0"/>
              <a:t>Dvojtečka a mezera (to je syntaxe)</a:t>
            </a:r>
          </a:p>
          <a:p>
            <a:pPr lvl="1"/>
            <a:r>
              <a:rPr lang="cs-CZ" dirty="0"/>
              <a:t>A potom zadáme absolutní cestu (ne relativní!) k adresáři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Uložíme zavřeme a dvojklikem spustíme nově vytvořený </a:t>
            </a:r>
            <a:r>
              <a:rPr lang="cs-CZ" dirty="0" err="1"/>
              <a:t>baťák</a:t>
            </a:r>
            <a:endParaRPr lang="cs-CZ" dirty="0"/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Teď se nám vytvoří nový substituovaný disk</a:t>
            </a:r>
          </a:p>
          <a:p>
            <a:pPr marL="457200" indent="-457200">
              <a:buFont typeface="+mj-lt"/>
              <a:buAutoNum type="arabicParenR"/>
            </a:pPr>
            <a:r>
              <a:rPr lang="cs-CZ" dirty="0"/>
              <a:t>Kdybychom chtěli tento disk vždy spouštět automaticky po zapnutí počítače, přetáhneme </a:t>
            </a:r>
            <a:r>
              <a:rPr lang="cs-CZ" dirty="0" err="1"/>
              <a:t>baťák</a:t>
            </a:r>
            <a:r>
              <a:rPr lang="cs-CZ" dirty="0"/>
              <a:t> do adresáře Start -&gt; Všechny programy -&gt; Po spuštění</a:t>
            </a:r>
          </a:p>
        </p:txBody>
      </p:sp>
    </p:spTree>
    <p:extLst>
      <p:ext uri="{BB962C8B-B14F-4D97-AF65-F5344CB8AC3E}">
        <p14:creationId xmlns:p14="http://schemas.microsoft.com/office/powerpoint/2010/main" val="8247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54" y="3154873"/>
            <a:ext cx="1374022" cy="153256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substituovaného adresáře</a:t>
            </a: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2" y="3193125"/>
            <a:ext cx="1822030" cy="1498491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295898" y="5055988"/>
            <a:ext cx="20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Nový adresář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509272" y="5055988"/>
            <a:ext cx="20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Nový </a:t>
            </a:r>
            <a:r>
              <a:rPr lang="cs-CZ" dirty="0" err="1"/>
              <a:t>txt</a:t>
            </a:r>
            <a:r>
              <a:rPr lang="cs-CZ" dirty="0"/>
              <a:t> soubor</a:t>
            </a:r>
          </a:p>
        </p:txBody>
      </p:sp>
      <p:sp>
        <p:nvSpPr>
          <p:cNvPr id="15" name="Znak plus 14"/>
          <p:cNvSpPr/>
          <p:nvPr/>
        </p:nvSpPr>
        <p:spPr>
          <a:xfrm>
            <a:off x="2341560" y="3690464"/>
            <a:ext cx="457200" cy="483577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Šipka: doprava 15"/>
          <p:cNvSpPr/>
          <p:nvPr/>
        </p:nvSpPr>
        <p:spPr>
          <a:xfrm>
            <a:off x="4554934" y="3732120"/>
            <a:ext cx="817684" cy="37806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26" y="2961617"/>
            <a:ext cx="3855186" cy="1672434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>
          <a:xfrm>
            <a:off x="6536149" y="5055988"/>
            <a:ext cx="20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Editor a </a:t>
            </a:r>
            <a:r>
              <a:rPr lang="cs-CZ" dirty="0" err="1"/>
              <a:t>script</a:t>
            </a:r>
            <a:endParaRPr lang="cs-CZ" dirty="0"/>
          </a:p>
        </p:txBody>
      </p:sp>
      <p:sp>
        <p:nvSpPr>
          <p:cNvPr id="11" name="Šipka: doprava 10"/>
          <p:cNvSpPr/>
          <p:nvPr/>
        </p:nvSpPr>
        <p:spPr>
          <a:xfrm>
            <a:off x="10272278" y="3732120"/>
            <a:ext cx="817684" cy="37806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63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POČÍTAČ JE HLOPÝ STROJ!!!!</a:t>
            </a:r>
          </a:p>
          <a:p>
            <a:pPr marL="0" indent="0">
              <a:buNone/>
            </a:pPr>
            <a:r>
              <a:rPr lang="cs-CZ" dirty="0"/>
              <a:t>	POČÍTAČ JE HLOUPÝ STROJ!!!!!</a:t>
            </a:r>
          </a:p>
          <a:p>
            <a:pPr marL="0" indent="0">
              <a:buNone/>
            </a:pPr>
            <a:r>
              <a:rPr lang="cs-CZ" dirty="0"/>
              <a:t>		POČÍTAČ JE HLOUPÝ STROJ!!!!!</a:t>
            </a:r>
          </a:p>
          <a:p>
            <a:pPr marL="0" indent="0">
              <a:buNone/>
            </a:pPr>
            <a:r>
              <a:rPr lang="cs-CZ" dirty="0"/>
              <a:t>			POČÍTAČ JE HLOUPÝ STROJ!!!!!</a:t>
            </a:r>
          </a:p>
          <a:p>
            <a:pPr marL="0" indent="0">
              <a:buNone/>
            </a:pPr>
            <a:r>
              <a:rPr lang="cs-CZ" dirty="0"/>
              <a:t>				POČÍTAČ JE HLOUPÝ STROJ!!!!!</a:t>
            </a:r>
          </a:p>
          <a:p>
            <a:pPr marL="0" indent="0">
              <a:buNone/>
            </a:pPr>
            <a:r>
              <a:rPr lang="cs-CZ" dirty="0"/>
              <a:t>					POČÍTAČ JE HLOUPÝ STROJ!!!!!</a:t>
            </a:r>
          </a:p>
          <a:p>
            <a:pPr marL="0" indent="0">
              <a:buNone/>
            </a:pPr>
            <a:r>
              <a:rPr lang="cs-CZ" dirty="0"/>
              <a:t>						POČÍTAČ JE HLOUPÝ STROJ!!!!!</a:t>
            </a:r>
          </a:p>
          <a:p>
            <a:pPr marL="0" indent="0">
              <a:buNone/>
            </a:pPr>
            <a:r>
              <a:rPr lang="cs-CZ" dirty="0"/>
              <a:t>							POČÍTAČ JE HLOUPÝ STROJ!!!!!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110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substituovaného adresáře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1" y="2626467"/>
            <a:ext cx="4792579" cy="2534499"/>
          </a:xfrm>
          <a:prstGeom prst="rect">
            <a:avLst/>
          </a:prstGeom>
        </p:spPr>
      </p:pic>
      <p:sp>
        <p:nvSpPr>
          <p:cNvPr id="5" name="Šipka: doprava 4"/>
          <p:cNvSpPr/>
          <p:nvPr/>
        </p:nvSpPr>
        <p:spPr>
          <a:xfrm>
            <a:off x="2486758" y="3877125"/>
            <a:ext cx="817684" cy="37806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455134" y="6074920"/>
            <a:ext cx="248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Přepsání z </a:t>
            </a:r>
            <a:r>
              <a:rPr lang="cs-CZ" dirty="0" err="1"/>
              <a:t>txt</a:t>
            </a:r>
            <a:r>
              <a:rPr lang="cs-CZ" dirty="0"/>
              <a:t> na </a:t>
            </a:r>
            <a:r>
              <a:rPr lang="cs-CZ" dirty="0" err="1"/>
              <a:t>bat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28" y="2626467"/>
            <a:ext cx="4255094" cy="287938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7411915" y="6074920"/>
            <a:ext cx="27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Substituovaný adresář</a:t>
            </a:r>
          </a:p>
        </p:txBody>
      </p:sp>
      <p:sp>
        <p:nvSpPr>
          <p:cNvPr id="10" name="Ovál 9"/>
          <p:cNvSpPr/>
          <p:nvPr/>
        </p:nvSpPr>
        <p:spPr>
          <a:xfrm>
            <a:off x="7315200" y="3413673"/>
            <a:ext cx="1459523" cy="5802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34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Substituoavaná</a:t>
            </a:r>
            <a:r>
              <a:rPr lang="cs-CZ" dirty="0"/>
              <a:t> složka na konec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zrušení substituované složky napíšeme buď </a:t>
            </a:r>
            <a:r>
              <a:rPr lang="cs-CZ" dirty="0" err="1"/>
              <a:t>baťák</a:t>
            </a:r>
            <a:r>
              <a:rPr lang="cs-CZ" dirty="0"/>
              <a:t> nebo v cli napíšeme příkaz: SUBST Z: /d (za písmenko pochopitelně dosadíme to, které chceme zrušit)</a:t>
            </a:r>
          </a:p>
          <a:p>
            <a:r>
              <a:rPr lang="cs-CZ" dirty="0"/>
              <a:t>Pokud jsme v aktuálním adresáři, který chceme substituovat, tak místo absolutní cesty můžeme napsat tečku: SUBST X: .</a:t>
            </a:r>
          </a:p>
        </p:txBody>
      </p:sp>
    </p:spTree>
    <p:extLst>
      <p:ext uri="{BB962C8B-B14F-4D97-AF65-F5344CB8AC3E}">
        <p14:creationId xmlns:p14="http://schemas.microsoft.com/office/powerpoint/2010/main" val="10245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1731" y="2751435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10026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97" y="1228075"/>
            <a:ext cx="5217007" cy="4401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10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i="1" dirty="0"/>
              <a:t>„Napsat program, kterému porozumí počítač, umí i hlupák.</a:t>
            </a:r>
          </a:p>
          <a:p>
            <a:pPr marL="0" indent="0">
              <a:buNone/>
            </a:pPr>
            <a:r>
              <a:rPr lang="cs-CZ" i="1" dirty="0"/>
              <a:t>Dobrý programátor píše programy, kterým porozumí i člověk.“</a:t>
            </a:r>
          </a:p>
          <a:p>
            <a:pPr marL="0" indent="0">
              <a:buNone/>
            </a:pPr>
            <a:endParaRPr lang="cs-CZ" i="1" dirty="0"/>
          </a:p>
          <a:p>
            <a:pPr marL="0" indent="0">
              <a:buNone/>
            </a:pPr>
            <a:r>
              <a:rPr lang="cs-CZ" i="1" dirty="0"/>
              <a:t>								</a:t>
            </a:r>
            <a:r>
              <a:rPr lang="cs-CZ" dirty="0"/>
              <a:t>Martin </a:t>
            </a:r>
            <a:r>
              <a:rPr lang="cs-CZ" dirty="0" err="1"/>
              <a:t>Fowler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1536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OOP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OOP (objektově orientované programování)</a:t>
            </a:r>
          </a:p>
          <a:p>
            <a:r>
              <a:rPr lang="cs-CZ" dirty="0"/>
              <a:t>Celé programování se skládá z objektů</a:t>
            </a:r>
          </a:p>
          <a:p>
            <a:r>
              <a:rPr lang="cs-CZ" dirty="0"/>
              <a:t>Objekty na sebe působí vzájemně (židle na Zemi, Země na židli)</a:t>
            </a:r>
          </a:p>
          <a:p>
            <a:r>
              <a:rPr lang="cs-CZ" dirty="0"/>
              <a:t>Rozdíl mezi OOP a strukturovaným programováním:</a:t>
            </a:r>
          </a:p>
          <a:p>
            <a:pPr lvl="1"/>
            <a:r>
              <a:rPr lang="cs-CZ" dirty="0"/>
              <a:t>OOP se snaží co nejvíce o to, aby programy byly co nejbližší reálnému světu</a:t>
            </a:r>
          </a:p>
          <a:p>
            <a:pPr lvl="1"/>
            <a:r>
              <a:rPr lang="cs-CZ" dirty="0"/>
              <a:t>OOP využívá bloky příkazů (třídy, metody)</a:t>
            </a:r>
          </a:p>
          <a:p>
            <a:pPr lvl="1"/>
            <a:r>
              <a:rPr lang="cs-CZ" dirty="0"/>
              <a:t>OOP využívá metodiky podobné reálnému světa (objekt, dědičnost, rozhraní)</a:t>
            </a:r>
          </a:p>
          <a:p>
            <a:pPr lvl="1"/>
            <a:r>
              <a:rPr lang="cs-CZ" dirty="0"/>
              <a:t>OOP počítá s tím, že program bude někdy někdo v budoucnu upravovat</a:t>
            </a:r>
          </a:p>
          <a:p>
            <a:pPr lvl="1"/>
            <a:r>
              <a:rPr lang="cs-CZ" dirty="0"/>
              <a:t>Díky principům OOP je lehčí přecházet z programovacího jazyka na jiný, ale </a:t>
            </a:r>
            <a:r>
              <a:rPr lang="cs-CZ" dirty="0" err="1"/>
              <a:t>oběktově</a:t>
            </a:r>
            <a:r>
              <a:rPr lang="cs-CZ" dirty="0"/>
              <a:t> orientovaný. Rozdíl je už potom pouze v syntaxi, která se učí nejrychleji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10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Nejznámější OOP jazyky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</a:t>
            </a:r>
          </a:p>
          <a:p>
            <a:r>
              <a:rPr lang="cs-CZ" dirty="0"/>
              <a:t>PHP</a:t>
            </a:r>
          </a:p>
          <a:p>
            <a:r>
              <a:rPr lang="cs-CZ" dirty="0"/>
              <a:t>HTML</a:t>
            </a:r>
          </a:p>
          <a:p>
            <a:r>
              <a:rPr lang="cs-CZ" dirty="0"/>
              <a:t>C++</a:t>
            </a:r>
          </a:p>
          <a:p>
            <a:r>
              <a:rPr lang="cs-CZ" dirty="0"/>
              <a:t>C#</a:t>
            </a:r>
          </a:p>
          <a:p>
            <a:r>
              <a:rPr lang="cs-CZ" dirty="0"/>
              <a:t>Python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08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právě Java?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 je multiplatformní</a:t>
            </a:r>
          </a:p>
          <a:p>
            <a:r>
              <a:rPr lang="cs-CZ" dirty="0"/>
              <a:t>Patří mezi hybridní jazyky</a:t>
            </a:r>
          </a:p>
          <a:p>
            <a:r>
              <a:rPr lang="cs-CZ" dirty="0"/>
              <a:t>Veškeré licence jsou zdarma</a:t>
            </a:r>
          </a:p>
          <a:p>
            <a:r>
              <a:rPr lang="cs-CZ" dirty="0"/>
              <a:t>Je ryze objektově orientovaná</a:t>
            </a:r>
          </a:p>
          <a:p>
            <a:r>
              <a:rPr lang="cs-CZ" dirty="0"/>
              <a:t>Existuje několik platforem Javy, pro určitá využití</a:t>
            </a:r>
          </a:p>
          <a:p>
            <a:pPr lvl="1"/>
            <a:r>
              <a:rPr lang="cs-CZ" sz="1800" dirty="0"/>
              <a:t>J2SE – </a:t>
            </a:r>
            <a:r>
              <a:rPr lang="cs-CZ" sz="1800" dirty="0">
                <a:solidFill>
                  <a:schemeClr val="accent3"/>
                </a:solidFill>
              </a:rPr>
              <a:t>Java standart </a:t>
            </a:r>
            <a:r>
              <a:rPr lang="cs-CZ" sz="1800" dirty="0" err="1">
                <a:solidFill>
                  <a:schemeClr val="accent3"/>
                </a:solidFill>
              </a:rPr>
              <a:t>edition</a:t>
            </a:r>
            <a:r>
              <a:rPr lang="cs-CZ" sz="1800" dirty="0">
                <a:solidFill>
                  <a:schemeClr val="accent3"/>
                </a:solidFill>
              </a:rPr>
              <a:t> (standartní edice, využívaná hlavně pro aplikace)</a:t>
            </a:r>
          </a:p>
          <a:p>
            <a:pPr lvl="1"/>
            <a:r>
              <a:rPr lang="cs-CZ" sz="1800" dirty="0"/>
              <a:t>J2EE – </a:t>
            </a:r>
            <a:r>
              <a:rPr lang="cs-CZ" sz="1800" dirty="0">
                <a:solidFill>
                  <a:schemeClr val="accent3"/>
                </a:solidFill>
              </a:rPr>
              <a:t>Java </a:t>
            </a:r>
            <a:r>
              <a:rPr lang="cs-CZ" sz="1800" dirty="0" err="1">
                <a:solidFill>
                  <a:schemeClr val="accent3"/>
                </a:solidFill>
              </a:rPr>
              <a:t>enterprise</a:t>
            </a:r>
            <a:r>
              <a:rPr lang="cs-CZ" sz="1800" dirty="0">
                <a:solidFill>
                  <a:schemeClr val="accent3"/>
                </a:solidFill>
              </a:rPr>
              <a:t> </a:t>
            </a:r>
            <a:r>
              <a:rPr lang="cs-CZ" sz="1800" dirty="0" err="1">
                <a:solidFill>
                  <a:schemeClr val="accent3"/>
                </a:solidFill>
              </a:rPr>
              <a:t>edition</a:t>
            </a:r>
            <a:r>
              <a:rPr lang="cs-CZ" sz="1800" dirty="0">
                <a:solidFill>
                  <a:schemeClr val="accent3"/>
                </a:solidFill>
              </a:rPr>
              <a:t> (profesionální vývojová sada. Používá se ve firmách)</a:t>
            </a:r>
          </a:p>
          <a:p>
            <a:pPr lvl="1"/>
            <a:r>
              <a:rPr lang="cs-CZ" sz="1800" dirty="0"/>
              <a:t>J2ME – </a:t>
            </a:r>
            <a:r>
              <a:rPr lang="cs-CZ" sz="1800" dirty="0">
                <a:solidFill>
                  <a:schemeClr val="accent3"/>
                </a:solidFill>
              </a:rPr>
              <a:t>Java </a:t>
            </a:r>
            <a:r>
              <a:rPr lang="cs-CZ" sz="1800" dirty="0" err="1">
                <a:solidFill>
                  <a:schemeClr val="accent3"/>
                </a:solidFill>
              </a:rPr>
              <a:t>micro</a:t>
            </a:r>
            <a:r>
              <a:rPr lang="cs-CZ" sz="1800" dirty="0">
                <a:solidFill>
                  <a:schemeClr val="accent3"/>
                </a:solidFill>
              </a:rPr>
              <a:t> </a:t>
            </a:r>
            <a:r>
              <a:rPr lang="cs-CZ" sz="1800" dirty="0" err="1">
                <a:solidFill>
                  <a:schemeClr val="accent3"/>
                </a:solidFill>
              </a:rPr>
              <a:t>edition</a:t>
            </a:r>
            <a:r>
              <a:rPr lang="cs-CZ" sz="1800" dirty="0">
                <a:solidFill>
                  <a:schemeClr val="accent3"/>
                </a:solidFill>
              </a:rPr>
              <a:t> (osekaná standartní edice, která se používá např. pro mobilní aplikace</a:t>
            </a:r>
          </a:p>
          <a:p>
            <a:pPr lvl="1"/>
            <a:r>
              <a:rPr lang="cs-CZ" sz="1800" dirty="0"/>
              <a:t>Java </a:t>
            </a:r>
            <a:r>
              <a:rPr lang="cs-CZ" sz="1800" dirty="0" err="1"/>
              <a:t>Card</a:t>
            </a:r>
            <a:r>
              <a:rPr lang="cs-CZ" sz="1800" dirty="0"/>
              <a:t> – </a:t>
            </a:r>
            <a:r>
              <a:rPr lang="cs-CZ" sz="1800" dirty="0">
                <a:solidFill>
                  <a:schemeClr val="accent3"/>
                </a:solidFill>
              </a:rPr>
              <a:t>Java </a:t>
            </a:r>
            <a:r>
              <a:rPr lang="cs-CZ" sz="1800" dirty="0" err="1">
                <a:solidFill>
                  <a:schemeClr val="accent3"/>
                </a:solidFill>
              </a:rPr>
              <a:t>card</a:t>
            </a:r>
            <a:r>
              <a:rPr lang="cs-CZ" sz="1800" dirty="0">
                <a:solidFill>
                  <a:schemeClr val="accent3"/>
                </a:solidFill>
              </a:rPr>
              <a:t> je nejvíce </a:t>
            </a:r>
            <a:r>
              <a:rPr lang="cs-CZ" sz="1800" dirty="0" err="1">
                <a:solidFill>
                  <a:schemeClr val="accent3"/>
                </a:solidFill>
              </a:rPr>
              <a:t>osekanější</a:t>
            </a:r>
            <a:r>
              <a:rPr lang="cs-CZ" sz="1800" dirty="0">
                <a:solidFill>
                  <a:schemeClr val="accent3"/>
                </a:solidFill>
              </a:rPr>
              <a:t> </a:t>
            </a:r>
            <a:r>
              <a:rPr lang="cs-CZ" sz="1800" dirty="0" err="1">
                <a:solidFill>
                  <a:schemeClr val="accent3"/>
                </a:solidFill>
              </a:rPr>
              <a:t>patforma</a:t>
            </a:r>
            <a:r>
              <a:rPr lang="cs-CZ" sz="1800" dirty="0">
                <a:solidFill>
                  <a:schemeClr val="accent3"/>
                </a:solidFill>
              </a:rPr>
              <a:t> Javy. Využívá se převážně pro čipové karty</a:t>
            </a:r>
          </a:p>
        </p:txBody>
      </p:sp>
    </p:spTree>
    <p:extLst>
      <p:ext uri="{BB962C8B-B14F-4D97-AF65-F5344CB8AC3E}">
        <p14:creationId xmlns:p14="http://schemas.microsoft.com/office/powerpoint/2010/main" val="14840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Java funguje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Java je hybridní jazyk</a:t>
            </a:r>
          </a:p>
          <a:p>
            <a:r>
              <a:rPr lang="cs-CZ" dirty="0"/>
              <a:t>Programy (zdrojové kódy) se nejdřív přeloží (zkompiluje) do speciálního kódu nazývaného </a:t>
            </a:r>
            <a:r>
              <a:rPr lang="cs-CZ" dirty="0" err="1"/>
              <a:t>bajtkód</a:t>
            </a:r>
            <a:r>
              <a:rPr lang="cs-CZ" dirty="0"/>
              <a:t>. Tuto kompilaci zařizuje </a:t>
            </a:r>
            <a:r>
              <a:rPr lang="cs-CZ" dirty="0" err="1"/>
              <a:t>IDEčko</a:t>
            </a:r>
            <a:endParaRPr lang="cs-CZ" dirty="0"/>
          </a:p>
          <a:p>
            <a:r>
              <a:rPr lang="cs-CZ" dirty="0"/>
              <a:t>Tento </a:t>
            </a:r>
            <a:r>
              <a:rPr lang="cs-CZ" dirty="0" err="1"/>
              <a:t>bajtkód</a:t>
            </a:r>
            <a:r>
              <a:rPr lang="cs-CZ" dirty="0"/>
              <a:t> si vezme na starost virtuální stroj (JVM – Java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machine</a:t>
            </a:r>
            <a:r>
              <a:rPr lang="cs-CZ" dirty="0"/>
              <a:t>)</a:t>
            </a:r>
          </a:p>
          <a:p>
            <a:r>
              <a:rPr lang="cs-CZ" dirty="0"/>
              <a:t>Virtuální stroj vytvoří nový .jar soubor.</a:t>
            </a:r>
          </a:p>
          <a:p>
            <a:r>
              <a:rPr lang="cs-CZ" dirty="0"/>
              <a:t>Virtuální stroj zajišťuje </a:t>
            </a:r>
            <a:r>
              <a:rPr lang="cs-CZ" dirty="0" err="1"/>
              <a:t>multiplatformnost</a:t>
            </a:r>
            <a:r>
              <a:rPr lang="cs-CZ" dirty="0"/>
              <a:t>. Tím se myslí, že každá platforma (interpret, hybrid nebo i překladač) musí obsahovat virtuální stroj. To je sjednocuje. Překladač se stará o kompatibilitu mezi OS a CPU, interpret se stará o kompatibilitu s různými prohlížeči a hybrid je mezi nimi)</a:t>
            </a:r>
          </a:p>
          <a:p>
            <a:r>
              <a:rPr lang="cs-CZ" dirty="0"/>
              <a:t>Díky tomu virtuálnímu stroji může Java program běžet. JVM umožňuje jeho chod</a:t>
            </a:r>
          </a:p>
          <a:p>
            <a:r>
              <a:rPr lang="cs-CZ" dirty="0"/>
              <a:t>JRE i JDK obsahují virtuální stroje</a:t>
            </a:r>
          </a:p>
        </p:txBody>
      </p:sp>
    </p:spTree>
    <p:extLst>
      <p:ext uri="{BB962C8B-B14F-4D97-AF65-F5344CB8AC3E}">
        <p14:creationId xmlns:p14="http://schemas.microsoft.com/office/powerpoint/2010/main" val="6146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6" y="1095523"/>
            <a:ext cx="2546878" cy="1724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Šipka: doprava 3"/>
          <p:cNvSpPr/>
          <p:nvPr/>
        </p:nvSpPr>
        <p:spPr>
          <a:xfrm>
            <a:off x="6263203" y="1957899"/>
            <a:ext cx="906087" cy="3657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/>
          <p:cNvSpPr txBox="1"/>
          <p:nvPr/>
        </p:nvSpPr>
        <p:spPr>
          <a:xfrm>
            <a:off x="1420239" y="2775852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IDE</a:t>
            </a:r>
          </a:p>
        </p:txBody>
      </p:sp>
      <p:sp>
        <p:nvSpPr>
          <p:cNvPr id="12" name="Obdélník: s jedním odříznutým rohem 11"/>
          <p:cNvSpPr/>
          <p:nvPr/>
        </p:nvSpPr>
        <p:spPr>
          <a:xfrm>
            <a:off x="7571487" y="1611519"/>
            <a:ext cx="565265" cy="69067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13"/>
          <p:cNvCxnSpPr/>
          <p:nvPr/>
        </p:nvCxnSpPr>
        <p:spPr>
          <a:xfrm>
            <a:off x="7563174" y="1811024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>
            <a:off x="7571487" y="1902464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7571487" y="1993903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7571487" y="2085342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7571487" y="2193408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>
            <a:off x="7584571" y="1732392"/>
            <a:ext cx="565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7046198" y="2587300"/>
            <a:ext cx="16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Zdrojový kód</a:t>
            </a:r>
          </a:p>
        </p:txBody>
      </p:sp>
      <p:sp>
        <p:nvSpPr>
          <p:cNvPr id="22" name="Šipka: doprava 21"/>
          <p:cNvSpPr/>
          <p:nvPr/>
        </p:nvSpPr>
        <p:spPr>
          <a:xfrm>
            <a:off x="3564284" y="1957899"/>
            <a:ext cx="906087" cy="3657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Šipka: doprava 22"/>
          <p:cNvSpPr/>
          <p:nvPr/>
        </p:nvSpPr>
        <p:spPr>
          <a:xfrm>
            <a:off x="8662041" y="1957899"/>
            <a:ext cx="906087" cy="3657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Vývojový diagram: magnetický disk 27"/>
          <p:cNvSpPr/>
          <p:nvPr/>
        </p:nvSpPr>
        <p:spPr>
          <a:xfrm>
            <a:off x="10093417" y="1811024"/>
            <a:ext cx="1571105" cy="49876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10071047" y="2587300"/>
            <a:ext cx="16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Bajtkód</a:t>
            </a:r>
            <a:endParaRPr lang="cs-CZ" dirty="0"/>
          </a:p>
        </p:txBody>
      </p:sp>
      <p:sp>
        <p:nvSpPr>
          <p:cNvPr id="36" name="Šipka: ohnutá nahoru 35"/>
          <p:cNvSpPr/>
          <p:nvPr/>
        </p:nvSpPr>
        <p:spPr>
          <a:xfrm rot="5400000" flipV="1">
            <a:off x="10060956" y="3603322"/>
            <a:ext cx="1296158" cy="773721"/>
          </a:xfrm>
          <a:prstGeom prst="ben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Dvojitá vlna 36"/>
          <p:cNvSpPr/>
          <p:nvPr/>
        </p:nvSpPr>
        <p:spPr>
          <a:xfrm>
            <a:off x="4942380" y="3672565"/>
            <a:ext cx="5139621" cy="1405481"/>
          </a:xfrm>
          <a:prstGeom prst="doubleWave">
            <a:avLst>
              <a:gd name="adj1" fmla="val 6250"/>
              <a:gd name="adj2" fmla="val -342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ovéPole 37"/>
          <p:cNvSpPr txBox="1"/>
          <p:nvPr/>
        </p:nvSpPr>
        <p:spPr>
          <a:xfrm>
            <a:off x="6593154" y="5208220"/>
            <a:ext cx="16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Virtuální stroj</a:t>
            </a:r>
          </a:p>
        </p:txBody>
      </p:sp>
      <p:sp>
        <p:nvSpPr>
          <p:cNvPr id="39" name="Šipka: doprava 38"/>
          <p:cNvSpPr/>
          <p:nvPr/>
        </p:nvSpPr>
        <p:spPr>
          <a:xfrm rot="10800000">
            <a:off x="3696169" y="4192405"/>
            <a:ext cx="906087" cy="3657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bdélník: s jedním odříznutým rohem 39"/>
          <p:cNvSpPr/>
          <p:nvPr/>
        </p:nvSpPr>
        <p:spPr>
          <a:xfrm>
            <a:off x="2708031" y="3990182"/>
            <a:ext cx="648013" cy="83153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ovéPole 40"/>
          <p:cNvSpPr txBox="1"/>
          <p:nvPr/>
        </p:nvSpPr>
        <p:spPr>
          <a:xfrm>
            <a:off x="2224115" y="5208220"/>
            <a:ext cx="16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JAR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20" y="4117531"/>
            <a:ext cx="576834" cy="576834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30" y="1703189"/>
            <a:ext cx="1154320" cy="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2" grpId="0" animBg="1"/>
      <p:bldP spid="20" grpId="0"/>
      <p:bldP spid="22" grpId="0" animBg="1"/>
      <p:bldP spid="23" grpId="0" animBg="1"/>
      <p:bldP spid="28" grpId="0" animBg="1"/>
      <p:bldP spid="29" grpId="0"/>
      <p:bldP spid="36" grpId="0" animBg="1"/>
      <p:bldP spid="37" grpId="0" animBg="1"/>
      <p:bldP spid="38" grpId="0"/>
      <p:bldP spid="39" grpId="0" animBg="1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1771</TotalTime>
  <Words>941</Words>
  <Application>Microsoft Office PowerPoint</Application>
  <PresentationFormat>Širokoúhlá obrazovka</PresentationFormat>
  <Paragraphs>133</Paragraphs>
  <Slides>22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Kondenzační stopa</vt:lpstr>
      <vt:lpstr>Úvod do Programování </vt:lpstr>
      <vt:lpstr>Prezentace aplikace PowerPoint</vt:lpstr>
      <vt:lpstr>Prezentace aplikace PowerPoint</vt:lpstr>
      <vt:lpstr>Prezentace aplikace PowerPoint</vt:lpstr>
      <vt:lpstr>OOP</vt:lpstr>
      <vt:lpstr>Nejznámější OOP jazyky</vt:lpstr>
      <vt:lpstr>Proč právě Java?</vt:lpstr>
      <vt:lpstr>Jak Java funguje</vt:lpstr>
      <vt:lpstr>Prezentace aplikace PowerPoint</vt:lpstr>
      <vt:lpstr>Co je potřeba pro běh a vývoj java programů</vt:lpstr>
      <vt:lpstr>CO je UML?</vt:lpstr>
      <vt:lpstr>Diagram tříd vs vývojový diagram</vt:lpstr>
      <vt:lpstr>Prvky vývojového diagramu</vt:lpstr>
      <vt:lpstr>Ukázka vývojového diagramu</vt:lpstr>
      <vt:lpstr>Prvky diagramu tříd</vt:lpstr>
      <vt:lpstr>Ukázka diagramu tříd</vt:lpstr>
      <vt:lpstr>Substituovaný adresář (pro zajímavost)</vt:lpstr>
      <vt:lpstr>Jak vytvořit substituovaný adresář</vt:lpstr>
      <vt:lpstr>Ukázka substituovaného adresáře</vt:lpstr>
      <vt:lpstr>Ukázka substituovaného adresáře</vt:lpstr>
      <vt:lpstr>Substituoavaná složka na konec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</dc:title>
  <dc:creator>Lubor Pesek</dc:creator>
  <cp:lastModifiedBy>Lubor Pesek</cp:lastModifiedBy>
  <cp:revision>123</cp:revision>
  <dcterms:created xsi:type="dcterms:W3CDTF">2016-10-07T20:15:39Z</dcterms:created>
  <dcterms:modified xsi:type="dcterms:W3CDTF">2016-10-10T13:26:18Z</dcterms:modified>
</cp:coreProperties>
</file>