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1"/>
  </p:sldMasterIdLst>
  <p:notesMasterIdLst>
    <p:notesMasterId r:id="rId60"/>
  </p:notesMasterIdLst>
  <p:sldIdLst>
    <p:sldId id="256" r:id="rId2"/>
    <p:sldId id="258" r:id="rId3"/>
    <p:sldId id="331" r:id="rId4"/>
    <p:sldId id="332" r:id="rId5"/>
    <p:sldId id="334" r:id="rId6"/>
    <p:sldId id="450" r:id="rId7"/>
    <p:sldId id="335" r:id="rId8"/>
    <p:sldId id="330" r:id="rId9"/>
    <p:sldId id="333" r:id="rId10"/>
    <p:sldId id="308" r:id="rId11"/>
    <p:sldId id="259" r:id="rId12"/>
    <p:sldId id="260" r:id="rId13"/>
    <p:sldId id="309" r:id="rId14"/>
    <p:sldId id="261" r:id="rId15"/>
    <p:sldId id="310" r:id="rId16"/>
    <p:sldId id="262" r:id="rId17"/>
    <p:sldId id="311" r:id="rId18"/>
    <p:sldId id="345" r:id="rId19"/>
    <p:sldId id="344" r:id="rId20"/>
    <p:sldId id="346" r:id="rId21"/>
    <p:sldId id="347" r:id="rId22"/>
    <p:sldId id="348" r:id="rId23"/>
    <p:sldId id="349" r:id="rId24"/>
    <p:sldId id="350" r:id="rId25"/>
    <p:sldId id="263" r:id="rId26"/>
    <p:sldId id="337" r:id="rId27"/>
    <p:sldId id="312" r:id="rId28"/>
    <p:sldId id="351" r:id="rId29"/>
    <p:sldId id="352" r:id="rId30"/>
    <p:sldId id="264" r:id="rId31"/>
    <p:sldId id="266" r:id="rId32"/>
    <p:sldId id="313" r:id="rId33"/>
    <p:sldId id="276" r:id="rId34"/>
    <p:sldId id="267" r:id="rId35"/>
    <p:sldId id="314" r:id="rId36"/>
    <p:sldId id="268" r:id="rId37"/>
    <p:sldId id="269" r:id="rId38"/>
    <p:sldId id="429" r:id="rId39"/>
    <p:sldId id="430" r:id="rId40"/>
    <p:sldId id="431" r:id="rId41"/>
    <p:sldId id="444" r:id="rId42"/>
    <p:sldId id="272" r:id="rId43"/>
    <p:sldId id="432" r:id="rId44"/>
    <p:sldId id="445" r:id="rId45"/>
    <p:sldId id="433" r:id="rId46"/>
    <p:sldId id="434" r:id="rId47"/>
    <p:sldId id="446" r:id="rId48"/>
    <p:sldId id="447" r:id="rId49"/>
    <p:sldId id="435" r:id="rId50"/>
    <p:sldId id="442" r:id="rId51"/>
    <p:sldId id="436" r:id="rId52"/>
    <p:sldId id="448" r:id="rId53"/>
    <p:sldId id="437" r:id="rId54"/>
    <p:sldId id="449" r:id="rId55"/>
    <p:sldId id="438" r:id="rId56"/>
    <p:sldId id="439" r:id="rId57"/>
    <p:sldId id="440" r:id="rId58"/>
    <p:sldId id="354" r:id="rId5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324" autoAdjust="0"/>
    <p:restoredTop sz="95407" autoAdjust="0"/>
  </p:normalViewPr>
  <p:slideViewPr>
    <p:cSldViewPr snapToGrid="0">
      <p:cViewPr>
        <p:scale>
          <a:sx n="90" d="100"/>
          <a:sy n="90" d="100"/>
        </p:scale>
        <p:origin x="79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MW"/>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58E881-28E2-466A-9162-0577DEFB7354}" type="datetimeFigureOut">
              <a:rPr lang="en-MW" smtClean="0"/>
              <a:t>02/07/2022</a:t>
            </a:fld>
            <a:endParaRPr lang="en-MW"/>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MW"/>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W"/>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MW"/>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B5CC37-51A8-44C0-96CF-B217674FF8F3}" type="slidenum">
              <a:rPr lang="en-MW" smtClean="0"/>
              <a:t>‹#›</a:t>
            </a:fld>
            <a:endParaRPr lang="en-MW"/>
          </a:p>
        </p:txBody>
      </p:sp>
    </p:spTree>
    <p:extLst>
      <p:ext uri="{BB962C8B-B14F-4D97-AF65-F5344CB8AC3E}">
        <p14:creationId xmlns:p14="http://schemas.microsoft.com/office/powerpoint/2010/main" val="8087525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W" dirty="0"/>
          </a:p>
        </p:txBody>
      </p:sp>
      <p:sp>
        <p:nvSpPr>
          <p:cNvPr id="4" name="Slide Number Placeholder 3"/>
          <p:cNvSpPr>
            <a:spLocks noGrp="1"/>
          </p:cNvSpPr>
          <p:nvPr>
            <p:ph type="sldNum" sz="quarter" idx="5"/>
          </p:nvPr>
        </p:nvSpPr>
        <p:spPr/>
        <p:txBody>
          <a:bodyPr/>
          <a:lstStyle/>
          <a:p>
            <a:fld id="{50B5CC37-51A8-44C0-96CF-B217674FF8F3}" type="slidenum">
              <a:rPr lang="en-MW" smtClean="0"/>
              <a:t>17</a:t>
            </a:fld>
            <a:endParaRPr lang="en-MW"/>
          </a:p>
        </p:txBody>
      </p:sp>
    </p:spTree>
    <p:extLst>
      <p:ext uri="{BB962C8B-B14F-4D97-AF65-F5344CB8AC3E}">
        <p14:creationId xmlns:p14="http://schemas.microsoft.com/office/powerpoint/2010/main" val="38701210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27D0524-A34C-4900-845A-4E9C83E337B2}" type="datetimeFigureOut">
              <a:rPr lang="en-US" smtClean="0"/>
              <a:t>7/2/2022</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2D60242A-277F-4FDB-BCE8-613D7EDF74E6}" type="slidenum">
              <a:rPr lang="en-US" smtClean="0"/>
              <a:t>‹#›</a:t>
            </a:fld>
            <a:endParaRPr lang="en-US"/>
          </a:p>
        </p:txBody>
      </p:sp>
    </p:spTree>
    <p:extLst>
      <p:ext uri="{BB962C8B-B14F-4D97-AF65-F5344CB8AC3E}">
        <p14:creationId xmlns:p14="http://schemas.microsoft.com/office/powerpoint/2010/main" val="33040458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7D0524-A34C-4900-845A-4E9C83E337B2}" type="datetimeFigureOut">
              <a:rPr lang="en-US" smtClean="0"/>
              <a:t>7/2/2022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D60242A-277F-4FDB-BCE8-613D7EDF74E6}" type="slidenum">
              <a:rPr lang="en-US" smtClean="0"/>
              <a:t>‹#›</a:t>
            </a:fld>
            <a:endParaRPr lang="en-US"/>
          </a:p>
        </p:txBody>
      </p:sp>
    </p:spTree>
    <p:extLst>
      <p:ext uri="{BB962C8B-B14F-4D97-AF65-F5344CB8AC3E}">
        <p14:creationId xmlns:p14="http://schemas.microsoft.com/office/powerpoint/2010/main" val="33003471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7D0524-A34C-4900-845A-4E9C83E337B2}" type="datetimeFigureOut">
              <a:rPr lang="en-US" smtClean="0"/>
              <a:t>7/2/2022</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D60242A-277F-4FDB-BCE8-613D7EDF74E6}"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4325902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27D0524-A34C-4900-845A-4E9C83E337B2}" type="datetimeFigureOut">
              <a:rPr lang="en-US" smtClean="0"/>
              <a:t>7/2/2022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D60242A-277F-4FDB-BCE8-613D7EDF74E6}" type="slidenum">
              <a:rPr lang="en-US" smtClean="0"/>
              <a:t>‹#›</a:t>
            </a:fld>
            <a:endParaRPr lang="en-US"/>
          </a:p>
        </p:txBody>
      </p:sp>
    </p:spTree>
    <p:extLst>
      <p:ext uri="{BB962C8B-B14F-4D97-AF65-F5344CB8AC3E}">
        <p14:creationId xmlns:p14="http://schemas.microsoft.com/office/powerpoint/2010/main" val="28696020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27D0524-A34C-4900-845A-4E9C83E337B2}" type="datetimeFigureOut">
              <a:rPr lang="en-US" smtClean="0"/>
              <a:t>7/2/2022</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D60242A-277F-4FDB-BCE8-613D7EDF74E6}"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5912529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27D0524-A34C-4900-845A-4E9C83E337B2}" type="datetimeFigureOut">
              <a:rPr lang="en-US" smtClean="0"/>
              <a:t>7/2/2022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D60242A-277F-4FDB-BCE8-613D7EDF74E6}" type="slidenum">
              <a:rPr lang="en-US" smtClean="0"/>
              <a:t>‹#›</a:t>
            </a:fld>
            <a:endParaRPr lang="en-US"/>
          </a:p>
        </p:txBody>
      </p:sp>
    </p:spTree>
    <p:extLst>
      <p:ext uri="{BB962C8B-B14F-4D97-AF65-F5344CB8AC3E}">
        <p14:creationId xmlns:p14="http://schemas.microsoft.com/office/powerpoint/2010/main" val="27397669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7D0524-A34C-4900-845A-4E9C83E337B2}" type="datetimeFigureOut">
              <a:rPr lang="en-US" smtClean="0"/>
              <a:t>7/2/2022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D60242A-277F-4FDB-BCE8-613D7EDF74E6}" type="slidenum">
              <a:rPr lang="en-US" smtClean="0"/>
              <a:t>‹#›</a:t>
            </a:fld>
            <a:endParaRPr lang="en-US"/>
          </a:p>
        </p:txBody>
      </p:sp>
    </p:spTree>
    <p:extLst>
      <p:ext uri="{BB962C8B-B14F-4D97-AF65-F5344CB8AC3E}">
        <p14:creationId xmlns:p14="http://schemas.microsoft.com/office/powerpoint/2010/main" val="11576146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7D0524-A34C-4900-845A-4E9C83E337B2}" type="datetimeFigureOut">
              <a:rPr lang="en-US" smtClean="0"/>
              <a:t>7/2/2022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D60242A-277F-4FDB-BCE8-613D7EDF74E6}" type="slidenum">
              <a:rPr lang="en-US" smtClean="0"/>
              <a:t>‹#›</a:t>
            </a:fld>
            <a:endParaRPr lang="en-US"/>
          </a:p>
        </p:txBody>
      </p:sp>
    </p:spTree>
    <p:extLst>
      <p:ext uri="{BB962C8B-B14F-4D97-AF65-F5344CB8AC3E}">
        <p14:creationId xmlns:p14="http://schemas.microsoft.com/office/powerpoint/2010/main" val="22463695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7D0524-A34C-4900-845A-4E9C83E337B2}" type="datetimeFigureOut">
              <a:rPr lang="en-US" smtClean="0"/>
              <a:t>7/2/2022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D60242A-277F-4FDB-BCE8-613D7EDF74E6}" type="slidenum">
              <a:rPr lang="en-US" smtClean="0"/>
              <a:t>‹#›</a:t>
            </a:fld>
            <a:endParaRPr lang="en-US"/>
          </a:p>
        </p:txBody>
      </p:sp>
    </p:spTree>
    <p:extLst>
      <p:ext uri="{BB962C8B-B14F-4D97-AF65-F5344CB8AC3E}">
        <p14:creationId xmlns:p14="http://schemas.microsoft.com/office/powerpoint/2010/main" val="35394497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7D0524-A34C-4900-845A-4E9C83E337B2}" type="datetimeFigureOut">
              <a:rPr lang="en-US" smtClean="0"/>
              <a:t>7/2/2022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D60242A-277F-4FDB-BCE8-613D7EDF74E6}" type="slidenum">
              <a:rPr lang="en-US" smtClean="0"/>
              <a:t>‹#›</a:t>
            </a:fld>
            <a:endParaRPr lang="en-US"/>
          </a:p>
        </p:txBody>
      </p:sp>
    </p:spTree>
    <p:extLst>
      <p:ext uri="{BB962C8B-B14F-4D97-AF65-F5344CB8AC3E}">
        <p14:creationId xmlns:p14="http://schemas.microsoft.com/office/powerpoint/2010/main" val="12282972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27D0524-A34C-4900-845A-4E9C83E337B2}" type="datetimeFigureOut">
              <a:rPr lang="en-US" smtClean="0"/>
              <a:t>7/2/2022</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2D60242A-277F-4FDB-BCE8-613D7EDF74E6}" type="slidenum">
              <a:rPr lang="en-US" smtClean="0"/>
              <a:t>‹#›</a:t>
            </a:fld>
            <a:endParaRPr lang="en-US"/>
          </a:p>
        </p:txBody>
      </p:sp>
    </p:spTree>
    <p:extLst>
      <p:ext uri="{BB962C8B-B14F-4D97-AF65-F5344CB8AC3E}">
        <p14:creationId xmlns:p14="http://schemas.microsoft.com/office/powerpoint/2010/main" val="9167497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27D0524-A34C-4900-845A-4E9C83E337B2}" type="datetimeFigureOut">
              <a:rPr lang="en-US" smtClean="0"/>
              <a:t>7/2/2022</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2D60242A-277F-4FDB-BCE8-613D7EDF74E6}" type="slidenum">
              <a:rPr lang="en-US" smtClean="0"/>
              <a:t>‹#›</a:t>
            </a:fld>
            <a:endParaRPr lang="en-US"/>
          </a:p>
        </p:txBody>
      </p:sp>
    </p:spTree>
    <p:extLst>
      <p:ext uri="{BB962C8B-B14F-4D97-AF65-F5344CB8AC3E}">
        <p14:creationId xmlns:p14="http://schemas.microsoft.com/office/powerpoint/2010/main" val="24735951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27D0524-A34C-4900-845A-4E9C83E337B2}" type="datetimeFigureOut">
              <a:rPr lang="en-US" smtClean="0"/>
              <a:t>7/2/2022</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2D60242A-277F-4FDB-BCE8-613D7EDF74E6}" type="slidenum">
              <a:rPr lang="en-US" smtClean="0"/>
              <a:t>‹#›</a:t>
            </a:fld>
            <a:endParaRPr lang="en-US"/>
          </a:p>
        </p:txBody>
      </p:sp>
    </p:spTree>
    <p:extLst>
      <p:ext uri="{BB962C8B-B14F-4D97-AF65-F5344CB8AC3E}">
        <p14:creationId xmlns:p14="http://schemas.microsoft.com/office/powerpoint/2010/main" val="33965021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7D0524-A34C-4900-845A-4E9C83E337B2}" type="datetimeFigureOut">
              <a:rPr lang="en-US" smtClean="0"/>
              <a:t>7/2/2022</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2D60242A-277F-4FDB-BCE8-613D7EDF74E6}" type="slidenum">
              <a:rPr lang="en-US" smtClean="0"/>
              <a:t>‹#›</a:t>
            </a:fld>
            <a:endParaRPr lang="en-US"/>
          </a:p>
        </p:txBody>
      </p:sp>
    </p:spTree>
    <p:extLst>
      <p:ext uri="{BB962C8B-B14F-4D97-AF65-F5344CB8AC3E}">
        <p14:creationId xmlns:p14="http://schemas.microsoft.com/office/powerpoint/2010/main" val="27854761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7D0524-A34C-4900-845A-4E9C83E337B2}" type="datetimeFigureOut">
              <a:rPr lang="en-US" smtClean="0"/>
              <a:t>7/2/2022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2D60242A-277F-4FDB-BCE8-613D7EDF74E6}" type="slidenum">
              <a:rPr lang="en-US" smtClean="0"/>
              <a:t>‹#›</a:t>
            </a:fld>
            <a:endParaRPr lang="en-US"/>
          </a:p>
        </p:txBody>
      </p:sp>
    </p:spTree>
    <p:extLst>
      <p:ext uri="{BB962C8B-B14F-4D97-AF65-F5344CB8AC3E}">
        <p14:creationId xmlns:p14="http://schemas.microsoft.com/office/powerpoint/2010/main" val="14628059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7D0524-A34C-4900-845A-4E9C83E337B2}" type="datetimeFigureOut">
              <a:rPr lang="en-US" smtClean="0"/>
              <a:t>7/2/2022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D60242A-277F-4FDB-BCE8-613D7EDF74E6}" type="slidenum">
              <a:rPr lang="en-US" smtClean="0"/>
              <a:t>‹#›</a:t>
            </a:fld>
            <a:endParaRPr lang="en-US"/>
          </a:p>
        </p:txBody>
      </p:sp>
    </p:spTree>
    <p:extLst>
      <p:ext uri="{BB962C8B-B14F-4D97-AF65-F5344CB8AC3E}">
        <p14:creationId xmlns:p14="http://schemas.microsoft.com/office/powerpoint/2010/main" val="26043731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727D0524-A34C-4900-845A-4E9C83E337B2}" type="datetimeFigureOut">
              <a:rPr lang="en-US" smtClean="0"/>
              <a:t>7/2/2022</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2D60242A-277F-4FDB-BCE8-613D7EDF74E6}" type="slidenum">
              <a:rPr lang="en-US" smtClean="0"/>
              <a:t>‹#›</a:t>
            </a:fld>
            <a:endParaRPr lang="en-US"/>
          </a:p>
        </p:txBody>
      </p:sp>
    </p:spTree>
    <p:extLst>
      <p:ext uri="{BB962C8B-B14F-4D97-AF65-F5344CB8AC3E}">
        <p14:creationId xmlns:p14="http://schemas.microsoft.com/office/powerpoint/2010/main" val="3699888556"/>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 id="2147483722" r:id="rId15"/>
    <p:sldLayoutId id="2147483723"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5616A-176D-41C7-8FC0-815DC3364E50}"/>
              </a:ext>
            </a:extLst>
          </p:cNvPr>
          <p:cNvSpPr>
            <a:spLocks noGrp="1"/>
          </p:cNvSpPr>
          <p:nvPr>
            <p:ph type="ctrTitle"/>
          </p:nvPr>
        </p:nvSpPr>
        <p:spPr/>
        <p:txBody>
          <a:bodyPr>
            <a:noAutofit/>
          </a:bodyPr>
          <a:lstStyle/>
          <a:p>
            <a:r>
              <a:rPr kumimoji="0" lang="en-GB" sz="48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END USER COMPUTING.</a:t>
            </a:r>
            <a:br>
              <a:rPr kumimoji="0" lang="en-US" sz="48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br>
            <a:r>
              <a:rPr kumimoji="0" lang="en-US" sz="48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a:t>
            </a:r>
            <a:br>
              <a:rPr kumimoji="0" lang="en-US" sz="48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br>
            <a:r>
              <a:rPr kumimoji="0" lang="en-GB" sz="48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BICT 1101</a:t>
            </a:r>
            <a:endParaRPr lang="en-US" sz="48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A594158F-1A6E-4430-854C-952EAA8BC32C}"/>
              </a:ext>
            </a:extLst>
          </p:cNvPr>
          <p:cNvSpPr>
            <a:spLocks noGrp="1"/>
          </p:cNvSpPr>
          <p:nvPr>
            <p:ph type="subTitle" idx="1"/>
          </p:nvPr>
        </p:nvSpPr>
        <p:spPr/>
        <p:txBody>
          <a:bodyPr>
            <a:norm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18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40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Lecture 3.1: Spreadsheets</a:t>
            </a:r>
            <a:endParaRPr lang="en-US" sz="4000" dirty="0"/>
          </a:p>
        </p:txBody>
      </p:sp>
    </p:spTree>
    <p:extLst>
      <p:ext uri="{BB962C8B-B14F-4D97-AF65-F5344CB8AC3E}">
        <p14:creationId xmlns:p14="http://schemas.microsoft.com/office/powerpoint/2010/main" val="16539741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49999-B5C8-4E19-AF06-142E09F43E12}"/>
              </a:ext>
            </a:extLst>
          </p:cNvPr>
          <p:cNvSpPr>
            <a:spLocks noGrp="1"/>
          </p:cNvSpPr>
          <p:nvPr>
            <p:ph type="title"/>
          </p:nvPr>
        </p:nvSpPr>
        <p:spPr>
          <a:xfrm>
            <a:off x="1625600" y="195132"/>
            <a:ext cx="9879012" cy="843446"/>
          </a:xfrm>
        </p:spPr>
        <p:txBody>
          <a:bodyPr/>
          <a:lstStyle/>
          <a:p>
            <a:r>
              <a:rPr kumimoji="0" lang="en-US" sz="3600" b="0" i="0" u="none" strike="noStrike" kern="1200" cap="none" spc="0" normalizeH="0" baseline="0" noProof="0" dirty="0">
                <a:ln>
                  <a:noFill/>
                </a:ln>
                <a:solidFill>
                  <a:prstClr val="black">
                    <a:lumMod val="85000"/>
                    <a:lumOff val="15000"/>
                  </a:prstClr>
                </a:solidFill>
                <a:effectLst/>
                <a:uLnTx/>
                <a:uFillTx/>
                <a:latin typeface="Century Gothic" panose="020B0502020202020204"/>
                <a:ea typeface="+mj-ea"/>
                <a:cs typeface="+mj-cs"/>
              </a:rPr>
              <a:t>CONTD… </a:t>
            </a:r>
            <a:endParaRPr lang="en-US" dirty="0"/>
          </a:p>
        </p:txBody>
      </p:sp>
      <p:sp>
        <p:nvSpPr>
          <p:cNvPr id="3" name="Content Placeholder 2">
            <a:extLst>
              <a:ext uri="{FF2B5EF4-FFF2-40B4-BE49-F238E27FC236}">
                <a16:creationId xmlns:a16="http://schemas.microsoft.com/office/drawing/2014/main" id="{7155E048-A5E3-42E5-9A5E-A042E77A4823}"/>
              </a:ext>
            </a:extLst>
          </p:cNvPr>
          <p:cNvSpPr>
            <a:spLocks noGrp="1"/>
          </p:cNvSpPr>
          <p:nvPr>
            <p:ph idx="1"/>
          </p:nvPr>
        </p:nvSpPr>
        <p:spPr>
          <a:xfrm>
            <a:off x="1625600" y="1038578"/>
            <a:ext cx="9879012" cy="5181600"/>
          </a:xfrm>
        </p:spPr>
        <p:txBody>
          <a:bodyPr>
            <a:normAutofit lnSpcReduction="10000"/>
          </a:bodyPr>
          <a:lstStyle/>
          <a:p>
            <a:pPr marL="342900" marR="0" lvl="0" indent="-342900" algn="l" defTabSz="457200" rtl="0" eaLnBrk="1" fontAlgn="auto" latinLnBrk="0" hangingPunct="1">
              <a:lnSpc>
                <a:spcPct val="150000"/>
              </a:lnSpc>
              <a:spcBef>
                <a:spcPts val="1000"/>
              </a:spcBef>
              <a:spcAft>
                <a:spcPts val="0"/>
              </a:spcAft>
              <a:buClr>
                <a:srgbClr val="A53010"/>
              </a:buClr>
              <a:buSzTx/>
              <a:buFont typeface="Wingdings 3" charset="2"/>
              <a:buChar char=""/>
              <a:tabLst/>
              <a:defRPr/>
            </a:pP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Many of the tools you use while working in Excel are located on the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ribbon</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that displays across the top of the window.</a:t>
            </a:r>
          </a:p>
          <a:p>
            <a:pPr marL="342900" marR="0" lvl="0" indent="-342900" algn="l" defTabSz="457200" rtl="0" eaLnBrk="1" fontAlgn="auto" latinLnBrk="0" hangingPunct="1">
              <a:lnSpc>
                <a:spcPct val="150000"/>
              </a:lnSpc>
              <a:spcBef>
                <a:spcPts val="1000"/>
              </a:spcBef>
              <a:spcAft>
                <a:spcPts val="0"/>
              </a:spcAft>
              <a:buClr>
                <a:srgbClr val="A53010"/>
              </a:buClr>
              <a:buSzTx/>
              <a:buFont typeface="Wingdings 3" charset="2"/>
              <a:buChar char=""/>
              <a:tabLst/>
              <a:defRPr/>
            </a:pP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The ribbon is organized into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task-oriented command tabs</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Each tab is divided into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task-specific command groups </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with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commands</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and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options </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that relate to the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group name</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a:t>
            </a:r>
          </a:p>
          <a:p>
            <a:pPr marL="342900" marR="0" lvl="0" indent="-342900" algn="l" defTabSz="457200" rtl="0" eaLnBrk="1" fontAlgn="auto" latinLnBrk="0" hangingPunct="1">
              <a:lnSpc>
                <a:spcPct val="150000"/>
              </a:lnSpc>
              <a:spcBef>
                <a:spcPts val="1000"/>
              </a:spcBef>
              <a:spcAft>
                <a:spcPts val="0"/>
              </a:spcAft>
              <a:buClr>
                <a:srgbClr val="A53010"/>
              </a:buClr>
              <a:buSzTx/>
              <a:buFont typeface="Wingdings 3" charset="2"/>
              <a:buChar char=""/>
              <a:tabLst/>
              <a:defRPr/>
            </a:pP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The ribbon can be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customized</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making new tabs to appear, such as the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Developer</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and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Add-Ins tabs</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If your ribbon is customized your screen might appear different than the one below.</a:t>
            </a:r>
          </a:p>
          <a:p>
            <a:endParaRPr lang="en-US" dirty="0"/>
          </a:p>
        </p:txBody>
      </p:sp>
    </p:spTree>
    <p:extLst>
      <p:ext uri="{BB962C8B-B14F-4D97-AF65-F5344CB8AC3E}">
        <p14:creationId xmlns:p14="http://schemas.microsoft.com/office/powerpoint/2010/main" val="28421106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6B28D-19DB-40CC-9F95-34199D21ACFA}"/>
              </a:ext>
            </a:extLst>
          </p:cNvPr>
          <p:cNvSpPr>
            <a:spLocks noGrp="1"/>
          </p:cNvSpPr>
          <p:nvPr>
            <p:ph type="title"/>
          </p:nvPr>
        </p:nvSpPr>
        <p:spPr>
          <a:xfrm>
            <a:off x="1704623" y="203200"/>
            <a:ext cx="9799990" cy="1444978"/>
          </a:xfrm>
        </p:spPr>
        <p:txBody>
          <a:bodyPr/>
          <a:lstStyle/>
          <a:p>
            <a:r>
              <a:rPr lang="en-US" dirty="0"/>
              <a:t>MICROSOFT EXCEL SCREEN ELEMENTS</a:t>
            </a:r>
            <a:br>
              <a:rPr lang="en-US" dirty="0"/>
            </a:br>
            <a:r>
              <a:rPr lang="en-US" dirty="0"/>
              <a:t>(EXCEL’S BLANK WORKSHEET)</a:t>
            </a:r>
          </a:p>
        </p:txBody>
      </p:sp>
      <p:pic>
        <p:nvPicPr>
          <p:cNvPr id="5" name="Content Placeholder 4">
            <a:extLst>
              <a:ext uri="{FF2B5EF4-FFF2-40B4-BE49-F238E27FC236}">
                <a16:creationId xmlns:a16="http://schemas.microsoft.com/office/drawing/2014/main" id="{02F09EBA-292E-4A8D-9D57-6F978C79D7E1}"/>
              </a:ext>
            </a:extLst>
          </p:cNvPr>
          <p:cNvPicPr>
            <a:picLocks noGrp="1" noChangeAspect="1"/>
          </p:cNvPicPr>
          <p:nvPr>
            <p:ph idx="1"/>
          </p:nvPr>
        </p:nvPicPr>
        <p:blipFill>
          <a:blip r:embed="rId2"/>
          <a:stretch>
            <a:fillRect/>
          </a:stretch>
        </p:blipFill>
        <p:spPr>
          <a:xfrm>
            <a:off x="1704623" y="1648178"/>
            <a:ext cx="9122403" cy="4585712"/>
          </a:xfrm>
        </p:spPr>
      </p:pic>
    </p:spTree>
    <p:extLst>
      <p:ext uri="{BB962C8B-B14F-4D97-AF65-F5344CB8AC3E}">
        <p14:creationId xmlns:p14="http://schemas.microsoft.com/office/powerpoint/2010/main" val="7381709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7C150-1174-487B-91BA-843DDEED5506}"/>
              </a:ext>
            </a:extLst>
          </p:cNvPr>
          <p:cNvSpPr>
            <a:spLocks noGrp="1"/>
          </p:cNvSpPr>
          <p:nvPr>
            <p:ph type="title"/>
          </p:nvPr>
        </p:nvSpPr>
        <p:spPr>
          <a:xfrm>
            <a:off x="1625600" y="306333"/>
            <a:ext cx="9879012" cy="890289"/>
          </a:xfrm>
        </p:spPr>
        <p:txBody>
          <a:bodyPr/>
          <a:lstStyle/>
          <a:p>
            <a:r>
              <a:rPr lang="en-US" dirty="0"/>
              <a:t>CONTD...</a:t>
            </a:r>
          </a:p>
        </p:txBody>
      </p:sp>
      <p:sp>
        <p:nvSpPr>
          <p:cNvPr id="3" name="Content Placeholder 2">
            <a:extLst>
              <a:ext uri="{FF2B5EF4-FFF2-40B4-BE49-F238E27FC236}">
                <a16:creationId xmlns:a16="http://schemas.microsoft.com/office/drawing/2014/main" id="{573BAA6D-9E5C-42F7-8F77-C009373D1A0C}"/>
              </a:ext>
            </a:extLst>
          </p:cNvPr>
          <p:cNvSpPr>
            <a:spLocks noGrp="1"/>
          </p:cNvSpPr>
          <p:nvPr>
            <p:ph idx="1"/>
          </p:nvPr>
        </p:nvSpPr>
        <p:spPr>
          <a:xfrm>
            <a:off x="1625600" y="1196622"/>
            <a:ext cx="9879012" cy="4714600"/>
          </a:xfrm>
        </p:spPr>
        <p:txBody>
          <a:bodyPr>
            <a:normAutofit fontScale="92500" lnSpcReduction="20000"/>
          </a:bodyPr>
          <a:lstStyle/>
          <a:p>
            <a:pPr marL="0" indent="0">
              <a:lnSpc>
                <a:spcPct val="150000"/>
              </a:lnSpc>
              <a:buNone/>
            </a:pPr>
            <a:r>
              <a:rPr lang="en-US" sz="2400" b="1" dirty="0"/>
              <a:t>The Ribbon</a:t>
            </a:r>
          </a:p>
          <a:p>
            <a:pPr>
              <a:lnSpc>
                <a:spcPct val="150000"/>
              </a:lnSpc>
            </a:pPr>
            <a:r>
              <a:rPr lang="en-US" sz="2400" dirty="0"/>
              <a:t>The Ribbon is designed to help you quickly find the </a:t>
            </a:r>
            <a:r>
              <a:rPr lang="en-US" sz="2400" b="1" dirty="0"/>
              <a:t>commands</a:t>
            </a:r>
            <a:r>
              <a:rPr lang="en-US" sz="2400" dirty="0"/>
              <a:t> that you need to complete a task. </a:t>
            </a:r>
          </a:p>
          <a:p>
            <a:pPr>
              <a:lnSpc>
                <a:spcPct val="150000"/>
              </a:lnSpc>
            </a:pPr>
            <a:r>
              <a:rPr lang="en-US" sz="2400" dirty="0"/>
              <a:t>Commands are organized </a:t>
            </a:r>
            <a:r>
              <a:rPr lang="en-US" sz="2400" b="1" dirty="0"/>
              <a:t>in logical groups</a:t>
            </a:r>
            <a:r>
              <a:rPr lang="en-US" sz="2400" dirty="0"/>
              <a:t>, which are collected together </a:t>
            </a:r>
            <a:r>
              <a:rPr lang="en-US" sz="2400" b="1" dirty="0"/>
              <a:t>under Tabs</a:t>
            </a:r>
            <a:r>
              <a:rPr lang="en-US" sz="2400" dirty="0"/>
              <a:t>. </a:t>
            </a:r>
          </a:p>
          <a:p>
            <a:pPr>
              <a:lnSpc>
                <a:spcPct val="150000"/>
              </a:lnSpc>
            </a:pPr>
            <a:r>
              <a:rPr lang="en-US" sz="2400" dirty="0"/>
              <a:t>Each </a:t>
            </a:r>
            <a:r>
              <a:rPr lang="en-US" sz="2400" b="1" dirty="0"/>
              <a:t>Tab</a:t>
            </a:r>
            <a:r>
              <a:rPr lang="en-US" sz="2400" dirty="0"/>
              <a:t> relates to a type of activity, such </a:t>
            </a:r>
            <a:r>
              <a:rPr lang="en-US" sz="2400" b="1" dirty="0"/>
              <a:t>as formatting or laying out a page</a:t>
            </a:r>
            <a:r>
              <a:rPr lang="en-US" sz="2400" dirty="0"/>
              <a:t>. </a:t>
            </a:r>
          </a:p>
          <a:p>
            <a:pPr>
              <a:lnSpc>
                <a:spcPct val="150000"/>
              </a:lnSpc>
            </a:pPr>
            <a:r>
              <a:rPr lang="en-US" sz="2400" dirty="0"/>
              <a:t>Some Tabs are shown only when needed. For example, the </a:t>
            </a:r>
            <a:r>
              <a:rPr lang="en-US" sz="2400" b="1" dirty="0"/>
              <a:t>Picture Tools tab</a:t>
            </a:r>
            <a:r>
              <a:rPr lang="en-US" sz="2400" dirty="0"/>
              <a:t> is shown only when a picture is selected.</a:t>
            </a:r>
          </a:p>
        </p:txBody>
      </p:sp>
    </p:spTree>
    <p:extLst>
      <p:ext uri="{BB962C8B-B14F-4D97-AF65-F5344CB8AC3E}">
        <p14:creationId xmlns:p14="http://schemas.microsoft.com/office/powerpoint/2010/main" val="11445298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719D3-A3D9-4849-B00C-89FFB12D430D}"/>
              </a:ext>
            </a:extLst>
          </p:cNvPr>
          <p:cNvSpPr>
            <a:spLocks noGrp="1"/>
          </p:cNvSpPr>
          <p:nvPr>
            <p:ph type="title"/>
          </p:nvPr>
        </p:nvSpPr>
        <p:spPr>
          <a:xfrm>
            <a:off x="1636889" y="306333"/>
            <a:ext cx="9867723" cy="845134"/>
          </a:xfrm>
        </p:spPr>
        <p:txBody>
          <a:bodyPr/>
          <a:lstStyle/>
          <a:p>
            <a:r>
              <a:rPr lang="en-US" dirty="0"/>
              <a:t>CONT…</a:t>
            </a:r>
          </a:p>
        </p:txBody>
      </p:sp>
      <p:sp>
        <p:nvSpPr>
          <p:cNvPr id="3" name="Content Placeholder 2">
            <a:extLst>
              <a:ext uri="{FF2B5EF4-FFF2-40B4-BE49-F238E27FC236}">
                <a16:creationId xmlns:a16="http://schemas.microsoft.com/office/drawing/2014/main" id="{8E7BF738-A017-4AE5-B839-840A502AED79}"/>
              </a:ext>
            </a:extLst>
          </p:cNvPr>
          <p:cNvSpPr>
            <a:spLocks noGrp="1"/>
          </p:cNvSpPr>
          <p:nvPr>
            <p:ph idx="1"/>
          </p:nvPr>
        </p:nvSpPr>
        <p:spPr>
          <a:xfrm>
            <a:off x="1636889" y="1151467"/>
            <a:ext cx="9867723" cy="4759755"/>
          </a:xfrm>
        </p:spPr>
        <p:txBody>
          <a:bodyPr>
            <a:normAutofit fontScale="92500"/>
          </a:bodyPr>
          <a:lstStyle/>
          <a:p>
            <a:pPr marL="342900" marR="0" lvl="0" indent="-342900" algn="l" defTabSz="457200" rtl="0" eaLnBrk="1" fontAlgn="auto" latinLnBrk="0" hangingPunct="1">
              <a:lnSpc>
                <a:spcPct val="150000"/>
              </a:lnSpc>
              <a:spcBef>
                <a:spcPts val="1000"/>
              </a:spcBef>
              <a:spcAft>
                <a:spcPts val="0"/>
              </a:spcAft>
              <a:buClr>
                <a:srgbClr val="A53010"/>
              </a:buClr>
              <a:buSzTx/>
              <a:buFont typeface="Wingdings 3" charset="2"/>
              <a:buChar char=""/>
              <a:tabLst/>
              <a:defRPr/>
            </a:pP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File Menu: </a:t>
            </a:r>
            <a:r>
              <a:rPr lang="en-US" sz="2400" dirty="0">
                <a:solidFill>
                  <a:prstClr val="black">
                    <a:lumMod val="75000"/>
                    <a:lumOff val="25000"/>
                  </a:prstClr>
                </a:solidFill>
                <a:latin typeface="Century Gothic" panose="020B0502020202020204"/>
              </a:rPr>
              <a:t>Clicking on it takes you to the Backstage. </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Here you will find the basic commands such as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open, save, print, etc</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a:t>
            </a:r>
          </a:p>
          <a:p>
            <a:pPr marL="342900" marR="0" lvl="0" indent="-342900" algn="l" defTabSz="457200" rtl="0" eaLnBrk="1" fontAlgn="auto" latinLnBrk="0" hangingPunct="1">
              <a:lnSpc>
                <a:spcPct val="150000"/>
              </a:lnSpc>
              <a:spcBef>
                <a:spcPts val="1000"/>
              </a:spcBef>
              <a:spcAft>
                <a:spcPts val="0"/>
              </a:spcAft>
              <a:buClr>
                <a:srgbClr val="A53010"/>
              </a:buClr>
              <a:buSzTx/>
              <a:buFont typeface="Wingdings 3" charset="2"/>
              <a:buChar char=""/>
              <a:tabLst/>
              <a:defRPr/>
            </a:pP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Quick Access Toolbar: </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The place to keep the items that you not only need to access quickly, but want to be immediately available regardless of which of the Ribbon's tabs you're working on. </a:t>
            </a:r>
          </a:p>
          <a:p>
            <a:pPr marL="742950" marR="0" lvl="1" indent="-285750" algn="l" defTabSz="457200" rtl="0" eaLnBrk="1" fontAlgn="auto" latinLnBrk="0" hangingPunct="1">
              <a:lnSpc>
                <a:spcPct val="150000"/>
              </a:lnSpc>
              <a:spcBef>
                <a:spcPts val="1000"/>
              </a:spcBef>
              <a:spcAft>
                <a:spcPts val="0"/>
              </a:spcAft>
              <a:buClr>
                <a:srgbClr val="A53010"/>
              </a:buClr>
              <a:buSzTx/>
              <a:buFont typeface="Wingdings 3" charset="2"/>
              <a:buChar char=""/>
              <a:tabLst/>
              <a:defRPr/>
            </a:pP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If you put so many items on the Quick Access Toolbar that it becomes too big to fit on the title bar, you can move it onto its own line.</a:t>
            </a:r>
          </a:p>
          <a:p>
            <a:endParaRPr lang="en-US" dirty="0"/>
          </a:p>
        </p:txBody>
      </p:sp>
    </p:spTree>
    <p:extLst>
      <p:ext uri="{BB962C8B-B14F-4D97-AF65-F5344CB8AC3E}">
        <p14:creationId xmlns:p14="http://schemas.microsoft.com/office/powerpoint/2010/main" val="19066439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35183-D748-4560-971D-2943376ED926}"/>
              </a:ext>
            </a:extLst>
          </p:cNvPr>
          <p:cNvSpPr>
            <a:spLocks noGrp="1"/>
          </p:cNvSpPr>
          <p:nvPr>
            <p:ph type="title"/>
          </p:nvPr>
        </p:nvSpPr>
        <p:spPr>
          <a:xfrm>
            <a:off x="1636889" y="306333"/>
            <a:ext cx="9867723" cy="912867"/>
          </a:xfrm>
        </p:spPr>
        <p:txBody>
          <a:bodyPr/>
          <a:lstStyle/>
          <a:p>
            <a:r>
              <a:rPr lang="en-US" dirty="0"/>
              <a:t>CONTD…</a:t>
            </a:r>
          </a:p>
        </p:txBody>
      </p:sp>
      <p:sp>
        <p:nvSpPr>
          <p:cNvPr id="3" name="Content Placeholder 2">
            <a:extLst>
              <a:ext uri="{FF2B5EF4-FFF2-40B4-BE49-F238E27FC236}">
                <a16:creationId xmlns:a16="http://schemas.microsoft.com/office/drawing/2014/main" id="{2A75FB62-BF4F-4852-973C-C4C95D13C6AD}"/>
              </a:ext>
            </a:extLst>
          </p:cNvPr>
          <p:cNvSpPr>
            <a:spLocks noGrp="1"/>
          </p:cNvSpPr>
          <p:nvPr>
            <p:ph idx="1"/>
          </p:nvPr>
        </p:nvSpPr>
        <p:spPr>
          <a:xfrm>
            <a:off x="1636889" y="1219200"/>
            <a:ext cx="9867723" cy="4692022"/>
          </a:xfrm>
        </p:spPr>
        <p:txBody>
          <a:bodyPr>
            <a:normAutofit lnSpcReduction="10000"/>
          </a:bodyPr>
          <a:lstStyle/>
          <a:p>
            <a:pPr>
              <a:lnSpc>
                <a:spcPct val="150000"/>
              </a:lnSpc>
            </a:pPr>
            <a:r>
              <a:rPr lang="en-US" sz="2400" b="1" dirty="0"/>
              <a:t>Tell Me: </a:t>
            </a:r>
            <a:r>
              <a:rPr lang="en-US" sz="2400" dirty="0"/>
              <a:t>This is a text field where you can enter words and phrases about what you want to do next and quickly get to features you want to use or actions you want to perform. </a:t>
            </a:r>
          </a:p>
          <a:p>
            <a:pPr lvl="1">
              <a:lnSpc>
                <a:spcPct val="150000"/>
              </a:lnSpc>
            </a:pPr>
            <a:r>
              <a:rPr lang="en-US" sz="2400" dirty="0"/>
              <a:t>You can also use Tell Me to find help about what you're looking for, or to use Smart Lookup to research or define the term you entered.</a:t>
            </a:r>
          </a:p>
          <a:p>
            <a:pPr>
              <a:lnSpc>
                <a:spcPct val="150000"/>
              </a:lnSpc>
            </a:pPr>
            <a:r>
              <a:rPr lang="en-US" sz="2400" b="1" dirty="0"/>
              <a:t>Formula Bar: </a:t>
            </a:r>
            <a:r>
              <a:rPr lang="en-US" sz="2400" dirty="0"/>
              <a:t>A place where you can </a:t>
            </a:r>
            <a:r>
              <a:rPr lang="en-US" sz="2400" b="1" dirty="0"/>
              <a:t>enter</a:t>
            </a:r>
            <a:r>
              <a:rPr lang="en-US" sz="2400" dirty="0"/>
              <a:t> or </a:t>
            </a:r>
            <a:r>
              <a:rPr lang="en-US" sz="2400" b="1" dirty="0"/>
              <a:t>view formulas </a:t>
            </a:r>
            <a:r>
              <a:rPr lang="en-US" sz="2400" dirty="0"/>
              <a:t>or </a:t>
            </a:r>
            <a:r>
              <a:rPr lang="en-US" sz="2400" b="1" dirty="0"/>
              <a:t>text.</a:t>
            </a:r>
          </a:p>
          <a:p>
            <a:pPr marL="0" indent="0">
              <a:buNone/>
            </a:pPr>
            <a:endParaRPr lang="en-US" dirty="0"/>
          </a:p>
          <a:p>
            <a:endParaRPr lang="en-US" dirty="0"/>
          </a:p>
        </p:txBody>
      </p:sp>
    </p:spTree>
    <p:extLst>
      <p:ext uri="{BB962C8B-B14F-4D97-AF65-F5344CB8AC3E}">
        <p14:creationId xmlns:p14="http://schemas.microsoft.com/office/powerpoint/2010/main" val="10618226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6AC22-989B-4932-9830-09FBA39E9B5F}"/>
              </a:ext>
            </a:extLst>
          </p:cNvPr>
          <p:cNvSpPr>
            <a:spLocks noGrp="1"/>
          </p:cNvSpPr>
          <p:nvPr>
            <p:ph type="title"/>
          </p:nvPr>
        </p:nvSpPr>
        <p:spPr>
          <a:xfrm>
            <a:off x="1636889" y="306333"/>
            <a:ext cx="9867723" cy="799978"/>
          </a:xfrm>
        </p:spPr>
        <p:txBody>
          <a:bodyPr/>
          <a:lstStyle/>
          <a:p>
            <a:r>
              <a:rPr lang="en-US" dirty="0">
                <a:solidFill>
                  <a:prstClr val="black">
                    <a:lumMod val="85000"/>
                    <a:lumOff val="15000"/>
                  </a:prstClr>
                </a:solidFill>
                <a:latin typeface="Century Gothic" panose="020B0502020202020204"/>
              </a:rPr>
              <a:t>CONTD…</a:t>
            </a:r>
            <a:endParaRPr lang="en-US" dirty="0"/>
          </a:p>
        </p:txBody>
      </p:sp>
      <p:sp>
        <p:nvSpPr>
          <p:cNvPr id="3" name="Content Placeholder 2">
            <a:extLst>
              <a:ext uri="{FF2B5EF4-FFF2-40B4-BE49-F238E27FC236}">
                <a16:creationId xmlns:a16="http://schemas.microsoft.com/office/drawing/2014/main" id="{60F254E7-8E4A-4444-8D88-6FE57D010E28}"/>
              </a:ext>
            </a:extLst>
          </p:cNvPr>
          <p:cNvSpPr>
            <a:spLocks noGrp="1"/>
          </p:cNvSpPr>
          <p:nvPr>
            <p:ph idx="1"/>
          </p:nvPr>
        </p:nvSpPr>
        <p:spPr>
          <a:xfrm>
            <a:off x="1636889" y="1106311"/>
            <a:ext cx="9867723" cy="4804911"/>
          </a:xfrm>
        </p:spPr>
        <p:txBody>
          <a:bodyPr/>
          <a:lstStyle/>
          <a:p>
            <a:pPr marL="342900" marR="0" lvl="0" indent="-342900" algn="l" defTabSz="457200" rtl="0" eaLnBrk="1" fontAlgn="auto" latinLnBrk="0" hangingPunct="1">
              <a:lnSpc>
                <a:spcPct val="150000"/>
              </a:lnSpc>
              <a:spcBef>
                <a:spcPts val="1000"/>
              </a:spcBef>
              <a:spcAft>
                <a:spcPts val="0"/>
              </a:spcAft>
              <a:buClr>
                <a:srgbClr val="A53010"/>
              </a:buClr>
              <a:buSzTx/>
              <a:buFont typeface="Wingdings 3" charset="2"/>
              <a:buChar char=""/>
              <a:tabLst/>
              <a:defRPr/>
            </a:pP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Expand Formula Bar Button</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This button allows you to expand the formula bar. This is helpful when you have either a long formula or large piece of text in a cell.</a:t>
            </a:r>
          </a:p>
          <a:p>
            <a:pPr marL="342900" marR="0" lvl="0" indent="-342900" algn="l" defTabSz="457200" rtl="0" eaLnBrk="1" fontAlgn="auto" latinLnBrk="0" hangingPunct="1">
              <a:lnSpc>
                <a:spcPct val="150000"/>
              </a:lnSpc>
              <a:spcBef>
                <a:spcPts val="1000"/>
              </a:spcBef>
              <a:spcAft>
                <a:spcPts val="0"/>
              </a:spcAft>
              <a:buClr>
                <a:srgbClr val="A53010"/>
              </a:buClr>
              <a:buSzTx/>
              <a:buFont typeface="Wingdings 3" charset="2"/>
              <a:buChar char=""/>
              <a:tabLst/>
              <a:defRPr/>
            </a:pP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Worksheet Navigation Tabs: </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By default, every workbook starts with 1 sheet. </a:t>
            </a:r>
          </a:p>
          <a:p>
            <a:pPr marL="342900" marR="0" lvl="0" indent="-342900" algn="l" defTabSz="457200" rtl="0" eaLnBrk="1" fontAlgn="auto" latinLnBrk="0" hangingPunct="1">
              <a:lnSpc>
                <a:spcPct val="150000"/>
              </a:lnSpc>
              <a:spcBef>
                <a:spcPts val="1000"/>
              </a:spcBef>
              <a:spcAft>
                <a:spcPts val="0"/>
              </a:spcAft>
              <a:buClr>
                <a:srgbClr val="A53010"/>
              </a:buClr>
              <a:buSzTx/>
              <a:buFont typeface="Wingdings 3" charset="2"/>
              <a:buChar char=""/>
              <a:tabLst/>
              <a:defRPr/>
            </a:pP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Insert Worksheet Button: </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Click the Insert New Worksheet button to insert a new worksheet in your workbook.</a:t>
            </a:r>
          </a:p>
          <a:p>
            <a:endParaRPr lang="en-US" dirty="0"/>
          </a:p>
        </p:txBody>
      </p:sp>
    </p:spTree>
    <p:extLst>
      <p:ext uri="{BB962C8B-B14F-4D97-AF65-F5344CB8AC3E}">
        <p14:creationId xmlns:p14="http://schemas.microsoft.com/office/powerpoint/2010/main" val="14928641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1A7A4-9C0F-40BC-86C9-4DAD3C164B09}"/>
              </a:ext>
            </a:extLst>
          </p:cNvPr>
          <p:cNvSpPr>
            <a:spLocks noGrp="1"/>
          </p:cNvSpPr>
          <p:nvPr>
            <p:ph type="title"/>
          </p:nvPr>
        </p:nvSpPr>
        <p:spPr>
          <a:xfrm>
            <a:off x="1636889" y="206421"/>
            <a:ext cx="9867723" cy="843446"/>
          </a:xfrm>
        </p:spPr>
        <p:txBody>
          <a:bodyPr/>
          <a:lstStyle/>
          <a:p>
            <a:r>
              <a:rPr lang="en-US" dirty="0"/>
              <a:t>CONTD…</a:t>
            </a:r>
          </a:p>
        </p:txBody>
      </p:sp>
      <p:sp>
        <p:nvSpPr>
          <p:cNvPr id="3" name="Content Placeholder 2">
            <a:extLst>
              <a:ext uri="{FF2B5EF4-FFF2-40B4-BE49-F238E27FC236}">
                <a16:creationId xmlns:a16="http://schemas.microsoft.com/office/drawing/2014/main" id="{BA3924D2-CA6C-4D44-B610-ED5E43FEC58A}"/>
              </a:ext>
            </a:extLst>
          </p:cNvPr>
          <p:cNvSpPr>
            <a:spLocks noGrp="1"/>
          </p:cNvSpPr>
          <p:nvPr>
            <p:ph idx="1"/>
          </p:nvPr>
        </p:nvSpPr>
        <p:spPr>
          <a:xfrm>
            <a:off x="1636889" y="1049867"/>
            <a:ext cx="9867723" cy="4861355"/>
          </a:xfrm>
        </p:spPr>
        <p:txBody>
          <a:bodyPr>
            <a:normAutofit/>
          </a:bodyPr>
          <a:lstStyle/>
          <a:p>
            <a:pPr>
              <a:lnSpc>
                <a:spcPct val="150000"/>
              </a:lnSpc>
            </a:pPr>
            <a:r>
              <a:rPr lang="en-US" sz="2400" b="1" dirty="0"/>
              <a:t>Horizontal/Vertical Scroll: </a:t>
            </a:r>
            <a:r>
              <a:rPr lang="en-US" sz="2400" dirty="0"/>
              <a:t>Allows you to scroll vertically/horizontally in the worksheet.</a:t>
            </a:r>
          </a:p>
          <a:p>
            <a:pPr>
              <a:lnSpc>
                <a:spcPct val="150000"/>
              </a:lnSpc>
            </a:pPr>
            <a:r>
              <a:rPr lang="en-US" sz="2400" b="1" dirty="0"/>
              <a:t>Normal View</a:t>
            </a:r>
            <a:r>
              <a:rPr lang="en-US" sz="2400" dirty="0"/>
              <a:t>: This is the “normal view” for working on a spreadsheet in Excel.</a:t>
            </a:r>
          </a:p>
          <a:p>
            <a:pPr>
              <a:lnSpc>
                <a:spcPct val="150000"/>
              </a:lnSpc>
            </a:pPr>
            <a:r>
              <a:rPr lang="en-US" sz="2400" b="1" dirty="0"/>
              <a:t>Page Layout View</a:t>
            </a:r>
            <a:r>
              <a:rPr lang="en-US" sz="2400" dirty="0"/>
              <a:t>: View the document as it will appear on the printed page.</a:t>
            </a:r>
          </a:p>
        </p:txBody>
      </p:sp>
    </p:spTree>
    <p:extLst>
      <p:ext uri="{BB962C8B-B14F-4D97-AF65-F5344CB8AC3E}">
        <p14:creationId xmlns:p14="http://schemas.microsoft.com/office/powerpoint/2010/main" val="18745388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64D60-7EE3-4C54-B488-A25F8FABEA1F}"/>
              </a:ext>
            </a:extLst>
          </p:cNvPr>
          <p:cNvSpPr>
            <a:spLocks noGrp="1"/>
          </p:cNvSpPr>
          <p:nvPr>
            <p:ph type="title"/>
          </p:nvPr>
        </p:nvSpPr>
        <p:spPr>
          <a:xfrm>
            <a:off x="1625600" y="217710"/>
            <a:ext cx="9879012" cy="843446"/>
          </a:xfrm>
        </p:spPr>
        <p:txBody>
          <a:bodyPr/>
          <a:lstStyle/>
          <a:p>
            <a:r>
              <a:rPr lang="en-US" dirty="0">
                <a:solidFill>
                  <a:prstClr val="black">
                    <a:lumMod val="85000"/>
                    <a:lumOff val="15000"/>
                  </a:prstClr>
                </a:solidFill>
                <a:latin typeface="Century Gothic" panose="020B0502020202020204"/>
              </a:rPr>
              <a:t>CONTD…</a:t>
            </a:r>
            <a:endParaRPr lang="en-US" dirty="0"/>
          </a:p>
        </p:txBody>
      </p:sp>
      <p:sp>
        <p:nvSpPr>
          <p:cNvPr id="3" name="Content Placeholder 2">
            <a:extLst>
              <a:ext uri="{FF2B5EF4-FFF2-40B4-BE49-F238E27FC236}">
                <a16:creationId xmlns:a16="http://schemas.microsoft.com/office/drawing/2014/main" id="{5271B324-AD28-4A06-BF18-8674E7E63477}"/>
              </a:ext>
            </a:extLst>
          </p:cNvPr>
          <p:cNvSpPr>
            <a:spLocks noGrp="1"/>
          </p:cNvSpPr>
          <p:nvPr>
            <p:ph idx="1"/>
          </p:nvPr>
        </p:nvSpPr>
        <p:spPr>
          <a:xfrm>
            <a:off x="1625600" y="1061156"/>
            <a:ext cx="9879012" cy="4850066"/>
          </a:xfrm>
        </p:spPr>
        <p:txBody>
          <a:bodyPr/>
          <a:lstStyle/>
          <a:p>
            <a:pPr marL="342900" marR="0" lvl="0" indent="-342900" algn="l" defTabSz="457200" rtl="0" eaLnBrk="1" fontAlgn="auto" latinLnBrk="0" hangingPunct="1">
              <a:lnSpc>
                <a:spcPct val="150000"/>
              </a:lnSpc>
              <a:spcBef>
                <a:spcPts val="1000"/>
              </a:spcBef>
              <a:spcAft>
                <a:spcPts val="0"/>
              </a:spcAft>
              <a:buClr>
                <a:srgbClr val="A53010"/>
              </a:buClr>
              <a:buSzTx/>
              <a:buFont typeface="Wingdings 3" charset="2"/>
              <a:buChar char=""/>
              <a:tabLst/>
              <a:defRPr/>
            </a:pP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Page Break Preview: </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View a preview of where pages will break when the document is printed.</a:t>
            </a:r>
          </a:p>
          <a:p>
            <a:pPr marL="342900" marR="0" lvl="0" indent="-342900" algn="l" defTabSz="457200" rtl="0" eaLnBrk="1" fontAlgn="auto" latinLnBrk="0" hangingPunct="1">
              <a:lnSpc>
                <a:spcPct val="150000"/>
              </a:lnSpc>
              <a:spcBef>
                <a:spcPts val="1000"/>
              </a:spcBef>
              <a:spcAft>
                <a:spcPts val="0"/>
              </a:spcAft>
              <a:buClr>
                <a:srgbClr val="A53010"/>
              </a:buClr>
              <a:buSzTx/>
              <a:buFont typeface="Wingdings 3" charset="2"/>
              <a:buChar char=""/>
              <a:tabLst/>
              <a:defRPr/>
            </a:pP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Zoom Level: </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Allows you to quickly zoom in or zoom out of the worksheet</a:t>
            </a:r>
          </a:p>
          <a:p>
            <a:pPr marL="0" indent="0">
              <a:buNone/>
            </a:pPr>
            <a:endParaRPr lang="en-US" dirty="0"/>
          </a:p>
        </p:txBody>
      </p:sp>
    </p:spTree>
    <p:extLst>
      <p:ext uri="{BB962C8B-B14F-4D97-AF65-F5344CB8AC3E}">
        <p14:creationId xmlns:p14="http://schemas.microsoft.com/office/powerpoint/2010/main" val="39434815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566CC-7280-4C02-9AAB-51E203AC3E0A}"/>
              </a:ext>
            </a:extLst>
          </p:cNvPr>
          <p:cNvSpPr>
            <a:spLocks noGrp="1"/>
          </p:cNvSpPr>
          <p:nvPr>
            <p:ph type="title"/>
          </p:nvPr>
        </p:nvSpPr>
        <p:spPr>
          <a:xfrm>
            <a:off x="1660358" y="306333"/>
            <a:ext cx="9844254" cy="1280890"/>
          </a:xfrm>
        </p:spPr>
        <p:txBody>
          <a:bodyPr/>
          <a:lstStyle/>
          <a:p>
            <a:r>
              <a:rPr lang="en-US" dirty="0"/>
              <a:t>ENTERING AND EDITING BASIC DATA IN A WORKSHEET</a:t>
            </a:r>
          </a:p>
        </p:txBody>
      </p:sp>
      <p:sp>
        <p:nvSpPr>
          <p:cNvPr id="3" name="Content Placeholder 2">
            <a:extLst>
              <a:ext uri="{FF2B5EF4-FFF2-40B4-BE49-F238E27FC236}">
                <a16:creationId xmlns:a16="http://schemas.microsoft.com/office/drawing/2014/main" id="{22C0804E-DCAA-47F0-B52F-8B6627F43FE1}"/>
              </a:ext>
            </a:extLst>
          </p:cNvPr>
          <p:cNvSpPr>
            <a:spLocks noGrp="1"/>
          </p:cNvSpPr>
          <p:nvPr>
            <p:ph idx="1"/>
          </p:nvPr>
        </p:nvSpPr>
        <p:spPr>
          <a:xfrm>
            <a:off x="1660358" y="1587223"/>
            <a:ext cx="9844254" cy="4323999"/>
          </a:xfrm>
        </p:spPr>
        <p:txBody>
          <a:bodyPr>
            <a:noAutofit/>
          </a:bodyPr>
          <a:lstStyle/>
          <a:p>
            <a:pPr>
              <a:lnSpc>
                <a:spcPct val="150000"/>
              </a:lnSpc>
            </a:pPr>
            <a:r>
              <a:rPr lang="en-US" sz="2000" dirty="0"/>
              <a:t>You can type data directly into a worksheet cell. You can also copy and paste information from another worksheet or from other programs. </a:t>
            </a:r>
          </a:p>
          <a:p>
            <a:pPr>
              <a:lnSpc>
                <a:spcPct val="150000"/>
              </a:lnSpc>
            </a:pPr>
            <a:r>
              <a:rPr lang="en-US" sz="2000" dirty="0"/>
              <a:t>Copy takes the information from one location and duplicates it. You use Paste to put this information into another location. </a:t>
            </a:r>
          </a:p>
          <a:p>
            <a:pPr>
              <a:lnSpc>
                <a:spcPct val="150000"/>
              </a:lnSpc>
            </a:pPr>
            <a:r>
              <a:rPr lang="en-US" sz="2000" dirty="0"/>
              <a:t>To enter data in a cell in a worksheet, you must make the desired cell </a:t>
            </a:r>
            <a:r>
              <a:rPr lang="en-US" sz="2000" b="1" dirty="0"/>
              <a:t>active</a:t>
            </a:r>
            <a:r>
              <a:rPr lang="en-US" sz="2000" dirty="0"/>
              <a:t> and then type the data. </a:t>
            </a:r>
          </a:p>
          <a:p>
            <a:pPr>
              <a:lnSpc>
                <a:spcPct val="150000"/>
              </a:lnSpc>
            </a:pPr>
            <a:r>
              <a:rPr lang="en-US" sz="2000" dirty="0"/>
              <a:t>To move to the next column after text is entered, </a:t>
            </a:r>
            <a:r>
              <a:rPr lang="en-US" sz="2000" b="1" dirty="0"/>
              <a:t>press Tab</a:t>
            </a:r>
            <a:r>
              <a:rPr lang="en-US" sz="2000" dirty="0"/>
              <a:t>. Continue to press Tab to go to the next column.</a:t>
            </a:r>
          </a:p>
        </p:txBody>
      </p:sp>
    </p:spTree>
    <p:extLst>
      <p:ext uri="{BB962C8B-B14F-4D97-AF65-F5344CB8AC3E}">
        <p14:creationId xmlns:p14="http://schemas.microsoft.com/office/powerpoint/2010/main" val="39478730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C4101-0CBC-414F-B037-83004062E668}"/>
              </a:ext>
            </a:extLst>
          </p:cNvPr>
          <p:cNvSpPr>
            <a:spLocks noGrp="1"/>
          </p:cNvSpPr>
          <p:nvPr>
            <p:ph type="title"/>
          </p:nvPr>
        </p:nvSpPr>
        <p:spPr>
          <a:xfrm>
            <a:off x="1552354" y="209440"/>
            <a:ext cx="9867198" cy="832551"/>
          </a:xfrm>
        </p:spPr>
        <p:txBody>
          <a:bodyPr/>
          <a:lstStyle/>
          <a:p>
            <a:r>
              <a:rPr lang="en-US" dirty="0"/>
              <a:t>CONTD…</a:t>
            </a:r>
          </a:p>
        </p:txBody>
      </p:sp>
      <p:sp>
        <p:nvSpPr>
          <p:cNvPr id="3" name="Content Placeholder 2">
            <a:extLst>
              <a:ext uri="{FF2B5EF4-FFF2-40B4-BE49-F238E27FC236}">
                <a16:creationId xmlns:a16="http://schemas.microsoft.com/office/drawing/2014/main" id="{F9B5ACDD-7991-476C-B6FB-1EE0B8575864}"/>
              </a:ext>
            </a:extLst>
          </p:cNvPr>
          <p:cNvSpPr>
            <a:spLocks noGrp="1"/>
          </p:cNvSpPr>
          <p:nvPr>
            <p:ph idx="1"/>
          </p:nvPr>
        </p:nvSpPr>
        <p:spPr>
          <a:xfrm>
            <a:off x="1552354" y="1041991"/>
            <a:ext cx="9952258" cy="4869231"/>
          </a:xfrm>
        </p:spPr>
        <p:txBody>
          <a:bodyPr>
            <a:normAutofit/>
          </a:bodyPr>
          <a:lstStyle/>
          <a:p>
            <a:pPr marL="0" marR="0" lvl="0" indent="0" algn="l" defTabSz="457200" rtl="0" eaLnBrk="1" fontAlgn="auto" latinLnBrk="0" hangingPunct="1">
              <a:lnSpc>
                <a:spcPct val="150000"/>
              </a:lnSpc>
              <a:spcBef>
                <a:spcPts val="1000"/>
              </a:spcBef>
              <a:spcAft>
                <a:spcPts val="0"/>
              </a:spcAft>
              <a:buClr>
                <a:srgbClr val="A53010"/>
              </a:buClr>
              <a:buSzTx/>
              <a:buNone/>
              <a:tabLst/>
              <a:defRPr/>
            </a:pP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Entering Basic Data in a Worksheet</a:t>
            </a:r>
          </a:p>
          <a:p>
            <a:pPr marL="342900" marR="0" lvl="0" indent="-342900" algn="l" defTabSz="457200" rtl="0" eaLnBrk="1" fontAlgn="auto" latinLnBrk="0" hangingPunct="1">
              <a:lnSpc>
                <a:spcPct val="150000"/>
              </a:lnSpc>
              <a:spcBef>
                <a:spcPts val="1000"/>
              </a:spcBef>
              <a:spcAft>
                <a:spcPts val="0"/>
              </a:spcAft>
              <a:buClr>
                <a:srgbClr val="A53010"/>
              </a:buClr>
              <a:buSzTx/>
              <a:buFont typeface="Wingdings 3" charset="2"/>
              <a:buChar char=""/>
              <a:tabLst/>
              <a:defRPr/>
            </a:pP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When you finish typing the entries in a row, press Enter to move to the next row. </a:t>
            </a:r>
          </a:p>
          <a:p>
            <a:pPr marL="342900" marR="0" lvl="0" indent="-342900" algn="l" defTabSz="457200" rtl="0" eaLnBrk="1" fontAlgn="auto" latinLnBrk="0" hangingPunct="1">
              <a:lnSpc>
                <a:spcPct val="150000"/>
              </a:lnSpc>
              <a:spcBef>
                <a:spcPts val="1000"/>
              </a:spcBef>
              <a:spcAft>
                <a:spcPts val="0"/>
              </a:spcAft>
              <a:buClr>
                <a:srgbClr val="A53010"/>
              </a:buClr>
              <a:buSzTx/>
              <a:buFont typeface="Wingdings 3" charset="2"/>
              <a:buChar char=""/>
              <a:tabLst/>
              <a:defRPr/>
            </a:pP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You can also use the arrow keys to move to an adjacent cell or click on any cell to make that cell active. </a:t>
            </a:r>
          </a:p>
          <a:p>
            <a:pPr marL="342900" marR="0" lvl="0" indent="-342900" algn="l" defTabSz="457200" rtl="0" eaLnBrk="1" fontAlgn="auto" latinLnBrk="0" hangingPunct="1">
              <a:lnSpc>
                <a:spcPct val="150000"/>
              </a:lnSpc>
              <a:spcBef>
                <a:spcPts val="1000"/>
              </a:spcBef>
              <a:spcAft>
                <a:spcPts val="0"/>
              </a:spcAft>
              <a:buClr>
                <a:srgbClr val="A53010"/>
              </a:buClr>
              <a:buSzTx/>
              <a:buFont typeface="Wingdings 3" charset="2"/>
              <a:buChar char=""/>
              <a:tabLst/>
              <a:defRPr/>
            </a:pP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Press Enter to accept the entry and move down one row. </a:t>
            </a:r>
          </a:p>
        </p:txBody>
      </p:sp>
    </p:spTree>
    <p:extLst>
      <p:ext uri="{BB962C8B-B14F-4D97-AF65-F5344CB8AC3E}">
        <p14:creationId xmlns:p14="http://schemas.microsoft.com/office/powerpoint/2010/main" val="37800334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9D210-F336-4B01-956A-F002FD01F6AF}"/>
              </a:ext>
            </a:extLst>
          </p:cNvPr>
          <p:cNvSpPr>
            <a:spLocks noGrp="1"/>
          </p:cNvSpPr>
          <p:nvPr>
            <p:ph type="title"/>
          </p:nvPr>
        </p:nvSpPr>
        <p:spPr>
          <a:xfrm>
            <a:off x="1659467" y="306333"/>
            <a:ext cx="9845145" cy="946734"/>
          </a:xfrm>
        </p:spPr>
        <p:txBody>
          <a:bodyPr/>
          <a:lstStyle/>
          <a:p>
            <a:r>
              <a:rPr lang="en-US" dirty="0"/>
              <a:t>MICROSOFT EXCEL </a:t>
            </a:r>
          </a:p>
        </p:txBody>
      </p:sp>
      <p:sp>
        <p:nvSpPr>
          <p:cNvPr id="3" name="Content Placeholder 2">
            <a:extLst>
              <a:ext uri="{FF2B5EF4-FFF2-40B4-BE49-F238E27FC236}">
                <a16:creationId xmlns:a16="http://schemas.microsoft.com/office/drawing/2014/main" id="{67486382-D503-49E8-A2DB-AC4B978D9B2E}"/>
              </a:ext>
            </a:extLst>
          </p:cNvPr>
          <p:cNvSpPr>
            <a:spLocks noGrp="1"/>
          </p:cNvSpPr>
          <p:nvPr>
            <p:ph idx="1"/>
          </p:nvPr>
        </p:nvSpPr>
        <p:spPr>
          <a:xfrm>
            <a:off x="1659467" y="1253067"/>
            <a:ext cx="9845145" cy="4658155"/>
          </a:xfrm>
        </p:spPr>
        <p:txBody>
          <a:bodyPr>
            <a:normAutofit fontScale="85000" lnSpcReduction="10000"/>
          </a:bodyPr>
          <a:lstStyle/>
          <a:p>
            <a:pPr>
              <a:lnSpc>
                <a:spcPct val="160000"/>
              </a:lnSpc>
            </a:pPr>
            <a:r>
              <a:rPr lang="en-US" sz="2400" dirty="0"/>
              <a:t>Microsoft Office Excel  provides tools that enable users to </a:t>
            </a:r>
            <a:r>
              <a:rPr lang="en-US" sz="2400" b="1" dirty="0"/>
              <a:t>organize</a:t>
            </a:r>
            <a:r>
              <a:rPr lang="en-US" sz="2400" dirty="0"/>
              <a:t>, </a:t>
            </a:r>
            <a:r>
              <a:rPr lang="en-US" sz="2400" b="1" dirty="0"/>
              <a:t>analyze</a:t>
            </a:r>
            <a:r>
              <a:rPr lang="en-US" sz="2400" dirty="0"/>
              <a:t>, </a:t>
            </a:r>
            <a:r>
              <a:rPr lang="en-US" sz="2400" b="1" dirty="0"/>
              <a:t>manage, </a:t>
            </a:r>
            <a:r>
              <a:rPr lang="en-US" sz="2400" dirty="0"/>
              <a:t>and </a:t>
            </a:r>
            <a:r>
              <a:rPr lang="en-US" sz="2400" b="1" dirty="0"/>
              <a:t>share information easily</a:t>
            </a:r>
            <a:r>
              <a:rPr lang="en-US" sz="2400" dirty="0"/>
              <a:t>. </a:t>
            </a:r>
          </a:p>
          <a:p>
            <a:pPr>
              <a:lnSpc>
                <a:spcPct val="160000"/>
              </a:lnSpc>
            </a:pPr>
            <a:r>
              <a:rPr lang="en-US" sz="2400" dirty="0"/>
              <a:t>To open Microsoft Excel 2016 in Windows 10 click on </a:t>
            </a:r>
            <a:r>
              <a:rPr lang="en-US" sz="2400" b="1" dirty="0"/>
              <a:t>Start menu</a:t>
            </a:r>
            <a:r>
              <a:rPr lang="en-US" sz="2400" dirty="0"/>
              <a:t>, clicking </a:t>
            </a:r>
            <a:r>
              <a:rPr lang="en-US" sz="2400" b="1" dirty="0"/>
              <a:t>All Apps </a:t>
            </a:r>
            <a:r>
              <a:rPr lang="en-US" sz="2400" dirty="0"/>
              <a:t>or </a:t>
            </a:r>
            <a:r>
              <a:rPr lang="en-US" sz="2400" b="1" dirty="0"/>
              <a:t>All Programs</a:t>
            </a:r>
            <a:r>
              <a:rPr lang="en-US" sz="2400" dirty="0"/>
              <a:t>, and then click Excel 2016. Or it can be launched through the </a:t>
            </a:r>
            <a:r>
              <a:rPr lang="en-US" sz="2400" b="1" dirty="0"/>
              <a:t>taskbar</a:t>
            </a:r>
            <a:r>
              <a:rPr lang="en-US" sz="2400" dirty="0"/>
              <a:t> if it is pinned there.</a:t>
            </a:r>
          </a:p>
          <a:p>
            <a:pPr>
              <a:lnSpc>
                <a:spcPct val="160000"/>
              </a:lnSpc>
            </a:pPr>
            <a:r>
              <a:rPr lang="en-US" sz="2400" dirty="0"/>
              <a:t> If you use Excel often, you can pin the application to the </a:t>
            </a:r>
            <a:r>
              <a:rPr lang="en-US" sz="2400" b="1" dirty="0"/>
              <a:t>Start menu</a:t>
            </a:r>
            <a:r>
              <a:rPr lang="en-US" sz="2400" dirty="0"/>
              <a:t>. </a:t>
            </a:r>
          </a:p>
          <a:p>
            <a:pPr>
              <a:lnSpc>
                <a:spcPct val="160000"/>
              </a:lnSpc>
            </a:pPr>
            <a:r>
              <a:rPr lang="en-US" sz="2400" dirty="0"/>
              <a:t>From the </a:t>
            </a:r>
            <a:r>
              <a:rPr lang="en-US" sz="2400" b="1" dirty="0"/>
              <a:t>All apps </a:t>
            </a:r>
            <a:r>
              <a:rPr lang="en-US" sz="2400" dirty="0"/>
              <a:t>menu, right-click the app name, and choose </a:t>
            </a:r>
            <a:r>
              <a:rPr lang="en-US" sz="2400" b="1" dirty="0"/>
              <a:t>Pin to Start</a:t>
            </a:r>
            <a:r>
              <a:rPr lang="en-US" sz="2400" dirty="0"/>
              <a:t>. You can also choose </a:t>
            </a:r>
            <a:r>
              <a:rPr lang="en-US" sz="2400" b="1" dirty="0"/>
              <a:t>More</a:t>
            </a:r>
            <a:r>
              <a:rPr lang="en-US" sz="2400" dirty="0"/>
              <a:t> and then </a:t>
            </a:r>
            <a:r>
              <a:rPr lang="en-US" sz="2400" b="1" dirty="0"/>
              <a:t>Pin to taskbar </a:t>
            </a:r>
            <a:r>
              <a:rPr lang="en-US" sz="2400" dirty="0"/>
              <a:t>to allow you to click the icon in the Windows taskbar at the bottom of the screen to start Excel.</a:t>
            </a:r>
          </a:p>
        </p:txBody>
      </p:sp>
    </p:spTree>
    <p:extLst>
      <p:ext uri="{BB962C8B-B14F-4D97-AF65-F5344CB8AC3E}">
        <p14:creationId xmlns:p14="http://schemas.microsoft.com/office/powerpoint/2010/main" val="7282801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E8D92-229E-490E-8E80-F62421E34070}"/>
              </a:ext>
            </a:extLst>
          </p:cNvPr>
          <p:cNvSpPr>
            <a:spLocks noGrp="1"/>
          </p:cNvSpPr>
          <p:nvPr>
            <p:ph type="title"/>
          </p:nvPr>
        </p:nvSpPr>
        <p:spPr>
          <a:xfrm>
            <a:off x="1605517" y="230706"/>
            <a:ext cx="9814035" cy="885713"/>
          </a:xfrm>
        </p:spPr>
        <p:txBody>
          <a:bodyPr/>
          <a:lstStyle/>
          <a:p>
            <a:r>
              <a:rPr lang="en-US" dirty="0"/>
              <a:t>CONTD…</a:t>
            </a:r>
          </a:p>
        </p:txBody>
      </p:sp>
      <p:sp>
        <p:nvSpPr>
          <p:cNvPr id="3" name="Content Placeholder 2">
            <a:extLst>
              <a:ext uri="{FF2B5EF4-FFF2-40B4-BE49-F238E27FC236}">
                <a16:creationId xmlns:a16="http://schemas.microsoft.com/office/drawing/2014/main" id="{764D2D6C-E293-4814-9875-5E21BAF661A5}"/>
              </a:ext>
            </a:extLst>
          </p:cNvPr>
          <p:cNvSpPr>
            <a:spLocks noGrp="1"/>
          </p:cNvSpPr>
          <p:nvPr>
            <p:ph idx="1"/>
          </p:nvPr>
        </p:nvSpPr>
        <p:spPr>
          <a:xfrm>
            <a:off x="1605517" y="1116419"/>
            <a:ext cx="9899095" cy="4794803"/>
          </a:xfrm>
        </p:spPr>
        <p:txBody>
          <a:bodyPr/>
          <a:lstStyle/>
          <a:p>
            <a:pPr marL="342900" marR="0" lvl="0" indent="-342900" algn="l" defTabSz="457200" rtl="0" eaLnBrk="1" fontAlgn="auto" latinLnBrk="0" hangingPunct="1">
              <a:lnSpc>
                <a:spcPct val="150000"/>
              </a:lnSpc>
              <a:spcBef>
                <a:spcPts val="1000"/>
              </a:spcBef>
              <a:spcAft>
                <a:spcPts val="0"/>
              </a:spcAft>
              <a:buClr>
                <a:srgbClr val="A53010"/>
              </a:buClr>
              <a:buSzTx/>
              <a:buFont typeface="Wingdings 3" charset="2"/>
              <a:buChar char=""/>
              <a:tabLst/>
              <a:defRPr/>
            </a:pP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Text is stored in only one cell, even when it appears to extend into adjacent cells. </a:t>
            </a:r>
          </a:p>
          <a:p>
            <a:pPr marL="742950" marR="0" lvl="1" indent="-342900" algn="l" defTabSz="457200" rtl="0" eaLnBrk="1" fontAlgn="auto" latinLnBrk="0" hangingPunct="1">
              <a:lnSpc>
                <a:spcPct val="150000"/>
              </a:lnSpc>
              <a:spcBef>
                <a:spcPts val="1000"/>
              </a:spcBef>
              <a:spcAft>
                <a:spcPts val="0"/>
              </a:spcAft>
              <a:buClr>
                <a:srgbClr val="A53010"/>
              </a:buClr>
              <a:buSzTx/>
              <a:buFont typeface="Wingdings 3" charset="2"/>
              <a:buChar char=""/>
              <a:tabLst/>
              <a:defRPr/>
            </a:pP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If an entry is longer than the cell width and the next cell contains data, the entry appears in truncated form. </a:t>
            </a:r>
          </a:p>
          <a:p>
            <a:pPr marL="742950" marR="0" lvl="1" indent="-342900" algn="l" defTabSz="457200" rtl="0" eaLnBrk="1" fontAlgn="auto" latinLnBrk="0" hangingPunct="1">
              <a:lnSpc>
                <a:spcPct val="150000"/>
              </a:lnSpc>
              <a:spcBef>
                <a:spcPts val="1000"/>
              </a:spcBef>
              <a:spcAft>
                <a:spcPts val="0"/>
              </a:spcAft>
              <a:buClr>
                <a:srgbClr val="A53010"/>
              </a:buClr>
              <a:buSzTx/>
              <a:buFont typeface="Wingdings 3" charset="2"/>
              <a:buChar char=""/>
              <a:tabLst/>
              <a:defRPr/>
            </a:pP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To edit the data, you need to go to the cell where the text starts and not to the adjacent cells.</a:t>
            </a:r>
          </a:p>
          <a:p>
            <a:endParaRPr lang="en-US" dirty="0"/>
          </a:p>
        </p:txBody>
      </p:sp>
    </p:spTree>
    <p:extLst>
      <p:ext uri="{BB962C8B-B14F-4D97-AF65-F5344CB8AC3E}">
        <p14:creationId xmlns:p14="http://schemas.microsoft.com/office/powerpoint/2010/main" val="26691978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815CB-96FB-4D11-8522-7A1FC238DA9C}"/>
              </a:ext>
            </a:extLst>
          </p:cNvPr>
          <p:cNvSpPr>
            <a:spLocks noGrp="1"/>
          </p:cNvSpPr>
          <p:nvPr>
            <p:ph type="title"/>
          </p:nvPr>
        </p:nvSpPr>
        <p:spPr>
          <a:xfrm>
            <a:off x="1637414" y="306333"/>
            <a:ext cx="9867198" cy="810086"/>
          </a:xfrm>
        </p:spPr>
        <p:txBody>
          <a:bodyPr/>
          <a:lstStyle/>
          <a:p>
            <a:r>
              <a:rPr lang="en-US" dirty="0"/>
              <a:t>CONTD…</a:t>
            </a:r>
          </a:p>
        </p:txBody>
      </p:sp>
      <p:sp>
        <p:nvSpPr>
          <p:cNvPr id="3" name="Content Placeholder 2">
            <a:extLst>
              <a:ext uri="{FF2B5EF4-FFF2-40B4-BE49-F238E27FC236}">
                <a16:creationId xmlns:a16="http://schemas.microsoft.com/office/drawing/2014/main" id="{E3233EAD-CC6A-4516-96CB-A4E2A006F3EA}"/>
              </a:ext>
            </a:extLst>
          </p:cNvPr>
          <p:cNvSpPr>
            <a:spLocks noGrp="1"/>
          </p:cNvSpPr>
          <p:nvPr>
            <p:ph idx="1"/>
          </p:nvPr>
        </p:nvSpPr>
        <p:spPr>
          <a:xfrm>
            <a:off x="1637414" y="1116419"/>
            <a:ext cx="9867198" cy="4794803"/>
          </a:xfrm>
        </p:spPr>
        <p:txBody>
          <a:bodyPr>
            <a:normAutofit fontScale="92500" lnSpcReduction="10000"/>
          </a:bodyPr>
          <a:lstStyle/>
          <a:p>
            <a:pPr marL="0" indent="0">
              <a:lnSpc>
                <a:spcPct val="150000"/>
              </a:lnSpc>
              <a:buNone/>
            </a:pPr>
            <a:r>
              <a:rPr lang="en-US" sz="2000" b="1" dirty="0"/>
              <a:t>Create a Workbook</a:t>
            </a:r>
          </a:p>
          <a:p>
            <a:pPr>
              <a:lnSpc>
                <a:spcPct val="150000"/>
              </a:lnSpc>
            </a:pPr>
            <a:r>
              <a:rPr lang="en-US" sz="2000" dirty="0"/>
              <a:t>Create a </a:t>
            </a:r>
            <a:r>
              <a:rPr lang="en-US" sz="2000" b="1" dirty="0"/>
              <a:t>new workbook “End User Computing Class</a:t>
            </a:r>
            <a:r>
              <a:rPr lang="en-US" sz="2000" dirty="0"/>
              <a:t>”. </a:t>
            </a:r>
          </a:p>
          <a:p>
            <a:pPr>
              <a:lnSpc>
                <a:spcPct val="150000"/>
              </a:lnSpc>
            </a:pPr>
            <a:r>
              <a:rPr lang="en-US" sz="2000" dirty="0"/>
              <a:t>LAUNCH Excel and start a new blank workbook.</a:t>
            </a:r>
          </a:p>
          <a:p>
            <a:pPr lvl="1">
              <a:lnSpc>
                <a:spcPct val="150000"/>
              </a:lnSpc>
            </a:pPr>
            <a:r>
              <a:rPr lang="en-US" sz="2000" dirty="0"/>
              <a:t>1. Click cell </a:t>
            </a:r>
            <a:r>
              <a:rPr lang="en-US" sz="2000" b="1" dirty="0"/>
              <a:t>A1</a:t>
            </a:r>
            <a:r>
              <a:rPr lang="en-US" sz="2000" dirty="0"/>
              <a:t>, type </a:t>
            </a:r>
            <a:r>
              <a:rPr lang="en-US" sz="2000" b="1" dirty="0"/>
              <a:t>Students List</a:t>
            </a:r>
            <a:r>
              <a:rPr lang="en-US" sz="2000" dirty="0"/>
              <a:t>, and then press </a:t>
            </a:r>
            <a:r>
              <a:rPr lang="en-US" sz="2000" b="1" dirty="0"/>
              <a:t>Enter</a:t>
            </a:r>
            <a:r>
              <a:rPr lang="en-US" sz="2000" dirty="0"/>
              <a:t>.</a:t>
            </a:r>
          </a:p>
          <a:p>
            <a:pPr lvl="1">
              <a:lnSpc>
                <a:spcPct val="150000"/>
              </a:lnSpc>
            </a:pPr>
            <a:r>
              <a:rPr lang="en-US" sz="2000" dirty="0"/>
              <a:t>2. Click cell </a:t>
            </a:r>
            <a:r>
              <a:rPr lang="en-US" sz="2000" b="1" dirty="0"/>
              <a:t>A2</a:t>
            </a:r>
            <a:r>
              <a:rPr lang="en-US" sz="2000" dirty="0"/>
              <a:t> and type </a:t>
            </a:r>
            <a:r>
              <a:rPr lang="en-US" sz="2000" b="1" dirty="0"/>
              <a:t>Attendance</a:t>
            </a:r>
            <a:r>
              <a:rPr lang="en-US" sz="2000" dirty="0"/>
              <a:t>.</a:t>
            </a:r>
          </a:p>
          <a:p>
            <a:pPr lvl="1">
              <a:lnSpc>
                <a:spcPct val="150000"/>
              </a:lnSpc>
            </a:pPr>
            <a:r>
              <a:rPr lang="en-US" sz="2000" dirty="0"/>
              <a:t>3. Beginning in </a:t>
            </a:r>
            <a:r>
              <a:rPr lang="en-US" sz="2000" b="1" dirty="0"/>
              <a:t>A4</a:t>
            </a:r>
            <a:r>
              <a:rPr lang="en-US" sz="2000" dirty="0"/>
              <a:t>, type the following:</a:t>
            </a:r>
          </a:p>
          <a:p>
            <a:pPr marL="0" indent="0">
              <a:lnSpc>
                <a:spcPct val="150000"/>
              </a:lnSpc>
              <a:buNone/>
            </a:pPr>
            <a:r>
              <a:rPr lang="en-US" sz="2000" dirty="0"/>
              <a:t>	LastName 		FirstName		</a:t>
            </a:r>
            <a:r>
              <a:rPr lang="en-US" sz="2000" dirty="0" err="1"/>
              <a:t>RegNum</a:t>
            </a:r>
            <a:r>
              <a:rPr lang="en-US" sz="2000" dirty="0"/>
              <a:t>.</a:t>
            </a:r>
          </a:p>
          <a:p>
            <a:pPr marL="0" indent="0">
              <a:lnSpc>
                <a:spcPct val="150000"/>
              </a:lnSpc>
              <a:buNone/>
            </a:pPr>
            <a:r>
              <a:rPr kumimoji="0" lang="en-US" sz="20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Press Tab between each new cell and Enter to move to a new row</a:t>
            </a:r>
            <a:endParaRPr lang="en-US" sz="2000" dirty="0"/>
          </a:p>
          <a:p>
            <a:pPr marL="0" indent="0">
              <a:lnSpc>
                <a:spcPct val="150000"/>
              </a:lnSpc>
              <a:buNone/>
            </a:pPr>
            <a:r>
              <a:rPr lang="en-US" sz="2000" b="1" dirty="0">
                <a:solidFill>
                  <a:srgbClr val="FF0000"/>
                </a:solidFill>
              </a:rPr>
              <a:t>****Fill each column with Seven(7) items.</a:t>
            </a:r>
            <a:r>
              <a:rPr lang="en-US" sz="2000" dirty="0"/>
              <a:t>	</a:t>
            </a:r>
          </a:p>
        </p:txBody>
      </p:sp>
    </p:spTree>
    <p:extLst>
      <p:ext uri="{BB962C8B-B14F-4D97-AF65-F5344CB8AC3E}">
        <p14:creationId xmlns:p14="http://schemas.microsoft.com/office/powerpoint/2010/main" val="42216679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6A406-DAFF-43DE-A136-05DF67570F13}"/>
              </a:ext>
            </a:extLst>
          </p:cNvPr>
          <p:cNvSpPr>
            <a:spLocks noGrp="1"/>
          </p:cNvSpPr>
          <p:nvPr>
            <p:ph type="title"/>
          </p:nvPr>
        </p:nvSpPr>
        <p:spPr>
          <a:xfrm>
            <a:off x="1637414" y="306333"/>
            <a:ext cx="9867198" cy="788820"/>
          </a:xfrm>
        </p:spPr>
        <p:txBody>
          <a:bodyPr/>
          <a:lstStyle/>
          <a:p>
            <a:r>
              <a:rPr lang="en-US" dirty="0"/>
              <a:t>CONTD…</a:t>
            </a:r>
          </a:p>
        </p:txBody>
      </p:sp>
      <p:sp>
        <p:nvSpPr>
          <p:cNvPr id="3" name="Content Placeholder 2">
            <a:extLst>
              <a:ext uri="{FF2B5EF4-FFF2-40B4-BE49-F238E27FC236}">
                <a16:creationId xmlns:a16="http://schemas.microsoft.com/office/drawing/2014/main" id="{C2E44A90-DA56-4F4C-8826-43C8359060D7}"/>
              </a:ext>
            </a:extLst>
          </p:cNvPr>
          <p:cNvSpPr>
            <a:spLocks noGrp="1"/>
          </p:cNvSpPr>
          <p:nvPr>
            <p:ph idx="1"/>
          </p:nvPr>
        </p:nvSpPr>
        <p:spPr>
          <a:xfrm>
            <a:off x="1637414" y="1095153"/>
            <a:ext cx="9867198" cy="4816069"/>
          </a:xfrm>
        </p:spPr>
        <p:txBody>
          <a:bodyPr>
            <a:noAutofit/>
          </a:bodyPr>
          <a:lstStyle/>
          <a:p>
            <a:pPr marL="0" indent="0">
              <a:lnSpc>
                <a:spcPct val="150000"/>
              </a:lnSpc>
              <a:buNone/>
            </a:pPr>
            <a:r>
              <a:rPr lang="en-US" sz="2000" b="1" dirty="0"/>
              <a:t>Changing the Column Width</a:t>
            </a:r>
          </a:p>
          <a:p>
            <a:pPr>
              <a:lnSpc>
                <a:spcPct val="150000"/>
              </a:lnSpc>
            </a:pPr>
            <a:r>
              <a:rPr lang="en-US" sz="2000" dirty="0"/>
              <a:t>In Excel, column width is established based on the existing data. When you add an entry in a column that extends beyond the column’s width, it is necessary to adjust the column width to accommodate the entry.</a:t>
            </a:r>
          </a:p>
          <a:p>
            <a:pPr lvl="1">
              <a:lnSpc>
                <a:spcPct val="150000"/>
              </a:lnSpc>
            </a:pPr>
            <a:r>
              <a:rPr lang="en-US" sz="2000" dirty="0"/>
              <a:t>1. Move the mouse pointer between columns A and B, to the column markers at the top of the worksheet. The mouse pointer changes to a double-headed arrow.</a:t>
            </a:r>
          </a:p>
          <a:p>
            <a:pPr lvl="2">
              <a:lnSpc>
                <a:spcPct val="150000"/>
              </a:lnSpc>
            </a:pPr>
            <a:r>
              <a:rPr lang="en-US" sz="2000" dirty="0"/>
              <a:t>Double-click the column marker between A and B. The width of the column changes to the widest entry in column A. </a:t>
            </a:r>
          </a:p>
        </p:txBody>
      </p:sp>
    </p:spTree>
    <p:extLst>
      <p:ext uri="{BB962C8B-B14F-4D97-AF65-F5344CB8AC3E}">
        <p14:creationId xmlns:p14="http://schemas.microsoft.com/office/powerpoint/2010/main" val="4649490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6832B-64C4-4203-B27A-F9C0E5FC1382}"/>
              </a:ext>
            </a:extLst>
          </p:cNvPr>
          <p:cNvSpPr>
            <a:spLocks noGrp="1"/>
          </p:cNvSpPr>
          <p:nvPr>
            <p:ph type="title"/>
          </p:nvPr>
        </p:nvSpPr>
        <p:spPr>
          <a:xfrm>
            <a:off x="1648047" y="306333"/>
            <a:ext cx="9856565" cy="778188"/>
          </a:xfrm>
        </p:spPr>
        <p:txBody>
          <a:bodyPr/>
          <a:lstStyle/>
          <a:p>
            <a:r>
              <a:rPr lang="en-US" dirty="0"/>
              <a:t>CONTD…</a:t>
            </a:r>
          </a:p>
        </p:txBody>
      </p:sp>
      <p:sp>
        <p:nvSpPr>
          <p:cNvPr id="3" name="Content Placeholder 2">
            <a:extLst>
              <a:ext uri="{FF2B5EF4-FFF2-40B4-BE49-F238E27FC236}">
                <a16:creationId xmlns:a16="http://schemas.microsoft.com/office/drawing/2014/main" id="{F643E2FB-5770-4637-82F2-7A2A69885B78}"/>
              </a:ext>
            </a:extLst>
          </p:cNvPr>
          <p:cNvSpPr>
            <a:spLocks noGrp="1"/>
          </p:cNvSpPr>
          <p:nvPr>
            <p:ph idx="1"/>
          </p:nvPr>
        </p:nvSpPr>
        <p:spPr>
          <a:xfrm>
            <a:off x="1648047" y="1084521"/>
            <a:ext cx="9856565" cy="4826701"/>
          </a:xfrm>
        </p:spPr>
        <p:txBody>
          <a:bodyPr/>
          <a:lstStyle/>
          <a:p>
            <a:pPr>
              <a:lnSpc>
                <a:spcPct val="150000"/>
              </a:lnSpc>
            </a:pPr>
            <a:r>
              <a:rPr lang="en-US" sz="2400" dirty="0"/>
              <a:t>To change the column width manually, point to the column marker between columns A and B and drag the pointer left or right instead of double-clicking.</a:t>
            </a:r>
          </a:p>
          <a:p>
            <a:pPr lvl="1">
              <a:lnSpc>
                <a:spcPct val="150000"/>
              </a:lnSpc>
            </a:pP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Drag the double-headed arrow mouse pointer between columns B and C until the ScreenTip shows some amount of Width: 20 (</a:t>
            </a:r>
            <a:r>
              <a:rPr lang="en-US" sz="2400" dirty="0">
                <a:solidFill>
                  <a:prstClr val="black">
                    <a:lumMod val="75000"/>
                    <a:lumOff val="25000"/>
                  </a:prstClr>
                </a:solidFill>
                <a:latin typeface="Century Gothic" panose="020B0502020202020204"/>
              </a:rPr>
              <a:t>145</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pixels), and then release the mouse button.</a:t>
            </a:r>
          </a:p>
          <a:p>
            <a:pPr lvl="2">
              <a:lnSpc>
                <a:spcPct val="150000"/>
              </a:lnSpc>
            </a:pPr>
            <a:r>
              <a:rPr lang="en-US" sz="2200" dirty="0">
                <a:solidFill>
                  <a:prstClr val="black">
                    <a:lumMod val="75000"/>
                    <a:lumOff val="25000"/>
                  </a:prstClr>
                </a:solidFill>
                <a:latin typeface="Century Gothic" panose="020B0502020202020204"/>
              </a:rPr>
              <a:t>Repeat the above between columns A and B, C and D.</a:t>
            </a:r>
            <a:endParaRPr kumimoji="0" lang="en-US" sz="22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endParaRPr>
          </a:p>
          <a:p>
            <a:endParaRPr lang="en-US" dirty="0"/>
          </a:p>
        </p:txBody>
      </p:sp>
    </p:spTree>
    <p:extLst>
      <p:ext uri="{BB962C8B-B14F-4D97-AF65-F5344CB8AC3E}">
        <p14:creationId xmlns:p14="http://schemas.microsoft.com/office/powerpoint/2010/main" val="36188116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9B645-2AE2-4C0B-87F9-E64CFF3C39C3}"/>
              </a:ext>
            </a:extLst>
          </p:cNvPr>
          <p:cNvSpPr>
            <a:spLocks noGrp="1"/>
          </p:cNvSpPr>
          <p:nvPr>
            <p:ph type="title"/>
          </p:nvPr>
        </p:nvSpPr>
        <p:spPr>
          <a:xfrm>
            <a:off x="1669312" y="306333"/>
            <a:ext cx="9835300" cy="831351"/>
          </a:xfrm>
        </p:spPr>
        <p:txBody>
          <a:bodyPr/>
          <a:lstStyle/>
          <a:p>
            <a:r>
              <a:rPr lang="en-US" dirty="0"/>
              <a:t>CONTD…</a:t>
            </a:r>
          </a:p>
        </p:txBody>
      </p:sp>
      <p:sp>
        <p:nvSpPr>
          <p:cNvPr id="3" name="Content Placeholder 2">
            <a:extLst>
              <a:ext uri="{FF2B5EF4-FFF2-40B4-BE49-F238E27FC236}">
                <a16:creationId xmlns:a16="http://schemas.microsoft.com/office/drawing/2014/main" id="{1A35BC07-F272-47A7-B4E6-B38A7FE957CE}"/>
              </a:ext>
            </a:extLst>
          </p:cNvPr>
          <p:cNvSpPr>
            <a:spLocks noGrp="1"/>
          </p:cNvSpPr>
          <p:nvPr>
            <p:ph idx="1"/>
          </p:nvPr>
        </p:nvSpPr>
        <p:spPr>
          <a:xfrm>
            <a:off x="1669312" y="1137684"/>
            <a:ext cx="9835300" cy="4773538"/>
          </a:xfrm>
        </p:spPr>
        <p:txBody>
          <a:bodyPr>
            <a:noAutofit/>
          </a:bodyPr>
          <a:lstStyle/>
          <a:p>
            <a:pPr>
              <a:lnSpc>
                <a:spcPct val="150000"/>
              </a:lnSpc>
            </a:pPr>
            <a:r>
              <a:rPr lang="en-US" sz="2400" dirty="0"/>
              <a:t>When you type text that is longer than the cell’s width, the text appears as if it extends into the next cell. However, when you type in the next cell, the overflow text does not display. </a:t>
            </a:r>
          </a:p>
          <a:p>
            <a:pPr>
              <a:lnSpc>
                <a:spcPct val="150000"/>
              </a:lnSpc>
            </a:pPr>
            <a:r>
              <a:rPr lang="en-US" sz="2400" dirty="0"/>
              <a:t>The text is still there. It is often easier to proof your work if you have the column widths match the longest text entries. </a:t>
            </a:r>
          </a:p>
          <a:p>
            <a:pPr>
              <a:lnSpc>
                <a:spcPct val="150000"/>
              </a:lnSpc>
            </a:pPr>
            <a:r>
              <a:rPr lang="en-US" sz="2400" dirty="0"/>
              <a:t>You can double-click on the column markers to automatically adjust to the widest entry or drag the column marker to adjust the column width to your desired width.</a:t>
            </a:r>
          </a:p>
        </p:txBody>
      </p:sp>
    </p:spTree>
    <p:extLst>
      <p:ext uri="{BB962C8B-B14F-4D97-AF65-F5344CB8AC3E}">
        <p14:creationId xmlns:p14="http://schemas.microsoft.com/office/powerpoint/2010/main" val="10150904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59D79-7CCD-47E3-BF4D-18E6CEBB5BB6}"/>
              </a:ext>
            </a:extLst>
          </p:cNvPr>
          <p:cNvSpPr>
            <a:spLocks noGrp="1"/>
          </p:cNvSpPr>
          <p:nvPr>
            <p:ph type="title"/>
          </p:nvPr>
        </p:nvSpPr>
        <p:spPr>
          <a:xfrm>
            <a:off x="1648047" y="306333"/>
            <a:ext cx="9856565" cy="831351"/>
          </a:xfrm>
        </p:spPr>
        <p:txBody>
          <a:bodyPr>
            <a:normAutofit fontScale="90000"/>
          </a:bodyPr>
          <a:lstStyle/>
          <a:p>
            <a:r>
              <a:rPr lang="en-US" dirty="0"/>
              <a:t>MOVING AROUND IN  EXCEL (KEYS)</a:t>
            </a:r>
            <a:br>
              <a:rPr lang="en-US" dirty="0"/>
            </a:br>
            <a:endParaRPr lang="en-US" dirty="0"/>
          </a:p>
        </p:txBody>
      </p:sp>
      <p:sp>
        <p:nvSpPr>
          <p:cNvPr id="3" name="Content Placeholder 2">
            <a:extLst>
              <a:ext uri="{FF2B5EF4-FFF2-40B4-BE49-F238E27FC236}">
                <a16:creationId xmlns:a16="http://schemas.microsoft.com/office/drawing/2014/main" id="{F78F49EA-1190-4B0F-BEAD-A749EC7ADCBF}"/>
              </a:ext>
            </a:extLst>
          </p:cNvPr>
          <p:cNvSpPr>
            <a:spLocks noGrp="1"/>
          </p:cNvSpPr>
          <p:nvPr>
            <p:ph idx="1"/>
          </p:nvPr>
        </p:nvSpPr>
        <p:spPr>
          <a:xfrm>
            <a:off x="1648047" y="1137684"/>
            <a:ext cx="9856565" cy="4773538"/>
          </a:xfrm>
        </p:spPr>
        <p:txBody>
          <a:bodyPr>
            <a:noAutofit/>
          </a:bodyPr>
          <a:lstStyle/>
          <a:p>
            <a:pPr>
              <a:lnSpc>
                <a:spcPct val="150000"/>
              </a:lnSpc>
            </a:pPr>
            <a:r>
              <a:rPr lang="en-US" sz="2400" dirty="0"/>
              <a:t>An Excel worksheet can contain more than </a:t>
            </a:r>
            <a:r>
              <a:rPr lang="en-US" sz="2400" b="1" dirty="0"/>
              <a:t>one million rows </a:t>
            </a:r>
            <a:r>
              <a:rPr lang="en-US" sz="2400" dirty="0"/>
              <a:t>and more than </a:t>
            </a:r>
            <a:r>
              <a:rPr lang="en-US" sz="2400" b="1" dirty="0"/>
              <a:t>sixteen thousand columns </a:t>
            </a:r>
            <a:r>
              <a:rPr lang="en-US" sz="2400" dirty="0"/>
              <a:t>(Available </a:t>
            </a:r>
            <a:r>
              <a:rPr lang="en-US" sz="2400" b="1" dirty="0"/>
              <a:t>columns</a:t>
            </a:r>
            <a:r>
              <a:rPr lang="en-US" sz="2400" dirty="0"/>
              <a:t> go </a:t>
            </a:r>
            <a:r>
              <a:rPr lang="en-US" sz="2400" b="1" dirty="0"/>
              <a:t>from A through XFD</a:t>
            </a:r>
            <a:r>
              <a:rPr lang="en-US" sz="2400" dirty="0"/>
              <a:t>, and available </a:t>
            </a:r>
            <a:r>
              <a:rPr lang="en-US" sz="2400" b="1" dirty="0"/>
              <a:t>rows</a:t>
            </a:r>
            <a:r>
              <a:rPr lang="en-US" sz="2400" dirty="0"/>
              <a:t> can go </a:t>
            </a:r>
            <a:r>
              <a:rPr lang="en-US" sz="2400" b="1" dirty="0"/>
              <a:t>from 1 through 1,048,576)</a:t>
            </a:r>
            <a:r>
              <a:rPr lang="en-US" sz="2400" dirty="0"/>
              <a:t>.</a:t>
            </a:r>
          </a:p>
          <a:p>
            <a:pPr>
              <a:lnSpc>
                <a:spcPct val="150000"/>
              </a:lnSpc>
            </a:pPr>
            <a:r>
              <a:rPr lang="en-US" sz="2400" b="1" dirty="0"/>
              <a:t>ARROW KEYS: </a:t>
            </a:r>
            <a:r>
              <a:rPr lang="en-US" sz="2400" dirty="0"/>
              <a:t>Move one cell up, down, left, or right in a worksheet. </a:t>
            </a:r>
            <a:r>
              <a:rPr lang="en-US" sz="2400" b="1" dirty="0"/>
              <a:t>SHIFT+ARROW KEY </a:t>
            </a:r>
            <a:r>
              <a:rPr lang="en-US" sz="2400" dirty="0"/>
              <a:t>extends the </a:t>
            </a:r>
            <a:r>
              <a:rPr lang="en-US" sz="2400" b="1" dirty="0"/>
              <a:t>selection</a:t>
            </a:r>
            <a:r>
              <a:rPr lang="en-US" sz="2400" dirty="0"/>
              <a:t> of cells by one cell. </a:t>
            </a:r>
          </a:p>
        </p:txBody>
      </p:sp>
    </p:spTree>
    <p:extLst>
      <p:ext uri="{BB962C8B-B14F-4D97-AF65-F5344CB8AC3E}">
        <p14:creationId xmlns:p14="http://schemas.microsoft.com/office/powerpoint/2010/main" val="36746356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471CB-A2EC-4247-93D1-BF8F98023F1C}"/>
              </a:ext>
            </a:extLst>
          </p:cNvPr>
          <p:cNvSpPr>
            <a:spLocks noGrp="1"/>
          </p:cNvSpPr>
          <p:nvPr>
            <p:ph type="title"/>
          </p:nvPr>
        </p:nvSpPr>
        <p:spPr>
          <a:xfrm>
            <a:off x="1648047" y="306333"/>
            <a:ext cx="9856565" cy="820718"/>
          </a:xfrm>
        </p:spPr>
        <p:txBody>
          <a:bodyPr/>
          <a:lstStyle/>
          <a:p>
            <a:r>
              <a:rPr lang="en-US" dirty="0"/>
              <a:t>CONTD…</a:t>
            </a:r>
          </a:p>
        </p:txBody>
      </p:sp>
      <p:sp>
        <p:nvSpPr>
          <p:cNvPr id="3" name="Content Placeholder 2">
            <a:extLst>
              <a:ext uri="{FF2B5EF4-FFF2-40B4-BE49-F238E27FC236}">
                <a16:creationId xmlns:a16="http://schemas.microsoft.com/office/drawing/2014/main" id="{0E55B066-5720-41AC-8E45-E03F3F61F789}"/>
              </a:ext>
            </a:extLst>
          </p:cNvPr>
          <p:cNvSpPr>
            <a:spLocks noGrp="1"/>
          </p:cNvSpPr>
          <p:nvPr>
            <p:ph idx="1"/>
          </p:nvPr>
        </p:nvSpPr>
        <p:spPr>
          <a:xfrm>
            <a:off x="1648047" y="1127051"/>
            <a:ext cx="9856565" cy="4784171"/>
          </a:xfrm>
        </p:spPr>
        <p:txBody>
          <a:bodyPr/>
          <a:lstStyle/>
          <a:p>
            <a:pPr marL="342900" marR="0" lvl="0" indent="-342900" algn="l" defTabSz="457200" rtl="0" eaLnBrk="1" fontAlgn="auto" latinLnBrk="0" hangingPunct="1">
              <a:lnSpc>
                <a:spcPct val="150000"/>
              </a:lnSpc>
              <a:spcBef>
                <a:spcPts val="1000"/>
              </a:spcBef>
              <a:spcAft>
                <a:spcPts val="0"/>
              </a:spcAft>
              <a:buClr>
                <a:srgbClr val="A53010"/>
              </a:buClr>
              <a:buSzTx/>
              <a:buFont typeface="Wingdings 3" charset="2"/>
              <a:buChar char=""/>
              <a:tabLst/>
              <a:defRPr/>
            </a:pP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BACKSPACE: </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Deletes one character to the left in the Formula Bar. Also clears the content of the active cell. In cell editing mode, it deletes the character to the left of the insertion point.</a:t>
            </a:r>
          </a:p>
          <a:p>
            <a:pPr marL="342900" marR="0" lvl="0" indent="-342900" algn="l" defTabSz="457200" rtl="0" eaLnBrk="1" fontAlgn="auto" latinLnBrk="0" hangingPunct="1">
              <a:lnSpc>
                <a:spcPct val="150000"/>
              </a:lnSpc>
              <a:spcBef>
                <a:spcPts val="1000"/>
              </a:spcBef>
              <a:spcAft>
                <a:spcPts val="0"/>
              </a:spcAft>
              <a:buClr>
                <a:srgbClr val="A53010"/>
              </a:buClr>
              <a:buSzTx/>
              <a:buFont typeface="Wingdings 3" charset="2"/>
              <a:buChar char=""/>
              <a:tabLst/>
              <a:defRPr/>
            </a:pP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DELETE:</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Removes the cell contents (data and formulas) from selected cells without affecting cell formats or comments. In cell editing mode, it deletes the character to the right of the insertion point.</a:t>
            </a:r>
          </a:p>
        </p:txBody>
      </p:sp>
    </p:spTree>
    <p:extLst>
      <p:ext uri="{BB962C8B-B14F-4D97-AF65-F5344CB8AC3E}">
        <p14:creationId xmlns:p14="http://schemas.microsoft.com/office/powerpoint/2010/main" val="15359693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A8945-E33B-4D3C-9E3A-1CD513382D7C}"/>
              </a:ext>
            </a:extLst>
          </p:cNvPr>
          <p:cNvSpPr>
            <a:spLocks noGrp="1"/>
          </p:cNvSpPr>
          <p:nvPr>
            <p:ph type="title"/>
          </p:nvPr>
        </p:nvSpPr>
        <p:spPr>
          <a:xfrm>
            <a:off x="1637414" y="306333"/>
            <a:ext cx="9867198" cy="799453"/>
          </a:xfrm>
        </p:spPr>
        <p:txBody>
          <a:bodyPr/>
          <a:lstStyle/>
          <a:p>
            <a:r>
              <a:rPr lang="en-US" sz="3200" dirty="0">
                <a:solidFill>
                  <a:prstClr val="black">
                    <a:lumMod val="85000"/>
                    <a:lumOff val="15000"/>
                  </a:prstClr>
                </a:solidFill>
                <a:latin typeface="Century Gothic" panose="020B0502020202020204"/>
              </a:rPr>
              <a:t>CONTD…</a:t>
            </a:r>
            <a:endParaRPr lang="en-US" dirty="0"/>
          </a:p>
        </p:txBody>
      </p:sp>
      <p:sp>
        <p:nvSpPr>
          <p:cNvPr id="3" name="Content Placeholder 2">
            <a:extLst>
              <a:ext uri="{FF2B5EF4-FFF2-40B4-BE49-F238E27FC236}">
                <a16:creationId xmlns:a16="http://schemas.microsoft.com/office/drawing/2014/main" id="{18EEC3BB-79B5-4AAD-97F4-38E6F5E56E90}"/>
              </a:ext>
            </a:extLst>
          </p:cNvPr>
          <p:cNvSpPr>
            <a:spLocks noGrp="1"/>
          </p:cNvSpPr>
          <p:nvPr>
            <p:ph idx="1"/>
          </p:nvPr>
        </p:nvSpPr>
        <p:spPr>
          <a:xfrm>
            <a:off x="1637414" y="1105786"/>
            <a:ext cx="9867198" cy="4805436"/>
          </a:xfrm>
        </p:spPr>
        <p:txBody>
          <a:bodyPr>
            <a:normAutofit/>
          </a:bodyPr>
          <a:lstStyle/>
          <a:p>
            <a:pPr marL="342900" marR="0" lvl="0" indent="-342900" algn="l" defTabSz="457200" rtl="0" eaLnBrk="1" fontAlgn="auto" latinLnBrk="0" hangingPunct="1">
              <a:lnSpc>
                <a:spcPct val="150000"/>
              </a:lnSpc>
              <a:spcBef>
                <a:spcPts val="1000"/>
              </a:spcBef>
              <a:spcAft>
                <a:spcPts val="0"/>
              </a:spcAft>
              <a:buClr>
                <a:srgbClr val="A53010"/>
              </a:buClr>
              <a:buSzTx/>
              <a:buFont typeface="Wingdings 3" charset="2"/>
              <a:buChar char=""/>
              <a:tabLst/>
              <a:defRPr/>
            </a:pP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ENTER: </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Completes a cell entry from the cell or the Formula Bar, and selects the cell below (by default). </a:t>
            </a:r>
          </a:p>
          <a:p>
            <a:pPr marL="342900" marR="0" lvl="0" indent="-342900" algn="l" defTabSz="457200" rtl="0" eaLnBrk="1" fontAlgn="auto" latinLnBrk="0" hangingPunct="1">
              <a:lnSpc>
                <a:spcPct val="150000"/>
              </a:lnSpc>
              <a:spcBef>
                <a:spcPts val="1000"/>
              </a:spcBef>
              <a:spcAft>
                <a:spcPts val="0"/>
              </a:spcAft>
              <a:buClr>
                <a:srgbClr val="A53010"/>
              </a:buClr>
              <a:buSzTx/>
              <a:buFont typeface="Wingdings 3" charset="2"/>
              <a:buChar char=""/>
              <a:tabLst/>
              <a:defRPr/>
            </a:pP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ESC: </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Closes an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open menu </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or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submenu</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dialog box</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or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message window</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a:t>
            </a:r>
          </a:p>
          <a:p>
            <a:endParaRPr lang="en-US" dirty="0"/>
          </a:p>
        </p:txBody>
      </p:sp>
    </p:spTree>
    <p:extLst>
      <p:ext uri="{BB962C8B-B14F-4D97-AF65-F5344CB8AC3E}">
        <p14:creationId xmlns:p14="http://schemas.microsoft.com/office/powerpoint/2010/main" val="17457367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59257-B9D6-46C8-92DA-8F322AFA3B92}"/>
              </a:ext>
            </a:extLst>
          </p:cNvPr>
          <p:cNvSpPr>
            <a:spLocks noGrp="1"/>
          </p:cNvSpPr>
          <p:nvPr>
            <p:ph type="title"/>
          </p:nvPr>
        </p:nvSpPr>
        <p:spPr>
          <a:xfrm>
            <a:off x="1637414" y="145645"/>
            <a:ext cx="9867198" cy="906978"/>
          </a:xfrm>
        </p:spPr>
        <p:txBody>
          <a:bodyPr>
            <a:normAutofit fontScale="90000"/>
          </a:bodyPr>
          <a:lstStyle/>
          <a:p>
            <a:r>
              <a:rPr lang="en-US" dirty="0"/>
              <a:t>CONTD…</a:t>
            </a:r>
            <a:br>
              <a:rPr lang="en-US" dirty="0"/>
            </a:br>
            <a:endParaRPr lang="en-MW" dirty="0"/>
          </a:p>
        </p:txBody>
      </p:sp>
      <p:sp>
        <p:nvSpPr>
          <p:cNvPr id="3" name="Content Placeholder 2">
            <a:extLst>
              <a:ext uri="{FF2B5EF4-FFF2-40B4-BE49-F238E27FC236}">
                <a16:creationId xmlns:a16="http://schemas.microsoft.com/office/drawing/2014/main" id="{6E0B317A-F1D9-4075-AB52-B8D68A1803AA}"/>
              </a:ext>
            </a:extLst>
          </p:cNvPr>
          <p:cNvSpPr>
            <a:spLocks noGrp="1"/>
          </p:cNvSpPr>
          <p:nvPr>
            <p:ph idx="1"/>
          </p:nvPr>
        </p:nvSpPr>
        <p:spPr>
          <a:xfrm>
            <a:off x="1637414" y="1052623"/>
            <a:ext cx="9867198" cy="4858599"/>
          </a:xfrm>
        </p:spPr>
        <p:txBody>
          <a:bodyPr>
            <a:noAutofit/>
          </a:bodyPr>
          <a:lstStyle/>
          <a:p>
            <a:pPr marL="342900" marR="0" lvl="0" indent="-342900" algn="l" defTabSz="457200" rtl="0" eaLnBrk="1" fontAlgn="auto" latinLnBrk="0" hangingPunct="1">
              <a:lnSpc>
                <a:spcPct val="100000"/>
              </a:lnSpc>
              <a:spcBef>
                <a:spcPts val="1000"/>
              </a:spcBef>
              <a:spcAft>
                <a:spcPts val="0"/>
              </a:spcAft>
              <a:buClr>
                <a:srgbClr val="A53010"/>
              </a:buClr>
              <a:buSzTx/>
              <a:buFont typeface="Wingdings 3" charset="2"/>
              <a:buChar char=""/>
              <a:tabLst/>
              <a:defRPr/>
            </a:pP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END:</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Turns End Mode On or Off. In End Mode you can press an arrow key to move to the next nonblank cell in the same column or row as the active cell.</a:t>
            </a:r>
          </a:p>
          <a:p>
            <a:pPr marL="742950" marR="0" lvl="1" indent="-342900" algn="l" defTabSz="457200" rtl="0" eaLnBrk="1" fontAlgn="auto" latinLnBrk="0" hangingPunct="1">
              <a:lnSpc>
                <a:spcPct val="100000"/>
              </a:lnSpc>
              <a:spcBef>
                <a:spcPts val="1000"/>
              </a:spcBef>
              <a:spcAft>
                <a:spcPts val="0"/>
              </a:spcAft>
              <a:buClr>
                <a:srgbClr val="A53010"/>
              </a:buClr>
              <a:buSzTx/>
              <a:buFont typeface="Wingdings 3" charset="2"/>
              <a:buChar char=""/>
              <a:tabLst/>
              <a:defRPr/>
            </a:pP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End Mode turns off automatically after pressing the arrow key.</a:t>
            </a:r>
          </a:p>
          <a:p>
            <a:pPr marL="742950" marR="0" lvl="1" indent="-342900" algn="l" defTabSz="457200" rtl="0" eaLnBrk="1" fontAlgn="auto" latinLnBrk="0" hangingPunct="1">
              <a:lnSpc>
                <a:spcPct val="100000"/>
              </a:lnSpc>
              <a:spcBef>
                <a:spcPts val="1000"/>
              </a:spcBef>
              <a:spcAft>
                <a:spcPts val="0"/>
              </a:spcAft>
              <a:buClr>
                <a:srgbClr val="A53010"/>
              </a:buClr>
              <a:buSzTx/>
              <a:buFont typeface="Wingdings 3" charset="2"/>
              <a:buChar char=""/>
              <a:tabLst/>
              <a:defRPr/>
            </a:pP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Make sure to press End again before pressing the next arrow key.</a:t>
            </a:r>
          </a:p>
          <a:p>
            <a:pPr marL="742950" marR="0" lvl="1" indent="-342900" algn="l" defTabSz="457200" rtl="0" eaLnBrk="1" fontAlgn="auto" latinLnBrk="0" hangingPunct="1">
              <a:lnSpc>
                <a:spcPct val="100000"/>
              </a:lnSpc>
              <a:spcBef>
                <a:spcPts val="1000"/>
              </a:spcBef>
              <a:spcAft>
                <a:spcPts val="0"/>
              </a:spcAft>
              <a:buClr>
                <a:srgbClr val="A53010"/>
              </a:buClr>
              <a:buSzTx/>
              <a:buFont typeface="Wingdings 3" charset="2"/>
              <a:buChar char=""/>
              <a:tabLst/>
              <a:defRPr/>
            </a:pP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End Mode is shown in the status bar when it is on.</a:t>
            </a:r>
          </a:p>
        </p:txBody>
      </p:sp>
    </p:spTree>
    <p:extLst>
      <p:ext uri="{BB962C8B-B14F-4D97-AF65-F5344CB8AC3E}">
        <p14:creationId xmlns:p14="http://schemas.microsoft.com/office/powerpoint/2010/main" val="37257133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C8AC7-1F9B-4108-BB22-9F67163FBE07}"/>
              </a:ext>
            </a:extLst>
          </p:cNvPr>
          <p:cNvSpPr>
            <a:spLocks noGrp="1"/>
          </p:cNvSpPr>
          <p:nvPr>
            <p:ph type="title"/>
          </p:nvPr>
        </p:nvSpPr>
        <p:spPr>
          <a:xfrm>
            <a:off x="1637414" y="198808"/>
            <a:ext cx="9867198" cy="843183"/>
          </a:xfrm>
        </p:spPr>
        <p:txBody>
          <a:bodyPr/>
          <a:lstStyle/>
          <a:p>
            <a:r>
              <a:rPr lang="en-US" dirty="0">
                <a:solidFill>
                  <a:prstClr val="black">
                    <a:lumMod val="85000"/>
                    <a:lumOff val="15000"/>
                  </a:prstClr>
                </a:solidFill>
                <a:latin typeface="Century Gothic" panose="020B0502020202020204"/>
              </a:rPr>
              <a:t>CONTD…</a:t>
            </a:r>
            <a:endParaRPr lang="en-MW" dirty="0"/>
          </a:p>
        </p:txBody>
      </p:sp>
      <p:sp>
        <p:nvSpPr>
          <p:cNvPr id="3" name="Content Placeholder 2">
            <a:extLst>
              <a:ext uri="{FF2B5EF4-FFF2-40B4-BE49-F238E27FC236}">
                <a16:creationId xmlns:a16="http://schemas.microsoft.com/office/drawing/2014/main" id="{EA1C92EF-E8A3-4849-93D2-73D6FA7806ED}"/>
              </a:ext>
            </a:extLst>
          </p:cNvPr>
          <p:cNvSpPr>
            <a:spLocks noGrp="1"/>
          </p:cNvSpPr>
          <p:nvPr>
            <p:ph idx="1"/>
          </p:nvPr>
        </p:nvSpPr>
        <p:spPr>
          <a:xfrm>
            <a:off x="1637414" y="1041991"/>
            <a:ext cx="9867198" cy="4869231"/>
          </a:xfrm>
        </p:spPr>
        <p:txBody>
          <a:bodyPr>
            <a:normAutofit fontScale="85000" lnSpcReduction="10000"/>
          </a:bodyPr>
          <a:lstStyle/>
          <a:p>
            <a:pPr marL="742950" marR="0" lvl="1" indent="-342900" algn="l" defTabSz="457200" rtl="0" eaLnBrk="1" fontAlgn="auto" latinLnBrk="0" hangingPunct="1">
              <a:lnSpc>
                <a:spcPct val="150000"/>
              </a:lnSpc>
              <a:spcBef>
                <a:spcPts val="1000"/>
              </a:spcBef>
              <a:spcAft>
                <a:spcPts val="0"/>
              </a:spcAft>
              <a:buClr>
                <a:srgbClr val="A53010"/>
              </a:buClr>
              <a:buSzTx/>
              <a:buFont typeface="Wingdings 3" charset="2"/>
              <a:buChar char=""/>
              <a:tabLst/>
              <a:defRPr/>
            </a:pP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If the cells are blank, pressing End followed by an arrow key moves to the last cell in the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row</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or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column</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a:t>
            </a:r>
          </a:p>
          <a:p>
            <a:pPr marL="742950" marR="0" lvl="1" indent="-342900" algn="l" defTabSz="457200" rtl="0" eaLnBrk="1" fontAlgn="auto" latinLnBrk="0" hangingPunct="1">
              <a:lnSpc>
                <a:spcPct val="150000"/>
              </a:lnSpc>
              <a:spcBef>
                <a:spcPts val="1000"/>
              </a:spcBef>
              <a:spcAft>
                <a:spcPts val="0"/>
              </a:spcAft>
              <a:buClr>
                <a:srgbClr val="A53010"/>
              </a:buClr>
              <a:buSzTx/>
              <a:buFont typeface="Wingdings 3" charset="2"/>
              <a:buChar char=""/>
              <a:tabLst/>
              <a:defRPr/>
            </a:pP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End also selects the last command on the Menu when a menu or submenu is visible</a:t>
            </a:r>
          </a:p>
          <a:p>
            <a:pPr marL="742950" marR="0" lvl="1" indent="-342900" algn="l" defTabSz="457200" rtl="0" eaLnBrk="1" fontAlgn="auto" latinLnBrk="0" hangingPunct="1">
              <a:lnSpc>
                <a:spcPct val="150000"/>
              </a:lnSpc>
              <a:spcBef>
                <a:spcPts val="1000"/>
              </a:spcBef>
              <a:spcAft>
                <a:spcPts val="0"/>
              </a:spcAft>
              <a:buClr>
                <a:srgbClr val="A53010"/>
              </a:buClr>
              <a:buSzTx/>
              <a:buFont typeface="Wingdings 3" charset="2"/>
              <a:buChar char=""/>
              <a:tabLst/>
              <a:defRPr/>
            </a:pP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CTRL+END </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moves to the last cell on a worksheet, to the lowest used row of the rightmost used column. </a:t>
            </a:r>
          </a:p>
          <a:p>
            <a:pPr marL="742950" marR="0" lvl="1" indent="-285750" algn="l" defTabSz="457200" rtl="0" eaLnBrk="1" fontAlgn="auto" latinLnBrk="0" hangingPunct="1">
              <a:lnSpc>
                <a:spcPct val="150000"/>
              </a:lnSpc>
              <a:spcBef>
                <a:spcPts val="1000"/>
              </a:spcBef>
              <a:spcAft>
                <a:spcPts val="0"/>
              </a:spcAft>
              <a:buClr>
                <a:srgbClr val="A53010"/>
              </a:buClr>
              <a:buSzTx/>
              <a:buFont typeface="Wingdings 3" charset="2"/>
              <a:buChar char=""/>
              <a:tabLst/>
              <a:defRPr/>
            </a:pP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If the cursor is in the formula bar,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CTRL+END </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moves the cursor to the end of the text. </a:t>
            </a:r>
          </a:p>
          <a:p>
            <a:pPr marL="742950" marR="0" lvl="1" indent="-285750" algn="l" defTabSz="457200" rtl="0" eaLnBrk="1" fontAlgn="auto" latinLnBrk="0" hangingPunct="1">
              <a:lnSpc>
                <a:spcPct val="150000"/>
              </a:lnSpc>
              <a:spcBef>
                <a:spcPts val="1000"/>
              </a:spcBef>
              <a:spcAft>
                <a:spcPts val="0"/>
              </a:spcAft>
              <a:buClr>
                <a:srgbClr val="A53010"/>
              </a:buClr>
              <a:buSzTx/>
              <a:buFont typeface="Wingdings 3" charset="2"/>
              <a:buChar char=""/>
              <a:tabLst/>
              <a:defRPr/>
            </a:pP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CTRL+SHIFT+END </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extends the selection of cells to the last used cell on the worksheet (lower-right corner). </a:t>
            </a:r>
          </a:p>
          <a:p>
            <a:pPr marL="400050" marR="0" lvl="1" indent="0" algn="l" defTabSz="457200" rtl="0" eaLnBrk="1" fontAlgn="auto" latinLnBrk="0" hangingPunct="1">
              <a:lnSpc>
                <a:spcPct val="100000"/>
              </a:lnSpc>
              <a:spcBef>
                <a:spcPts val="1000"/>
              </a:spcBef>
              <a:spcAft>
                <a:spcPts val="0"/>
              </a:spcAft>
              <a:buClr>
                <a:srgbClr val="A53010"/>
              </a:buClr>
              <a:buSzTx/>
              <a:buNone/>
              <a:tabLst/>
              <a:defRPr/>
            </a:pPr>
            <a:endParaRPr kumimoji="0" lang="en-MW" sz="16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endParaRPr>
          </a:p>
          <a:p>
            <a:endParaRPr lang="en-MW" dirty="0"/>
          </a:p>
        </p:txBody>
      </p:sp>
    </p:spTree>
    <p:extLst>
      <p:ext uri="{BB962C8B-B14F-4D97-AF65-F5344CB8AC3E}">
        <p14:creationId xmlns:p14="http://schemas.microsoft.com/office/powerpoint/2010/main" val="40359205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18B1C-4E21-4A71-A1CD-7C3A6BAD7330}"/>
              </a:ext>
            </a:extLst>
          </p:cNvPr>
          <p:cNvSpPr>
            <a:spLocks noGrp="1"/>
          </p:cNvSpPr>
          <p:nvPr>
            <p:ph type="title"/>
          </p:nvPr>
        </p:nvSpPr>
        <p:spPr>
          <a:xfrm>
            <a:off x="1682044" y="306333"/>
            <a:ext cx="9822568" cy="833845"/>
          </a:xfrm>
        </p:spPr>
        <p:txBody>
          <a:bodyPr>
            <a:normAutofit fontScale="90000"/>
          </a:bodyPr>
          <a:lstStyle/>
          <a:p>
            <a:r>
              <a:rPr kumimoji="0" lang="en-US" sz="3600" b="0" i="0" u="none" strike="noStrike" kern="1200" cap="none" spc="0" normalizeH="0" baseline="0" noProof="0" dirty="0">
                <a:ln>
                  <a:noFill/>
                </a:ln>
                <a:solidFill>
                  <a:prstClr val="black">
                    <a:lumMod val="85000"/>
                    <a:lumOff val="15000"/>
                  </a:prstClr>
                </a:solidFill>
                <a:effectLst/>
                <a:uLnTx/>
                <a:uFillTx/>
                <a:latin typeface="Century Gothic" panose="020B0502020202020204"/>
                <a:ea typeface="+mj-ea"/>
                <a:cs typeface="+mj-cs"/>
              </a:rPr>
              <a:t>CONTD… </a:t>
            </a:r>
            <a:br>
              <a:rPr lang="en-US" dirty="0"/>
            </a:br>
            <a:endParaRPr lang="en-US" dirty="0"/>
          </a:p>
        </p:txBody>
      </p:sp>
      <p:sp>
        <p:nvSpPr>
          <p:cNvPr id="3" name="Content Placeholder 2">
            <a:extLst>
              <a:ext uri="{FF2B5EF4-FFF2-40B4-BE49-F238E27FC236}">
                <a16:creationId xmlns:a16="http://schemas.microsoft.com/office/drawing/2014/main" id="{D994F486-449A-40CB-B882-AD221F854F74}"/>
              </a:ext>
            </a:extLst>
          </p:cNvPr>
          <p:cNvSpPr>
            <a:spLocks noGrp="1"/>
          </p:cNvSpPr>
          <p:nvPr>
            <p:ph idx="1"/>
          </p:nvPr>
        </p:nvSpPr>
        <p:spPr>
          <a:xfrm>
            <a:off x="1682044" y="1140178"/>
            <a:ext cx="9822568" cy="4771044"/>
          </a:xfrm>
        </p:spPr>
        <p:txBody>
          <a:bodyPr>
            <a:normAutofit fontScale="92500"/>
          </a:bodyPr>
          <a:lstStyle/>
          <a:p>
            <a:pPr>
              <a:lnSpc>
                <a:spcPct val="150000"/>
              </a:lnSpc>
            </a:pPr>
            <a:r>
              <a:rPr lang="en-US" sz="2400" dirty="0"/>
              <a:t>Excel opens to a </a:t>
            </a:r>
            <a:r>
              <a:rPr lang="en-US" sz="2400" b="1" dirty="0"/>
              <a:t>list of templates </a:t>
            </a:r>
            <a:r>
              <a:rPr lang="en-US" sz="2400" dirty="0"/>
              <a:t>and in most cases you choose </a:t>
            </a:r>
            <a:r>
              <a:rPr lang="en-US" sz="2400" b="1" dirty="0"/>
              <a:t>Blank workbook </a:t>
            </a:r>
            <a:r>
              <a:rPr lang="en-US" sz="2400" dirty="0"/>
              <a:t>or open a </a:t>
            </a:r>
            <a:r>
              <a:rPr lang="en-US" sz="2400" b="1" dirty="0"/>
              <a:t>previous file</a:t>
            </a:r>
            <a:r>
              <a:rPr lang="en-US" sz="2400" dirty="0"/>
              <a:t>. </a:t>
            </a:r>
          </a:p>
          <a:p>
            <a:pPr>
              <a:lnSpc>
                <a:spcPct val="150000"/>
              </a:lnSpc>
            </a:pPr>
            <a:r>
              <a:rPr lang="en-US" sz="2400" dirty="0"/>
              <a:t>Think of a workbook or spreadsheet file as a physical book with many pages. </a:t>
            </a:r>
          </a:p>
          <a:p>
            <a:pPr>
              <a:lnSpc>
                <a:spcPct val="150000"/>
              </a:lnSpc>
            </a:pPr>
            <a:r>
              <a:rPr lang="en-US" sz="2400" dirty="0"/>
              <a:t>The </a:t>
            </a:r>
            <a:r>
              <a:rPr lang="en-US" sz="2400" b="1" dirty="0"/>
              <a:t>filename (Book1) </a:t>
            </a:r>
            <a:r>
              <a:rPr lang="en-US" sz="2400" dirty="0"/>
              <a:t>and the program name </a:t>
            </a:r>
            <a:r>
              <a:rPr lang="en-US" sz="2400" b="1" dirty="0"/>
              <a:t>(Excel) </a:t>
            </a:r>
            <a:r>
              <a:rPr lang="en-US" sz="2400" dirty="0"/>
              <a:t>appear in the </a:t>
            </a:r>
            <a:r>
              <a:rPr lang="en-US" sz="2400" b="1" dirty="0"/>
              <a:t>title bar </a:t>
            </a:r>
            <a:r>
              <a:rPr lang="en-US" sz="2400" dirty="0"/>
              <a:t>at the top of the screen. </a:t>
            </a:r>
          </a:p>
          <a:p>
            <a:pPr>
              <a:lnSpc>
                <a:spcPct val="150000"/>
              </a:lnSpc>
            </a:pPr>
            <a:r>
              <a:rPr lang="en-US" sz="2400" dirty="0"/>
              <a:t>Book1 (or Book2, Book3, and so on) is a temporary title for your workbook until you save the workbook with a name of your choice. </a:t>
            </a:r>
          </a:p>
        </p:txBody>
      </p:sp>
    </p:spTree>
    <p:extLst>
      <p:ext uri="{BB962C8B-B14F-4D97-AF65-F5344CB8AC3E}">
        <p14:creationId xmlns:p14="http://schemas.microsoft.com/office/powerpoint/2010/main" val="36303597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F0713-E798-4DE5-94D2-9C9EECF3EDB3}"/>
              </a:ext>
            </a:extLst>
          </p:cNvPr>
          <p:cNvSpPr>
            <a:spLocks noGrp="1"/>
          </p:cNvSpPr>
          <p:nvPr>
            <p:ph type="title"/>
          </p:nvPr>
        </p:nvSpPr>
        <p:spPr>
          <a:xfrm>
            <a:off x="1637414" y="200008"/>
            <a:ext cx="9867198" cy="831350"/>
          </a:xfrm>
        </p:spPr>
        <p:txBody>
          <a:bodyPr>
            <a:normAutofit/>
          </a:bodyPr>
          <a:lstStyle/>
          <a:p>
            <a:r>
              <a:rPr lang="en-US" dirty="0"/>
              <a:t>CONTD…</a:t>
            </a:r>
          </a:p>
        </p:txBody>
      </p:sp>
      <p:sp>
        <p:nvSpPr>
          <p:cNvPr id="3" name="Content Placeholder 2">
            <a:extLst>
              <a:ext uri="{FF2B5EF4-FFF2-40B4-BE49-F238E27FC236}">
                <a16:creationId xmlns:a16="http://schemas.microsoft.com/office/drawing/2014/main" id="{9E2DA125-C0E0-4050-82AF-3F2B9A1FED84}"/>
              </a:ext>
            </a:extLst>
          </p:cNvPr>
          <p:cNvSpPr>
            <a:spLocks noGrp="1"/>
          </p:cNvSpPr>
          <p:nvPr>
            <p:ph idx="1"/>
          </p:nvPr>
        </p:nvSpPr>
        <p:spPr>
          <a:xfrm>
            <a:off x="1637414" y="1031358"/>
            <a:ext cx="9867198" cy="4879864"/>
          </a:xfrm>
        </p:spPr>
        <p:txBody>
          <a:bodyPr>
            <a:normAutofit/>
          </a:bodyPr>
          <a:lstStyle/>
          <a:p>
            <a:pPr lvl="1">
              <a:lnSpc>
                <a:spcPct val="150000"/>
              </a:lnSpc>
            </a:pPr>
            <a:r>
              <a:rPr lang="en-US" sz="2400" dirty="0"/>
              <a:t>If the cursor is in the formula bar, </a:t>
            </a:r>
            <a:r>
              <a:rPr lang="en-US" sz="2400" b="1" dirty="0"/>
              <a:t>CTRL+SHIFT+END </a:t>
            </a:r>
            <a:r>
              <a:rPr lang="en-US" sz="2400" dirty="0"/>
              <a:t>selects all text in the formula bar from the cursor position to the end—this does not affect the height of the formula bar.</a:t>
            </a:r>
          </a:p>
          <a:p>
            <a:pPr lvl="1" indent="-342900">
              <a:lnSpc>
                <a:spcPct val="150000"/>
              </a:lnSpc>
              <a:buClr>
                <a:srgbClr val="A53010"/>
              </a:buClr>
              <a:defRPr/>
            </a:pPr>
            <a:r>
              <a:rPr kumimoji="0" lang="en-US" sz="2400" b="1" i="0" u="none" strike="noStrike" kern="1200" cap="none" spc="0" normalizeH="0" baseline="0" noProof="0" dirty="0">
                <a:ln>
                  <a:noFill/>
                </a:ln>
                <a:solidFill>
                  <a:prstClr val="black">
                    <a:lumMod val="75000"/>
                    <a:lumOff val="25000"/>
                  </a:prstClr>
                </a:solidFill>
                <a:effectLst/>
                <a:uLnTx/>
                <a:uFillTx/>
                <a:ea typeface="+mn-ea"/>
                <a:cs typeface="+mn-cs"/>
              </a:rPr>
              <a:t>HOME: </a:t>
            </a:r>
            <a:r>
              <a:rPr kumimoji="0" lang="en-US" sz="2400" b="0" i="0" u="none" strike="noStrike" kern="1200" cap="none" spc="0" normalizeH="0" baseline="0" noProof="0" dirty="0">
                <a:ln>
                  <a:noFill/>
                </a:ln>
                <a:solidFill>
                  <a:prstClr val="black">
                    <a:lumMod val="75000"/>
                    <a:lumOff val="25000"/>
                  </a:prstClr>
                </a:solidFill>
                <a:effectLst/>
                <a:uLnTx/>
                <a:uFillTx/>
                <a:ea typeface="+mn-ea"/>
                <a:cs typeface="+mn-cs"/>
              </a:rPr>
              <a:t>Moves to the beginning of a row in a worksheet. </a:t>
            </a:r>
            <a:r>
              <a:rPr kumimoji="0" lang="en-US" sz="2400" b="1" i="0" u="none" strike="noStrike" kern="1200" cap="none" spc="0" normalizeH="0" baseline="0" noProof="0" dirty="0">
                <a:ln>
                  <a:noFill/>
                </a:ln>
                <a:solidFill>
                  <a:prstClr val="black">
                    <a:lumMod val="75000"/>
                    <a:lumOff val="25000"/>
                  </a:prstClr>
                </a:solidFill>
                <a:effectLst/>
                <a:uLnTx/>
                <a:uFillTx/>
                <a:ea typeface="+mn-ea"/>
                <a:cs typeface="+mn-cs"/>
              </a:rPr>
              <a:t>CTRL+HOME</a:t>
            </a:r>
            <a:r>
              <a:rPr kumimoji="0" lang="en-US" sz="2400" b="0" i="0" u="none" strike="noStrike" kern="1200" cap="none" spc="0" normalizeH="0" baseline="0" noProof="0" dirty="0">
                <a:ln>
                  <a:noFill/>
                </a:ln>
                <a:solidFill>
                  <a:prstClr val="black">
                    <a:lumMod val="75000"/>
                    <a:lumOff val="25000"/>
                  </a:prstClr>
                </a:solidFill>
                <a:effectLst/>
                <a:uLnTx/>
                <a:uFillTx/>
                <a:ea typeface="+mn-ea"/>
                <a:cs typeface="+mn-cs"/>
              </a:rPr>
              <a:t>: moves to the beginning of a worksheet.</a:t>
            </a:r>
          </a:p>
          <a:p>
            <a:pPr lvl="1" indent="-342900">
              <a:lnSpc>
                <a:spcPct val="150000"/>
              </a:lnSpc>
              <a:buClr>
                <a:srgbClr val="A53010"/>
              </a:buClr>
              <a:defRPr/>
            </a:pPr>
            <a:r>
              <a:rPr kumimoji="0" lang="en-US" sz="2400" b="1" i="0" u="none" strike="noStrike" kern="1200" cap="none" spc="0" normalizeH="0" baseline="0" noProof="0" dirty="0">
                <a:ln>
                  <a:noFill/>
                </a:ln>
                <a:solidFill>
                  <a:prstClr val="black">
                    <a:lumMod val="75000"/>
                    <a:lumOff val="25000"/>
                  </a:prstClr>
                </a:solidFill>
                <a:effectLst/>
                <a:uLnTx/>
                <a:uFillTx/>
                <a:ea typeface="+mn-ea"/>
                <a:cs typeface="+mn-cs"/>
              </a:rPr>
              <a:t>PAGE DOWN: </a:t>
            </a:r>
            <a:r>
              <a:rPr kumimoji="0" lang="en-US" sz="2400" b="0" i="0" u="none" strike="noStrike" kern="1200" cap="none" spc="0" normalizeH="0" baseline="0" noProof="0" dirty="0">
                <a:ln>
                  <a:noFill/>
                </a:ln>
                <a:solidFill>
                  <a:prstClr val="black">
                    <a:lumMod val="75000"/>
                    <a:lumOff val="25000"/>
                  </a:prstClr>
                </a:solidFill>
                <a:effectLst/>
                <a:uLnTx/>
                <a:uFillTx/>
                <a:ea typeface="+mn-ea"/>
                <a:cs typeface="+mn-cs"/>
              </a:rPr>
              <a:t>Moves one screen down in a worksheet. </a:t>
            </a:r>
          </a:p>
          <a:p>
            <a:pPr lvl="1" indent="-342900">
              <a:lnSpc>
                <a:spcPct val="150000"/>
              </a:lnSpc>
              <a:buClr>
                <a:srgbClr val="A53010"/>
              </a:buClr>
              <a:defRPr/>
            </a:pPr>
            <a:r>
              <a:rPr kumimoji="0" lang="en-US" sz="2400" b="1" i="0" u="none" strike="noStrike" kern="1200" cap="none" spc="0" normalizeH="0" baseline="0" noProof="0" dirty="0">
                <a:ln>
                  <a:noFill/>
                </a:ln>
                <a:solidFill>
                  <a:prstClr val="black">
                    <a:lumMod val="75000"/>
                    <a:lumOff val="25000"/>
                  </a:prstClr>
                </a:solidFill>
                <a:effectLst/>
                <a:uLnTx/>
                <a:uFillTx/>
                <a:ea typeface="+mn-ea"/>
                <a:cs typeface="+mn-cs"/>
              </a:rPr>
              <a:t>PAGE UP: </a:t>
            </a:r>
            <a:r>
              <a:rPr kumimoji="0" lang="en-US" sz="2400" b="0" i="0" u="none" strike="noStrike" kern="1200" cap="none" spc="0" normalizeH="0" baseline="0" noProof="0" dirty="0">
                <a:ln>
                  <a:noFill/>
                </a:ln>
                <a:solidFill>
                  <a:prstClr val="black">
                    <a:lumMod val="75000"/>
                    <a:lumOff val="25000"/>
                  </a:prstClr>
                </a:solidFill>
                <a:effectLst/>
                <a:uLnTx/>
                <a:uFillTx/>
                <a:ea typeface="+mn-ea"/>
                <a:cs typeface="+mn-cs"/>
              </a:rPr>
              <a:t>Moves one screen up in a worksheet. </a:t>
            </a:r>
          </a:p>
          <a:p>
            <a:pPr lvl="1"/>
            <a:endParaRPr lang="en-US" sz="2400" dirty="0"/>
          </a:p>
        </p:txBody>
      </p:sp>
    </p:spTree>
    <p:extLst>
      <p:ext uri="{BB962C8B-B14F-4D97-AF65-F5344CB8AC3E}">
        <p14:creationId xmlns:p14="http://schemas.microsoft.com/office/powerpoint/2010/main" val="32800080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EC5ED-34B0-4B33-A101-C1CA5248A936}"/>
              </a:ext>
            </a:extLst>
          </p:cNvPr>
          <p:cNvSpPr>
            <a:spLocks noGrp="1"/>
          </p:cNvSpPr>
          <p:nvPr>
            <p:ph type="title"/>
          </p:nvPr>
        </p:nvSpPr>
        <p:spPr>
          <a:xfrm>
            <a:off x="1637414" y="209440"/>
            <a:ext cx="9867198" cy="853816"/>
          </a:xfrm>
        </p:spPr>
        <p:txBody>
          <a:bodyPr>
            <a:normAutofit/>
          </a:bodyPr>
          <a:lstStyle/>
          <a:p>
            <a:r>
              <a:rPr lang="en-US" dirty="0"/>
              <a:t>CONTD…</a:t>
            </a:r>
          </a:p>
        </p:txBody>
      </p:sp>
      <p:sp>
        <p:nvSpPr>
          <p:cNvPr id="3" name="Content Placeholder 2">
            <a:extLst>
              <a:ext uri="{FF2B5EF4-FFF2-40B4-BE49-F238E27FC236}">
                <a16:creationId xmlns:a16="http://schemas.microsoft.com/office/drawing/2014/main" id="{E6D034AA-F25A-4A4B-A096-36579CC9DBE7}"/>
              </a:ext>
            </a:extLst>
          </p:cNvPr>
          <p:cNvSpPr>
            <a:spLocks noGrp="1"/>
          </p:cNvSpPr>
          <p:nvPr>
            <p:ph idx="1"/>
          </p:nvPr>
        </p:nvSpPr>
        <p:spPr>
          <a:xfrm>
            <a:off x="1637414" y="1063256"/>
            <a:ext cx="9867198" cy="4847966"/>
          </a:xfrm>
        </p:spPr>
        <p:txBody>
          <a:bodyPr>
            <a:normAutofit/>
          </a:bodyPr>
          <a:lstStyle/>
          <a:p>
            <a:pPr>
              <a:lnSpc>
                <a:spcPct val="150000"/>
              </a:lnSpc>
            </a:pPr>
            <a:r>
              <a:rPr lang="en-US" sz="2400" b="1" dirty="0" err="1"/>
              <a:t>Ctrl+Down</a:t>
            </a:r>
            <a:r>
              <a:rPr lang="en-US" sz="2400" b="1" dirty="0"/>
              <a:t> Arrow:  </a:t>
            </a:r>
            <a:r>
              <a:rPr lang="en-US" sz="2400" dirty="0"/>
              <a:t>to go to the last row of data (The last possible row in the worksheet displays). </a:t>
            </a:r>
          </a:p>
          <a:p>
            <a:pPr>
              <a:lnSpc>
                <a:spcPct val="150000"/>
              </a:lnSpc>
            </a:pPr>
            <a:r>
              <a:rPr lang="en-US" sz="2400" b="1" dirty="0" err="1"/>
              <a:t>Ctrl+Right</a:t>
            </a:r>
            <a:r>
              <a:rPr lang="en-US" sz="2400" b="1" dirty="0"/>
              <a:t> Arrow: </a:t>
            </a:r>
            <a:r>
              <a:rPr lang="en-US" sz="2400" dirty="0"/>
              <a:t>the last column in the range of data, becomes the active cell.</a:t>
            </a:r>
          </a:p>
          <a:p>
            <a:endParaRPr lang="en-US" sz="2400" dirty="0"/>
          </a:p>
          <a:p>
            <a:endParaRPr lang="en-US" dirty="0"/>
          </a:p>
        </p:txBody>
      </p:sp>
    </p:spTree>
    <p:extLst>
      <p:ext uri="{BB962C8B-B14F-4D97-AF65-F5344CB8AC3E}">
        <p14:creationId xmlns:p14="http://schemas.microsoft.com/office/powerpoint/2010/main" val="15150348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41A99-05EA-4120-AB2D-FA8EC16507D2}"/>
              </a:ext>
            </a:extLst>
          </p:cNvPr>
          <p:cNvSpPr>
            <a:spLocks noGrp="1"/>
          </p:cNvSpPr>
          <p:nvPr>
            <p:ph type="title"/>
          </p:nvPr>
        </p:nvSpPr>
        <p:spPr>
          <a:xfrm>
            <a:off x="1679944" y="306333"/>
            <a:ext cx="9824668" cy="863248"/>
          </a:xfrm>
        </p:spPr>
        <p:txBody>
          <a:bodyPr>
            <a:normAutofit/>
          </a:bodyPr>
          <a:lstStyle/>
          <a:p>
            <a:r>
              <a:rPr lang="en-US" sz="3200" dirty="0">
                <a:solidFill>
                  <a:prstClr val="black">
                    <a:lumMod val="85000"/>
                    <a:lumOff val="15000"/>
                  </a:prstClr>
                </a:solidFill>
                <a:latin typeface="Century Gothic" panose="020B0502020202020204"/>
              </a:rPr>
              <a:t>CONTD…</a:t>
            </a:r>
            <a:endParaRPr lang="en-US" dirty="0"/>
          </a:p>
        </p:txBody>
      </p:sp>
      <p:sp>
        <p:nvSpPr>
          <p:cNvPr id="3" name="Content Placeholder 2">
            <a:extLst>
              <a:ext uri="{FF2B5EF4-FFF2-40B4-BE49-F238E27FC236}">
                <a16:creationId xmlns:a16="http://schemas.microsoft.com/office/drawing/2014/main" id="{24E0C1EA-B261-4E16-B28E-D2E2BE04AA8C}"/>
              </a:ext>
            </a:extLst>
          </p:cNvPr>
          <p:cNvSpPr>
            <a:spLocks noGrp="1"/>
          </p:cNvSpPr>
          <p:nvPr>
            <p:ph idx="1"/>
          </p:nvPr>
        </p:nvSpPr>
        <p:spPr>
          <a:xfrm>
            <a:off x="1679944" y="1169581"/>
            <a:ext cx="9824668" cy="4741641"/>
          </a:xfrm>
        </p:spPr>
        <p:txBody>
          <a:bodyPr/>
          <a:lstStyle/>
          <a:p>
            <a:pPr marL="342900" marR="0" lvl="0" indent="-342900" algn="l" defTabSz="457200" rtl="0" eaLnBrk="1" fontAlgn="auto" latinLnBrk="0" hangingPunct="1">
              <a:lnSpc>
                <a:spcPct val="150000"/>
              </a:lnSpc>
              <a:spcBef>
                <a:spcPts val="1000"/>
              </a:spcBef>
              <a:spcAft>
                <a:spcPts val="0"/>
              </a:spcAft>
              <a:buClr>
                <a:srgbClr val="A53010"/>
              </a:buClr>
              <a:buSzTx/>
              <a:buFont typeface="Wingdings 3" charset="2"/>
              <a:buChar char=""/>
              <a:tabLst/>
              <a:defRPr/>
            </a:pP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SPACEBAR: </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In a dialog box, performs the action for the selected button, or selects or clears a check box.</a:t>
            </a:r>
          </a:p>
          <a:p>
            <a:pPr marL="342900" marR="0" lvl="0" indent="-342900" algn="l" defTabSz="457200" rtl="0" eaLnBrk="1" fontAlgn="auto" latinLnBrk="0" hangingPunct="1">
              <a:lnSpc>
                <a:spcPct val="150000"/>
              </a:lnSpc>
              <a:spcBef>
                <a:spcPts val="1000"/>
              </a:spcBef>
              <a:spcAft>
                <a:spcPts val="0"/>
              </a:spcAft>
              <a:buClr>
                <a:srgbClr val="A53010"/>
              </a:buClr>
              <a:buSzTx/>
              <a:buFont typeface="Wingdings 3" charset="2"/>
              <a:buChar char=""/>
              <a:tabLst/>
              <a:defRPr/>
            </a:pP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CTRL+SPACEBAR </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selects an entire column in a worksheet.</a:t>
            </a:r>
          </a:p>
          <a:p>
            <a:pPr marL="342900" marR="0" lvl="0" indent="-342900" algn="l" defTabSz="457200" rtl="0" eaLnBrk="1" fontAlgn="auto" latinLnBrk="0" hangingPunct="1">
              <a:lnSpc>
                <a:spcPct val="150000"/>
              </a:lnSpc>
              <a:spcBef>
                <a:spcPts val="1000"/>
              </a:spcBef>
              <a:spcAft>
                <a:spcPts val="0"/>
              </a:spcAft>
              <a:buClr>
                <a:srgbClr val="A53010"/>
              </a:buClr>
              <a:buSzTx/>
              <a:buFont typeface="Wingdings 3" charset="2"/>
              <a:buChar char=""/>
              <a:tabLst/>
              <a:defRPr/>
            </a:pP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SHIFT+SPACEBAR </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selects an entire row in a worksheet.</a:t>
            </a:r>
          </a:p>
          <a:p>
            <a:pPr marL="342900" marR="0" lvl="0" indent="-342900" algn="l" defTabSz="457200" rtl="0" eaLnBrk="1" fontAlgn="auto" latinLnBrk="0" hangingPunct="1">
              <a:lnSpc>
                <a:spcPct val="150000"/>
              </a:lnSpc>
              <a:spcBef>
                <a:spcPts val="1000"/>
              </a:spcBef>
              <a:spcAft>
                <a:spcPts val="0"/>
              </a:spcAft>
              <a:buClr>
                <a:srgbClr val="A53010"/>
              </a:buClr>
              <a:buSzTx/>
              <a:buFont typeface="Wingdings 3" charset="2"/>
              <a:buChar char=""/>
              <a:tabLst/>
              <a:defRPr/>
            </a:pP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CTRL+SHIFT+SPACEBAR/ CTRL+A </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selects the entire worksheet. </a:t>
            </a:r>
          </a:p>
          <a:p>
            <a:pPr marL="342900" marR="0" lvl="0" indent="-342900" algn="l" defTabSz="457200" rtl="0" eaLnBrk="1" fontAlgn="auto" latinLnBrk="0" hangingPunct="1">
              <a:lnSpc>
                <a:spcPct val="150000"/>
              </a:lnSpc>
              <a:spcBef>
                <a:spcPts val="1000"/>
              </a:spcBef>
              <a:spcAft>
                <a:spcPts val="0"/>
              </a:spcAft>
              <a:buClr>
                <a:srgbClr val="A53010"/>
              </a:buClr>
              <a:buSzTx/>
              <a:buFont typeface="Wingdings 3" charset="2"/>
              <a:buChar char=""/>
              <a:tabLst/>
              <a:defRPr/>
            </a:pP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TAB: </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Moves one cell to the right in a worksheet.</a:t>
            </a:r>
          </a:p>
          <a:p>
            <a:endParaRPr lang="en-US" dirty="0"/>
          </a:p>
        </p:txBody>
      </p:sp>
    </p:spTree>
    <p:extLst>
      <p:ext uri="{BB962C8B-B14F-4D97-AF65-F5344CB8AC3E}">
        <p14:creationId xmlns:p14="http://schemas.microsoft.com/office/powerpoint/2010/main" val="32840915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DEC04-007D-43D4-A459-F8E77DE36985}"/>
              </a:ext>
            </a:extLst>
          </p:cNvPr>
          <p:cNvSpPr>
            <a:spLocks noGrp="1"/>
          </p:cNvSpPr>
          <p:nvPr>
            <p:ph type="title"/>
          </p:nvPr>
        </p:nvSpPr>
        <p:spPr>
          <a:xfrm>
            <a:off x="1679944" y="349354"/>
            <a:ext cx="9824668" cy="1280890"/>
          </a:xfrm>
        </p:spPr>
        <p:txBody>
          <a:bodyPr>
            <a:normAutofit/>
          </a:bodyPr>
          <a:lstStyle/>
          <a:p>
            <a:r>
              <a:rPr lang="en-US" dirty="0"/>
              <a:t>HIGHLIGHTING/SELECTING AREAS USING THE MOUSE</a:t>
            </a:r>
          </a:p>
        </p:txBody>
      </p:sp>
      <p:sp>
        <p:nvSpPr>
          <p:cNvPr id="3" name="Content Placeholder 2">
            <a:extLst>
              <a:ext uri="{FF2B5EF4-FFF2-40B4-BE49-F238E27FC236}">
                <a16:creationId xmlns:a16="http://schemas.microsoft.com/office/drawing/2014/main" id="{FD95D1CF-CDC9-4329-9CBA-8BAAE0E1EC90}"/>
              </a:ext>
            </a:extLst>
          </p:cNvPr>
          <p:cNvSpPr>
            <a:spLocks noGrp="1"/>
          </p:cNvSpPr>
          <p:nvPr>
            <p:ph idx="1"/>
          </p:nvPr>
        </p:nvSpPr>
        <p:spPr>
          <a:xfrm>
            <a:off x="1679944" y="1630244"/>
            <a:ext cx="9824668" cy="4280978"/>
          </a:xfrm>
        </p:spPr>
        <p:txBody>
          <a:bodyPr>
            <a:normAutofit fontScale="92500"/>
          </a:bodyPr>
          <a:lstStyle/>
          <a:p>
            <a:pPr>
              <a:lnSpc>
                <a:spcPct val="150000"/>
              </a:lnSpc>
            </a:pPr>
            <a:r>
              <a:rPr lang="en-US" sz="2400" b="1" dirty="0"/>
              <a:t>Select cells: </a:t>
            </a:r>
          </a:p>
          <a:p>
            <a:pPr>
              <a:lnSpc>
                <a:spcPct val="150000"/>
              </a:lnSpc>
            </a:pPr>
            <a:r>
              <a:rPr lang="en-US" sz="2400" b="1" dirty="0"/>
              <a:t>Moves a cell’s contents: </a:t>
            </a:r>
          </a:p>
          <a:p>
            <a:pPr>
              <a:lnSpc>
                <a:spcPct val="150000"/>
              </a:lnSpc>
            </a:pPr>
            <a:r>
              <a:rPr lang="en-US" sz="2400" b="1" dirty="0"/>
              <a:t>Activate the Autofill feature: </a:t>
            </a:r>
            <a:endParaRPr lang="en-US" sz="2400" dirty="0"/>
          </a:p>
          <a:p>
            <a:pPr>
              <a:lnSpc>
                <a:spcPct val="150000"/>
              </a:lnSpc>
            </a:pPr>
            <a:r>
              <a:rPr lang="en-US" sz="2400" b="1" dirty="0"/>
              <a:t>To Select a Column: </a:t>
            </a:r>
            <a:r>
              <a:rPr lang="en-US" sz="2400" dirty="0"/>
              <a:t>Click on the column letter</a:t>
            </a:r>
          </a:p>
          <a:p>
            <a:pPr>
              <a:lnSpc>
                <a:spcPct val="150000"/>
              </a:lnSpc>
            </a:pPr>
            <a:r>
              <a:rPr lang="en-US" sz="2400" b="1" dirty="0"/>
              <a:t>To Select a Row: </a:t>
            </a:r>
            <a:r>
              <a:rPr lang="en-US" sz="2400" dirty="0"/>
              <a:t>Click on the row number</a:t>
            </a:r>
          </a:p>
          <a:p>
            <a:pPr>
              <a:lnSpc>
                <a:spcPct val="150000"/>
              </a:lnSpc>
            </a:pPr>
            <a:r>
              <a:rPr lang="en-US" sz="2400" b="1" dirty="0"/>
              <a:t>To Select the Entire Worksheet: </a:t>
            </a:r>
            <a:r>
              <a:rPr lang="en-US" sz="2400" dirty="0"/>
              <a:t>Click above </a:t>
            </a:r>
            <a:r>
              <a:rPr lang="en-US" sz="2400" b="1" dirty="0"/>
              <a:t>row 1 </a:t>
            </a:r>
            <a:r>
              <a:rPr lang="en-US" sz="2400" dirty="0"/>
              <a:t>and to the left of </a:t>
            </a:r>
            <a:r>
              <a:rPr lang="en-US" sz="2400" b="1" dirty="0"/>
              <a:t>column A </a:t>
            </a:r>
            <a:r>
              <a:rPr lang="en-US" sz="2400" dirty="0"/>
              <a:t>or hit </a:t>
            </a:r>
            <a:r>
              <a:rPr lang="en-US" sz="2400" b="1" dirty="0"/>
              <a:t>CTRL A</a:t>
            </a:r>
            <a:r>
              <a:rPr lang="en-US" sz="2400" dirty="0"/>
              <a:t> on the keyboard or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CTRL+SHIFT+SPACEBAR.</a:t>
            </a:r>
            <a:endParaRPr lang="en-US" sz="2400" dirty="0"/>
          </a:p>
          <a:p>
            <a:endParaRPr lang="en-US" dirty="0"/>
          </a:p>
        </p:txBody>
      </p:sp>
      <p:pic>
        <p:nvPicPr>
          <p:cNvPr id="5" name="Picture 4">
            <a:extLst>
              <a:ext uri="{FF2B5EF4-FFF2-40B4-BE49-F238E27FC236}">
                <a16:creationId xmlns:a16="http://schemas.microsoft.com/office/drawing/2014/main" id="{E79328B4-75F5-46D7-B59E-0802FB7C517E}"/>
              </a:ext>
            </a:extLst>
          </p:cNvPr>
          <p:cNvPicPr>
            <a:picLocks noChangeAspect="1"/>
          </p:cNvPicPr>
          <p:nvPr/>
        </p:nvPicPr>
        <p:blipFill>
          <a:blip r:embed="rId2"/>
          <a:stretch>
            <a:fillRect/>
          </a:stretch>
        </p:blipFill>
        <p:spPr>
          <a:xfrm>
            <a:off x="3990859" y="1856641"/>
            <a:ext cx="781050" cy="352425"/>
          </a:xfrm>
          <a:prstGeom prst="rect">
            <a:avLst/>
          </a:prstGeom>
        </p:spPr>
      </p:pic>
      <p:pic>
        <p:nvPicPr>
          <p:cNvPr id="7" name="Picture 6">
            <a:extLst>
              <a:ext uri="{FF2B5EF4-FFF2-40B4-BE49-F238E27FC236}">
                <a16:creationId xmlns:a16="http://schemas.microsoft.com/office/drawing/2014/main" id="{6BFC4879-783C-43FF-A095-D6FD451E75A0}"/>
              </a:ext>
            </a:extLst>
          </p:cNvPr>
          <p:cNvPicPr>
            <a:picLocks noChangeAspect="1"/>
          </p:cNvPicPr>
          <p:nvPr/>
        </p:nvPicPr>
        <p:blipFill>
          <a:blip r:embed="rId3"/>
          <a:stretch>
            <a:fillRect/>
          </a:stretch>
        </p:blipFill>
        <p:spPr>
          <a:xfrm>
            <a:off x="5820753" y="2344711"/>
            <a:ext cx="771525" cy="476250"/>
          </a:xfrm>
          <a:prstGeom prst="rect">
            <a:avLst/>
          </a:prstGeom>
        </p:spPr>
      </p:pic>
      <p:pic>
        <p:nvPicPr>
          <p:cNvPr id="9" name="Picture 8">
            <a:extLst>
              <a:ext uri="{FF2B5EF4-FFF2-40B4-BE49-F238E27FC236}">
                <a16:creationId xmlns:a16="http://schemas.microsoft.com/office/drawing/2014/main" id="{F6B41EB2-0193-404B-A571-9BFA57704D38}"/>
              </a:ext>
            </a:extLst>
          </p:cNvPr>
          <p:cNvPicPr>
            <a:picLocks noChangeAspect="1"/>
          </p:cNvPicPr>
          <p:nvPr/>
        </p:nvPicPr>
        <p:blipFill>
          <a:blip r:embed="rId4"/>
          <a:stretch>
            <a:fillRect/>
          </a:stretch>
        </p:blipFill>
        <p:spPr>
          <a:xfrm>
            <a:off x="6494860" y="2961062"/>
            <a:ext cx="838200" cy="428625"/>
          </a:xfrm>
          <a:prstGeom prst="rect">
            <a:avLst/>
          </a:prstGeom>
        </p:spPr>
      </p:pic>
    </p:spTree>
    <p:extLst>
      <p:ext uri="{BB962C8B-B14F-4D97-AF65-F5344CB8AC3E}">
        <p14:creationId xmlns:p14="http://schemas.microsoft.com/office/powerpoint/2010/main" val="39133084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E595E-4841-4EA8-A056-5373DFBB05B6}"/>
              </a:ext>
            </a:extLst>
          </p:cNvPr>
          <p:cNvSpPr>
            <a:spLocks noGrp="1"/>
          </p:cNvSpPr>
          <p:nvPr>
            <p:ph type="title"/>
          </p:nvPr>
        </p:nvSpPr>
        <p:spPr>
          <a:xfrm>
            <a:off x="1541721" y="179223"/>
            <a:ext cx="9877831" cy="692647"/>
          </a:xfrm>
        </p:spPr>
        <p:txBody>
          <a:bodyPr/>
          <a:lstStyle/>
          <a:p>
            <a:r>
              <a:rPr lang="en-US" dirty="0"/>
              <a:t>ENTERING TEXT</a:t>
            </a:r>
          </a:p>
        </p:txBody>
      </p:sp>
      <p:sp>
        <p:nvSpPr>
          <p:cNvPr id="3" name="Content Placeholder 2">
            <a:extLst>
              <a:ext uri="{FF2B5EF4-FFF2-40B4-BE49-F238E27FC236}">
                <a16:creationId xmlns:a16="http://schemas.microsoft.com/office/drawing/2014/main" id="{09B19DB9-73F2-46E4-9251-93B6DF87411E}"/>
              </a:ext>
            </a:extLst>
          </p:cNvPr>
          <p:cNvSpPr>
            <a:spLocks noGrp="1"/>
          </p:cNvSpPr>
          <p:nvPr>
            <p:ph idx="1"/>
          </p:nvPr>
        </p:nvSpPr>
        <p:spPr>
          <a:xfrm>
            <a:off x="1541721" y="871869"/>
            <a:ext cx="9962891" cy="5433237"/>
          </a:xfrm>
        </p:spPr>
        <p:txBody>
          <a:bodyPr>
            <a:noAutofit/>
          </a:bodyPr>
          <a:lstStyle/>
          <a:p>
            <a:pPr>
              <a:lnSpc>
                <a:spcPct val="150000"/>
              </a:lnSpc>
            </a:pPr>
            <a:r>
              <a:rPr lang="en-US" sz="2400" dirty="0"/>
              <a:t>Any items that are not to be used in calculations are considered, in Excel’s terminology as </a:t>
            </a:r>
            <a:r>
              <a:rPr lang="en-US" sz="2400" b="1" dirty="0"/>
              <a:t>labels</a:t>
            </a:r>
            <a:r>
              <a:rPr lang="en-US" sz="2400" dirty="0"/>
              <a:t>. This includes </a:t>
            </a:r>
            <a:r>
              <a:rPr lang="en-US" sz="2400" b="1" dirty="0"/>
              <a:t>numerical information</a:t>
            </a:r>
            <a:r>
              <a:rPr lang="en-US" sz="2400" dirty="0"/>
              <a:t>, such as </a:t>
            </a:r>
            <a:r>
              <a:rPr lang="en-US" sz="2400" b="1" dirty="0"/>
              <a:t>phone numbers </a:t>
            </a:r>
            <a:r>
              <a:rPr lang="en-US" sz="2400" dirty="0"/>
              <a:t>and </a:t>
            </a:r>
            <a:r>
              <a:rPr lang="en-US" sz="2400" b="1" dirty="0"/>
              <a:t>zip/postal codes</a:t>
            </a:r>
            <a:r>
              <a:rPr lang="en-US" sz="2400" dirty="0"/>
              <a:t>. Labels usually include the title, column and row headings.</a:t>
            </a:r>
          </a:p>
          <a:p>
            <a:pPr marL="0" indent="0">
              <a:lnSpc>
                <a:spcPct val="150000"/>
              </a:lnSpc>
              <a:buNone/>
            </a:pPr>
            <a:r>
              <a:rPr lang="en-US" sz="2400" b="1" dirty="0"/>
              <a:t>To Enter Text/Labels:</a:t>
            </a:r>
          </a:p>
          <a:p>
            <a:pPr lvl="1">
              <a:lnSpc>
                <a:spcPct val="150000"/>
              </a:lnSpc>
            </a:pPr>
            <a:r>
              <a:rPr lang="en-US" sz="2400" dirty="0"/>
              <a:t>Click in a cell </a:t>
            </a:r>
          </a:p>
          <a:p>
            <a:pPr lvl="1">
              <a:lnSpc>
                <a:spcPct val="150000"/>
              </a:lnSpc>
            </a:pPr>
            <a:r>
              <a:rPr lang="en-US" sz="2400" dirty="0"/>
              <a:t>Type text</a:t>
            </a:r>
          </a:p>
          <a:p>
            <a:pPr lvl="1">
              <a:lnSpc>
                <a:spcPct val="150000"/>
              </a:lnSpc>
            </a:pPr>
            <a:r>
              <a:rPr lang="en-US" sz="2400" dirty="0"/>
              <a:t>Press Enter</a:t>
            </a:r>
          </a:p>
        </p:txBody>
      </p:sp>
    </p:spTree>
    <p:extLst>
      <p:ext uri="{BB962C8B-B14F-4D97-AF65-F5344CB8AC3E}">
        <p14:creationId xmlns:p14="http://schemas.microsoft.com/office/powerpoint/2010/main" val="22037563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F2891-B2DC-4A0E-BAB1-22DC753E53B8}"/>
              </a:ext>
            </a:extLst>
          </p:cNvPr>
          <p:cNvSpPr>
            <a:spLocks noGrp="1"/>
          </p:cNvSpPr>
          <p:nvPr>
            <p:ph type="title"/>
          </p:nvPr>
        </p:nvSpPr>
        <p:spPr>
          <a:xfrm>
            <a:off x="1616149" y="220073"/>
            <a:ext cx="9888463" cy="726705"/>
          </a:xfrm>
        </p:spPr>
        <p:txBody>
          <a:bodyPr/>
          <a:lstStyle/>
          <a:p>
            <a:r>
              <a:rPr kumimoji="0" lang="en-US" sz="3600" b="0" i="0" u="none" strike="noStrike" kern="1200" cap="none" spc="0" normalizeH="0" baseline="0" noProof="0" dirty="0">
                <a:ln>
                  <a:noFill/>
                </a:ln>
                <a:solidFill>
                  <a:prstClr val="black">
                    <a:lumMod val="85000"/>
                    <a:lumOff val="15000"/>
                  </a:prstClr>
                </a:solidFill>
                <a:effectLst/>
                <a:uLnTx/>
                <a:uFillTx/>
                <a:latin typeface="Century Gothic" panose="020B0502020202020204"/>
                <a:ea typeface="+mj-ea"/>
                <a:cs typeface="+mj-cs"/>
              </a:rPr>
              <a:t>CONTD…</a:t>
            </a:r>
            <a:endParaRPr lang="en-US" dirty="0"/>
          </a:p>
        </p:txBody>
      </p:sp>
      <p:sp>
        <p:nvSpPr>
          <p:cNvPr id="3" name="Content Placeholder 2">
            <a:extLst>
              <a:ext uri="{FF2B5EF4-FFF2-40B4-BE49-F238E27FC236}">
                <a16:creationId xmlns:a16="http://schemas.microsoft.com/office/drawing/2014/main" id="{024B6023-ED11-430B-95BA-3EB8C0E79BEB}"/>
              </a:ext>
            </a:extLst>
          </p:cNvPr>
          <p:cNvSpPr>
            <a:spLocks noGrp="1"/>
          </p:cNvSpPr>
          <p:nvPr>
            <p:ph idx="1"/>
          </p:nvPr>
        </p:nvSpPr>
        <p:spPr>
          <a:xfrm>
            <a:off x="1616149" y="946778"/>
            <a:ext cx="9888463" cy="4964444"/>
          </a:xfrm>
        </p:spPr>
        <p:txBody>
          <a:bodyPr/>
          <a:lstStyle/>
          <a:p>
            <a:pPr marL="342900" marR="0" lvl="0" indent="-342900" algn="l" defTabSz="457200" rtl="0" eaLnBrk="1" fontAlgn="auto" latinLnBrk="0" hangingPunct="1">
              <a:lnSpc>
                <a:spcPct val="150000"/>
              </a:lnSpc>
              <a:spcBef>
                <a:spcPts val="1000"/>
              </a:spcBef>
              <a:spcAft>
                <a:spcPts val="0"/>
              </a:spcAft>
              <a:buClr>
                <a:srgbClr val="A53010"/>
              </a:buClr>
              <a:buSzTx/>
              <a:buFont typeface="Wingdings 3" charset="2"/>
              <a:buChar char=""/>
              <a:tabLst/>
              <a:defRPr/>
            </a:pP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NOTE: </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By default, pressing the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Enter key </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will move you to the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cell below </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the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active cell.</a:t>
            </a:r>
          </a:p>
          <a:p>
            <a:pPr marL="342900" marR="0" lvl="0" indent="-342900" algn="l" defTabSz="457200" rtl="0" eaLnBrk="1" fontAlgn="auto" latinLnBrk="0" hangingPunct="1">
              <a:lnSpc>
                <a:spcPct val="150000"/>
              </a:lnSpc>
              <a:spcBef>
                <a:spcPts val="1000"/>
              </a:spcBef>
              <a:spcAft>
                <a:spcPts val="0"/>
              </a:spcAft>
              <a:buClr>
                <a:srgbClr val="A53010"/>
              </a:buClr>
              <a:buSzTx/>
              <a:buFont typeface="Wingdings 3" charset="2"/>
              <a:buChar char=""/>
              <a:tabLst/>
              <a:defRPr/>
            </a:pP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The label actually “lives” in the cell you typed it into. If you type long text it might appear to be in multiple columns. It is important to understand this concept when trying to apply formatting to a cell. Using the formula bar will confirm where the label actually “lives.”</a:t>
            </a:r>
          </a:p>
          <a:p>
            <a:endParaRPr lang="en-US" dirty="0"/>
          </a:p>
        </p:txBody>
      </p:sp>
    </p:spTree>
    <p:extLst>
      <p:ext uri="{BB962C8B-B14F-4D97-AF65-F5344CB8AC3E}">
        <p14:creationId xmlns:p14="http://schemas.microsoft.com/office/powerpoint/2010/main" val="1671576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D9E0B-6965-4E20-BF01-70E3A3164164}"/>
              </a:ext>
            </a:extLst>
          </p:cNvPr>
          <p:cNvSpPr>
            <a:spLocks noGrp="1"/>
          </p:cNvSpPr>
          <p:nvPr>
            <p:ph type="title"/>
          </p:nvPr>
        </p:nvSpPr>
        <p:spPr>
          <a:xfrm>
            <a:off x="1669312" y="90211"/>
            <a:ext cx="9835300" cy="856567"/>
          </a:xfrm>
        </p:spPr>
        <p:txBody>
          <a:bodyPr/>
          <a:lstStyle/>
          <a:p>
            <a:r>
              <a:rPr kumimoji="0" lang="en-US" sz="3600" b="0" i="0" u="none" strike="noStrike" kern="1200" cap="none" spc="0" normalizeH="0" baseline="0" noProof="0" dirty="0">
                <a:ln>
                  <a:noFill/>
                </a:ln>
                <a:solidFill>
                  <a:prstClr val="black">
                    <a:lumMod val="85000"/>
                    <a:lumOff val="15000"/>
                  </a:prstClr>
                </a:solidFill>
                <a:effectLst/>
                <a:uLnTx/>
                <a:uFillTx/>
                <a:latin typeface="Century Gothic" panose="020B0502020202020204"/>
                <a:ea typeface="+mj-ea"/>
                <a:cs typeface="+mj-cs"/>
              </a:rPr>
              <a:t>ENTERING TEXT (AUTOFILL)</a:t>
            </a:r>
            <a:endParaRPr lang="en-US" dirty="0"/>
          </a:p>
        </p:txBody>
      </p:sp>
      <p:sp>
        <p:nvSpPr>
          <p:cNvPr id="3" name="Content Placeholder 2">
            <a:extLst>
              <a:ext uri="{FF2B5EF4-FFF2-40B4-BE49-F238E27FC236}">
                <a16:creationId xmlns:a16="http://schemas.microsoft.com/office/drawing/2014/main" id="{212617CC-8771-47B0-B052-225E166C8141}"/>
              </a:ext>
            </a:extLst>
          </p:cNvPr>
          <p:cNvSpPr>
            <a:spLocks noGrp="1"/>
          </p:cNvSpPr>
          <p:nvPr>
            <p:ph idx="1"/>
          </p:nvPr>
        </p:nvSpPr>
        <p:spPr>
          <a:xfrm>
            <a:off x="1669312" y="946778"/>
            <a:ext cx="9835300" cy="4964444"/>
          </a:xfrm>
        </p:spPr>
        <p:txBody>
          <a:bodyPr/>
          <a:lstStyle/>
          <a:p>
            <a:pPr marL="0" indent="0">
              <a:lnSpc>
                <a:spcPct val="150000"/>
              </a:lnSpc>
              <a:buNone/>
            </a:pPr>
            <a:r>
              <a:rPr lang="en-US" sz="2400" b="1" dirty="0"/>
              <a:t>Autofill</a:t>
            </a:r>
          </a:p>
          <a:p>
            <a:pPr>
              <a:lnSpc>
                <a:spcPct val="150000"/>
              </a:lnSpc>
            </a:pPr>
            <a:r>
              <a:rPr lang="en-US" sz="2400" dirty="0"/>
              <a:t>Frequently, it is necessary to enter lists of information. For example, if column headings are often the months of the year or the days of the week. </a:t>
            </a:r>
          </a:p>
          <a:p>
            <a:pPr>
              <a:lnSpc>
                <a:spcPct val="150000"/>
              </a:lnSpc>
            </a:pPr>
            <a:r>
              <a:rPr lang="en-US" sz="2400" dirty="0"/>
              <a:t>To simplify entering repetitive or sequential lists of information, Excel has a tool called Autofill. This tool allows preprogrammed lists, as well as custom lists, to be easily added to a spreadsheet. </a:t>
            </a:r>
          </a:p>
          <a:p>
            <a:pPr marL="0" indent="0">
              <a:buNone/>
            </a:pPr>
            <a:endParaRPr lang="en-US" dirty="0"/>
          </a:p>
          <a:p>
            <a:endParaRPr lang="en-US" dirty="0"/>
          </a:p>
          <a:p>
            <a:endParaRPr lang="en-US" dirty="0"/>
          </a:p>
        </p:txBody>
      </p:sp>
      <p:pic>
        <p:nvPicPr>
          <p:cNvPr id="5" name="Picture 4">
            <a:extLst>
              <a:ext uri="{FF2B5EF4-FFF2-40B4-BE49-F238E27FC236}">
                <a16:creationId xmlns:a16="http://schemas.microsoft.com/office/drawing/2014/main" id="{A32D9A1F-DEDC-40EC-BB48-9BD827565A20}"/>
              </a:ext>
            </a:extLst>
          </p:cNvPr>
          <p:cNvPicPr>
            <a:picLocks noChangeAspect="1"/>
          </p:cNvPicPr>
          <p:nvPr/>
        </p:nvPicPr>
        <p:blipFill>
          <a:blip r:embed="rId2"/>
          <a:stretch>
            <a:fillRect/>
          </a:stretch>
        </p:blipFill>
        <p:spPr>
          <a:xfrm>
            <a:off x="4541020" y="5221085"/>
            <a:ext cx="857250" cy="457200"/>
          </a:xfrm>
          <a:prstGeom prst="rect">
            <a:avLst/>
          </a:prstGeom>
        </p:spPr>
      </p:pic>
    </p:spTree>
    <p:extLst>
      <p:ext uri="{BB962C8B-B14F-4D97-AF65-F5344CB8AC3E}">
        <p14:creationId xmlns:p14="http://schemas.microsoft.com/office/powerpoint/2010/main" val="7611519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CCBA2-E201-4EF6-A81A-D8E2A275A41C}"/>
              </a:ext>
            </a:extLst>
          </p:cNvPr>
          <p:cNvSpPr>
            <a:spLocks noGrp="1"/>
          </p:cNvSpPr>
          <p:nvPr>
            <p:ph type="title"/>
          </p:nvPr>
        </p:nvSpPr>
        <p:spPr>
          <a:xfrm>
            <a:off x="1658679" y="188176"/>
            <a:ext cx="9845933" cy="843182"/>
          </a:xfrm>
        </p:spPr>
        <p:txBody>
          <a:bodyPr/>
          <a:lstStyle/>
          <a:p>
            <a:r>
              <a:rPr kumimoji="0" lang="en-US" sz="3600" b="0" i="0" u="none" strike="noStrike" kern="1200" cap="none" spc="0" normalizeH="0" baseline="0" noProof="0" dirty="0">
                <a:ln>
                  <a:noFill/>
                </a:ln>
                <a:solidFill>
                  <a:prstClr val="black">
                    <a:lumMod val="85000"/>
                    <a:lumOff val="15000"/>
                  </a:prstClr>
                </a:solidFill>
                <a:effectLst/>
                <a:uLnTx/>
                <a:uFillTx/>
                <a:latin typeface="Century Gothic" panose="020B0502020202020204"/>
                <a:ea typeface="+mj-ea"/>
                <a:cs typeface="+mj-cs"/>
              </a:rPr>
              <a:t>ENTERING VALUES</a:t>
            </a:r>
            <a:endParaRPr lang="en-US" dirty="0"/>
          </a:p>
        </p:txBody>
      </p:sp>
      <p:sp>
        <p:nvSpPr>
          <p:cNvPr id="3" name="Content Placeholder 2">
            <a:extLst>
              <a:ext uri="{FF2B5EF4-FFF2-40B4-BE49-F238E27FC236}">
                <a16:creationId xmlns:a16="http://schemas.microsoft.com/office/drawing/2014/main" id="{4F0D060B-AA84-4883-BDCB-B9213E2AB920}"/>
              </a:ext>
            </a:extLst>
          </p:cNvPr>
          <p:cNvSpPr>
            <a:spLocks noGrp="1"/>
          </p:cNvSpPr>
          <p:nvPr>
            <p:ph idx="1"/>
          </p:nvPr>
        </p:nvSpPr>
        <p:spPr>
          <a:xfrm>
            <a:off x="1658679" y="1031358"/>
            <a:ext cx="9845933" cy="4879864"/>
          </a:xfrm>
        </p:spPr>
        <p:txBody>
          <a:bodyPr>
            <a:noAutofit/>
          </a:bodyPr>
          <a:lstStyle/>
          <a:p>
            <a:pPr>
              <a:lnSpc>
                <a:spcPct val="150000"/>
              </a:lnSpc>
            </a:pPr>
            <a:r>
              <a:rPr lang="en-US" sz="2400" dirty="0"/>
              <a:t>Numerical pieces of information that will be used for calculations are called </a:t>
            </a:r>
            <a:r>
              <a:rPr lang="en-US" sz="2400" b="1" dirty="0"/>
              <a:t>values</a:t>
            </a:r>
            <a:r>
              <a:rPr lang="en-US" sz="2400" dirty="0"/>
              <a:t>. They are entered the same way as </a:t>
            </a:r>
            <a:r>
              <a:rPr lang="en-US" sz="2400" b="1" dirty="0"/>
              <a:t>labels</a:t>
            </a:r>
            <a:r>
              <a:rPr lang="en-US" sz="2400" dirty="0"/>
              <a:t>. </a:t>
            </a:r>
          </a:p>
          <a:p>
            <a:pPr marL="0" indent="0">
              <a:lnSpc>
                <a:spcPct val="150000"/>
              </a:lnSpc>
              <a:buNone/>
            </a:pPr>
            <a:r>
              <a:rPr lang="en-US" sz="2400" b="1" dirty="0"/>
              <a:t>To Enter Values:</a:t>
            </a:r>
          </a:p>
          <a:p>
            <a:pPr lvl="1">
              <a:lnSpc>
                <a:spcPct val="150000"/>
              </a:lnSpc>
            </a:pPr>
            <a:r>
              <a:rPr lang="en-US" sz="2400" dirty="0"/>
              <a:t>Navigate to a cell </a:t>
            </a:r>
          </a:p>
          <a:p>
            <a:pPr lvl="1">
              <a:lnSpc>
                <a:spcPct val="150000"/>
              </a:lnSpc>
            </a:pPr>
            <a:r>
              <a:rPr lang="en-US" sz="2400" dirty="0"/>
              <a:t>Type a value</a:t>
            </a:r>
          </a:p>
          <a:p>
            <a:pPr lvl="1">
              <a:lnSpc>
                <a:spcPct val="150000"/>
              </a:lnSpc>
            </a:pPr>
            <a:r>
              <a:rPr lang="en-US" sz="2400" dirty="0"/>
              <a:t>Press Enter</a:t>
            </a:r>
          </a:p>
        </p:txBody>
      </p:sp>
    </p:spTree>
    <p:extLst>
      <p:ext uri="{BB962C8B-B14F-4D97-AF65-F5344CB8AC3E}">
        <p14:creationId xmlns:p14="http://schemas.microsoft.com/office/powerpoint/2010/main" val="8995243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10899-9FC2-4E28-AE02-4D1107D00391}"/>
              </a:ext>
            </a:extLst>
          </p:cNvPr>
          <p:cNvSpPr>
            <a:spLocks noGrp="1"/>
          </p:cNvSpPr>
          <p:nvPr>
            <p:ph type="title"/>
          </p:nvPr>
        </p:nvSpPr>
        <p:spPr>
          <a:xfrm>
            <a:off x="1669312" y="209441"/>
            <a:ext cx="9835300" cy="737337"/>
          </a:xfrm>
        </p:spPr>
        <p:txBody>
          <a:bodyPr/>
          <a:lstStyle/>
          <a:p>
            <a:r>
              <a:rPr lang="en-US" dirty="0"/>
              <a:t>USING BASIC FORMULAS</a:t>
            </a:r>
          </a:p>
        </p:txBody>
      </p:sp>
      <p:sp>
        <p:nvSpPr>
          <p:cNvPr id="3" name="Content Placeholder 2">
            <a:extLst>
              <a:ext uri="{FF2B5EF4-FFF2-40B4-BE49-F238E27FC236}">
                <a16:creationId xmlns:a16="http://schemas.microsoft.com/office/drawing/2014/main" id="{E4B7381E-3831-426F-A138-3DC74F4BF1B8}"/>
              </a:ext>
            </a:extLst>
          </p:cNvPr>
          <p:cNvSpPr>
            <a:spLocks noGrp="1"/>
          </p:cNvSpPr>
          <p:nvPr>
            <p:ph idx="1"/>
          </p:nvPr>
        </p:nvSpPr>
        <p:spPr>
          <a:xfrm>
            <a:off x="1669312" y="946778"/>
            <a:ext cx="9835300" cy="4964444"/>
          </a:xfrm>
        </p:spPr>
        <p:txBody>
          <a:bodyPr/>
          <a:lstStyle/>
          <a:p>
            <a:pPr>
              <a:lnSpc>
                <a:spcPct val="150000"/>
              </a:lnSpc>
            </a:pPr>
            <a:r>
              <a:rPr lang="en-US" sz="2400" dirty="0"/>
              <a:t>Excel enables you to create </a:t>
            </a:r>
            <a:r>
              <a:rPr lang="en-US" sz="2400" b="1" dirty="0"/>
              <a:t>many formulas </a:t>
            </a:r>
            <a:r>
              <a:rPr lang="en-US" sz="2400" dirty="0"/>
              <a:t>by simply </a:t>
            </a:r>
            <a:r>
              <a:rPr lang="en-US" sz="2400" b="1" dirty="0"/>
              <a:t>typing in a cell </a:t>
            </a:r>
            <a:r>
              <a:rPr lang="en-US" sz="2400" dirty="0"/>
              <a:t>or using </a:t>
            </a:r>
            <a:r>
              <a:rPr lang="en-US" sz="2400" b="1" dirty="0"/>
              <a:t>your mouse pointer to select cells to include in a formula</a:t>
            </a:r>
            <a:r>
              <a:rPr lang="en-US" sz="2400" dirty="0"/>
              <a:t>. </a:t>
            </a:r>
          </a:p>
          <a:p>
            <a:pPr lvl="1">
              <a:lnSpc>
                <a:spcPct val="150000"/>
              </a:lnSpc>
            </a:pPr>
            <a:r>
              <a:rPr lang="en-US" sz="2400" dirty="0"/>
              <a:t>For example, you can create basic formulas for </a:t>
            </a:r>
            <a:r>
              <a:rPr lang="en-US" sz="2400" b="1" dirty="0"/>
              <a:t>addition</a:t>
            </a:r>
            <a:r>
              <a:rPr lang="en-US" sz="2400" dirty="0"/>
              <a:t>, </a:t>
            </a:r>
            <a:r>
              <a:rPr lang="en-US" sz="2400" b="1" dirty="0"/>
              <a:t>subtraction,</a:t>
            </a:r>
            <a:r>
              <a:rPr lang="en-US" sz="2400" dirty="0"/>
              <a:t> </a:t>
            </a:r>
            <a:r>
              <a:rPr lang="en-US" sz="2400" b="1" dirty="0"/>
              <a:t>multiplication,</a:t>
            </a:r>
            <a:r>
              <a:rPr lang="en-US" sz="2400" dirty="0"/>
              <a:t> and </a:t>
            </a:r>
            <a:r>
              <a:rPr lang="en-US" sz="2400" b="1" dirty="0"/>
              <a:t>division</a:t>
            </a:r>
            <a:r>
              <a:rPr lang="en-US" sz="2400" dirty="0"/>
              <a:t> using these methods. </a:t>
            </a:r>
          </a:p>
          <a:p>
            <a:pPr>
              <a:lnSpc>
                <a:spcPct val="150000"/>
              </a:lnSpc>
            </a:pPr>
            <a:r>
              <a:rPr lang="en-US" sz="2400" dirty="0"/>
              <a:t>We will use a few </a:t>
            </a:r>
            <a:r>
              <a:rPr lang="en-US" sz="2400" b="1" dirty="0"/>
              <a:t>command groups </a:t>
            </a:r>
            <a:r>
              <a:rPr lang="en-US" sz="2400" dirty="0"/>
              <a:t>on the </a:t>
            </a:r>
            <a:r>
              <a:rPr lang="en-US" sz="2400" b="1" dirty="0"/>
              <a:t>Formulas tab </a:t>
            </a:r>
            <a:r>
              <a:rPr lang="en-US" sz="2400" dirty="0"/>
              <a:t>to display </a:t>
            </a:r>
            <a:r>
              <a:rPr lang="en-US" sz="2400" b="1" dirty="0"/>
              <a:t>formulas</a:t>
            </a:r>
            <a:r>
              <a:rPr lang="en-US" sz="2400" dirty="0"/>
              <a:t> and </a:t>
            </a:r>
            <a:r>
              <a:rPr lang="en-US" sz="2400" b="1" dirty="0"/>
              <a:t>name ranges </a:t>
            </a:r>
            <a:r>
              <a:rPr lang="en-US" sz="2400" dirty="0"/>
              <a:t>that can be used.</a:t>
            </a:r>
          </a:p>
          <a:p>
            <a:pPr marL="0" indent="0">
              <a:buNone/>
            </a:pPr>
            <a:endParaRPr lang="en-US" dirty="0"/>
          </a:p>
        </p:txBody>
      </p:sp>
    </p:spTree>
    <p:extLst>
      <p:ext uri="{BB962C8B-B14F-4D97-AF65-F5344CB8AC3E}">
        <p14:creationId xmlns:p14="http://schemas.microsoft.com/office/powerpoint/2010/main" val="3959183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7519E-3A96-4F4C-A5D7-AB68936CF1E9}"/>
              </a:ext>
            </a:extLst>
          </p:cNvPr>
          <p:cNvSpPr>
            <a:spLocks noGrp="1"/>
          </p:cNvSpPr>
          <p:nvPr>
            <p:ph type="title"/>
          </p:nvPr>
        </p:nvSpPr>
        <p:spPr>
          <a:xfrm>
            <a:off x="1576813" y="262603"/>
            <a:ext cx="9835300" cy="1012714"/>
          </a:xfrm>
        </p:spPr>
        <p:txBody>
          <a:bodyPr/>
          <a:lstStyle/>
          <a:p>
            <a:r>
              <a:rPr lang="en-US" dirty="0"/>
              <a:t>CREATING FORMULAS (FORMULAS TAB)</a:t>
            </a:r>
          </a:p>
        </p:txBody>
      </p:sp>
      <p:pic>
        <p:nvPicPr>
          <p:cNvPr id="9" name="Picture 8">
            <a:extLst>
              <a:ext uri="{FF2B5EF4-FFF2-40B4-BE49-F238E27FC236}">
                <a16:creationId xmlns:a16="http://schemas.microsoft.com/office/drawing/2014/main" id="{33AAD04C-0648-4D31-B1E1-3FE07457E232}"/>
              </a:ext>
            </a:extLst>
          </p:cNvPr>
          <p:cNvPicPr>
            <a:picLocks noChangeAspect="1"/>
          </p:cNvPicPr>
          <p:nvPr/>
        </p:nvPicPr>
        <p:blipFill>
          <a:blip r:embed="rId2"/>
          <a:stretch>
            <a:fillRect/>
          </a:stretch>
        </p:blipFill>
        <p:spPr>
          <a:xfrm>
            <a:off x="1884908" y="2219860"/>
            <a:ext cx="8188268" cy="1516890"/>
          </a:xfrm>
          <a:prstGeom prst="rect">
            <a:avLst/>
          </a:prstGeom>
        </p:spPr>
      </p:pic>
      <p:cxnSp>
        <p:nvCxnSpPr>
          <p:cNvPr id="4" name="Straight Arrow Connector 3">
            <a:extLst>
              <a:ext uri="{FF2B5EF4-FFF2-40B4-BE49-F238E27FC236}">
                <a16:creationId xmlns:a16="http://schemas.microsoft.com/office/drawing/2014/main" id="{069F5335-9507-02A9-14E8-81DE32AB386F}"/>
              </a:ext>
            </a:extLst>
          </p:cNvPr>
          <p:cNvCxnSpPr>
            <a:cxnSpLocks/>
          </p:cNvCxnSpPr>
          <p:nvPr/>
        </p:nvCxnSpPr>
        <p:spPr>
          <a:xfrm flipH="1" flipV="1">
            <a:off x="2339163" y="3695392"/>
            <a:ext cx="106905" cy="8624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id="{083788AE-54D6-DCB9-0E15-F5B950FF5C28}"/>
              </a:ext>
            </a:extLst>
          </p:cNvPr>
          <p:cNvCxnSpPr>
            <a:cxnSpLocks/>
          </p:cNvCxnSpPr>
          <p:nvPr/>
        </p:nvCxnSpPr>
        <p:spPr>
          <a:xfrm flipV="1">
            <a:off x="4194303" y="3663041"/>
            <a:ext cx="680018" cy="9966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E6AF728F-C88D-904A-C99A-9F8487B2E819}"/>
              </a:ext>
            </a:extLst>
          </p:cNvPr>
          <p:cNvCxnSpPr>
            <a:cxnSpLocks/>
          </p:cNvCxnSpPr>
          <p:nvPr/>
        </p:nvCxnSpPr>
        <p:spPr>
          <a:xfrm flipH="1" flipV="1">
            <a:off x="5691204" y="3214179"/>
            <a:ext cx="110345" cy="14743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5315F367-AAFF-454F-AFF7-CB1F3064954F}"/>
              </a:ext>
            </a:extLst>
          </p:cNvPr>
          <p:cNvCxnSpPr>
            <a:cxnSpLocks/>
            <a:stCxn id="34" idx="0"/>
          </p:cNvCxnSpPr>
          <p:nvPr/>
        </p:nvCxnSpPr>
        <p:spPr>
          <a:xfrm flipH="1" flipV="1">
            <a:off x="6332101" y="3104310"/>
            <a:ext cx="3789594" cy="12519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F5AD4BDD-4557-E5BA-1805-1FCC5B0B476F}"/>
              </a:ext>
            </a:extLst>
          </p:cNvPr>
          <p:cNvCxnSpPr>
            <a:cxnSpLocks/>
            <a:stCxn id="35" idx="1"/>
          </p:cNvCxnSpPr>
          <p:nvPr/>
        </p:nvCxnSpPr>
        <p:spPr>
          <a:xfrm flipH="1">
            <a:off x="6096000" y="1840613"/>
            <a:ext cx="667729" cy="7840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BF201C97-810D-9F9D-040A-BB4A4C5BBE7C}"/>
              </a:ext>
            </a:extLst>
          </p:cNvPr>
          <p:cNvCxnSpPr>
            <a:cxnSpLocks/>
          </p:cNvCxnSpPr>
          <p:nvPr/>
        </p:nvCxnSpPr>
        <p:spPr>
          <a:xfrm flipH="1">
            <a:off x="7977137" y="2028094"/>
            <a:ext cx="1185187" cy="63514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0" name="Rectangle 29">
            <a:extLst>
              <a:ext uri="{FF2B5EF4-FFF2-40B4-BE49-F238E27FC236}">
                <a16:creationId xmlns:a16="http://schemas.microsoft.com/office/drawing/2014/main" id="{D9B86C1F-24DF-23C4-D783-DE2432D07C8E}"/>
              </a:ext>
            </a:extLst>
          </p:cNvPr>
          <p:cNvSpPr/>
          <p:nvPr/>
        </p:nvSpPr>
        <p:spPr>
          <a:xfrm>
            <a:off x="1705758" y="4557801"/>
            <a:ext cx="1495997" cy="4052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t>Name Box</a:t>
            </a:r>
            <a:endParaRPr lang="en-MW" sz="1400" b="1" dirty="0"/>
          </a:p>
        </p:txBody>
      </p:sp>
      <p:sp>
        <p:nvSpPr>
          <p:cNvPr id="31" name="Rectangle 30">
            <a:extLst>
              <a:ext uri="{FF2B5EF4-FFF2-40B4-BE49-F238E27FC236}">
                <a16:creationId xmlns:a16="http://schemas.microsoft.com/office/drawing/2014/main" id="{950037EB-9F58-01DF-192F-3CC01AA695F9}"/>
              </a:ext>
            </a:extLst>
          </p:cNvPr>
          <p:cNvSpPr/>
          <p:nvPr/>
        </p:nvSpPr>
        <p:spPr>
          <a:xfrm>
            <a:off x="3593689" y="4622377"/>
            <a:ext cx="1280632" cy="52021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t>Formula Bar</a:t>
            </a:r>
            <a:endParaRPr lang="en-MW" sz="1400" b="1" dirty="0"/>
          </a:p>
        </p:txBody>
      </p:sp>
      <p:sp>
        <p:nvSpPr>
          <p:cNvPr id="32" name="Rectangle 31">
            <a:extLst>
              <a:ext uri="{FF2B5EF4-FFF2-40B4-BE49-F238E27FC236}">
                <a16:creationId xmlns:a16="http://schemas.microsoft.com/office/drawing/2014/main" id="{D6E8F78E-B32E-51E7-BB4D-4A0F9616330C}"/>
              </a:ext>
            </a:extLst>
          </p:cNvPr>
          <p:cNvSpPr/>
          <p:nvPr/>
        </p:nvSpPr>
        <p:spPr>
          <a:xfrm>
            <a:off x="5262358" y="4671301"/>
            <a:ext cx="1967023" cy="64270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t>View and Edit Named Range</a:t>
            </a:r>
            <a:endParaRPr lang="en-MW" sz="1400" b="1" dirty="0"/>
          </a:p>
        </p:txBody>
      </p:sp>
      <p:sp>
        <p:nvSpPr>
          <p:cNvPr id="33" name="Rectangle 32">
            <a:extLst>
              <a:ext uri="{FF2B5EF4-FFF2-40B4-BE49-F238E27FC236}">
                <a16:creationId xmlns:a16="http://schemas.microsoft.com/office/drawing/2014/main" id="{70702FFE-865A-7F46-E5BB-AF7C7D1C639E}"/>
              </a:ext>
            </a:extLst>
          </p:cNvPr>
          <p:cNvSpPr/>
          <p:nvPr/>
        </p:nvSpPr>
        <p:spPr>
          <a:xfrm>
            <a:off x="8559673" y="1539637"/>
            <a:ext cx="1685861" cy="51821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t>Show Formulas</a:t>
            </a:r>
            <a:endParaRPr lang="en-MW" sz="1400" b="1" dirty="0"/>
          </a:p>
        </p:txBody>
      </p:sp>
      <p:sp>
        <p:nvSpPr>
          <p:cNvPr id="34" name="Rectangle 33">
            <a:extLst>
              <a:ext uri="{FF2B5EF4-FFF2-40B4-BE49-F238E27FC236}">
                <a16:creationId xmlns:a16="http://schemas.microsoft.com/office/drawing/2014/main" id="{DC8E029A-7BAE-FFFE-B3F4-391E941963AD}"/>
              </a:ext>
            </a:extLst>
          </p:cNvPr>
          <p:cNvSpPr/>
          <p:nvPr/>
        </p:nvSpPr>
        <p:spPr>
          <a:xfrm>
            <a:off x="9026621" y="4356270"/>
            <a:ext cx="2190147" cy="6645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t>Create from Selection</a:t>
            </a:r>
            <a:endParaRPr lang="en-MW" sz="1400" b="1" dirty="0"/>
          </a:p>
        </p:txBody>
      </p:sp>
      <p:sp>
        <p:nvSpPr>
          <p:cNvPr id="35" name="Rectangle 34">
            <a:extLst>
              <a:ext uri="{FF2B5EF4-FFF2-40B4-BE49-F238E27FC236}">
                <a16:creationId xmlns:a16="http://schemas.microsoft.com/office/drawing/2014/main" id="{280AF370-66D6-EE86-20A3-2EFF55FE4D10}"/>
              </a:ext>
            </a:extLst>
          </p:cNvPr>
          <p:cNvSpPr/>
          <p:nvPr/>
        </p:nvSpPr>
        <p:spPr>
          <a:xfrm>
            <a:off x="6763729" y="1543998"/>
            <a:ext cx="1425467" cy="59322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t>Define Name</a:t>
            </a:r>
            <a:endParaRPr lang="en-MW" sz="1400" b="1" dirty="0"/>
          </a:p>
        </p:txBody>
      </p:sp>
      <p:sp>
        <p:nvSpPr>
          <p:cNvPr id="47" name="Content Placeholder 46">
            <a:extLst>
              <a:ext uri="{FF2B5EF4-FFF2-40B4-BE49-F238E27FC236}">
                <a16:creationId xmlns:a16="http://schemas.microsoft.com/office/drawing/2014/main" id="{BD0F8361-2B7F-B8EE-03B1-8EBEA5874864}"/>
              </a:ext>
            </a:extLst>
          </p:cNvPr>
          <p:cNvSpPr>
            <a:spLocks noGrp="1"/>
          </p:cNvSpPr>
          <p:nvPr>
            <p:ph idx="1"/>
          </p:nvPr>
        </p:nvSpPr>
        <p:spPr>
          <a:xfrm>
            <a:off x="1576813" y="1275316"/>
            <a:ext cx="9757493" cy="4636386"/>
          </a:xfrm>
        </p:spPr>
        <p:txBody>
          <a:bodyPr>
            <a:normAutofit/>
          </a:bodyPr>
          <a:lstStyle/>
          <a:p>
            <a:pPr marL="0" indent="0">
              <a:buNone/>
            </a:pPr>
            <a:endParaRPr lang="en-MW" dirty="0"/>
          </a:p>
        </p:txBody>
      </p:sp>
    </p:spTree>
    <p:extLst>
      <p:ext uri="{BB962C8B-B14F-4D97-AF65-F5344CB8AC3E}">
        <p14:creationId xmlns:p14="http://schemas.microsoft.com/office/powerpoint/2010/main" val="6535037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598AA-40E7-459A-A563-356F73C7A34C}"/>
              </a:ext>
            </a:extLst>
          </p:cNvPr>
          <p:cNvSpPr>
            <a:spLocks noGrp="1"/>
          </p:cNvSpPr>
          <p:nvPr>
            <p:ph type="title"/>
          </p:nvPr>
        </p:nvSpPr>
        <p:spPr>
          <a:xfrm>
            <a:off x="1614311" y="206421"/>
            <a:ext cx="9890301" cy="866023"/>
          </a:xfrm>
        </p:spPr>
        <p:txBody>
          <a:bodyPr/>
          <a:lstStyle/>
          <a:p>
            <a:r>
              <a:rPr kumimoji="0" lang="en-US" sz="3200" b="0" i="0" u="none" strike="noStrike" kern="1200" cap="none" spc="0" normalizeH="0" baseline="0" noProof="0" dirty="0">
                <a:ln>
                  <a:noFill/>
                </a:ln>
                <a:solidFill>
                  <a:prstClr val="black">
                    <a:lumMod val="85000"/>
                    <a:lumOff val="15000"/>
                  </a:prstClr>
                </a:solidFill>
                <a:effectLst/>
                <a:uLnTx/>
                <a:uFillTx/>
                <a:latin typeface="Century Gothic" panose="020B0502020202020204"/>
                <a:ea typeface="+mj-ea"/>
                <a:cs typeface="+mj-cs"/>
              </a:rPr>
              <a:t>CONTD…</a:t>
            </a:r>
            <a:endParaRPr lang="en-US" dirty="0"/>
          </a:p>
        </p:txBody>
      </p:sp>
      <p:sp>
        <p:nvSpPr>
          <p:cNvPr id="3" name="Content Placeholder 2">
            <a:extLst>
              <a:ext uri="{FF2B5EF4-FFF2-40B4-BE49-F238E27FC236}">
                <a16:creationId xmlns:a16="http://schemas.microsoft.com/office/drawing/2014/main" id="{EBEA1535-D9F0-42CE-840D-87D2C39C0103}"/>
              </a:ext>
            </a:extLst>
          </p:cNvPr>
          <p:cNvSpPr>
            <a:spLocks noGrp="1"/>
          </p:cNvSpPr>
          <p:nvPr>
            <p:ph idx="1"/>
          </p:nvPr>
        </p:nvSpPr>
        <p:spPr>
          <a:xfrm>
            <a:off x="1614311" y="1072444"/>
            <a:ext cx="9890301" cy="4838778"/>
          </a:xfrm>
        </p:spPr>
        <p:txBody>
          <a:bodyPr/>
          <a:lstStyle/>
          <a:p>
            <a:pPr>
              <a:lnSpc>
                <a:spcPct val="150000"/>
              </a:lnSpc>
            </a:pPr>
            <a:r>
              <a:rPr lang="en-US" sz="2400" dirty="0"/>
              <a:t>The new workbook contains </a:t>
            </a:r>
            <a:r>
              <a:rPr lang="en-US" sz="2400" b="1" dirty="0"/>
              <a:t>one worksheet (Sheet1) </a:t>
            </a:r>
            <a:r>
              <a:rPr lang="en-US" sz="2400" dirty="0"/>
              <a:t>by default—similar to the first page in a book—where you enter information.</a:t>
            </a:r>
          </a:p>
          <a:p>
            <a:pPr>
              <a:lnSpc>
                <a:spcPct val="150000"/>
              </a:lnSpc>
            </a:pPr>
            <a:r>
              <a:rPr lang="en-US" sz="2400" dirty="0"/>
              <a:t>If a workbook has more pages (or worksheets), you use the </a:t>
            </a:r>
            <a:r>
              <a:rPr lang="en-US" sz="2400" b="1" dirty="0"/>
              <a:t>sheet tabs </a:t>
            </a:r>
            <a:r>
              <a:rPr lang="en-US" sz="2400" dirty="0"/>
              <a:t>that are located just above the Status bar and are identified as Sheet1, Sheet2, and Sheet3. </a:t>
            </a:r>
          </a:p>
          <a:p>
            <a:pPr>
              <a:lnSpc>
                <a:spcPct val="150000"/>
              </a:lnSpc>
            </a:pPr>
            <a:r>
              <a:rPr lang="en-US" sz="2400" dirty="0"/>
              <a:t>You can rename worksheets to identify their content and add worksheets with the </a:t>
            </a:r>
            <a:r>
              <a:rPr lang="en-US" sz="2400" b="1" dirty="0"/>
              <a:t>New sheet (+) </a:t>
            </a:r>
            <a:r>
              <a:rPr lang="en-US" sz="2400" dirty="0"/>
              <a:t>button as needed.</a:t>
            </a:r>
          </a:p>
          <a:p>
            <a:endParaRPr lang="en-US" dirty="0"/>
          </a:p>
        </p:txBody>
      </p:sp>
    </p:spTree>
    <p:extLst>
      <p:ext uri="{BB962C8B-B14F-4D97-AF65-F5344CB8AC3E}">
        <p14:creationId xmlns:p14="http://schemas.microsoft.com/office/powerpoint/2010/main" val="290434399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DA8A3-B2A0-419B-AA71-9DA7F2370CEB}"/>
              </a:ext>
            </a:extLst>
          </p:cNvPr>
          <p:cNvSpPr>
            <a:spLocks noGrp="1"/>
          </p:cNvSpPr>
          <p:nvPr>
            <p:ph type="title"/>
          </p:nvPr>
        </p:nvSpPr>
        <p:spPr>
          <a:xfrm>
            <a:off x="1626781" y="209441"/>
            <a:ext cx="9877831" cy="1280890"/>
          </a:xfrm>
        </p:spPr>
        <p:txBody>
          <a:bodyPr>
            <a:normAutofit/>
          </a:bodyPr>
          <a:lstStyle/>
          <a:p>
            <a:r>
              <a:rPr lang="en-US" dirty="0"/>
              <a:t>USING BASIC FORMULAS (UNDERSTANDING AND DISPLAYING FORMULAS)</a:t>
            </a:r>
          </a:p>
        </p:txBody>
      </p:sp>
      <p:sp>
        <p:nvSpPr>
          <p:cNvPr id="3" name="Content Placeholder 2">
            <a:extLst>
              <a:ext uri="{FF2B5EF4-FFF2-40B4-BE49-F238E27FC236}">
                <a16:creationId xmlns:a16="http://schemas.microsoft.com/office/drawing/2014/main" id="{80F43BC9-DFA9-4A82-91F9-05BF7DC880DA}"/>
              </a:ext>
            </a:extLst>
          </p:cNvPr>
          <p:cNvSpPr>
            <a:spLocks noGrp="1"/>
          </p:cNvSpPr>
          <p:nvPr>
            <p:ph idx="1"/>
          </p:nvPr>
        </p:nvSpPr>
        <p:spPr>
          <a:xfrm>
            <a:off x="1626781" y="1490331"/>
            <a:ext cx="9877831" cy="4420891"/>
          </a:xfrm>
        </p:spPr>
        <p:txBody>
          <a:bodyPr>
            <a:noAutofit/>
          </a:bodyPr>
          <a:lstStyle/>
          <a:p>
            <a:pPr>
              <a:lnSpc>
                <a:spcPct val="150000"/>
              </a:lnSpc>
            </a:pPr>
            <a:r>
              <a:rPr lang="en-US" sz="2400" dirty="0"/>
              <a:t>Excel has the capability to perform </a:t>
            </a:r>
            <a:r>
              <a:rPr lang="en-US" sz="2400" b="1" dirty="0"/>
              <a:t>common</a:t>
            </a:r>
            <a:r>
              <a:rPr lang="en-US" sz="2400" dirty="0"/>
              <a:t> and </a:t>
            </a:r>
            <a:r>
              <a:rPr lang="en-US" sz="2400" b="1" dirty="0"/>
              <a:t>complex</a:t>
            </a:r>
            <a:r>
              <a:rPr lang="en-US" sz="2400" dirty="0"/>
              <a:t> calculations. </a:t>
            </a:r>
          </a:p>
          <a:p>
            <a:pPr>
              <a:lnSpc>
                <a:spcPct val="150000"/>
              </a:lnSpc>
            </a:pPr>
            <a:r>
              <a:rPr lang="en-US" sz="2400" dirty="0"/>
              <a:t>The </a:t>
            </a:r>
            <a:r>
              <a:rPr lang="en-US" sz="2400" b="1" dirty="0"/>
              <a:t>formula</a:t>
            </a:r>
            <a:r>
              <a:rPr lang="en-US" sz="2400" dirty="0"/>
              <a:t> is one of the essential elements of Excel, which enables you to </a:t>
            </a:r>
            <a:r>
              <a:rPr lang="en-US" sz="2400" b="1" dirty="0"/>
              <a:t>add, subtract, multiply, and divide</a:t>
            </a:r>
            <a:r>
              <a:rPr lang="en-US" sz="2400" dirty="0"/>
              <a:t> numbers. </a:t>
            </a:r>
          </a:p>
          <a:p>
            <a:pPr>
              <a:lnSpc>
                <a:spcPct val="150000"/>
              </a:lnSpc>
            </a:pPr>
            <a:r>
              <a:rPr lang="en-US" sz="2400" dirty="0"/>
              <a:t>One of the benefits of using a spreadsheet program is the </a:t>
            </a:r>
            <a:r>
              <a:rPr lang="en-US" sz="2400" b="1" dirty="0"/>
              <a:t>ability to create a formula in one cell and copy it to other cells</a:t>
            </a:r>
            <a:r>
              <a:rPr lang="en-US" sz="2400" dirty="0"/>
              <a:t>. </a:t>
            </a:r>
          </a:p>
        </p:txBody>
      </p:sp>
    </p:spTree>
    <p:extLst>
      <p:ext uri="{BB962C8B-B14F-4D97-AF65-F5344CB8AC3E}">
        <p14:creationId xmlns:p14="http://schemas.microsoft.com/office/powerpoint/2010/main" val="10846186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5D906-0A06-4E90-9349-286F6F734E1D}"/>
              </a:ext>
            </a:extLst>
          </p:cNvPr>
          <p:cNvSpPr>
            <a:spLocks noGrp="1"/>
          </p:cNvSpPr>
          <p:nvPr>
            <p:ph type="title"/>
          </p:nvPr>
        </p:nvSpPr>
        <p:spPr>
          <a:xfrm>
            <a:off x="1573619" y="220073"/>
            <a:ext cx="9856565" cy="906978"/>
          </a:xfrm>
        </p:spPr>
        <p:txBody>
          <a:bodyPr/>
          <a:lstStyle/>
          <a:p>
            <a:r>
              <a:rPr lang="en-US" dirty="0"/>
              <a:t>CONTD…</a:t>
            </a:r>
          </a:p>
        </p:txBody>
      </p:sp>
      <p:sp>
        <p:nvSpPr>
          <p:cNvPr id="3" name="Content Placeholder 2">
            <a:extLst>
              <a:ext uri="{FF2B5EF4-FFF2-40B4-BE49-F238E27FC236}">
                <a16:creationId xmlns:a16="http://schemas.microsoft.com/office/drawing/2014/main" id="{CF4088C8-5124-4936-BD20-97F085B97C24}"/>
              </a:ext>
            </a:extLst>
          </p:cNvPr>
          <p:cNvSpPr>
            <a:spLocks noGrp="1"/>
          </p:cNvSpPr>
          <p:nvPr>
            <p:ph idx="1"/>
          </p:nvPr>
        </p:nvSpPr>
        <p:spPr>
          <a:xfrm>
            <a:off x="1573619" y="1127051"/>
            <a:ext cx="9930993" cy="4784171"/>
          </a:xfrm>
        </p:spPr>
        <p:txBody>
          <a:bodyPr/>
          <a:lstStyle/>
          <a:p>
            <a:pPr marL="342900" marR="0" lvl="0" indent="-342900" algn="l" defTabSz="457200" rtl="0" eaLnBrk="1" fontAlgn="auto" latinLnBrk="0" hangingPunct="1">
              <a:lnSpc>
                <a:spcPct val="150000"/>
              </a:lnSpc>
              <a:spcBef>
                <a:spcPts val="1000"/>
              </a:spcBef>
              <a:spcAft>
                <a:spcPts val="0"/>
              </a:spcAft>
              <a:buClr>
                <a:srgbClr val="A53010"/>
              </a:buClr>
              <a:buSzTx/>
              <a:buFont typeface="Wingdings 3" charset="2"/>
              <a:buChar char=""/>
              <a:tabLst/>
              <a:defRPr/>
            </a:pP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When you enter a formula in a cell, the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formula is stored internally </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and the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results are displayed in the cell</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a:t>
            </a:r>
          </a:p>
          <a:p>
            <a:pPr marL="342900" marR="0" lvl="0" indent="-342900" algn="l" defTabSz="457200" rtl="0" eaLnBrk="1" fontAlgn="auto" latinLnBrk="0" hangingPunct="1">
              <a:lnSpc>
                <a:spcPct val="150000"/>
              </a:lnSpc>
              <a:spcBef>
                <a:spcPts val="1000"/>
              </a:spcBef>
              <a:spcAft>
                <a:spcPts val="0"/>
              </a:spcAft>
              <a:buClr>
                <a:srgbClr val="A53010"/>
              </a:buClr>
              <a:buSzTx/>
              <a:buFont typeface="Wingdings 3" charset="2"/>
              <a:buChar char=""/>
              <a:tabLst/>
              <a:defRPr/>
            </a:pP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You can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view</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the underlying formula in the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formula bar </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when the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cell is active</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when you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double-click </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the cell to edit it, or by using the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Formulas tab</a:t>
            </a:r>
          </a:p>
          <a:p>
            <a:pPr marL="0" indent="0">
              <a:buNone/>
            </a:pPr>
            <a:endParaRPr lang="en-US" dirty="0"/>
          </a:p>
        </p:txBody>
      </p:sp>
    </p:spTree>
    <p:extLst>
      <p:ext uri="{BB962C8B-B14F-4D97-AF65-F5344CB8AC3E}">
        <p14:creationId xmlns:p14="http://schemas.microsoft.com/office/powerpoint/2010/main" val="111439586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27481-7174-48B4-B3E9-0E0BE4841297}"/>
              </a:ext>
            </a:extLst>
          </p:cNvPr>
          <p:cNvSpPr>
            <a:spLocks noGrp="1"/>
          </p:cNvSpPr>
          <p:nvPr>
            <p:ph type="title"/>
          </p:nvPr>
        </p:nvSpPr>
        <p:spPr>
          <a:xfrm>
            <a:off x="1658679" y="209440"/>
            <a:ext cx="9845933" cy="1280890"/>
          </a:xfrm>
        </p:spPr>
        <p:txBody>
          <a:bodyPr/>
          <a:lstStyle/>
          <a:p>
            <a:r>
              <a:rPr kumimoji="0" lang="en-US" sz="3600" b="0" i="0" u="none" strike="noStrike" kern="1200" cap="none" spc="0" normalizeH="0" baseline="0" noProof="0" dirty="0">
                <a:ln>
                  <a:noFill/>
                </a:ln>
                <a:solidFill>
                  <a:prstClr val="black">
                    <a:lumMod val="85000"/>
                    <a:lumOff val="15000"/>
                  </a:prstClr>
                </a:solidFill>
                <a:effectLst/>
                <a:uLnTx/>
                <a:uFillTx/>
                <a:latin typeface="Century Gothic" panose="020B0502020202020204"/>
                <a:ea typeface="+mj-ea"/>
                <a:cs typeface="+mj-cs"/>
              </a:rPr>
              <a:t>ENTERING BASIC CALCULATIONS (CREATING FORMULAS)</a:t>
            </a:r>
            <a:endParaRPr lang="en-US" dirty="0"/>
          </a:p>
        </p:txBody>
      </p:sp>
      <p:sp>
        <p:nvSpPr>
          <p:cNvPr id="3" name="Content Placeholder 2">
            <a:extLst>
              <a:ext uri="{FF2B5EF4-FFF2-40B4-BE49-F238E27FC236}">
                <a16:creationId xmlns:a16="http://schemas.microsoft.com/office/drawing/2014/main" id="{A0C8335C-C83E-4D75-A6C4-4565AEABA3E5}"/>
              </a:ext>
            </a:extLst>
          </p:cNvPr>
          <p:cNvSpPr>
            <a:spLocks noGrp="1"/>
          </p:cNvSpPr>
          <p:nvPr>
            <p:ph idx="1"/>
          </p:nvPr>
        </p:nvSpPr>
        <p:spPr>
          <a:xfrm>
            <a:off x="1658679" y="1490330"/>
            <a:ext cx="9845933" cy="4420892"/>
          </a:xfrm>
        </p:spPr>
        <p:txBody>
          <a:bodyPr>
            <a:normAutofit/>
          </a:bodyPr>
          <a:lstStyle/>
          <a:p>
            <a:pPr marL="0" marR="0" lvl="0" indent="0" algn="l" defTabSz="457200" rtl="0" eaLnBrk="1" fontAlgn="auto" latinLnBrk="0" hangingPunct="1">
              <a:lnSpc>
                <a:spcPct val="150000"/>
              </a:lnSpc>
              <a:spcBef>
                <a:spcPts val="1000"/>
              </a:spcBef>
              <a:spcAft>
                <a:spcPts val="0"/>
              </a:spcAft>
              <a:buClr>
                <a:srgbClr val="A53010"/>
              </a:buClr>
              <a:buSzTx/>
              <a:buFont typeface="Wingdings 3" charset="2"/>
              <a:buNone/>
              <a:tabLst/>
              <a:defRPr/>
            </a:pP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To Create a Formula:</a:t>
            </a:r>
          </a:p>
          <a:p>
            <a:pPr marL="742950" marR="0" lvl="1" indent="-285750" algn="l" defTabSz="457200" rtl="0" eaLnBrk="1" fontAlgn="auto" latinLnBrk="0" hangingPunct="1">
              <a:lnSpc>
                <a:spcPct val="150000"/>
              </a:lnSpc>
              <a:spcBef>
                <a:spcPts val="1000"/>
              </a:spcBef>
              <a:spcAft>
                <a:spcPts val="0"/>
              </a:spcAft>
              <a:buClr>
                <a:srgbClr val="A53010"/>
              </a:buClr>
              <a:buSzTx/>
              <a:buFont typeface="Wingdings 3" charset="2"/>
              <a:buChar char=""/>
              <a:tabLst/>
              <a:defRPr/>
            </a:pP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Click in a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cell</a:t>
            </a:r>
          </a:p>
          <a:p>
            <a:pPr marL="742950" marR="0" lvl="1" indent="-285750" algn="l" defTabSz="457200" rtl="0" eaLnBrk="1" fontAlgn="auto" latinLnBrk="0" hangingPunct="1">
              <a:lnSpc>
                <a:spcPct val="150000"/>
              </a:lnSpc>
              <a:spcBef>
                <a:spcPts val="1000"/>
              </a:spcBef>
              <a:spcAft>
                <a:spcPts val="0"/>
              </a:spcAft>
              <a:buClr>
                <a:srgbClr val="A53010"/>
              </a:buClr>
              <a:buSzTx/>
              <a:buFont typeface="Wingdings 3" charset="2"/>
              <a:buChar char=""/>
              <a:tabLst/>
              <a:defRPr/>
            </a:pP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Press the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key</a:t>
            </a:r>
          </a:p>
          <a:p>
            <a:pPr marL="742950" marR="0" lvl="1" indent="-285750" algn="l" defTabSz="457200" rtl="0" eaLnBrk="1" fontAlgn="auto" latinLnBrk="0" hangingPunct="1">
              <a:lnSpc>
                <a:spcPct val="150000"/>
              </a:lnSpc>
              <a:spcBef>
                <a:spcPts val="1000"/>
              </a:spcBef>
              <a:spcAft>
                <a:spcPts val="0"/>
              </a:spcAft>
              <a:buClr>
                <a:srgbClr val="A53010"/>
              </a:buClr>
              <a:buSzTx/>
              <a:buFont typeface="Wingdings 3" charset="2"/>
              <a:buChar char=""/>
              <a:tabLst/>
              <a:defRPr/>
            </a:pP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Type the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formula</a:t>
            </a:r>
          </a:p>
          <a:p>
            <a:pPr marL="742950" marR="0" lvl="1" indent="-285750" algn="l" defTabSz="457200" rtl="0" eaLnBrk="1" fontAlgn="auto" latinLnBrk="0" hangingPunct="1">
              <a:lnSpc>
                <a:spcPct val="150000"/>
              </a:lnSpc>
              <a:spcBef>
                <a:spcPts val="1000"/>
              </a:spcBef>
              <a:spcAft>
                <a:spcPts val="0"/>
              </a:spcAft>
              <a:buClr>
                <a:srgbClr val="A53010"/>
              </a:buClr>
              <a:buSzTx/>
              <a:buFont typeface="Wingdings 3" charset="2"/>
              <a:buChar char=""/>
              <a:tabLst/>
              <a:defRPr/>
            </a:pP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Press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Enter</a:t>
            </a:r>
          </a:p>
          <a:p>
            <a:pPr marL="0" indent="0">
              <a:buNone/>
            </a:pPr>
            <a:endParaRPr lang="en-US" dirty="0"/>
          </a:p>
        </p:txBody>
      </p:sp>
    </p:spTree>
    <p:extLst>
      <p:ext uri="{BB962C8B-B14F-4D97-AF65-F5344CB8AC3E}">
        <p14:creationId xmlns:p14="http://schemas.microsoft.com/office/powerpoint/2010/main" val="29912691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80029-87E1-4F64-A617-C2BE7978E4E8}"/>
              </a:ext>
            </a:extLst>
          </p:cNvPr>
          <p:cNvSpPr>
            <a:spLocks noGrp="1"/>
          </p:cNvSpPr>
          <p:nvPr>
            <p:ph type="title"/>
          </p:nvPr>
        </p:nvSpPr>
        <p:spPr>
          <a:xfrm>
            <a:off x="1658679" y="166910"/>
            <a:ext cx="9845933" cy="779868"/>
          </a:xfrm>
        </p:spPr>
        <p:txBody>
          <a:bodyPr/>
          <a:lstStyle/>
          <a:p>
            <a:r>
              <a:rPr lang="en-US" dirty="0"/>
              <a:t>DISPLAY FORMULAS</a:t>
            </a:r>
          </a:p>
        </p:txBody>
      </p:sp>
      <p:sp>
        <p:nvSpPr>
          <p:cNvPr id="3" name="Content Placeholder 2">
            <a:extLst>
              <a:ext uri="{FF2B5EF4-FFF2-40B4-BE49-F238E27FC236}">
                <a16:creationId xmlns:a16="http://schemas.microsoft.com/office/drawing/2014/main" id="{C44929EB-80EA-4B07-ABAB-8EC7C91AFA3D}"/>
              </a:ext>
            </a:extLst>
          </p:cNvPr>
          <p:cNvSpPr>
            <a:spLocks noGrp="1"/>
          </p:cNvSpPr>
          <p:nvPr>
            <p:ph idx="1"/>
          </p:nvPr>
        </p:nvSpPr>
        <p:spPr>
          <a:xfrm>
            <a:off x="1658679" y="946778"/>
            <a:ext cx="9845933" cy="4964444"/>
          </a:xfrm>
        </p:spPr>
        <p:txBody>
          <a:bodyPr>
            <a:noAutofit/>
          </a:bodyPr>
          <a:lstStyle/>
          <a:p>
            <a:pPr>
              <a:lnSpc>
                <a:spcPct val="150000"/>
              </a:lnSpc>
            </a:pPr>
            <a:r>
              <a:rPr lang="en-US" sz="2400" b="1" dirty="0"/>
              <a:t>LAUNCH</a:t>
            </a:r>
            <a:r>
              <a:rPr lang="en-US" sz="2400" dirty="0"/>
              <a:t> Microsoft Excel and then </a:t>
            </a:r>
            <a:r>
              <a:rPr lang="en-US" sz="2400" b="1" dirty="0"/>
              <a:t>OPEN</a:t>
            </a:r>
            <a:r>
              <a:rPr lang="en-US" sz="2400" dirty="0"/>
              <a:t> a </a:t>
            </a:r>
            <a:r>
              <a:rPr lang="en-US" sz="2400" b="1" dirty="0"/>
              <a:t>new blank workbook</a:t>
            </a:r>
            <a:r>
              <a:rPr lang="en-US" sz="2400" dirty="0"/>
              <a:t>.</a:t>
            </a:r>
          </a:p>
          <a:p>
            <a:pPr lvl="1">
              <a:lnSpc>
                <a:spcPct val="150000"/>
              </a:lnSpc>
            </a:pPr>
            <a:r>
              <a:rPr lang="en-US" sz="2400" dirty="0"/>
              <a:t>1. Click cell </a:t>
            </a:r>
            <a:r>
              <a:rPr lang="en-US" sz="2400" b="1" dirty="0"/>
              <a:t>A1</a:t>
            </a:r>
            <a:r>
              <a:rPr lang="en-US" sz="2400" dirty="0"/>
              <a:t>.</a:t>
            </a:r>
          </a:p>
          <a:p>
            <a:pPr lvl="1">
              <a:lnSpc>
                <a:spcPct val="150000"/>
              </a:lnSpc>
            </a:pPr>
            <a:r>
              <a:rPr lang="en-US" sz="2400" dirty="0"/>
              <a:t>2. Type </a:t>
            </a:r>
            <a:r>
              <a:rPr lang="en-US" sz="2400" b="1" dirty="0"/>
              <a:t>=7+8*3/2-4 </a:t>
            </a:r>
            <a:r>
              <a:rPr lang="en-US" sz="2400" dirty="0"/>
              <a:t>and press </a:t>
            </a:r>
            <a:r>
              <a:rPr lang="en-US" sz="2400" b="1" dirty="0"/>
              <a:t>Enter</a:t>
            </a:r>
            <a:r>
              <a:rPr lang="en-US" sz="2400" dirty="0"/>
              <a:t>. You just entered a formula.</a:t>
            </a:r>
          </a:p>
          <a:p>
            <a:pPr>
              <a:lnSpc>
                <a:spcPct val="150000"/>
              </a:lnSpc>
            </a:pPr>
            <a:r>
              <a:rPr lang="en-US" sz="2400" b="1" dirty="0"/>
              <a:t>Take Note </a:t>
            </a:r>
            <a:r>
              <a:rPr lang="en-US" sz="2400" dirty="0"/>
              <a:t>Formulas should be typed without spaces, but if you type spaces, Excel eliminates them when you press Enter.</a:t>
            </a:r>
          </a:p>
        </p:txBody>
      </p:sp>
    </p:spTree>
    <p:extLst>
      <p:ext uri="{BB962C8B-B14F-4D97-AF65-F5344CB8AC3E}">
        <p14:creationId xmlns:p14="http://schemas.microsoft.com/office/powerpoint/2010/main" val="296719889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A68A0-64F7-416D-A71B-C4F1209315FE}"/>
              </a:ext>
            </a:extLst>
          </p:cNvPr>
          <p:cNvSpPr>
            <a:spLocks noGrp="1"/>
          </p:cNvSpPr>
          <p:nvPr>
            <p:ph type="title"/>
          </p:nvPr>
        </p:nvSpPr>
        <p:spPr>
          <a:xfrm>
            <a:off x="1690577" y="209441"/>
            <a:ext cx="9814035" cy="875080"/>
          </a:xfrm>
        </p:spPr>
        <p:txBody>
          <a:bodyPr/>
          <a:lstStyle/>
          <a:p>
            <a:r>
              <a:rPr lang="en-US" dirty="0"/>
              <a:t>CONTD…</a:t>
            </a:r>
          </a:p>
        </p:txBody>
      </p:sp>
      <p:sp>
        <p:nvSpPr>
          <p:cNvPr id="3" name="Content Placeholder 2">
            <a:extLst>
              <a:ext uri="{FF2B5EF4-FFF2-40B4-BE49-F238E27FC236}">
                <a16:creationId xmlns:a16="http://schemas.microsoft.com/office/drawing/2014/main" id="{F7F367CF-A841-4411-B112-101B62D57A28}"/>
              </a:ext>
            </a:extLst>
          </p:cNvPr>
          <p:cNvSpPr>
            <a:spLocks noGrp="1"/>
          </p:cNvSpPr>
          <p:nvPr>
            <p:ph idx="1"/>
          </p:nvPr>
        </p:nvSpPr>
        <p:spPr>
          <a:xfrm>
            <a:off x="1690577" y="1084521"/>
            <a:ext cx="9814035" cy="4826701"/>
          </a:xfrm>
        </p:spPr>
        <p:txBody>
          <a:bodyPr/>
          <a:lstStyle/>
          <a:p>
            <a:pPr marL="742950" marR="0" lvl="1" indent="-285750" algn="l" defTabSz="457200" rtl="0" eaLnBrk="1" fontAlgn="auto" latinLnBrk="0" hangingPunct="1">
              <a:lnSpc>
                <a:spcPct val="150000"/>
              </a:lnSpc>
              <a:spcBef>
                <a:spcPts val="1000"/>
              </a:spcBef>
              <a:spcAft>
                <a:spcPts val="0"/>
              </a:spcAft>
              <a:buClr>
                <a:srgbClr val="A53010"/>
              </a:buClr>
              <a:buSzTx/>
              <a:buFont typeface="Wingdings 3" charset="2"/>
              <a:buChar char=""/>
              <a:tabLst/>
              <a:defRPr/>
            </a:pP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3. Click cell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A1</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Notice that the result of the formula displays in the cell, but the formula itself appears in the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formula bar</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a:t>
            </a:r>
          </a:p>
          <a:p>
            <a:pPr marL="742950" marR="0" lvl="1" indent="-285750" algn="l" defTabSz="457200" rtl="0" eaLnBrk="1" fontAlgn="auto" latinLnBrk="0" hangingPunct="1">
              <a:lnSpc>
                <a:spcPct val="150000"/>
              </a:lnSpc>
              <a:spcBef>
                <a:spcPts val="1000"/>
              </a:spcBef>
              <a:spcAft>
                <a:spcPts val="0"/>
              </a:spcAft>
              <a:buClr>
                <a:srgbClr val="A53010"/>
              </a:buClr>
              <a:buSzTx/>
              <a:buFont typeface="Wingdings 3" charset="2"/>
              <a:buChar char=""/>
              <a:tabLst/>
              <a:defRPr/>
            </a:pP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4. Double-click cell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A1</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The formula appears in both the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active cell </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and the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formula bar. </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You can edit the formula in this mode.</a:t>
            </a:r>
          </a:p>
          <a:p>
            <a:pPr marL="742950" marR="0" lvl="1" indent="-285750" algn="l" defTabSz="457200" rtl="0" eaLnBrk="1" fontAlgn="auto" latinLnBrk="0" hangingPunct="1">
              <a:lnSpc>
                <a:spcPct val="150000"/>
              </a:lnSpc>
              <a:spcBef>
                <a:spcPts val="1000"/>
              </a:spcBef>
              <a:spcAft>
                <a:spcPts val="0"/>
              </a:spcAft>
              <a:buClr>
                <a:srgbClr val="A53010"/>
              </a:buClr>
              <a:buSzTx/>
              <a:buFont typeface="Wingdings 3" charset="2"/>
              <a:buChar char=""/>
              <a:tabLst/>
              <a:defRPr/>
            </a:pP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5. Press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Enter</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a:t>
            </a:r>
          </a:p>
          <a:p>
            <a:endParaRPr lang="en-US" dirty="0"/>
          </a:p>
        </p:txBody>
      </p:sp>
    </p:spTree>
    <p:extLst>
      <p:ext uri="{BB962C8B-B14F-4D97-AF65-F5344CB8AC3E}">
        <p14:creationId xmlns:p14="http://schemas.microsoft.com/office/powerpoint/2010/main" val="64065666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2422E-EB31-4A3A-8543-39FC502F0AC5}"/>
              </a:ext>
            </a:extLst>
          </p:cNvPr>
          <p:cNvSpPr>
            <a:spLocks noGrp="1"/>
          </p:cNvSpPr>
          <p:nvPr>
            <p:ph type="title"/>
          </p:nvPr>
        </p:nvSpPr>
        <p:spPr>
          <a:xfrm>
            <a:off x="1626781" y="198808"/>
            <a:ext cx="9877831" cy="747970"/>
          </a:xfrm>
        </p:spPr>
        <p:txBody>
          <a:bodyPr>
            <a:normAutofit fontScale="90000"/>
          </a:bodyPr>
          <a:lstStyle/>
          <a:p>
            <a:r>
              <a:rPr kumimoji="0" lang="en-US" sz="3600" b="0" i="0" u="none" strike="noStrike" kern="1200" cap="none" spc="0" normalizeH="0" baseline="0" noProof="0" dirty="0">
                <a:ln>
                  <a:noFill/>
                </a:ln>
                <a:solidFill>
                  <a:prstClr val="black">
                    <a:lumMod val="85000"/>
                    <a:lumOff val="15000"/>
                  </a:prstClr>
                </a:solidFill>
                <a:effectLst/>
                <a:uLnTx/>
                <a:uFillTx/>
                <a:latin typeface="Century Gothic" panose="020B0502020202020204"/>
                <a:ea typeface="+mj-ea"/>
                <a:cs typeface="+mj-cs"/>
              </a:rPr>
              <a:t>CONTD…</a:t>
            </a:r>
            <a:br>
              <a:rPr kumimoji="0" lang="en-US" sz="3600" b="0" i="0" u="none" strike="noStrike" kern="1200" cap="none" spc="0" normalizeH="0" baseline="0" noProof="0" dirty="0">
                <a:ln>
                  <a:noFill/>
                </a:ln>
                <a:solidFill>
                  <a:prstClr val="black">
                    <a:lumMod val="85000"/>
                    <a:lumOff val="15000"/>
                  </a:prstClr>
                </a:solidFill>
                <a:effectLst/>
                <a:uLnTx/>
                <a:uFillTx/>
                <a:latin typeface="Century Gothic" panose="020B0502020202020204"/>
                <a:ea typeface="+mj-ea"/>
                <a:cs typeface="+mj-cs"/>
              </a:rPr>
            </a:br>
            <a:endParaRPr lang="en-US" dirty="0"/>
          </a:p>
        </p:txBody>
      </p:sp>
      <p:sp>
        <p:nvSpPr>
          <p:cNvPr id="3" name="Content Placeholder 2">
            <a:extLst>
              <a:ext uri="{FF2B5EF4-FFF2-40B4-BE49-F238E27FC236}">
                <a16:creationId xmlns:a16="http://schemas.microsoft.com/office/drawing/2014/main" id="{0935C62B-5945-4BAA-9ADC-41E6A6F06C4F}"/>
              </a:ext>
            </a:extLst>
          </p:cNvPr>
          <p:cNvSpPr>
            <a:spLocks noGrp="1"/>
          </p:cNvSpPr>
          <p:nvPr>
            <p:ph idx="1"/>
          </p:nvPr>
        </p:nvSpPr>
        <p:spPr>
          <a:xfrm>
            <a:off x="1626781" y="946778"/>
            <a:ext cx="9877831" cy="4964444"/>
          </a:xfrm>
        </p:spPr>
        <p:txBody>
          <a:bodyPr>
            <a:normAutofit/>
          </a:bodyPr>
          <a:lstStyle/>
          <a:p>
            <a:pPr marL="742950" marR="0" lvl="1" indent="-285750" algn="l" defTabSz="457200" rtl="0" eaLnBrk="1" fontAlgn="auto" latinLnBrk="0" hangingPunct="1">
              <a:lnSpc>
                <a:spcPct val="150000"/>
              </a:lnSpc>
              <a:spcBef>
                <a:spcPts val="1000"/>
              </a:spcBef>
              <a:spcAft>
                <a:spcPts val="0"/>
              </a:spcAft>
              <a:buClr>
                <a:srgbClr val="A53010"/>
              </a:buClr>
              <a:buSzTx/>
              <a:buFont typeface="Wingdings 3" charset="2"/>
              <a:buChar char=""/>
              <a:tabLst/>
              <a:defRPr/>
            </a:pP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6. On the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Formulas tab</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in the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Formula Auditing group</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click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Show Formulas</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The formula in cell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A1</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displays.</a:t>
            </a:r>
          </a:p>
          <a:p>
            <a:pPr marL="342900" marR="0" lvl="0" indent="-342900" algn="l" defTabSz="457200" rtl="0" eaLnBrk="1" fontAlgn="auto" latinLnBrk="0" hangingPunct="1">
              <a:lnSpc>
                <a:spcPct val="150000"/>
              </a:lnSpc>
              <a:spcBef>
                <a:spcPts val="1000"/>
              </a:spcBef>
              <a:spcAft>
                <a:spcPts val="0"/>
              </a:spcAft>
              <a:buClr>
                <a:srgbClr val="A53010"/>
              </a:buClr>
              <a:buSzTx/>
              <a:buFont typeface="Wingdings 3" charset="2"/>
              <a:buChar char=""/>
              <a:tabLst/>
              <a:defRPr/>
            </a:pP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Take Note </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While you are displaying formulas in the worksheet, you will not see the results of those formulas.</a:t>
            </a:r>
          </a:p>
          <a:p>
            <a:pPr marL="742950" marR="0" lvl="1" indent="-285750" algn="l" defTabSz="457200" rtl="0" eaLnBrk="1" fontAlgn="auto" latinLnBrk="0" hangingPunct="1">
              <a:lnSpc>
                <a:spcPct val="150000"/>
              </a:lnSpc>
              <a:spcBef>
                <a:spcPts val="1000"/>
              </a:spcBef>
              <a:spcAft>
                <a:spcPts val="0"/>
              </a:spcAft>
              <a:buClr>
                <a:srgbClr val="A53010"/>
              </a:buClr>
              <a:buSzTx/>
              <a:buFont typeface="Wingdings 3" charset="2"/>
              <a:buChar char=""/>
              <a:tabLst/>
              <a:defRPr/>
            </a:pP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7. Click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Show Formulas </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again to turn off formula display.</a:t>
            </a:r>
          </a:p>
          <a:p>
            <a:pPr marL="742950" marR="0" lvl="1" indent="-285750" algn="l" defTabSz="457200" rtl="0" eaLnBrk="1" fontAlgn="auto" latinLnBrk="0" hangingPunct="1">
              <a:lnSpc>
                <a:spcPct val="150000"/>
              </a:lnSpc>
              <a:spcBef>
                <a:spcPts val="1000"/>
              </a:spcBef>
              <a:spcAft>
                <a:spcPts val="0"/>
              </a:spcAft>
              <a:buClr>
                <a:srgbClr val="A53010"/>
              </a:buClr>
              <a:buSzTx/>
              <a:buFont typeface="Wingdings 3" charset="2"/>
              <a:buChar char=""/>
              <a:tabLst/>
              <a:defRPr/>
            </a:pP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8. SAVE the workbook in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a folder with your name </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as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Formula Practice</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a:t>
            </a:r>
          </a:p>
          <a:p>
            <a:endParaRPr lang="en-US" dirty="0"/>
          </a:p>
        </p:txBody>
      </p:sp>
    </p:spTree>
    <p:extLst>
      <p:ext uri="{BB962C8B-B14F-4D97-AF65-F5344CB8AC3E}">
        <p14:creationId xmlns:p14="http://schemas.microsoft.com/office/powerpoint/2010/main" val="192524205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7763F-CFEA-4C78-9B1A-16BB2FBC4F88}"/>
              </a:ext>
            </a:extLst>
          </p:cNvPr>
          <p:cNvSpPr>
            <a:spLocks noGrp="1"/>
          </p:cNvSpPr>
          <p:nvPr>
            <p:ph type="title"/>
          </p:nvPr>
        </p:nvSpPr>
        <p:spPr>
          <a:xfrm>
            <a:off x="1637414" y="198808"/>
            <a:ext cx="9867198" cy="843183"/>
          </a:xfrm>
        </p:spPr>
        <p:txBody>
          <a:bodyPr>
            <a:normAutofit/>
          </a:bodyPr>
          <a:lstStyle/>
          <a:p>
            <a:r>
              <a:rPr lang="en-US" dirty="0"/>
              <a:t>CONTD…</a:t>
            </a:r>
          </a:p>
        </p:txBody>
      </p:sp>
      <p:sp>
        <p:nvSpPr>
          <p:cNvPr id="3" name="Content Placeholder 2">
            <a:extLst>
              <a:ext uri="{FF2B5EF4-FFF2-40B4-BE49-F238E27FC236}">
                <a16:creationId xmlns:a16="http://schemas.microsoft.com/office/drawing/2014/main" id="{A03FC510-29B3-49ED-8AA7-25129D712DF9}"/>
              </a:ext>
            </a:extLst>
          </p:cNvPr>
          <p:cNvSpPr>
            <a:spLocks noGrp="1"/>
          </p:cNvSpPr>
          <p:nvPr>
            <p:ph idx="1"/>
          </p:nvPr>
        </p:nvSpPr>
        <p:spPr>
          <a:xfrm>
            <a:off x="1637414" y="1041991"/>
            <a:ext cx="9867198" cy="4869231"/>
          </a:xfrm>
        </p:spPr>
        <p:txBody>
          <a:bodyPr>
            <a:normAutofit/>
          </a:bodyPr>
          <a:lstStyle/>
          <a:p>
            <a:pPr>
              <a:lnSpc>
                <a:spcPct val="150000"/>
              </a:lnSpc>
            </a:pPr>
            <a:r>
              <a:rPr lang="en-US" sz="2400" dirty="0"/>
              <a:t>A formula is an equation that performs calculations, such as </a:t>
            </a:r>
            <a:r>
              <a:rPr lang="en-US" sz="2400" b="1" dirty="0"/>
              <a:t>addition, subtraction, multiplication, and division</a:t>
            </a:r>
            <a:r>
              <a:rPr lang="en-US" sz="2400" dirty="0"/>
              <a:t>, on values in a worksheet. </a:t>
            </a:r>
          </a:p>
          <a:p>
            <a:pPr>
              <a:lnSpc>
                <a:spcPct val="150000"/>
              </a:lnSpc>
            </a:pPr>
            <a:r>
              <a:rPr lang="en-US" sz="2400" dirty="0"/>
              <a:t>In Excel, a value can be </a:t>
            </a:r>
            <a:r>
              <a:rPr lang="en-US" sz="2400" b="1" dirty="0"/>
              <a:t>a number</a:t>
            </a:r>
            <a:r>
              <a:rPr lang="en-US" sz="2400" dirty="0"/>
              <a:t>, </a:t>
            </a:r>
            <a:r>
              <a:rPr lang="en-US" sz="2400" b="1" dirty="0"/>
              <a:t>a cell address</a:t>
            </a:r>
            <a:r>
              <a:rPr lang="en-US" sz="2400" dirty="0"/>
              <a:t>, a </a:t>
            </a:r>
            <a:r>
              <a:rPr lang="en-US" sz="2400" b="1" dirty="0"/>
              <a:t>date, text, or Boolean data</a:t>
            </a:r>
            <a:r>
              <a:rPr lang="en-US" sz="2400" dirty="0"/>
              <a:t>, but is usually a </a:t>
            </a:r>
            <a:r>
              <a:rPr lang="en-US" sz="2400" b="1" dirty="0"/>
              <a:t>number </a:t>
            </a:r>
            <a:r>
              <a:rPr lang="en-US" sz="2400" dirty="0"/>
              <a:t>or </a:t>
            </a:r>
            <a:r>
              <a:rPr lang="en-US" sz="2400" b="1" dirty="0"/>
              <a:t>cell address </a:t>
            </a:r>
            <a:r>
              <a:rPr lang="en-US" sz="2400" dirty="0"/>
              <a:t>in terms of formulas. </a:t>
            </a:r>
          </a:p>
          <a:p>
            <a:pPr>
              <a:lnSpc>
                <a:spcPct val="150000"/>
              </a:lnSpc>
            </a:pPr>
            <a:r>
              <a:rPr lang="en-US" sz="2400" dirty="0"/>
              <a:t>A formula consists of two elements: </a:t>
            </a:r>
            <a:r>
              <a:rPr lang="en-US" sz="2400" b="1" dirty="0"/>
              <a:t>operands</a:t>
            </a:r>
            <a:r>
              <a:rPr lang="en-US" sz="2400" dirty="0"/>
              <a:t> and </a:t>
            </a:r>
            <a:r>
              <a:rPr lang="en-US" sz="2400" b="1" dirty="0"/>
              <a:t>calculation operators</a:t>
            </a:r>
            <a:r>
              <a:rPr lang="en-US" sz="2400" dirty="0"/>
              <a:t>. </a:t>
            </a:r>
          </a:p>
        </p:txBody>
      </p:sp>
    </p:spTree>
    <p:extLst>
      <p:ext uri="{BB962C8B-B14F-4D97-AF65-F5344CB8AC3E}">
        <p14:creationId xmlns:p14="http://schemas.microsoft.com/office/powerpoint/2010/main" val="35560183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7AEF5-2408-46D6-9030-EC2F218F3438}"/>
              </a:ext>
            </a:extLst>
          </p:cNvPr>
          <p:cNvSpPr>
            <a:spLocks noGrp="1"/>
          </p:cNvSpPr>
          <p:nvPr>
            <p:ph type="title"/>
          </p:nvPr>
        </p:nvSpPr>
        <p:spPr>
          <a:xfrm>
            <a:off x="1637414" y="220073"/>
            <a:ext cx="9867198" cy="906978"/>
          </a:xfrm>
        </p:spPr>
        <p:txBody>
          <a:bodyPr/>
          <a:lstStyle/>
          <a:p>
            <a:r>
              <a:rPr lang="en-US" dirty="0">
                <a:solidFill>
                  <a:prstClr val="black">
                    <a:lumMod val="85000"/>
                    <a:lumOff val="15000"/>
                  </a:prstClr>
                </a:solidFill>
                <a:latin typeface="Century Gothic" panose="020B0502020202020204"/>
              </a:rPr>
              <a:t>CONTD…</a:t>
            </a:r>
            <a:endParaRPr lang="en-US" dirty="0"/>
          </a:p>
        </p:txBody>
      </p:sp>
      <p:sp>
        <p:nvSpPr>
          <p:cNvPr id="3" name="Content Placeholder 2">
            <a:extLst>
              <a:ext uri="{FF2B5EF4-FFF2-40B4-BE49-F238E27FC236}">
                <a16:creationId xmlns:a16="http://schemas.microsoft.com/office/drawing/2014/main" id="{F0C96097-B4CC-42B4-BBB7-56C16996F58F}"/>
              </a:ext>
            </a:extLst>
          </p:cNvPr>
          <p:cNvSpPr>
            <a:spLocks noGrp="1"/>
          </p:cNvSpPr>
          <p:nvPr>
            <p:ph idx="1"/>
          </p:nvPr>
        </p:nvSpPr>
        <p:spPr>
          <a:xfrm>
            <a:off x="1637414" y="1127051"/>
            <a:ext cx="9867198" cy="4784171"/>
          </a:xfrm>
        </p:spPr>
        <p:txBody>
          <a:bodyPr>
            <a:normAutofit lnSpcReduction="10000"/>
          </a:bodyPr>
          <a:lstStyle/>
          <a:p>
            <a:pPr marL="342900" marR="0" lvl="0" indent="-342900" algn="l" defTabSz="457200" rtl="0" eaLnBrk="1" fontAlgn="auto" latinLnBrk="0" hangingPunct="1">
              <a:lnSpc>
                <a:spcPct val="150000"/>
              </a:lnSpc>
              <a:spcBef>
                <a:spcPts val="1000"/>
              </a:spcBef>
              <a:spcAft>
                <a:spcPts val="0"/>
              </a:spcAft>
              <a:buClr>
                <a:srgbClr val="A53010"/>
              </a:buClr>
              <a:buSzTx/>
              <a:buFont typeface="Wingdings 3" charset="2"/>
              <a:buChar char=""/>
              <a:tabLst/>
              <a:defRPr/>
            </a:pP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Operands</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identify the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values to be used </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in the calculation. </a:t>
            </a:r>
          </a:p>
          <a:p>
            <a:pPr marL="742950" marR="0" lvl="1" indent="-285750" algn="l" defTabSz="457200" rtl="0" eaLnBrk="1" fontAlgn="auto" latinLnBrk="0" hangingPunct="1">
              <a:lnSpc>
                <a:spcPct val="150000"/>
              </a:lnSpc>
              <a:spcBef>
                <a:spcPts val="1000"/>
              </a:spcBef>
              <a:spcAft>
                <a:spcPts val="0"/>
              </a:spcAft>
              <a:buClr>
                <a:srgbClr val="A53010"/>
              </a:buClr>
              <a:buSzTx/>
              <a:buFont typeface="Wingdings 3" charset="2"/>
              <a:buChar char=""/>
              <a:tabLst/>
              <a:defRPr/>
            </a:pP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An operand can be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a constant value</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or a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variable</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such as a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cell reference</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a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range of cells</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or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another formula.</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a:t>
            </a:r>
          </a:p>
          <a:p>
            <a:pPr marL="742950" marR="0" lvl="1" indent="-285750" algn="l" defTabSz="457200" rtl="0" eaLnBrk="1" fontAlgn="auto" latinLnBrk="0" hangingPunct="1">
              <a:lnSpc>
                <a:spcPct val="150000"/>
              </a:lnSpc>
              <a:spcBef>
                <a:spcPts val="1000"/>
              </a:spcBef>
              <a:spcAft>
                <a:spcPts val="0"/>
              </a:spcAft>
              <a:buClr>
                <a:srgbClr val="A53010"/>
              </a:buClr>
              <a:buSzTx/>
              <a:buFont typeface="Wingdings 3" charset="2"/>
              <a:buChar char=""/>
              <a:tabLst/>
              <a:defRPr/>
            </a:pP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A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constant </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is a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number or text </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value that is entered directly into a formula. </a:t>
            </a:r>
          </a:p>
          <a:p>
            <a:pPr marL="742950" marR="0" lvl="1" indent="-285750" algn="l" defTabSz="457200" rtl="0" eaLnBrk="1" fontAlgn="auto" latinLnBrk="0" hangingPunct="1">
              <a:lnSpc>
                <a:spcPct val="150000"/>
              </a:lnSpc>
              <a:spcBef>
                <a:spcPts val="1000"/>
              </a:spcBef>
              <a:spcAft>
                <a:spcPts val="0"/>
              </a:spcAft>
              <a:buClr>
                <a:srgbClr val="A53010"/>
              </a:buClr>
              <a:buSzTx/>
              <a:buFont typeface="Wingdings 3" charset="2"/>
              <a:buChar char=""/>
              <a:tabLst/>
              <a:defRPr/>
            </a:pP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A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variable</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is a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symbol or name </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that represents something else, which can be a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cell address</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a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range of cells</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and so on. </a:t>
            </a:r>
            <a:endPar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endParaRPr>
          </a:p>
          <a:p>
            <a:endParaRPr lang="en-US" dirty="0"/>
          </a:p>
        </p:txBody>
      </p:sp>
    </p:spTree>
    <p:extLst>
      <p:ext uri="{BB962C8B-B14F-4D97-AF65-F5344CB8AC3E}">
        <p14:creationId xmlns:p14="http://schemas.microsoft.com/office/powerpoint/2010/main" val="290229970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B77CA-8D84-4028-87E1-27C7F852A373}"/>
              </a:ext>
            </a:extLst>
          </p:cNvPr>
          <p:cNvSpPr>
            <a:spLocks noGrp="1"/>
          </p:cNvSpPr>
          <p:nvPr>
            <p:ph type="title"/>
          </p:nvPr>
        </p:nvSpPr>
        <p:spPr>
          <a:xfrm>
            <a:off x="1637414" y="188175"/>
            <a:ext cx="9867198" cy="896346"/>
          </a:xfrm>
        </p:spPr>
        <p:txBody>
          <a:bodyPr/>
          <a:lstStyle/>
          <a:p>
            <a:r>
              <a:rPr lang="en-US" dirty="0">
                <a:solidFill>
                  <a:prstClr val="black">
                    <a:lumMod val="85000"/>
                    <a:lumOff val="15000"/>
                  </a:prstClr>
                </a:solidFill>
                <a:latin typeface="Century Gothic" panose="020B0502020202020204"/>
              </a:rPr>
              <a:t>CONTD…</a:t>
            </a:r>
            <a:endParaRPr lang="en-US" dirty="0"/>
          </a:p>
        </p:txBody>
      </p:sp>
      <p:sp>
        <p:nvSpPr>
          <p:cNvPr id="3" name="Content Placeholder 2">
            <a:extLst>
              <a:ext uri="{FF2B5EF4-FFF2-40B4-BE49-F238E27FC236}">
                <a16:creationId xmlns:a16="http://schemas.microsoft.com/office/drawing/2014/main" id="{AA071D70-E088-4C70-9006-E2CB95D1F2B2}"/>
              </a:ext>
            </a:extLst>
          </p:cNvPr>
          <p:cNvSpPr>
            <a:spLocks noGrp="1"/>
          </p:cNvSpPr>
          <p:nvPr>
            <p:ph idx="1"/>
          </p:nvPr>
        </p:nvSpPr>
        <p:spPr>
          <a:xfrm>
            <a:off x="1637414" y="1084521"/>
            <a:ext cx="9867198" cy="4826701"/>
          </a:xfrm>
        </p:spPr>
        <p:txBody>
          <a:bodyPr/>
          <a:lstStyle/>
          <a:p>
            <a:pPr marL="342900" marR="0" lvl="0" indent="-342900" algn="l" defTabSz="457200" rtl="0" eaLnBrk="1" fontAlgn="auto" latinLnBrk="0" hangingPunct="1">
              <a:lnSpc>
                <a:spcPct val="150000"/>
              </a:lnSpc>
              <a:spcBef>
                <a:spcPts val="1000"/>
              </a:spcBef>
              <a:spcAft>
                <a:spcPts val="0"/>
              </a:spcAft>
              <a:buClr>
                <a:srgbClr val="A53010"/>
              </a:buClr>
              <a:buSzTx/>
              <a:buFont typeface="Wingdings 3" charset="2"/>
              <a:buChar char=""/>
              <a:tabLst/>
              <a:defRPr/>
            </a:pP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Calculation</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operators specify the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calculations</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to be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performed</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a:t>
            </a:r>
          </a:p>
          <a:p>
            <a:pPr marL="342900" marR="0" lvl="0" indent="-342900" algn="l" defTabSz="457200" rtl="0" eaLnBrk="1" fontAlgn="auto" latinLnBrk="0" hangingPunct="1">
              <a:lnSpc>
                <a:spcPct val="150000"/>
              </a:lnSpc>
              <a:spcBef>
                <a:spcPts val="1000"/>
              </a:spcBef>
              <a:spcAft>
                <a:spcPts val="0"/>
              </a:spcAft>
              <a:buClr>
                <a:srgbClr val="A53010"/>
              </a:buClr>
              <a:buSzTx/>
              <a:buFont typeface="Wingdings 3" charset="2"/>
              <a:buChar char=""/>
              <a:tabLst/>
              <a:defRPr/>
            </a:pP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To allow Excel to distinguish formulas from data, all formulas begin with an equal sign (=).</a:t>
            </a:r>
          </a:p>
          <a:p>
            <a:pPr marL="342900" marR="0" lvl="0" indent="-342900" algn="l" defTabSz="457200" rtl="0" eaLnBrk="1" fontAlgn="auto" latinLnBrk="0" hangingPunct="1">
              <a:lnSpc>
                <a:spcPct val="150000"/>
              </a:lnSpc>
              <a:spcBef>
                <a:spcPts val="1000"/>
              </a:spcBef>
              <a:spcAft>
                <a:spcPts val="0"/>
              </a:spcAft>
              <a:buClr>
                <a:srgbClr val="A53010"/>
              </a:buClr>
              <a:buSzTx/>
              <a:buFont typeface="Wingdings 3" charset="2"/>
              <a:buChar char=""/>
              <a:tabLst/>
              <a:defRPr/>
            </a:pP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Take Note </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You can begin a formula with a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plus (+) sign </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or a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minus (−) sign </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as the beginning calculation operator, but Excel changes it to an equal sign when you press Enter. </a:t>
            </a:r>
          </a:p>
          <a:p>
            <a:endParaRPr lang="en-US" dirty="0"/>
          </a:p>
        </p:txBody>
      </p:sp>
    </p:spTree>
    <p:extLst>
      <p:ext uri="{BB962C8B-B14F-4D97-AF65-F5344CB8AC3E}">
        <p14:creationId xmlns:p14="http://schemas.microsoft.com/office/powerpoint/2010/main" val="216830708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DF1E5-429B-4766-A7E2-FB7462487F92}"/>
              </a:ext>
            </a:extLst>
          </p:cNvPr>
          <p:cNvSpPr>
            <a:spLocks noGrp="1"/>
          </p:cNvSpPr>
          <p:nvPr>
            <p:ph type="title"/>
          </p:nvPr>
        </p:nvSpPr>
        <p:spPr>
          <a:xfrm>
            <a:off x="1605516" y="230705"/>
            <a:ext cx="9899096" cy="864448"/>
          </a:xfrm>
        </p:spPr>
        <p:txBody>
          <a:bodyPr/>
          <a:lstStyle/>
          <a:p>
            <a:r>
              <a:rPr lang="en-US" dirty="0">
                <a:solidFill>
                  <a:prstClr val="black">
                    <a:lumMod val="85000"/>
                    <a:lumOff val="15000"/>
                  </a:prstClr>
                </a:solidFill>
                <a:latin typeface="Century Gothic" panose="020B0502020202020204"/>
              </a:rPr>
              <a:t>CONTD…</a:t>
            </a:r>
            <a:endParaRPr lang="en-US" dirty="0"/>
          </a:p>
        </p:txBody>
      </p:sp>
      <p:sp>
        <p:nvSpPr>
          <p:cNvPr id="3" name="Content Placeholder 2">
            <a:extLst>
              <a:ext uri="{FF2B5EF4-FFF2-40B4-BE49-F238E27FC236}">
                <a16:creationId xmlns:a16="http://schemas.microsoft.com/office/drawing/2014/main" id="{52F865E3-10F7-4622-9586-7C98C365C919}"/>
              </a:ext>
            </a:extLst>
          </p:cNvPr>
          <p:cNvSpPr>
            <a:spLocks noGrp="1"/>
          </p:cNvSpPr>
          <p:nvPr>
            <p:ph idx="1"/>
          </p:nvPr>
        </p:nvSpPr>
        <p:spPr>
          <a:xfrm>
            <a:off x="1605516" y="1095153"/>
            <a:ext cx="9899096" cy="4816069"/>
          </a:xfrm>
        </p:spPr>
        <p:txBody>
          <a:bodyPr>
            <a:noAutofit/>
          </a:bodyPr>
          <a:lstStyle/>
          <a:p>
            <a:pPr marL="342900" marR="0" lvl="0" indent="-342900" algn="l" defTabSz="457200" rtl="0" eaLnBrk="1" fontAlgn="auto" latinLnBrk="0" hangingPunct="1">
              <a:lnSpc>
                <a:spcPct val="150000"/>
              </a:lnSpc>
              <a:spcBef>
                <a:spcPts val="1000"/>
              </a:spcBef>
              <a:spcAft>
                <a:spcPts val="0"/>
              </a:spcAft>
              <a:buClr>
                <a:srgbClr val="A53010"/>
              </a:buClr>
              <a:buSzTx/>
              <a:buFont typeface="Wingdings 3" charset="2"/>
              <a:buChar char=""/>
              <a:tabLst/>
              <a:defRPr/>
            </a:pP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Excel doesn’t recognize a construct like 3+4= as a legitimate formula. Excel treats it like an ordinary string of characters.</a:t>
            </a:r>
          </a:p>
          <a:p>
            <a:pPr marL="342900" marR="0" lvl="0" indent="-342900" algn="l" defTabSz="457200" rtl="0" eaLnBrk="1" fontAlgn="auto" latinLnBrk="0" hangingPunct="1">
              <a:lnSpc>
                <a:spcPct val="150000"/>
              </a:lnSpc>
              <a:spcBef>
                <a:spcPts val="1000"/>
              </a:spcBef>
              <a:spcAft>
                <a:spcPts val="0"/>
              </a:spcAft>
              <a:buClr>
                <a:srgbClr val="A53010"/>
              </a:buClr>
              <a:buSzTx/>
              <a:buFont typeface="Wingdings 3" charset="2"/>
              <a:buChar char=""/>
              <a:tabLst/>
              <a:defRPr/>
            </a:pP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Excel uses four types of calculation operators: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arithmetic, comparison, text concatenation, and reference</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a:t>
            </a:r>
          </a:p>
          <a:p>
            <a:pPr marL="342900" marR="0" lvl="0" indent="-342900" algn="l" defTabSz="457200" rtl="0" eaLnBrk="1" fontAlgn="auto" latinLnBrk="0" hangingPunct="1">
              <a:lnSpc>
                <a:spcPct val="150000"/>
              </a:lnSpc>
              <a:spcBef>
                <a:spcPts val="1000"/>
              </a:spcBef>
              <a:spcAft>
                <a:spcPts val="0"/>
              </a:spcAft>
              <a:buClr>
                <a:srgbClr val="A53010"/>
              </a:buClr>
              <a:buSzTx/>
              <a:buFont typeface="Wingdings 3" charset="2"/>
              <a:buChar char=""/>
              <a:tabLst/>
              <a:defRPr/>
            </a:pPr>
            <a:r>
              <a:rPr lang="en-US" sz="2400" dirty="0">
                <a:solidFill>
                  <a:prstClr val="black">
                    <a:lumMod val="75000"/>
                    <a:lumOff val="25000"/>
                  </a:prstClr>
                </a:solidFill>
                <a:latin typeface="Century Gothic" panose="020B0502020202020204"/>
              </a:rPr>
              <a:t>We will look at</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several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arithmetic operators </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and the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equal sign</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which is a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comparison operator</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a:t>
            </a:r>
            <a:endParaRPr lang="en-US" sz="2400" dirty="0"/>
          </a:p>
        </p:txBody>
      </p:sp>
    </p:spTree>
    <p:extLst>
      <p:ext uri="{BB962C8B-B14F-4D97-AF65-F5344CB8AC3E}">
        <p14:creationId xmlns:p14="http://schemas.microsoft.com/office/powerpoint/2010/main" val="12279689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5DB03-F9B2-4018-B407-C6D2CB287852}"/>
              </a:ext>
            </a:extLst>
          </p:cNvPr>
          <p:cNvSpPr>
            <a:spLocks noGrp="1"/>
          </p:cNvSpPr>
          <p:nvPr>
            <p:ph type="title"/>
          </p:nvPr>
        </p:nvSpPr>
        <p:spPr>
          <a:xfrm>
            <a:off x="1670756" y="306333"/>
            <a:ext cx="9833856" cy="901578"/>
          </a:xfrm>
        </p:spPr>
        <p:txBody>
          <a:bodyPr>
            <a:normAutofit/>
          </a:bodyPr>
          <a:lstStyle/>
          <a:p>
            <a:r>
              <a:rPr lang="en-US" dirty="0"/>
              <a:t>CREATING WORKBOOKS</a:t>
            </a:r>
          </a:p>
        </p:txBody>
      </p:sp>
      <p:sp>
        <p:nvSpPr>
          <p:cNvPr id="3" name="Content Placeholder 2">
            <a:extLst>
              <a:ext uri="{FF2B5EF4-FFF2-40B4-BE49-F238E27FC236}">
                <a16:creationId xmlns:a16="http://schemas.microsoft.com/office/drawing/2014/main" id="{33E260CD-B0FE-4C0C-86B0-3AA48381071F}"/>
              </a:ext>
            </a:extLst>
          </p:cNvPr>
          <p:cNvSpPr>
            <a:spLocks noGrp="1"/>
          </p:cNvSpPr>
          <p:nvPr>
            <p:ph idx="1"/>
          </p:nvPr>
        </p:nvSpPr>
        <p:spPr>
          <a:xfrm>
            <a:off x="1670756" y="1207911"/>
            <a:ext cx="9833856" cy="5068711"/>
          </a:xfrm>
        </p:spPr>
        <p:txBody>
          <a:bodyPr>
            <a:normAutofit fontScale="92500"/>
          </a:bodyPr>
          <a:lstStyle/>
          <a:p>
            <a:pPr>
              <a:lnSpc>
                <a:spcPct val="160000"/>
              </a:lnSpc>
            </a:pPr>
            <a:r>
              <a:rPr lang="en-US" sz="2400" dirty="0"/>
              <a:t>Different ways to create a new Microsoft Excel workbook. </a:t>
            </a:r>
          </a:p>
          <a:p>
            <a:pPr lvl="1">
              <a:lnSpc>
                <a:spcPct val="160000"/>
              </a:lnSpc>
            </a:pPr>
            <a:r>
              <a:rPr lang="en-US" sz="2400" dirty="0"/>
              <a:t>You can open </a:t>
            </a:r>
            <a:r>
              <a:rPr lang="en-US" sz="2400" b="1" dirty="0"/>
              <a:t>a new, blank workbook </a:t>
            </a:r>
            <a:r>
              <a:rPr lang="en-US" sz="2400" dirty="0"/>
              <a:t>when you launch Excel or by using </a:t>
            </a:r>
            <a:r>
              <a:rPr lang="en-US" sz="2400" b="1" dirty="0"/>
              <a:t>the File tab </a:t>
            </a:r>
            <a:r>
              <a:rPr lang="en-US" sz="2400" dirty="0"/>
              <a:t>to access Backstage view. </a:t>
            </a:r>
          </a:p>
          <a:p>
            <a:pPr lvl="2" indent="-342900">
              <a:lnSpc>
                <a:spcPct val="160000"/>
              </a:lnSpc>
              <a:buClr>
                <a:srgbClr val="A53010"/>
              </a:buClr>
              <a:defRPr/>
            </a:pPr>
            <a:r>
              <a:rPr lang="en-US" sz="2400" dirty="0">
                <a:solidFill>
                  <a:prstClr val="black">
                    <a:lumMod val="75000"/>
                    <a:lumOff val="25000"/>
                  </a:prstClr>
                </a:solidFill>
                <a:latin typeface="Century Gothic" panose="020B0502020202020204"/>
              </a:rPr>
              <a:t>L</a:t>
            </a:r>
            <a:r>
              <a:rPr kumimoji="0" lang="en-US" sz="2400" b="0" i="0" u="none" strike="noStrike" kern="1200" cap="none" spc="0" normalizeH="0" baseline="0" noProof="0" dirty="0" err="1">
                <a:ln>
                  <a:noFill/>
                </a:ln>
                <a:solidFill>
                  <a:prstClr val="black">
                    <a:lumMod val="75000"/>
                    <a:lumOff val="25000"/>
                  </a:prstClr>
                </a:solidFill>
                <a:effectLst/>
                <a:uLnTx/>
                <a:uFillTx/>
                <a:latin typeface="Century Gothic" panose="020B0502020202020204"/>
                <a:ea typeface="+mn-ea"/>
                <a:cs typeface="+mn-cs"/>
              </a:rPr>
              <a:t>aunch</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Excel and select a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blank workbook</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a:t>
            </a:r>
            <a:endParaRPr lang="en-US" sz="2400" dirty="0"/>
          </a:p>
          <a:p>
            <a:pPr lvl="1">
              <a:lnSpc>
                <a:spcPct val="160000"/>
              </a:lnSpc>
            </a:pPr>
            <a:r>
              <a:rPr lang="en-US" sz="2400" dirty="0"/>
              <a:t>You can also use </a:t>
            </a:r>
            <a:r>
              <a:rPr lang="en-US" sz="2400" b="1" dirty="0"/>
              <a:t>a template </a:t>
            </a:r>
            <a:r>
              <a:rPr lang="en-US" sz="2400" dirty="0"/>
              <a:t>to create a new workbook. A template is a model that has already been set up to display certain kinds of data, such as sales reports, invoices, and so on.</a:t>
            </a:r>
          </a:p>
          <a:p>
            <a:pPr marL="1143000" marR="0" lvl="2" indent="-342900" algn="l" defTabSz="457200" rtl="0" eaLnBrk="1" fontAlgn="auto" latinLnBrk="0" hangingPunct="1">
              <a:lnSpc>
                <a:spcPct val="160000"/>
              </a:lnSpc>
              <a:spcBef>
                <a:spcPts val="1000"/>
              </a:spcBef>
              <a:spcAft>
                <a:spcPts val="0"/>
              </a:spcAft>
              <a:buClr>
                <a:srgbClr val="A53010"/>
              </a:buClr>
              <a:buSzTx/>
              <a:buFont typeface="Wingdings 3" charset="2"/>
              <a:buChar char=""/>
              <a:tabLst/>
              <a:defRPr/>
            </a:pP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Launch Excel and select a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type of template</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a:t>
            </a:r>
          </a:p>
          <a:p>
            <a:pPr marL="1143000" marR="0" lvl="2" indent="-228600" algn="l" defTabSz="457200" rtl="0" eaLnBrk="1" fontAlgn="auto" latinLnBrk="0" hangingPunct="1">
              <a:lnSpc>
                <a:spcPct val="150000"/>
              </a:lnSpc>
              <a:spcBef>
                <a:spcPts val="1000"/>
              </a:spcBef>
              <a:spcAft>
                <a:spcPts val="0"/>
              </a:spcAft>
              <a:buClr>
                <a:srgbClr val="A53010"/>
              </a:buClr>
              <a:buSzTx/>
              <a:buFont typeface="Wingdings 3" charset="2"/>
              <a:buChar char=""/>
              <a:tabLst/>
              <a:defRPr/>
            </a:pPr>
            <a:endParaRPr kumimoji="0" lang="en-US" sz="18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endParaRPr>
          </a:p>
          <a:p>
            <a:pPr lvl="2">
              <a:lnSpc>
                <a:spcPct val="150000"/>
              </a:lnSpc>
            </a:pPr>
            <a:endParaRPr lang="en-US" sz="1800" dirty="0"/>
          </a:p>
          <a:p>
            <a:pPr marL="457200" lvl="1" indent="0">
              <a:lnSpc>
                <a:spcPct val="150000"/>
              </a:lnSpc>
              <a:buNone/>
            </a:pPr>
            <a:endParaRPr lang="en-US" sz="2000" dirty="0"/>
          </a:p>
        </p:txBody>
      </p:sp>
    </p:spTree>
    <p:extLst>
      <p:ext uri="{BB962C8B-B14F-4D97-AF65-F5344CB8AC3E}">
        <p14:creationId xmlns:p14="http://schemas.microsoft.com/office/powerpoint/2010/main" val="55317931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FD2B8-EAD3-45FB-9D2A-03461ADE74D6}"/>
              </a:ext>
            </a:extLst>
          </p:cNvPr>
          <p:cNvSpPr>
            <a:spLocks noGrp="1"/>
          </p:cNvSpPr>
          <p:nvPr>
            <p:ph type="title"/>
          </p:nvPr>
        </p:nvSpPr>
        <p:spPr>
          <a:xfrm>
            <a:off x="1650308" y="177543"/>
            <a:ext cx="9824668" cy="727018"/>
          </a:xfrm>
        </p:spPr>
        <p:txBody>
          <a:bodyPr/>
          <a:lstStyle/>
          <a:p>
            <a:r>
              <a:rPr lang="en-US" dirty="0"/>
              <a:t>EXCEL ARITHMETIC OPERATORS</a:t>
            </a:r>
          </a:p>
        </p:txBody>
      </p:sp>
      <p:sp>
        <p:nvSpPr>
          <p:cNvPr id="3" name="Content Placeholder 2">
            <a:extLst>
              <a:ext uri="{FF2B5EF4-FFF2-40B4-BE49-F238E27FC236}">
                <a16:creationId xmlns:a16="http://schemas.microsoft.com/office/drawing/2014/main" id="{42D98943-180C-4164-826B-E9B8E94A60EA}"/>
              </a:ext>
            </a:extLst>
          </p:cNvPr>
          <p:cNvSpPr>
            <a:spLocks noGrp="1"/>
          </p:cNvSpPr>
          <p:nvPr>
            <p:ph idx="1"/>
          </p:nvPr>
        </p:nvSpPr>
        <p:spPr>
          <a:xfrm>
            <a:off x="1620672" y="904561"/>
            <a:ext cx="9854304" cy="5443076"/>
          </a:xfrm>
        </p:spPr>
        <p:txBody>
          <a:bodyPr>
            <a:normAutofit/>
          </a:bodyPr>
          <a:lstStyle/>
          <a:p>
            <a:r>
              <a:rPr lang="en-US" sz="2400" dirty="0"/>
              <a:t>Operators Excel uses for formulas:</a:t>
            </a:r>
          </a:p>
        </p:txBody>
      </p:sp>
      <p:graphicFrame>
        <p:nvGraphicFramePr>
          <p:cNvPr id="4" name="Table 4">
            <a:extLst>
              <a:ext uri="{FF2B5EF4-FFF2-40B4-BE49-F238E27FC236}">
                <a16:creationId xmlns:a16="http://schemas.microsoft.com/office/drawing/2014/main" id="{F418C197-4BB3-4DF4-AC84-A44685517DB2}"/>
              </a:ext>
            </a:extLst>
          </p:cNvPr>
          <p:cNvGraphicFramePr>
            <a:graphicFrameLocks noGrp="1"/>
          </p:cNvGraphicFramePr>
          <p:nvPr>
            <p:extLst>
              <p:ext uri="{D42A27DB-BD31-4B8C-83A1-F6EECF244321}">
                <p14:modId xmlns:p14="http://schemas.microsoft.com/office/powerpoint/2010/main" val="4151420536"/>
              </p:ext>
            </p:extLst>
          </p:nvPr>
        </p:nvGraphicFramePr>
        <p:xfrm>
          <a:off x="2589212" y="1540308"/>
          <a:ext cx="7946860" cy="4645138"/>
        </p:xfrm>
        <a:graphic>
          <a:graphicData uri="http://schemas.openxmlformats.org/drawingml/2006/table">
            <a:tbl>
              <a:tblPr firstRow="1" bandRow="1">
                <a:tableStyleId>{5C22544A-7EE6-4342-B048-85BDC9FD1C3A}</a:tableStyleId>
              </a:tblPr>
              <a:tblGrid>
                <a:gridCol w="1571426">
                  <a:extLst>
                    <a:ext uri="{9D8B030D-6E8A-4147-A177-3AD203B41FA5}">
                      <a16:colId xmlns:a16="http://schemas.microsoft.com/office/drawing/2014/main" val="4060299163"/>
                    </a:ext>
                  </a:extLst>
                </a:gridCol>
                <a:gridCol w="1846677">
                  <a:extLst>
                    <a:ext uri="{9D8B030D-6E8A-4147-A177-3AD203B41FA5}">
                      <a16:colId xmlns:a16="http://schemas.microsoft.com/office/drawing/2014/main" val="700096447"/>
                    </a:ext>
                  </a:extLst>
                </a:gridCol>
                <a:gridCol w="3297638">
                  <a:extLst>
                    <a:ext uri="{9D8B030D-6E8A-4147-A177-3AD203B41FA5}">
                      <a16:colId xmlns:a16="http://schemas.microsoft.com/office/drawing/2014/main" val="646628036"/>
                    </a:ext>
                  </a:extLst>
                </a:gridCol>
                <a:gridCol w="1231119">
                  <a:extLst>
                    <a:ext uri="{9D8B030D-6E8A-4147-A177-3AD203B41FA5}">
                      <a16:colId xmlns:a16="http://schemas.microsoft.com/office/drawing/2014/main" val="1370931524"/>
                    </a:ext>
                  </a:extLst>
                </a:gridCol>
              </a:tblGrid>
              <a:tr h="577617">
                <a:tc>
                  <a:txBody>
                    <a:bodyPr/>
                    <a:lstStyle/>
                    <a:p>
                      <a:r>
                        <a:rPr lang="en-US" dirty="0"/>
                        <a:t>OPERATOR (KEY)</a:t>
                      </a:r>
                    </a:p>
                  </a:txBody>
                  <a:tcPr/>
                </a:tc>
                <a:tc>
                  <a:txBody>
                    <a:bodyPr/>
                    <a:lstStyle/>
                    <a:p>
                      <a:r>
                        <a:rPr lang="en-US" dirty="0"/>
                        <a:t>NAME</a:t>
                      </a:r>
                    </a:p>
                  </a:txBody>
                  <a:tcPr/>
                </a:tc>
                <a:tc>
                  <a:txBody>
                    <a:bodyPr/>
                    <a:lstStyle/>
                    <a:p>
                      <a:r>
                        <a:rPr lang="en-US" dirty="0"/>
                        <a:t>FUNCTION/CALCULATION</a:t>
                      </a:r>
                    </a:p>
                  </a:txBody>
                  <a:tcPr/>
                </a:tc>
                <a:tc>
                  <a:txBody>
                    <a:bodyPr/>
                    <a:lstStyle/>
                    <a:p>
                      <a:r>
                        <a:rPr lang="en-US" dirty="0"/>
                        <a:t>EXAMPLE</a:t>
                      </a:r>
                    </a:p>
                  </a:txBody>
                  <a:tcPr/>
                </a:tc>
                <a:extLst>
                  <a:ext uri="{0D108BD9-81ED-4DB2-BD59-A6C34878D82A}">
                    <a16:rowId xmlns:a16="http://schemas.microsoft.com/office/drawing/2014/main" val="2870786653"/>
                  </a:ext>
                </a:extLst>
              </a:tr>
              <a:tr h="577617">
                <a:tc>
                  <a:txBody>
                    <a:bodyPr/>
                    <a:lstStyle/>
                    <a:p>
                      <a:r>
                        <a:rPr lang="en-US" dirty="0"/>
                        <a:t>=</a:t>
                      </a:r>
                    </a:p>
                  </a:txBody>
                  <a:tcPr/>
                </a:tc>
                <a:tc>
                  <a:txBody>
                    <a:bodyPr/>
                    <a:lstStyle/>
                    <a:p>
                      <a:r>
                        <a:rPr lang="en-US" dirty="0"/>
                        <a:t>Equals sign</a:t>
                      </a:r>
                    </a:p>
                  </a:txBody>
                  <a:tcPr/>
                </a:tc>
                <a:tc>
                  <a:txBody>
                    <a:bodyPr/>
                    <a:lstStyle/>
                    <a:p>
                      <a:r>
                        <a:rPr lang="en-US" dirty="0"/>
                        <a:t>Begins all Excel functions and formulas</a:t>
                      </a:r>
                    </a:p>
                  </a:txBody>
                  <a:tcPr/>
                </a:tc>
                <a:tc>
                  <a:txBody>
                    <a:bodyPr/>
                    <a:lstStyle/>
                    <a:p>
                      <a:endParaRPr lang="en-US" dirty="0"/>
                    </a:p>
                  </a:txBody>
                  <a:tcPr/>
                </a:tc>
                <a:extLst>
                  <a:ext uri="{0D108BD9-81ED-4DB2-BD59-A6C34878D82A}">
                    <a16:rowId xmlns:a16="http://schemas.microsoft.com/office/drawing/2014/main" val="2856048145"/>
                  </a:ext>
                </a:extLst>
              </a:tr>
              <a:tr h="547471">
                <a:tc>
                  <a:txBody>
                    <a:bodyPr/>
                    <a:lstStyle/>
                    <a:p>
                      <a:r>
                        <a:rPr lang="en-US" dirty="0"/>
                        <a:t>+</a:t>
                      </a:r>
                    </a:p>
                  </a:txBody>
                  <a:tcPr/>
                </a:tc>
                <a:tc>
                  <a:txBody>
                    <a:bodyPr/>
                    <a:lstStyle/>
                    <a:p>
                      <a:r>
                        <a:rPr lang="en-US" dirty="0"/>
                        <a:t>Plus Sign</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mn-lt"/>
                          <a:ea typeface="+mn-ea"/>
                          <a:cs typeface="+mn-cs"/>
                        </a:rPr>
                        <a:t>Addition</a:t>
                      </a:r>
                    </a:p>
                  </a:txBody>
                  <a:tcPr/>
                </a:tc>
                <a:tc>
                  <a:txBody>
                    <a:bodyPr/>
                    <a:lstStyle/>
                    <a:p>
                      <a:r>
                        <a:rPr lang="en-US" dirty="0"/>
                        <a:t>6+2</a:t>
                      </a:r>
                    </a:p>
                  </a:txBody>
                  <a:tcPr/>
                </a:tc>
                <a:extLst>
                  <a:ext uri="{0D108BD9-81ED-4DB2-BD59-A6C34878D82A}">
                    <a16:rowId xmlns:a16="http://schemas.microsoft.com/office/drawing/2014/main" val="461237351"/>
                  </a:ext>
                </a:extLst>
              </a:tr>
              <a:tr h="547471">
                <a:tc>
                  <a:txBody>
                    <a:bodyPr/>
                    <a:lstStyle/>
                    <a:p>
                      <a:r>
                        <a:rPr lang="en-US" dirty="0"/>
                        <a:t>-</a:t>
                      </a:r>
                    </a:p>
                  </a:txBody>
                  <a:tcPr/>
                </a:tc>
                <a:tc>
                  <a:txBody>
                    <a:bodyPr/>
                    <a:lstStyle/>
                    <a:p>
                      <a:r>
                        <a:rPr lang="en-US" dirty="0"/>
                        <a:t>Minus Sign</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mn-lt"/>
                          <a:ea typeface="+mn-ea"/>
                          <a:cs typeface="+mn-cs"/>
                        </a:rPr>
                        <a:t>Subtraction</a:t>
                      </a:r>
                    </a:p>
                  </a:txBody>
                  <a:tcPr/>
                </a:tc>
                <a:tc>
                  <a:txBody>
                    <a:bodyPr/>
                    <a:lstStyle/>
                    <a:p>
                      <a:r>
                        <a:rPr lang="en-US" dirty="0"/>
                        <a:t>6-2</a:t>
                      </a:r>
                    </a:p>
                  </a:txBody>
                  <a:tcPr/>
                </a:tc>
                <a:extLst>
                  <a:ext uri="{0D108BD9-81ED-4DB2-BD59-A6C34878D82A}">
                    <a16:rowId xmlns:a16="http://schemas.microsoft.com/office/drawing/2014/main" val="1931588985"/>
                  </a:ext>
                </a:extLst>
              </a:tr>
              <a:tr h="330067">
                <a:tc>
                  <a:txBody>
                    <a:bodyPr/>
                    <a:lstStyle/>
                    <a:p>
                      <a:r>
                        <a:rPr lang="en-US" dirty="0"/>
                        <a:t>*</a:t>
                      </a:r>
                    </a:p>
                  </a:txBody>
                  <a:tcPr/>
                </a:tc>
                <a:tc>
                  <a:txBody>
                    <a:bodyPr/>
                    <a:lstStyle/>
                    <a:p>
                      <a:r>
                        <a:rPr lang="en-US" dirty="0"/>
                        <a:t>Asterisk</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mn-lt"/>
                          <a:ea typeface="+mn-ea"/>
                          <a:cs typeface="+mn-cs"/>
                        </a:rPr>
                        <a:t>Multiplication</a:t>
                      </a:r>
                    </a:p>
                  </a:txBody>
                  <a:tcPr/>
                </a:tc>
                <a:tc>
                  <a:txBody>
                    <a:bodyPr/>
                    <a:lstStyle/>
                    <a:p>
                      <a:r>
                        <a:rPr lang="en-US" dirty="0"/>
                        <a:t>6*2</a:t>
                      </a:r>
                    </a:p>
                  </a:txBody>
                  <a:tcPr/>
                </a:tc>
                <a:extLst>
                  <a:ext uri="{0D108BD9-81ED-4DB2-BD59-A6C34878D82A}">
                    <a16:rowId xmlns:a16="http://schemas.microsoft.com/office/drawing/2014/main" val="628587884"/>
                  </a:ext>
                </a:extLst>
              </a:tr>
              <a:tr h="412025">
                <a:tc>
                  <a:txBody>
                    <a:bodyPr/>
                    <a:lstStyle/>
                    <a:p>
                      <a:r>
                        <a:rPr lang="en-US" dirty="0"/>
                        <a:t>/</a:t>
                      </a:r>
                    </a:p>
                  </a:txBody>
                  <a:tcPr/>
                </a:tc>
                <a:tc>
                  <a:txBody>
                    <a:bodyPr/>
                    <a:lstStyle/>
                    <a:p>
                      <a:r>
                        <a:rPr lang="en-US" dirty="0"/>
                        <a:t>Forward Slash</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mn-lt"/>
                          <a:ea typeface="+mn-ea"/>
                          <a:cs typeface="+mn-cs"/>
                        </a:rPr>
                        <a:t>Division</a:t>
                      </a:r>
                    </a:p>
                  </a:txBody>
                  <a:tcPr/>
                </a:tc>
                <a:tc>
                  <a:txBody>
                    <a:bodyPr/>
                    <a:lstStyle/>
                    <a:p>
                      <a:r>
                        <a:rPr lang="en-US" dirty="0"/>
                        <a:t>6/2</a:t>
                      </a:r>
                    </a:p>
                  </a:txBody>
                  <a:tcPr/>
                </a:tc>
                <a:extLst>
                  <a:ext uri="{0D108BD9-81ED-4DB2-BD59-A6C34878D82A}">
                    <a16:rowId xmlns:a16="http://schemas.microsoft.com/office/drawing/2014/main" val="1589646331"/>
                  </a:ext>
                </a:extLst>
              </a:tr>
              <a:tr h="330067">
                <a:tc>
                  <a:txBody>
                    <a:bodyPr/>
                    <a:lstStyle/>
                    <a:p>
                      <a:r>
                        <a:rPr lang="en-US" dirty="0"/>
                        <a:t>%</a:t>
                      </a:r>
                    </a:p>
                  </a:txBody>
                  <a:tcPr/>
                </a:tc>
                <a:tc>
                  <a:txBody>
                    <a:bodyPr/>
                    <a:lstStyle/>
                    <a:p>
                      <a:r>
                        <a:rPr lang="en-US" dirty="0"/>
                        <a:t>Percent Sign</a:t>
                      </a:r>
                    </a:p>
                  </a:txBody>
                  <a:tcPr/>
                </a:tc>
                <a:tc>
                  <a:txBody>
                    <a:bodyPr/>
                    <a:lstStyle/>
                    <a:p>
                      <a:r>
                        <a:rPr lang="en-US" dirty="0"/>
                        <a:t>Percent</a:t>
                      </a:r>
                    </a:p>
                  </a:txBody>
                  <a:tcPr/>
                </a:tc>
                <a:tc>
                  <a:txBody>
                    <a:bodyPr/>
                    <a:lstStyle/>
                    <a:p>
                      <a:r>
                        <a:rPr lang="en-US" dirty="0"/>
                        <a:t>5%</a:t>
                      </a:r>
                    </a:p>
                  </a:txBody>
                  <a:tcPr/>
                </a:tc>
                <a:extLst>
                  <a:ext uri="{0D108BD9-81ED-4DB2-BD59-A6C34878D82A}">
                    <a16:rowId xmlns:a16="http://schemas.microsoft.com/office/drawing/2014/main" val="3204959709"/>
                  </a:ext>
                </a:extLst>
              </a:tr>
              <a:tr h="760731">
                <a:tc>
                  <a:txBody>
                    <a:bodyPr/>
                    <a:lstStyle/>
                    <a:p>
                      <a:r>
                        <a:rPr lang="en-US" dirty="0"/>
                        <a:t>^</a:t>
                      </a:r>
                    </a:p>
                  </a:txBody>
                  <a:tcPr/>
                </a:tc>
                <a:tc>
                  <a:txBody>
                    <a:bodyPr/>
                    <a:lstStyle/>
                    <a:p>
                      <a:r>
                        <a:rPr lang="en-US" dirty="0"/>
                        <a:t>Caret</a:t>
                      </a:r>
                    </a:p>
                  </a:txBody>
                  <a:tcPr/>
                </a:tc>
                <a:tc>
                  <a:txBody>
                    <a:bodyPr/>
                    <a:lstStyle/>
                    <a:p>
                      <a:r>
                        <a:rPr lang="en-US" dirty="0"/>
                        <a:t>Exponential</a:t>
                      </a:r>
                    </a:p>
                  </a:txBody>
                  <a:tcPr/>
                </a:tc>
                <a:tc>
                  <a:txBody>
                    <a:bodyPr/>
                    <a:lstStyle/>
                    <a:p>
                      <a:r>
                        <a:rPr lang="en-US" dirty="0"/>
                        <a:t>5^2</a:t>
                      </a:r>
                    </a:p>
                  </a:txBody>
                  <a:tcPr/>
                </a:tc>
                <a:extLst>
                  <a:ext uri="{0D108BD9-81ED-4DB2-BD59-A6C34878D82A}">
                    <a16:rowId xmlns:a16="http://schemas.microsoft.com/office/drawing/2014/main" val="915114004"/>
                  </a:ext>
                </a:extLst>
              </a:tr>
              <a:tr h="330067">
                <a:tc>
                  <a:txBody>
                    <a:bodyPr/>
                    <a:lstStyle/>
                    <a:p>
                      <a:endParaRPr lang="en-US" dirty="0"/>
                    </a:p>
                  </a:txBody>
                  <a:tcPr/>
                </a:tc>
                <a:tc>
                  <a:txBody>
                    <a:bodyPr/>
                    <a:lstStyle/>
                    <a:p>
                      <a:endParaRPr lang="en-US" dirty="0"/>
                    </a:p>
                  </a:txBody>
                  <a:tcPr/>
                </a:tc>
                <a:tc>
                  <a:txBody>
                    <a:bodyPr/>
                    <a:lstStyle/>
                    <a:p>
                      <a:r>
                        <a:rPr lang="en-US" dirty="0"/>
                        <a:t>Negation</a:t>
                      </a:r>
                    </a:p>
                  </a:txBody>
                  <a:tcPr/>
                </a:tc>
                <a:tc>
                  <a:txBody>
                    <a:bodyPr/>
                    <a:lstStyle/>
                    <a:p>
                      <a:r>
                        <a:rPr lang="en-US" dirty="0"/>
                        <a:t>-6</a:t>
                      </a:r>
                    </a:p>
                  </a:txBody>
                  <a:tcPr/>
                </a:tc>
                <a:extLst>
                  <a:ext uri="{0D108BD9-81ED-4DB2-BD59-A6C34878D82A}">
                    <a16:rowId xmlns:a16="http://schemas.microsoft.com/office/drawing/2014/main" val="1598149663"/>
                  </a:ext>
                </a:extLst>
              </a:tr>
            </a:tbl>
          </a:graphicData>
        </a:graphic>
      </p:graphicFrame>
    </p:spTree>
    <p:extLst>
      <p:ext uri="{BB962C8B-B14F-4D97-AF65-F5344CB8AC3E}">
        <p14:creationId xmlns:p14="http://schemas.microsoft.com/office/powerpoint/2010/main" val="84733467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B7C8F-D01A-4AA7-9676-0ACD8DA96E9B}"/>
              </a:ext>
            </a:extLst>
          </p:cNvPr>
          <p:cNvSpPr>
            <a:spLocks noGrp="1"/>
          </p:cNvSpPr>
          <p:nvPr>
            <p:ph type="title"/>
          </p:nvPr>
        </p:nvSpPr>
        <p:spPr>
          <a:xfrm>
            <a:off x="1616149" y="220073"/>
            <a:ext cx="9888463" cy="853815"/>
          </a:xfrm>
        </p:spPr>
        <p:txBody>
          <a:bodyPr>
            <a:normAutofit fontScale="90000"/>
          </a:bodyPr>
          <a:lstStyle/>
          <a:p>
            <a:r>
              <a:rPr lang="en-US" sz="4000" dirty="0"/>
              <a:t>CONTD…</a:t>
            </a:r>
            <a:br>
              <a:rPr lang="en-US" dirty="0"/>
            </a:br>
            <a:br>
              <a:rPr lang="en-US" dirty="0"/>
            </a:br>
            <a:endParaRPr lang="en-US" dirty="0"/>
          </a:p>
        </p:txBody>
      </p:sp>
      <p:sp>
        <p:nvSpPr>
          <p:cNvPr id="3" name="Content Placeholder 2">
            <a:extLst>
              <a:ext uri="{FF2B5EF4-FFF2-40B4-BE49-F238E27FC236}">
                <a16:creationId xmlns:a16="http://schemas.microsoft.com/office/drawing/2014/main" id="{A9197D0B-7FEA-47FD-BB4D-FA0BC9C348C1}"/>
              </a:ext>
            </a:extLst>
          </p:cNvPr>
          <p:cNvSpPr>
            <a:spLocks noGrp="1"/>
          </p:cNvSpPr>
          <p:nvPr>
            <p:ph idx="1"/>
          </p:nvPr>
        </p:nvSpPr>
        <p:spPr>
          <a:xfrm>
            <a:off x="1616149" y="1073888"/>
            <a:ext cx="9888463" cy="4837334"/>
          </a:xfrm>
        </p:spPr>
        <p:txBody>
          <a:bodyPr>
            <a:noAutofit/>
          </a:bodyPr>
          <a:lstStyle/>
          <a:p>
            <a:pPr>
              <a:lnSpc>
                <a:spcPct val="150000"/>
              </a:lnSpc>
            </a:pPr>
            <a:r>
              <a:rPr lang="en-US" sz="2400" dirty="0"/>
              <a:t>When you build a formula, it appears in the formula bar and in the cell itself. </a:t>
            </a:r>
          </a:p>
          <a:p>
            <a:pPr>
              <a:lnSpc>
                <a:spcPct val="150000"/>
              </a:lnSpc>
            </a:pPr>
            <a:r>
              <a:rPr lang="en-US" sz="2400" dirty="0"/>
              <a:t>When you complete the formula and press </a:t>
            </a:r>
            <a:r>
              <a:rPr lang="en-US" sz="2400" b="1" dirty="0"/>
              <a:t>Enter</a:t>
            </a:r>
            <a:r>
              <a:rPr lang="en-US" sz="2400" dirty="0"/>
              <a:t>, the value displays in the </a:t>
            </a:r>
            <a:r>
              <a:rPr lang="en-US" sz="2400" b="1" dirty="0"/>
              <a:t>cell</a:t>
            </a:r>
            <a:r>
              <a:rPr lang="en-US" sz="2400" dirty="0"/>
              <a:t> and the </a:t>
            </a:r>
            <a:r>
              <a:rPr lang="en-US" sz="2400" b="1" dirty="0"/>
              <a:t>formula</a:t>
            </a:r>
            <a:r>
              <a:rPr lang="en-US" sz="2400" dirty="0"/>
              <a:t> displays in the </a:t>
            </a:r>
            <a:r>
              <a:rPr lang="en-US" sz="2400" b="1" dirty="0"/>
              <a:t>formula bar </a:t>
            </a:r>
            <a:r>
              <a:rPr lang="en-US" sz="2400" dirty="0"/>
              <a:t>if you select the cell. </a:t>
            </a:r>
          </a:p>
          <a:p>
            <a:pPr>
              <a:lnSpc>
                <a:spcPct val="150000"/>
              </a:lnSpc>
            </a:pPr>
            <a:r>
              <a:rPr lang="en-US" sz="2400" dirty="0"/>
              <a:t>You can edit a formula in the </a:t>
            </a:r>
            <a:r>
              <a:rPr lang="en-US" sz="2400" b="1" dirty="0"/>
              <a:t>cell</a:t>
            </a:r>
            <a:r>
              <a:rPr lang="en-US" sz="2400" dirty="0"/>
              <a:t> or in the </a:t>
            </a:r>
            <a:r>
              <a:rPr lang="en-US" sz="2400" b="1" dirty="0"/>
              <a:t>formula bar </a:t>
            </a:r>
            <a:r>
              <a:rPr lang="en-US" sz="2400" dirty="0"/>
              <a:t>the same way you can edit any data entry.</a:t>
            </a:r>
          </a:p>
        </p:txBody>
      </p:sp>
    </p:spTree>
    <p:extLst>
      <p:ext uri="{BB962C8B-B14F-4D97-AF65-F5344CB8AC3E}">
        <p14:creationId xmlns:p14="http://schemas.microsoft.com/office/powerpoint/2010/main" val="385796039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E0EA7-002B-4472-9884-58D520814BEC}"/>
              </a:ext>
            </a:extLst>
          </p:cNvPr>
          <p:cNvSpPr>
            <a:spLocks noGrp="1"/>
          </p:cNvSpPr>
          <p:nvPr>
            <p:ph type="title"/>
          </p:nvPr>
        </p:nvSpPr>
        <p:spPr>
          <a:xfrm>
            <a:off x="1658679" y="209440"/>
            <a:ext cx="9845933" cy="875081"/>
          </a:xfrm>
        </p:spPr>
        <p:txBody>
          <a:bodyPr/>
          <a:lstStyle/>
          <a:p>
            <a:r>
              <a:rPr lang="en-US" sz="3200" dirty="0">
                <a:solidFill>
                  <a:prstClr val="black">
                    <a:lumMod val="85000"/>
                    <a:lumOff val="15000"/>
                  </a:prstClr>
                </a:solidFill>
                <a:latin typeface="Century Gothic" panose="020B0502020202020204"/>
              </a:rPr>
              <a:t>CONTD…</a:t>
            </a:r>
            <a:endParaRPr lang="en-US" dirty="0"/>
          </a:p>
        </p:txBody>
      </p:sp>
      <p:sp>
        <p:nvSpPr>
          <p:cNvPr id="3" name="Content Placeholder 2">
            <a:extLst>
              <a:ext uri="{FF2B5EF4-FFF2-40B4-BE49-F238E27FC236}">
                <a16:creationId xmlns:a16="http://schemas.microsoft.com/office/drawing/2014/main" id="{F64E98D9-D20B-4795-B249-FA3B0A1F8F98}"/>
              </a:ext>
            </a:extLst>
          </p:cNvPr>
          <p:cNvSpPr>
            <a:spLocks noGrp="1"/>
          </p:cNvSpPr>
          <p:nvPr>
            <p:ph idx="1"/>
          </p:nvPr>
        </p:nvSpPr>
        <p:spPr>
          <a:xfrm>
            <a:off x="1658679" y="1084521"/>
            <a:ext cx="9845933" cy="4826701"/>
          </a:xfrm>
        </p:spPr>
        <p:txBody>
          <a:bodyPr/>
          <a:lstStyle/>
          <a:p>
            <a:pPr marL="342900" marR="0" lvl="0" indent="-342900" algn="l" defTabSz="457200" rtl="0" eaLnBrk="1" fontAlgn="auto" latinLnBrk="0" hangingPunct="1">
              <a:lnSpc>
                <a:spcPct val="150000"/>
              </a:lnSpc>
              <a:spcBef>
                <a:spcPts val="1000"/>
              </a:spcBef>
              <a:spcAft>
                <a:spcPts val="0"/>
              </a:spcAft>
              <a:buClr>
                <a:srgbClr val="A53010"/>
              </a:buClr>
              <a:buSzTx/>
              <a:buFont typeface="Wingdings 3" charset="2"/>
              <a:buChar char=""/>
              <a:tabLst/>
              <a:defRPr/>
            </a:pP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When you click the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Show Formulas button </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on the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Formulas tab</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all formulas in your worksheet display. </a:t>
            </a:r>
          </a:p>
          <a:p>
            <a:pPr marL="342900" marR="0" lvl="0" indent="-342900" algn="l" defTabSz="457200" rtl="0" eaLnBrk="1" fontAlgn="auto" latinLnBrk="0" hangingPunct="1">
              <a:lnSpc>
                <a:spcPct val="150000"/>
              </a:lnSpc>
              <a:spcBef>
                <a:spcPts val="1000"/>
              </a:spcBef>
              <a:spcAft>
                <a:spcPts val="0"/>
              </a:spcAft>
              <a:buClr>
                <a:srgbClr val="A53010"/>
              </a:buClr>
              <a:buSzTx/>
              <a:buFont typeface="Wingdings 3" charset="2"/>
              <a:buChar char=""/>
              <a:tabLst/>
              <a:defRPr/>
            </a:pP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Click the Show Formulas button again to toggle off display of formulas.</a:t>
            </a:r>
          </a:p>
          <a:p>
            <a:pPr marL="0" indent="0">
              <a:buNone/>
            </a:pPr>
            <a:endParaRPr lang="en-US" dirty="0"/>
          </a:p>
        </p:txBody>
      </p:sp>
    </p:spTree>
    <p:extLst>
      <p:ext uri="{BB962C8B-B14F-4D97-AF65-F5344CB8AC3E}">
        <p14:creationId xmlns:p14="http://schemas.microsoft.com/office/powerpoint/2010/main" val="123661728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49966-021F-45C9-AD18-C217290CBFDF}"/>
              </a:ext>
            </a:extLst>
          </p:cNvPr>
          <p:cNvSpPr>
            <a:spLocks noGrp="1"/>
          </p:cNvSpPr>
          <p:nvPr>
            <p:ph type="title"/>
          </p:nvPr>
        </p:nvSpPr>
        <p:spPr>
          <a:xfrm>
            <a:off x="1648047" y="230705"/>
            <a:ext cx="9856565" cy="875081"/>
          </a:xfrm>
        </p:spPr>
        <p:txBody>
          <a:bodyPr>
            <a:normAutofit fontScale="90000"/>
          </a:bodyPr>
          <a:lstStyle/>
          <a:p>
            <a:r>
              <a:rPr lang="en-US" dirty="0"/>
              <a:t>UNDERSTANDING ORDER OF OPERATIONS</a:t>
            </a:r>
            <a:br>
              <a:rPr lang="en-US" dirty="0"/>
            </a:br>
            <a:endParaRPr lang="en-US" dirty="0"/>
          </a:p>
        </p:txBody>
      </p:sp>
      <p:sp>
        <p:nvSpPr>
          <p:cNvPr id="3" name="Content Placeholder 2">
            <a:extLst>
              <a:ext uri="{FF2B5EF4-FFF2-40B4-BE49-F238E27FC236}">
                <a16:creationId xmlns:a16="http://schemas.microsoft.com/office/drawing/2014/main" id="{FD0B5306-3FED-4808-B3BF-D158728395E3}"/>
              </a:ext>
            </a:extLst>
          </p:cNvPr>
          <p:cNvSpPr>
            <a:spLocks noGrp="1"/>
          </p:cNvSpPr>
          <p:nvPr>
            <p:ph idx="1"/>
          </p:nvPr>
        </p:nvSpPr>
        <p:spPr>
          <a:xfrm>
            <a:off x="1648047" y="1105786"/>
            <a:ext cx="9856565" cy="4805436"/>
          </a:xfrm>
        </p:spPr>
        <p:txBody>
          <a:bodyPr>
            <a:normAutofit lnSpcReduction="10000"/>
          </a:bodyPr>
          <a:lstStyle/>
          <a:p>
            <a:pPr>
              <a:lnSpc>
                <a:spcPct val="150000"/>
              </a:lnSpc>
            </a:pPr>
            <a:r>
              <a:rPr lang="en-US" sz="2400" dirty="0"/>
              <a:t>If you use </a:t>
            </a:r>
            <a:r>
              <a:rPr lang="en-US" sz="2400" b="1" dirty="0"/>
              <a:t>more than one operator </a:t>
            </a:r>
            <a:r>
              <a:rPr lang="en-US" sz="2400" dirty="0"/>
              <a:t>in a formula, Excel follows a specific order—called the </a:t>
            </a:r>
            <a:r>
              <a:rPr lang="en-US" sz="2400" b="1" dirty="0"/>
              <a:t>order of operations</a:t>
            </a:r>
            <a:r>
              <a:rPr lang="en-US" sz="2400" dirty="0"/>
              <a:t>—to calculate the formula. </a:t>
            </a:r>
          </a:p>
          <a:p>
            <a:pPr>
              <a:lnSpc>
                <a:spcPct val="150000"/>
              </a:lnSpc>
            </a:pPr>
            <a:r>
              <a:rPr lang="en-US" sz="2400" b="1" dirty="0"/>
              <a:t>Parentheses</a:t>
            </a:r>
            <a:r>
              <a:rPr lang="en-US" sz="2400" dirty="0"/>
              <a:t> play an important role in controlling the </a:t>
            </a:r>
            <a:r>
              <a:rPr lang="en-US" sz="2400" b="1" dirty="0"/>
              <a:t>order of operations</a:t>
            </a:r>
            <a:r>
              <a:rPr lang="en-US" sz="2400" dirty="0"/>
              <a:t>.</a:t>
            </a:r>
          </a:p>
          <a:p>
            <a:pPr>
              <a:lnSpc>
                <a:spcPct val="150000"/>
              </a:lnSpc>
            </a:pPr>
            <a:r>
              <a:rPr lang="en-US" sz="2400" dirty="0"/>
              <a:t>USE the worksheet in the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Formula Practice Workbook</a:t>
            </a:r>
            <a:r>
              <a:rPr lang="en-US" sz="2400" dirty="0"/>
              <a:t>.</a:t>
            </a:r>
          </a:p>
          <a:p>
            <a:pPr lvl="1">
              <a:lnSpc>
                <a:spcPct val="150000"/>
              </a:lnSpc>
            </a:pPr>
            <a:r>
              <a:rPr lang="en-US" sz="2400" dirty="0"/>
              <a:t>1. Click cell </a:t>
            </a:r>
            <a:r>
              <a:rPr lang="en-US" sz="2400" b="1" dirty="0"/>
              <a:t>A1</a:t>
            </a:r>
            <a:r>
              <a:rPr lang="en-US" sz="2400" dirty="0"/>
              <a:t> to make it the </a:t>
            </a:r>
            <a:r>
              <a:rPr lang="en-US" sz="2400" b="1" dirty="0"/>
              <a:t>active cell</a:t>
            </a:r>
            <a:r>
              <a:rPr lang="en-US" sz="2400" dirty="0"/>
              <a:t>.</a:t>
            </a:r>
          </a:p>
          <a:p>
            <a:pPr lvl="1">
              <a:lnSpc>
                <a:spcPct val="150000"/>
              </a:lnSpc>
            </a:pPr>
            <a:r>
              <a:rPr lang="en-US" sz="2400" dirty="0"/>
              <a:t>2. Click in the </a:t>
            </a:r>
            <a:r>
              <a:rPr lang="en-US" sz="2400" b="1" dirty="0"/>
              <a:t>formula bar</a:t>
            </a:r>
            <a:r>
              <a:rPr lang="en-US" sz="2400" dirty="0"/>
              <a:t>.</a:t>
            </a:r>
          </a:p>
        </p:txBody>
      </p:sp>
    </p:spTree>
    <p:extLst>
      <p:ext uri="{BB962C8B-B14F-4D97-AF65-F5344CB8AC3E}">
        <p14:creationId xmlns:p14="http://schemas.microsoft.com/office/powerpoint/2010/main" val="98228002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E7781-66CC-4082-8C77-A327EC99EA3A}"/>
              </a:ext>
            </a:extLst>
          </p:cNvPr>
          <p:cNvSpPr>
            <a:spLocks noGrp="1"/>
          </p:cNvSpPr>
          <p:nvPr>
            <p:ph type="title"/>
          </p:nvPr>
        </p:nvSpPr>
        <p:spPr>
          <a:xfrm>
            <a:off x="1648047" y="209440"/>
            <a:ext cx="9856565" cy="906979"/>
          </a:xfrm>
        </p:spPr>
        <p:txBody>
          <a:bodyPr>
            <a:normAutofit/>
          </a:bodyPr>
          <a:lstStyle/>
          <a:p>
            <a:r>
              <a:rPr kumimoji="0" lang="en-US" b="0" i="0" u="none" strike="noStrike" kern="1200" cap="none" spc="0" normalizeH="0" baseline="0" noProof="0" dirty="0">
                <a:ln>
                  <a:noFill/>
                </a:ln>
                <a:solidFill>
                  <a:prstClr val="black">
                    <a:lumMod val="85000"/>
                    <a:lumOff val="15000"/>
                  </a:prstClr>
                </a:solidFill>
                <a:effectLst/>
                <a:uLnTx/>
                <a:uFillTx/>
                <a:latin typeface="Century Gothic" panose="020B0502020202020204"/>
                <a:ea typeface="+mj-ea"/>
                <a:cs typeface="+mj-cs"/>
              </a:rPr>
              <a:t>CONTD…</a:t>
            </a:r>
            <a:endParaRPr lang="en-US" dirty="0"/>
          </a:p>
        </p:txBody>
      </p:sp>
      <p:sp>
        <p:nvSpPr>
          <p:cNvPr id="3" name="Content Placeholder 2">
            <a:extLst>
              <a:ext uri="{FF2B5EF4-FFF2-40B4-BE49-F238E27FC236}">
                <a16:creationId xmlns:a16="http://schemas.microsoft.com/office/drawing/2014/main" id="{74D2E8FB-05FD-4A0D-BBD8-D578EC42BEB3}"/>
              </a:ext>
            </a:extLst>
          </p:cNvPr>
          <p:cNvSpPr>
            <a:spLocks noGrp="1"/>
          </p:cNvSpPr>
          <p:nvPr>
            <p:ph idx="1"/>
          </p:nvPr>
        </p:nvSpPr>
        <p:spPr>
          <a:xfrm>
            <a:off x="1648047" y="1116419"/>
            <a:ext cx="9856565" cy="4794803"/>
          </a:xfrm>
        </p:spPr>
        <p:txBody>
          <a:bodyPr/>
          <a:lstStyle/>
          <a:p>
            <a:pPr marL="742950" marR="0" lvl="1" indent="-285750" algn="l" defTabSz="457200" rtl="0" eaLnBrk="1" fontAlgn="auto" latinLnBrk="0" hangingPunct="1">
              <a:lnSpc>
                <a:spcPct val="150000"/>
              </a:lnSpc>
              <a:spcBef>
                <a:spcPts val="1000"/>
              </a:spcBef>
              <a:spcAft>
                <a:spcPts val="0"/>
              </a:spcAft>
              <a:buClr>
                <a:srgbClr val="A53010"/>
              </a:buClr>
              <a:buSzTx/>
              <a:buFont typeface="Wingdings 3" charset="2"/>
              <a:buChar char=""/>
              <a:tabLst/>
              <a:defRPr/>
            </a:pP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3. Insert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parentheses</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around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7 + 8.</a:t>
            </a:r>
          </a:p>
          <a:p>
            <a:pPr marL="742950" marR="0" lvl="1" indent="-285750" algn="l" defTabSz="457200" rtl="0" eaLnBrk="1" fontAlgn="auto" latinLnBrk="0" hangingPunct="1">
              <a:lnSpc>
                <a:spcPct val="150000"/>
              </a:lnSpc>
              <a:spcBef>
                <a:spcPts val="1000"/>
              </a:spcBef>
              <a:spcAft>
                <a:spcPts val="0"/>
              </a:spcAft>
              <a:buClr>
                <a:srgbClr val="A53010"/>
              </a:buClr>
              <a:buSzTx/>
              <a:buFont typeface="Wingdings 3" charset="2"/>
              <a:buChar char=""/>
              <a:tabLst/>
              <a:defRPr/>
            </a:pP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4. Insert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parentheses</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around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3 / 2.</a:t>
            </a:r>
          </a:p>
          <a:p>
            <a:pPr marL="742950" marR="0" lvl="1" indent="-285750" algn="l" defTabSz="457200" rtl="0" eaLnBrk="1" fontAlgn="auto" latinLnBrk="0" hangingPunct="1">
              <a:lnSpc>
                <a:spcPct val="150000"/>
              </a:lnSpc>
              <a:spcBef>
                <a:spcPts val="1000"/>
              </a:spcBef>
              <a:spcAft>
                <a:spcPts val="0"/>
              </a:spcAft>
              <a:buClr>
                <a:srgbClr val="A53010"/>
              </a:buClr>
              <a:buSzTx/>
              <a:buFont typeface="Wingdings 3" charset="2"/>
              <a:buChar char=""/>
              <a:tabLst/>
              <a:defRPr/>
            </a:pP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5. Insert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parentheses</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around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(7 + 8) * (3 / 2). </a:t>
            </a:r>
          </a:p>
          <a:p>
            <a:pPr marL="742950" marR="0" lvl="1" indent="-285750" algn="l" defTabSz="457200" rtl="0" eaLnBrk="1" fontAlgn="auto" latinLnBrk="0" hangingPunct="1">
              <a:lnSpc>
                <a:spcPct val="150000"/>
              </a:lnSpc>
              <a:spcBef>
                <a:spcPts val="1000"/>
              </a:spcBef>
              <a:spcAft>
                <a:spcPts val="0"/>
              </a:spcAft>
              <a:buClr>
                <a:srgbClr val="A53010"/>
              </a:buClr>
              <a:buSzTx/>
              <a:buFont typeface="Wingdings 3" charset="2"/>
              <a:buChar char=""/>
              <a:tabLst/>
              <a:defRPr/>
            </a:pP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Press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Enter. </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The result in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A1</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changes to </a:t>
            </a:r>
            <a:r>
              <a:rPr lang="en-US" sz="2400" b="1">
                <a:solidFill>
                  <a:prstClr val="black">
                    <a:lumMod val="75000"/>
                    <a:lumOff val="25000"/>
                  </a:prstClr>
                </a:solidFill>
                <a:latin typeface="Century Gothic" panose="020B0502020202020204"/>
              </a:rPr>
              <a:t>….</a:t>
            </a:r>
            <a:r>
              <a:rPr kumimoji="0" lang="en-US" sz="2400" b="1" i="0" u="none" strike="noStrike" kern="1200" cap="none" spc="0" normalizeH="0" baseline="0" noProof="0">
                <a:ln>
                  <a:noFill/>
                </a:ln>
                <a:solidFill>
                  <a:prstClr val="black">
                    <a:lumMod val="75000"/>
                    <a:lumOff val="25000"/>
                  </a:prstClr>
                </a:solidFill>
                <a:effectLst/>
                <a:uLnTx/>
                <a:uFillTx/>
                <a:latin typeface="Century Gothic" panose="020B0502020202020204"/>
                <a:ea typeface="+mn-ea"/>
                <a:cs typeface="+mn-cs"/>
              </a:rPr>
              <a:t>.</a:t>
            </a:r>
            <a:endPar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endParaRPr>
          </a:p>
          <a:p>
            <a:pPr marL="342900" marR="0" lvl="0" indent="-342900" algn="l" defTabSz="457200" rtl="0" eaLnBrk="1" fontAlgn="auto" latinLnBrk="0" hangingPunct="1">
              <a:lnSpc>
                <a:spcPct val="150000"/>
              </a:lnSpc>
              <a:spcBef>
                <a:spcPts val="1000"/>
              </a:spcBef>
              <a:spcAft>
                <a:spcPts val="0"/>
              </a:spcAft>
              <a:buClr>
                <a:srgbClr val="A53010"/>
              </a:buClr>
              <a:buSzTx/>
              <a:buFont typeface="Wingdings 3" charset="2"/>
              <a:buChar char=""/>
              <a:tabLst/>
              <a:defRPr/>
            </a:pP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Excel applies the rules of mathematics to determine how formulas are calculated. </a:t>
            </a:r>
          </a:p>
          <a:p>
            <a:endParaRPr lang="en-US" dirty="0"/>
          </a:p>
        </p:txBody>
      </p:sp>
    </p:spTree>
    <p:extLst>
      <p:ext uri="{BB962C8B-B14F-4D97-AF65-F5344CB8AC3E}">
        <p14:creationId xmlns:p14="http://schemas.microsoft.com/office/powerpoint/2010/main" val="284991936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33221-93B3-4A68-8B42-BC500932A145}"/>
              </a:ext>
            </a:extLst>
          </p:cNvPr>
          <p:cNvSpPr>
            <a:spLocks noGrp="1"/>
          </p:cNvSpPr>
          <p:nvPr>
            <p:ph type="title"/>
          </p:nvPr>
        </p:nvSpPr>
        <p:spPr>
          <a:xfrm>
            <a:off x="1626781" y="262603"/>
            <a:ext cx="9877831" cy="821918"/>
          </a:xfrm>
        </p:spPr>
        <p:txBody>
          <a:bodyPr/>
          <a:lstStyle/>
          <a:p>
            <a:r>
              <a:rPr lang="en-US" sz="3200" dirty="0">
                <a:solidFill>
                  <a:prstClr val="black">
                    <a:lumMod val="85000"/>
                    <a:lumOff val="15000"/>
                  </a:prstClr>
                </a:solidFill>
                <a:latin typeface="Century Gothic" panose="020B0502020202020204"/>
              </a:rPr>
              <a:t>CONTD…</a:t>
            </a:r>
            <a:endParaRPr lang="en-US" dirty="0"/>
          </a:p>
        </p:txBody>
      </p:sp>
      <p:sp>
        <p:nvSpPr>
          <p:cNvPr id="3" name="Content Placeholder 2">
            <a:extLst>
              <a:ext uri="{FF2B5EF4-FFF2-40B4-BE49-F238E27FC236}">
                <a16:creationId xmlns:a16="http://schemas.microsoft.com/office/drawing/2014/main" id="{A5200DF9-000A-43AA-89DF-A2725FBAF218}"/>
              </a:ext>
            </a:extLst>
          </p:cNvPr>
          <p:cNvSpPr>
            <a:spLocks noGrp="1"/>
          </p:cNvSpPr>
          <p:nvPr>
            <p:ph idx="1"/>
          </p:nvPr>
        </p:nvSpPr>
        <p:spPr>
          <a:xfrm>
            <a:off x="1626781" y="1084521"/>
            <a:ext cx="9877831" cy="4826701"/>
          </a:xfrm>
        </p:spPr>
        <p:txBody>
          <a:bodyPr>
            <a:noAutofit/>
          </a:bodyPr>
          <a:lstStyle/>
          <a:p>
            <a:pPr>
              <a:lnSpc>
                <a:spcPct val="150000"/>
              </a:lnSpc>
            </a:pPr>
            <a:r>
              <a:rPr lang="en-US" sz="2400" dirty="0"/>
              <a:t>The following is the order in which arithmetic operators are applied:</a:t>
            </a:r>
          </a:p>
          <a:p>
            <a:pPr lvl="1">
              <a:lnSpc>
                <a:spcPct val="150000"/>
              </a:lnSpc>
            </a:pPr>
            <a:r>
              <a:rPr lang="en-US" sz="2400" dirty="0"/>
              <a:t>Negative number (−)</a:t>
            </a:r>
          </a:p>
          <a:p>
            <a:pPr lvl="1">
              <a:lnSpc>
                <a:spcPct val="150000"/>
              </a:lnSpc>
            </a:pPr>
            <a:r>
              <a:rPr lang="en-US" sz="2400" dirty="0"/>
              <a:t>Percent (%)</a:t>
            </a:r>
          </a:p>
          <a:p>
            <a:pPr lvl="1">
              <a:lnSpc>
                <a:spcPct val="150000"/>
              </a:lnSpc>
            </a:pPr>
            <a:r>
              <a:rPr lang="en-US" sz="2400" dirty="0"/>
              <a:t>Exponentiation (ˆ)</a:t>
            </a:r>
          </a:p>
          <a:p>
            <a:pPr lvl="1">
              <a:lnSpc>
                <a:spcPct val="150000"/>
              </a:lnSpc>
            </a:pPr>
            <a:r>
              <a:rPr lang="en-US" sz="2400" dirty="0"/>
              <a:t>Multiplication (*) and division (/) (left to right)</a:t>
            </a:r>
          </a:p>
          <a:p>
            <a:pPr lvl="1">
              <a:lnSpc>
                <a:spcPct val="150000"/>
              </a:lnSpc>
            </a:pPr>
            <a:r>
              <a:rPr lang="en-US" sz="2400" dirty="0"/>
              <a:t>Addition (+) and subtraction (−) (left to right)</a:t>
            </a:r>
          </a:p>
        </p:txBody>
      </p:sp>
    </p:spTree>
    <p:extLst>
      <p:ext uri="{BB962C8B-B14F-4D97-AF65-F5344CB8AC3E}">
        <p14:creationId xmlns:p14="http://schemas.microsoft.com/office/powerpoint/2010/main" val="405802608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F3F6A-6542-4683-BFED-4BA5A9C87549}"/>
              </a:ext>
            </a:extLst>
          </p:cNvPr>
          <p:cNvSpPr>
            <a:spLocks noGrp="1"/>
          </p:cNvSpPr>
          <p:nvPr>
            <p:ph type="title"/>
          </p:nvPr>
        </p:nvSpPr>
        <p:spPr>
          <a:xfrm>
            <a:off x="1648047" y="159488"/>
            <a:ext cx="9856565" cy="818707"/>
          </a:xfrm>
        </p:spPr>
        <p:txBody>
          <a:bodyPr/>
          <a:lstStyle/>
          <a:p>
            <a:r>
              <a:rPr lang="en-US" dirty="0"/>
              <a:t>CONTD…</a:t>
            </a:r>
          </a:p>
        </p:txBody>
      </p:sp>
      <p:sp>
        <p:nvSpPr>
          <p:cNvPr id="3" name="Content Placeholder 2">
            <a:extLst>
              <a:ext uri="{FF2B5EF4-FFF2-40B4-BE49-F238E27FC236}">
                <a16:creationId xmlns:a16="http://schemas.microsoft.com/office/drawing/2014/main" id="{A1B75AD0-9121-4BB2-92FF-D7C2D12B38D9}"/>
              </a:ext>
            </a:extLst>
          </p:cNvPr>
          <p:cNvSpPr>
            <a:spLocks noGrp="1"/>
          </p:cNvSpPr>
          <p:nvPr>
            <p:ph idx="1"/>
          </p:nvPr>
        </p:nvSpPr>
        <p:spPr>
          <a:xfrm>
            <a:off x="1477927" y="978195"/>
            <a:ext cx="10026686" cy="5337545"/>
          </a:xfrm>
        </p:spPr>
        <p:txBody>
          <a:bodyPr>
            <a:noAutofit/>
          </a:bodyPr>
          <a:lstStyle/>
          <a:p>
            <a:pPr marL="342900" marR="0" lvl="0" indent="-342900" algn="l" defTabSz="457200" rtl="0" eaLnBrk="1" fontAlgn="auto" latinLnBrk="0" hangingPunct="1">
              <a:lnSpc>
                <a:spcPct val="150000"/>
              </a:lnSpc>
              <a:spcBef>
                <a:spcPts val="1000"/>
              </a:spcBef>
              <a:spcAft>
                <a:spcPts val="0"/>
              </a:spcAft>
              <a:buClr>
                <a:srgbClr val="A53010"/>
              </a:buClr>
              <a:buSzTx/>
              <a:buFont typeface="Wingdings 3" charset="2"/>
              <a:buChar char=""/>
              <a:tabLst/>
              <a:defRPr/>
            </a:pP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For example, consider the original formula: 7 + 8 * 3 / 2 − 4 = 15</a:t>
            </a:r>
          </a:p>
          <a:p>
            <a:pPr marL="342900" marR="0" lvl="0" indent="-342900" algn="l" defTabSz="457200" rtl="0" eaLnBrk="1" fontAlgn="auto" latinLnBrk="0" hangingPunct="1">
              <a:lnSpc>
                <a:spcPct val="150000"/>
              </a:lnSpc>
              <a:spcBef>
                <a:spcPts val="1000"/>
              </a:spcBef>
              <a:spcAft>
                <a:spcPts val="0"/>
              </a:spcAft>
              <a:buClr>
                <a:srgbClr val="A53010"/>
              </a:buClr>
              <a:buSzTx/>
              <a:buFont typeface="Wingdings 3" charset="2"/>
              <a:buChar char=""/>
              <a:tabLst/>
              <a:defRPr/>
            </a:pP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Following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arithmetic operator priorities</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the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first operation </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is 8 multiplied by 3 and that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result is divided </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by 2. Then 7 is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added</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and 4 is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subtracted</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a:t>
            </a:r>
          </a:p>
          <a:p>
            <a:pPr marL="342900" marR="0" lvl="0" indent="-342900" algn="l" defTabSz="457200" rtl="0" eaLnBrk="1" fontAlgn="auto" latinLnBrk="0" hangingPunct="1">
              <a:lnSpc>
                <a:spcPct val="150000"/>
              </a:lnSpc>
              <a:spcBef>
                <a:spcPts val="1000"/>
              </a:spcBef>
              <a:spcAft>
                <a:spcPts val="0"/>
              </a:spcAft>
              <a:buClr>
                <a:srgbClr val="A53010"/>
              </a:buClr>
              <a:buSzTx/>
              <a:buFont typeface="Wingdings 3" charset="2"/>
              <a:buChar char=""/>
              <a:tabLst/>
              <a:defRPr/>
            </a:pP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You can use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parentheses</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in a formula to override the standard order of operations.</a:t>
            </a:r>
          </a:p>
          <a:p>
            <a:pPr marL="342900" marR="0" lvl="0" indent="-342900" algn="l" defTabSz="457200" rtl="0" eaLnBrk="1" fontAlgn="auto" latinLnBrk="0" hangingPunct="1">
              <a:lnSpc>
                <a:spcPct val="150000"/>
              </a:lnSpc>
              <a:spcBef>
                <a:spcPts val="1000"/>
              </a:spcBef>
              <a:spcAft>
                <a:spcPts val="0"/>
              </a:spcAft>
              <a:buClr>
                <a:srgbClr val="A53010"/>
              </a:buClr>
              <a:buSzTx/>
              <a:buFont typeface="Wingdings 3" charset="2"/>
              <a:buChar char=""/>
              <a:tabLst/>
              <a:defRPr/>
            </a:pP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Excel performs calculations on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formulas inside parentheses </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first. Parentheses inside of parentheses are called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nested parentheses</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a:t>
            </a:r>
          </a:p>
          <a:p>
            <a:pPr marL="0" indent="0">
              <a:lnSpc>
                <a:spcPct val="150000"/>
              </a:lnSpc>
              <a:buNone/>
            </a:pPr>
            <a:endParaRPr lang="en-US" sz="2400" dirty="0"/>
          </a:p>
        </p:txBody>
      </p:sp>
    </p:spTree>
    <p:extLst>
      <p:ext uri="{BB962C8B-B14F-4D97-AF65-F5344CB8AC3E}">
        <p14:creationId xmlns:p14="http://schemas.microsoft.com/office/powerpoint/2010/main" val="103670711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66CA2-0310-4A3F-AA49-2D25708E4F0E}"/>
              </a:ext>
            </a:extLst>
          </p:cNvPr>
          <p:cNvSpPr>
            <a:spLocks noGrp="1"/>
          </p:cNvSpPr>
          <p:nvPr>
            <p:ph type="title"/>
          </p:nvPr>
        </p:nvSpPr>
        <p:spPr>
          <a:xfrm>
            <a:off x="1637414" y="135012"/>
            <a:ext cx="9867198" cy="811766"/>
          </a:xfrm>
        </p:spPr>
        <p:txBody>
          <a:bodyPr>
            <a:normAutofit fontScale="90000"/>
          </a:bodyPr>
          <a:lstStyle/>
          <a:p>
            <a:r>
              <a:rPr lang="en-US" sz="4000" dirty="0">
                <a:solidFill>
                  <a:prstClr val="black">
                    <a:lumMod val="85000"/>
                    <a:lumOff val="15000"/>
                  </a:prstClr>
                </a:solidFill>
                <a:latin typeface="Century Gothic" panose="020B0502020202020204"/>
              </a:rPr>
              <a:t>CONTD…</a:t>
            </a:r>
            <a:br>
              <a:rPr kumimoji="0" lang="en-US" sz="3200" b="0" i="0" u="none" strike="noStrike" kern="1200" cap="none" spc="0" normalizeH="0" baseline="0" noProof="0" dirty="0">
                <a:ln>
                  <a:noFill/>
                </a:ln>
                <a:solidFill>
                  <a:prstClr val="black">
                    <a:lumMod val="85000"/>
                    <a:lumOff val="15000"/>
                  </a:prstClr>
                </a:solidFill>
                <a:effectLst/>
                <a:uLnTx/>
                <a:uFillTx/>
                <a:latin typeface="Century Gothic" panose="020B0502020202020204"/>
                <a:ea typeface="+mj-ea"/>
                <a:cs typeface="+mj-cs"/>
              </a:rPr>
            </a:br>
            <a:endParaRPr lang="en-US" dirty="0"/>
          </a:p>
        </p:txBody>
      </p:sp>
      <p:sp>
        <p:nvSpPr>
          <p:cNvPr id="3" name="Content Placeholder 2">
            <a:extLst>
              <a:ext uri="{FF2B5EF4-FFF2-40B4-BE49-F238E27FC236}">
                <a16:creationId xmlns:a16="http://schemas.microsoft.com/office/drawing/2014/main" id="{07B68FBE-5B2F-4BE4-8D9A-CA712E2437D5}"/>
              </a:ext>
            </a:extLst>
          </p:cNvPr>
          <p:cNvSpPr>
            <a:spLocks noGrp="1"/>
          </p:cNvSpPr>
          <p:nvPr>
            <p:ph idx="1"/>
          </p:nvPr>
        </p:nvSpPr>
        <p:spPr>
          <a:xfrm>
            <a:off x="1637414" y="946778"/>
            <a:ext cx="9867198" cy="4964444"/>
          </a:xfrm>
        </p:spPr>
        <p:txBody>
          <a:bodyPr>
            <a:noAutofit/>
          </a:bodyPr>
          <a:lstStyle/>
          <a:p>
            <a:pPr marL="342900" marR="0" lvl="0" indent="-342900" algn="l" defTabSz="457200" rtl="0" eaLnBrk="1" fontAlgn="auto" latinLnBrk="0" hangingPunct="1">
              <a:lnSpc>
                <a:spcPct val="150000"/>
              </a:lnSpc>
              <a:spcBef>
                <a:spcPts val="1000"/>
              </a:spcBef>
              <a:spcAft>
                <a:spcPts val="0"/>
              </a:spcAft>
              <a:buClr>
                <a:srgbClr val="A53010"/>
              </a:buClr>
              <a:buSzTx/>
              <a:buFont typeface="Wingdings 3" charset="2"/>
              <a:buChar char=""/>
              <a:tabLst/>
              <a:defRPr/>
            </a:pP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Calculations are performed on formulas in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the innermost set of parentheses </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first, and from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left to right </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if nested parentheses are at the same level. </a:t>
            </a:r>
          </a:p>
          <a:p>
            <a:pPr marL="342900" marR="0" lvl="0" indent="-342900" algn="l" defTabSz="457200" rtl="0" eaLnBrk="1" fontAlgn="auto" latinLnBrk="0" hangingPunct="1">
              <a:lnSpc>
                <a:spcPct val="150000"/>
              </a:lnSpc>
              <a:spcBef>
                <a:spcPts val="1000"/>
              </a:spcBef>
              <a:spcAft>
                <a:spcPts val="0"/>
              </a:spcAft>
              <a:buClr>
                <a:srgbClr val="A53010"/>
              </a:buClr>
              <a:buSzTx/>
              <a:buFont typeface="Wingdings 3" charset="2"/>
              <a:buChar char=""/>
              <a:tabLst/>
              <a:defRPr/>
            </a:pP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Therefore, the result of the following formula with parentheses is different from the previous one: ((7 + 8) * (3 / 2)) − 4 = 18.5</a:t>
            </a:r>
          </a:p>
          <a:p>
            <a:pPr marL="342900" marR="0" lvl="0" indent="-342900" algn="l" defTabSz="457200" rtl="0" eaLnBrk="1" fontAlgn="auto" latinLnBrk="0" hangingPunct="1">
              <a:lnSpc>
                <a:spcPct val="150000"/>
              </a:lnSpc>
              <a:spcBef>
                <a:spcPts val="1000"/>
              </a:spcBef>
              <a:spcAft>
                <a:spcPts val="0"/>
              </a:spcAft>
              <a:buClr>
                <a:srgbClr val="A53010"/>
              </a:buClr>
              <a:buSzTx/>
              <a:buFont typeface="Wingdings 3" charset="2"/>
              <a:buChar char=""/>
              <a:tabLst/>
              <a:defRPr/>
            </a:pP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Following arithmetic operator priorities, the first operation is the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sum of 7 + 8 </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multiplied by the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quotient of 3 divided by 2</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Then,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4 is subtracted</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a:t>
            </a:r>
            <a:endParaRPr lang="en-US" sz="2400" dirty="0"/>
          </a:p>
        </p:txBody>
      </p:sp>
    </p:spTree>
    <p:extLst>
      <p:ext uri="{BB962C8B-B14F-4D97-AF65-F5344CB8AC3E}">
        <p14:creationId xmlns:p14="http://schemas.microsoft.com/office/powerpoint/2010/main" val="17259663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3143C-C501-4469-97FD-5A1D8191A6C5}"/>
              </a:ext>
            </a:extLst>
          </p:cNvPr>
          <p:cNvSpPr>
            <a:spLocks noGrp="1"/>
          </p:cNvSpPr>
          <p:nvPr>
            <p:ph type="title"/>
          </p:nvPr>
        </p:nvSpPr>
        <p:spPr>
          <a:xfrm>
            <a:off x="1626780" y="188175"/>
            <a:ext cx="9877831" cy="758603"/>
          </a:xfrm>
        </p:spPr>
        <p:txBody>
          <a:bodyPr/>
          <a:lstStyle/>
          <a:p>
            <a:r>
              <a:rPr kumimoji="0" lang="en-US" sz="3200" b="0" i="0" u="none" strike="noStrike" kern="1200" cap="none" spc="0" normalizeH="0" baseline="0" noProof="0" dirty="0">
                <a:ln>
                  <a:noFill/>
                </a:ln>
                <a:solidFill>
                  <a:prstClr val="black">
                    <a:lumMod val="85000"/>
                    <a:lumOff val="15000"/>
                  </a:prstClr>
                </a:solidFill>
                <a:effectLst/>
                <a:uLnTx/>
                <a:uFillTx/>
                <a:latin typeface="Century Gothic" panose="020B0502020202020204"/>
                <a:ea typeface="+mj-ea"/>
                <a:cs typeface="+mj-cs"/>
              </a:rPr>
              <a:t>UNDERSTANDING ORDER OF OPERATIONS</a:t>
            </a:r>
            <a:endParaRPr lang="en-US" dirty="0"/>
          </a:p>
        </p:txBody>
      </p:sp>
      <p:sp>
        <p:nvSpPr>
          <p:cNvPr id="3" name="Content Placeholder 2">
            <a:extLst>
              <a:ext uri="{FF2B5EF4-FFF2-40B4-BE49-F238E27FC236}">
                <a16:creationId xmlns:a16="http://schemas.microsoft.com/office/drawing/2014/main" id="{A54CA9F0-1E82-4FE2-8932-53B7684CBDE8}"/>
              </a:ext>
            </a:extLst>
          </p:cNvPr>
          <p:cNvSpPr>
            <a:spLocks noGrp="1"/>
          </p:cNvSpPr>
          <p:nvPr>
            <p:ph idx="1"/>
          </p:nvPr>
        </p:nvSpPr>
        <p:spPr>
          <a:xfrm>
            <a:off x="1626781" y="946778"/>
            <a:ext cx="9877831" cy="4964444"/>
          </a:xfrm>
        </p:spPr>
        <p:txBody>
          <a:bodyPr/>
          <a:lstStyle/>
          <a:p>
            <a:pPr marL="342900" marR="0" lvl="0" indent="-342900" algn="l" defTabSz="457200" rtl="0" eaLnBrk="1" fontAlgn="auto" latinLnBrk="0" hangingPunct="1">
              <a:lnSpc>
                <a:spcPct val="150000"/>
              </a:lnSpc>
              <a:spcBef>
                <a:spcPts val="1000"/>
              </a:spcBef>
              <a:spcAft>
                <a:spcPts val="0"/>
              </a:spcAft>
              <a:buClr>
                <a:srgbClr val="A53010"/>
              </a:buClr>
              <a:buSzTx/>
              <a:buFont typeface="Wingdings 3" charset="2"/>
              <a:buChar char=""/>
              <a:tabLst/>
              <a:defRPr/>
            </a:pP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While modifying a complex formula, if you decide to revert back to the original formula and start over, just press Esc. </a:t>
            </a:r>
          </a:p>
          <a:p>
            <a:pPr marL="342900" marR="0" lvl="0" indent="-342900" algn="l" defTabSz="457200" rtl="0" eaLnBrk="1" fontAlgn="auto" latinLnBrk="0" hangingPunct="1">
              <a:lnSpc>
                <a:spcPct val="150000"/>
              </a:lnSpc>
              <a:spcBef>
                <a:spcPts val="1000"/>
              </a:spcBef>
              <a:spcAft>
                <a:spcPts val="0"/>
              </a:spcAft>
              <a:buClr>
                <a:srgbClr val="A53010"/>
              </a:buClr>
              <a:buSzTx/>
              <a:buFont typeface="Wingdings 3" charset="2"/>
              <a:buChar char=""/>
              <a:tabLst/>
              <a:defRPr/>
            </a:pP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If you’ve already pressed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Enter,</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you’ll need to click the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Undo button </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on the Quick Access Toolbar.</a:t>
            </a:r>
          </a:p>
          <a:p>
            <a:endParaRPr lang="en-US" dirty="0"/>
          </a:p>
        </p:txBody>
      </p:sp>
    </p:spTree>
    <p:extLst>
      <p:ext uri="{BB962C8B-B14F-4D97-AF65-F5344CB8AC3E}">
        <p14:creationId xmlns:p14="http://schemas.microsoft.com/office/powerpoint/2010/main" val="3828584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5DB03-F9B2-4018-B407-C6D2CB287852}"/>
              </a:ext>
            </a:extLst>
          </p:cNvPr>
          <p:cNvSpPr>
            <a:spLocks noGrp="1"/>
          </p:cNvSpPr>
          <p:nvPr>
            <p:ph type="title"/>
          </p:nvPr>
        </p:nvSpPr>
        <p:spPr>
          <a:xfrm>
            <a:off x="1670756" y="306333"/>
            <a:ext cx="9833856" cy="901578"/>
          </a:xfrm>
        </p:spPr>
        <p:txBody>
          <a:bodyPr>
            <a:normAutofit/>
          </a:bodyPr>
          <a:lstStyle/>
          <a:p>
            <a:r>
              <a:rPr lang="en-US" dirty="0"/>
              <a:t>CONTD…</a:t>
            </a:r>
          </a:p>
        </p:txBody>
      </p:sp>
      <p:sp>
        <p:nvSpPr>
          <p:cNvPr id="3" name="Content Placeholder 2">
            <a:extLst>
              <a:ext uri="{FF2B5EF4-FFF2-40B4-BE49-F238E27FC236}">
                <a16:creationId xmlns:a16="http://schemas.microsoft.com/office/drawing/2014/main" id="{33E260CD-B0FE-4C0C-86B0-3AA48381071F}"/>
              </a:ext>
            </a:extLst>
          </p:cNvPr>
          <p:cNvSpPr>
            <a:spLocks noGrp="1"/>
          </p:cNvSpPr>
          <p:nvPr>
            <p:ph idx="1"/>
          </p:nvPr>
        </p:nvSpPr>
        <p:spPr>
          <a:xfrm>
            <a:off x="1670756" y="1207911"/>
            <a:ext cx="9833856" cy="5068711"/>
          </a:xfrm>
        </p:spPr>
        <p:txBody>
          <a:bodyPr>
            <a:normAutofit fontScale="70000" lnSpcReduction="20000"/>
          </a:bodyPr>
          <a:lstStyle/>
          <a:p>
            <a:pPr marL="742950" marR="0" lvl="1" indent="-285750" algn="l" defTabSz="457200" rtl="0" eaLnBrk="1" fontAlgn="auto" latinLnBrk="0" hangingPunct="1">
              <a:lnSpc>
                <a:spcPct val="120000"/>
              </a:lnSpc>
              <a:spcBef>
                <a:spcPts val="1000"/>
              </a:spcBef>
              <a:spcAft>
                <a:spcPts val="0"/>
              </a:spcAft>
              <a:buClr>
                <a:srgbClr val="A53010"/>
              </a:buClr>
              <a:buSzTx/>
              <a:buFont typeface="Wingdings 3" charset="2"/>
              <a:buChar char=""/>
              <a:tabLst/>
              <a:defRPr/>
            </a:pPr>
            <a:r>
              <a:rPr kumimoji="0" lang="en-US" sz="3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You can open an </a:t>
            </a:r>
            <a:r>
              <a:rPr kumimoji="0" lang="en-US" sz="3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existing Excel workbook</a:t>
            </a:r>
            <a:r>
              <a:rPr kumimoji="0" lang="en-US" sz="3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enter </a:t>
            </a:r>
            <a:r>
              <a:rPr kumimoji="0" lang="en-US" sz="3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new or additional data</a:t>
            </a:r>
            <a:r>
              <a:rPr kumimoji="0" lang="en-US" sz="3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and save the file with a new name, thus creating a new workbook. </a:t>
            </a:r>
            <a:endParaRPr lang="en-US" sz="3400" dirty="0"/>
          </a:p>
          <a:p>
            <a:pPr lvl="1">
              <a:lnSpc>
                <a:spcPct val="120000"/>
              </a:lnSpc>
            </a:pPr>
            <a:r>
              <a:rPr lang="en-US" sz="3400" dirty="0"/>
              <a:t>You can open an </a:t>
            </a:r>
            <a:r>
              <a:rPr lang="en-US" sz="3400" b="1" dirty="0"/>
              <a:t>existing Excel workbook</a:t>
            </a:r>
            <a:r>
              <a:rPr lang="en-US" sz="3400" dirty="0"/>
              <a:t>, enter </a:t>
            </a:r>
            <a:r>
              <a:rPr lang="en-US" sz="3400" b="1" dirty="0"/>
              <a:t>new or additional data</a:t>
            </a:r>
            <a:r>
              <a:rPr lang="en-US" sz="3400" dirty="0"/>
              <a:t>, and save the file with a new name, thus creating a new workbook. </a:t>
            </a:r>
          </a:p>
          <a:p>
            <a:pPr lvl="1">
              <a:lnSpc>
                <a:spcPct val="120000"/>
              </a:lnSpc>
            </a:pPr>
            <a:r>
              <a:rPr lang="en-US" sz="3400" dirty="0"/>
              <a:t>You can use the </a:t>
            </a:r>
            <a:r>
              <a:rPr lang="en-US" sz="3400" b="1" dirty="0"/>
              <a:t>Quick Access Toolbar icon</a:t>
            </a:r>
            <a:r>
              <a:rPr lang="en-US" sz="3400" dirty="0"/>
              <a:t>. (If New File icon has been added)</a:t>
            </a:r>
          </a:p>
          <a:p>
            <a:pPr lvl="1">
              <a:lnSpc>
                <a:spcPct val="120000"/>
              </a:lnSpc>
            </a:pPr>
            <a:r>
              <a:rPr lang="en-US" sz="3400" dirty="0"/>
              <a:t>After opening a workbook, use keyboard shortcut </a:t>
            </a:r>
            <a:r>
              <a:rPr lang="en-US" sz="3400" b="1" dirty="0"/>
              <a:t>Ctrl + N</a:t>
            </a:r>
          </a:p>
          <a:p>
            <a:pPr marL="342900" marR="0" lvl="0" indent="-342900" algn="l" defTabSz="457200" rtl="0" eaLnBrk="1" fontAlgn="auto" latinLnBrk="0" hangingPunct="1">
              <a:lnSpc>
                <a:spcPct val="120000"/>
              </a:lnSpc>
              <a:spcBef>
                <a:spcPts val="1000"/>
              </a:spcBef>
              <a:spcAft>
                <a:spcPts val="0"/>
              </a:spcAft>
              <a:buClr>
                <a:srgbClr val="A53010"/>
              </a:buClr>
              <a:buSzTx/>
              <a:buFont typeface="Wingdings 3" charset="2"/>
              <a:buChar char=""/>
              <a:tabLst/>
              <a:defRPr/>
            </a:pPr>
            <a:r>
              <a:rPr kumimoji="0" lang="en-US" sz="3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Worksheets often include text that describes the content of the worksheet. </a:t>
            </a:r>
          </a:p>
          <a:p>
            <a:pPr marL="457200" lvl="1" indent="0">
              <a:lnSpc>
                <a:spcPct val="150000"/>
              </a:lnSpc>
              <a:buNone/>
            </a:pPr>
            <a:endParaRPr lang="en-US" sz="2000" dirty="0"/>
          </a:p>
        </p:txBody>
      </p:sp>
    </p:spTree>
    <p:extLst>
      <p:ext uri="{BB962C8B-B14F-4D97-AF65-F5344CB8AC3E}">
        <p14:creationId xmlns:p14="http://schemas.microsoft.com/office/powerpoint/2010/main" val="19989420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DF3F4-4E07-447B-B53F-2F42C5CC266C}"/>
              </a:ext>
            </a:extLst>
          </p:cNvPr>
          <p:cNvSpPr>
            <a:spLocks noGrp="1"/>
          </p:cNvSpPr>
          <p:nvPr>
            <p:ph type="title"/>
          </p:nvPr>
        </p:nvSpPr>
        <p:spPr>
          <a:xfrm>
            <a:off x="1614311" y="306333"/>
            <a:ext cx="9890301" cy="822556"/>
          </a:xfrm>
        </p:spPr>
        <p:txBody>
          <a:bodyPr/>
          <a:lstStyle/>
          <a:p>
            <a:r>
              <a:rPr lang="en-US" dirty="0"/>
              <a:t>SAVING WORKBOOKS</a:t>
            </a:r>
          </a:p>
        </p:txBody>
      </p:sp>
      <p:sp>
        <p:nvSpPr>
          <p:cNvPr id="3" name="Content Placeholder 2">
            <a:extLst>
              <a:ext uri="{FF2B5EF4-FFF2-40B4-BE49-F238E27FC236}">
                <a16:creationId xmlns:a16="http://schemas.microsoft.com/office/drawing/2014/main" id="{A1F358F8-D7DE-4C91-959B-05099895E1C9}"/>
              </a:ext>
            </a:extLst>
          </p:cNvPr>
          <p:cNvSpPr>
            <a:spLocks noGrp="1"/>
          </p:cNvSpPr>
          <p:nvPr>
            <p:ph idx="1"/>
          </p:nvPr>
        </p:nvSpPr>
        <p:spPr>
          <a:xfrm>
            <a:off x="1614311" y="1128889"/>
            <a:ext cx="9890301" cy="5023555"/>
          </a:xfrm>
        </p:spPr>
        <p:txBody>
          <a:bodyPr>
            <a:noAutofit/>
          </a:bodyPr>
          <a:lstStyle/>
          <a:p>
            <a:pPr>
              <a:lnSpc>
                <a:spcPct val="150000"/>
              </a:lnSpc>
            </a:pPr>
            <a:r>
              <a:rPr lang="en-US" sz="2400" dirty="0"/>
              <a:t>Save your workbook often and especially before opening another workbook, printing, or after you enter information</a:t>
            </a:r>
          </a:p>
          <a:p>
            <a:pPr>
              <a:lnSpc>
                <a:spcPct val="150000"/>
              </a:lnSpc>
            </a:pPr>
            <a:r>
              <a:rPr lang="en-US" sz="2400" dirty="0"/>
              <a:t>Save and Name your workbook</a:t>
            </a:r>
          </a:p>
          <a:p>
            <a:pPr marL="0" indent="0">
              <a:lnSpc>
                <a:spcPct val="150000"/>
              </a:lnSpc>
              <a:buNone/>
            </a:pPr>
            <a:r>
              <a:rPr lang="en-US" sz="2400" b="1" dirty="0"/>
              <a:t>Saving a Workbook Under a Different Name</a:t>
            </a:r>
          </a:p>
          <a:p>
            <a:pPr>
              <a:lnSpc>
                <a:spcPct val="150000"/>
              </a:lnSpc>
            </a:pPr>
            <a:r>
              <a:rPr lang="en-US" sz="2400" dirty="0"/>
              <a:t>You can rename an existing workbook to create a new workbook. </a:t>
            </a:r>
          </a:p>
          <a:p>
            <a:pPr>
              <a:lnSpc>
                <a:spcPct val="150000"/>
              </a:lnSpc>
            </a:pPr>
            <a:r>
              <a:rPr lang="en-US" sz="2400" dirty="0"/>
              <a:t>You can also use an existing workbook as a template to create new workbooks. </a:t>
            </a:r>
          </a:p>
        </p:txBody>
      </p:sp>
    </p:spTree>
    <p:extLst>
      <p:ext uri="{BB962C8B-B14F-4D97-AF65-F5344CB8AC3E}">
        <p14:creationId xmlns:p14="http://schemas.microsoft.com/office/powerpoint/2010/main" val="13241546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1B521-B270-4C26-B870-1D247F43097F}"/>
              </a:ext>
            </a:extLst>
          </p:cNvPr>
          <p:cNvSpPr>
            <a:spLocks noGrp="1"/>
          </p:cNvSpPr>
          <p:nvPr>
            <p:ph type="title"/>
          </p:nvPr>
        </p:nvSpPr>
        <p:spPr>
          <a:xfrm>
            <a:off x="1659467" y="217710"/>
            <a:ext cx="9845145" cy="877312"/>
          </a:xfrm>
        </p:spPr>
        <p:txBody>
          <a:bodyPr/>
          <a:lstStyle/>
          <a:p>
            <a:r>
              <a:rPr kumimoji="0" lang="en-US" sz="3600" b="0" i="0" u="none" strike="noStrike" kern="1200" cap="none" spc="0" normalizeH="0" baseline="0" noProof="0" dirty="0">
                <a:ln>
                  <a:noFill/>
                </a:ln>
                <a:solidFill>
                  <a:prstClr val="black">
                    <a:lumMod val="85000"/>
                    <a:lumOff val="15000"/>
                  </a:prstClr>
                </a:solidFill>
                <a:effectLst/>
                <a:uLnTx/>
                <a:uFillTx/>
                <a:latin typeface="Century Gothic" panose="020B0502020202020204"/>
                <a:ea typeface="+mj-ea"/>
                <a:cs typeface="+mj-cs"/>
              </a:rPr>
              <a:t>MICROSOFT EXCEL (WORKSHEETS)</a:t>
            </a:r>
            <a:endParaRPr lang="en-US" dirty="0"/>
          </a:p>
        </p:txBody>
      </p:sp>
      <p:sp>
        <p:nvSpPr>
          <p:cNvPr id="3" name="Content Placeholder 2">
            <a:extLst>
              <a:ext uri="{FF2B5EF4-FFF2-40B4-BE49-F238E27FC236}">
                <a16:creationId xmlns:a16="http://schemas.microsoft.com/office/drawing/2014/main" id="{4C938590-F6AD-4970-A3F3-F26F4DD5E436}"/>
              </a:ext>
            </a:extLst>
          </p:cNvPr>
          <p:cNvSpPr>
            <a:spLocks noGrp="1"/>
          </p:cNvSpPr>
          <p:nvPr>
            <p:ph idx="1"/>
          </p:nvPr>
        </p:nvSpPr>
        <p:spPr>
          <a:xfrm>
            <a:off x="1659467" y="1095022"/>
            <a:ext cx="9845145" cy="4816200"/>
          </a:xfrm>
        </p:spPr>
        <p:txBody>
          <a:bodyPr>
            <a:normAutofit fontScale="92500"/>
          </a:bodyPr>
          <a:lstStyle/>
          <a:p>
            <a:pPr marL="342900" marR="0" lvl="0" indent="-342900" algn="l" defTabSz="457200" rtl="0" eaLnBrk="1" fontAlgn="auto" latinLnBrk="0" hangingPunct="1">
              <a:lnSpc>
                <a:spcPct val="150000"/>
              </a:lnSpc>
              <a:spcBef>
                <a:spcPts val="1000"/>
              </a:spcBef>
              <a:spcAft>
                <a:spcPts val="0"/>
              </a:spcAft>
              <a:buClr>
                <a:srgbClr val="A53010"/>
              </a:buClr>
              <a:buSzTx/>
              <a:buFont typeface="Wingdings 3" charset="2"/>
              <a:buChar char=""/>
              <a:tabLst/>
              <a:defRPr/>
            </a:pP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In Excel the locations where you do your work are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cells, rows, and columns </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within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a worksheet</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and worksheets as part of a workbook. </a:t>
            </a:r>
          </a:p>
          <a:p>
            <a:pPr marL="342900" marR="0" lvl="0" indent="-342900" algn="l" defTabSz="457200" rtl="0" eaLnBrk="1" fontAlgn="auto" latinLnBrk="0" hangingPunct="1">
              <a:lnSpc>
                <a:spcPct val="150000"/>
              </a:lnSpc>
              <a:spcBef>
                <a:spcPts val="1000"/>
              </a:spcBef>
              <a:spcAft>
                <a:spcPts val="0"/>
              </a:spcAft>
              <a:buClr>
                <a:srgbClr val="A53010"/>
              </a:buClr>
              <a:buSzTx/>
              <a:buFont typeface="Wingdings 3" charset="2"/>
              <a:buChar char=""/>
              <a:tabLst/>
              <a:defRPr/>
            </a:pP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A worksheet is a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grid</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composed of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rows</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columns</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and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cells</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a:t>
            </a:r>
          </a:p>
          <a:p>
            <a:pPr marL="342900" marR="0" lvl="0" indent="-342900" algn="l" defTabSz="457200" rtl="0" eaLnBrk="1" fontAlgn="auto" latinLnBrk="0" hangingPunct="1">
              <a:lnSpc>
                <a:spcPct val="150000"/>
              </a:lnSpc>
              <a:spcBef>
                <a:spcPts val="1000"/>
              </a:spcBef>
              <a:spcAft>
                <a:spcPts val="0"/>
              </a:spcAft>
              <a:buClr>
                <a:srgbClr val="A53010"/>
              </a:buClr>
              <a:buSzTx/>
              <a:buFont typeface="Wingdings 3" charset="2"/>
              <a:buChar char=""/>
              <a:tabLst/>
              <a:defRPr/>
            </a:pP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Each worksheet column starts at the top of the worksheet and goes to the bottom of the worksheet and is identified by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a letter</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a:t>
            </a:r>
          </a:p>
          <a:p>
            <a:pPr marL="342900" marR="0" lvl="0" indent="-342900" algn="l" defTabSz="457200" rtl="0" eaLnBrk="1" fontAlgn="auto" latinLnBrk="0" hangingPunct="1">
              <a:lnSpc>
                <a:spcPct val="150000"/>
              </a:lnSpc>
              <a:spcBef>
                <a:spcPts val="1000"/>
              </a:spcBef>
              <a:spcAft>
                <a:spcPts val="0"/>
              </a:spcAft>
              <a:buClr>
                <a:srgbClr val="A53010"/>
              </a:buClr>
              <a:buSzTx/>
              <a:buFont typeface="Wingdings 3" charset="2"/>
              <a:buChar char=""/>
              <a:tabLst/>
              <a:defRPr/>
            </a:pP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Each row starts at the left edge of the worksheet and continues to the right and is identified by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a number</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a:t>
            </a:r>
          </a:p>
        </p:txBody>
      </p:sp>
    </p:spTree>
    <p:extLst>
      <p:ext uri="{BB962C8B-B14F-4D97-AF65-F5344CB8AC3E}">
        <p14:creationId xmlns:p14="http://schemas.microsoft.com/office/powerpoint/2010/main" val="29811288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5A1C6-A666-4880-AC89-AE0EE87015CF}"/>
              </a:ext>
            </a:extLst>
          </p:cNvPr>
          <p:cNvSpPr>
            <a:spLocks noGrp="1"/>
          </p:cNvSpPr>
          <p:nvPr>
            <p:ph type="title"/>
          </p:nvPr>
        </p:nvSpPr>
        <p:spPr>
          <a:xfrm>
            <a:off x="1704622" y="306333"/>
            <a:ext cx="9890301" cy="766111"/>
          </a:xfrm>
        </p:spPr>
        <p:txBody>
          <a:bodyPr/>
          <a:lstStyle/>
          <a:p>
            <a:r>
              <a:rPr lang="en-US" dirty="0">
                <a:solidFill>
                  <a:prstClr val="black">
                    <a:lumMod val="85000"/>
                    <a:lumOff val="15000"/>
                  </a:prstClr>
                </a:solidFill>
                <a:latin typeface="Century Gothic" panose="020B0502020202020204"/>
              </a:rPr>
              <a:t>CONTD…</a:t>
            </a:r>
            <a:endParaRPr lang="en-US" dirty="0"/>
          </a:p>
        </p:txBody>
      </p:sp>
      <p:sp>
        <p:nvSpPr>
          <p:cNvPr id="3" name="Content Placeholder 2">
            <a:extLst>
              <a:ext uri="{FF2B5EF4-FFF2-40B4-BE49-F238E27FC236}">
                <a16:creationId xmlns:a16="http://schemas.microsoft.com/office/drawing/2014/main" id="{8943C6E0-418D-4424-BE4C-CFB1F0DBA493}"/>
              </a:ext>
            </a:extLst>
          </p:cNvPr>
          <p:cNvSpPr>
            <a:spLocks noGrp="1"/>
          </p:cNvSpPr>
          <p:nvPr>
            <p:ph idx="1"/>
          </p:nvPr>
        </p:nvSpPr>
        <p:spPr>
          <a:xfrm>
            <a:off x="1704622" y="1072444"/>
            <a:ext cx="9799990" cy="4838778"/>
          </a:xfrm>
        </p:spPr>
        <p:txBody>
          <a:bodyPr/>
          <a:lstStyle/>
          <a:p>
            <a:pPr>
              <a:lnSpc>
                <a:spcPct val="150000"/>
              </a:lnSpc>
            </a:pPr>
            <a:r>
              <a:rPr lang="en-US" sz="2400" dirty="0"/>
              <a:t>Each box, or cell, on the grid is identified by the intersection of a column and a row. </a:t>
            </a:r>
          </a:p>
          <a:p>
            <a:pPr>
              <a:lnSpc>
                <a:spcPct val="150000"/>
              </a:lnSpc>
            </a:pPr>
            <a:r>
              <a:rPr lang="en-US" sz="2400" dirty="0"/>
              <a:t>Thus, the first cell in an open worksheet is </a:t>
            </a:r>
            <a:r>
              <a:rPr lang="en-US" sz="2400" b="1" dirty="0"/>
              <a:t>A1</a:t>
            </a:r>
            <a:r>
              <a:rPr lang="en-US" sz="2400" dirty="0"/>
              <a:t>. </a:t>
            </a:r>
          </a:p>
          <a:p>
            <a:pPr>
              <a:lnSpc>
                <a:spcPct val="150000"/>
              </a:lnSpc>
            </a:pPr>
            <a:r>
              <a:rPr lang="en-US" sz="2400" dirty="0"/>
              <a:t>You enter information by typing it into the </a:t>
            </a:r>
            <a:r>
              <a:rPr lang="en-US" sz="2400" b="1" dirty="0"/>
              <a:t>selected </a:t>
            </a:r>
            <a:r>
              <a:rPr lang="en-US" sz="2400" dirty="0"/>
              <a:t>or </a:t>
            </a:r>
            <a:r>
              <a:rPr lang="en-US" sz="2400" b="1" dirty="0"/>
              <a:t>active cell</a:t>
            </a:r>
            <a:r>
              <a:rPr lang="en-US" sz="2400" dirty="0"/>
              <a:t>, which is outlined by a </a:t>
            </a:r>
            <a:r>
              <a:rPr lang="en-US" sz="2400" b="1" dirty="0"/>
              <a:t>bold rectangle</a:t>
            </a:r>
            <a:r>
              <a:rPr lang="en-US" sz="2400" dirty="0"/>
              <a:t>. This is also called the </a:t>
            </a:r>
            <a:r>
              <a:rPr lang="en-US" sz="2400" b="1" dirty="0"/>
              <a:t>current</a:t>
            </a:r>
            <a:r>
              <a:rPr lang="en-US" sz="2400" dirty="0"/>
              <a:t> or </a:t>
            </a:r>
            <a:r>
              <a:rPr lang="en-US" sz="2400" b="1" dirty="0"/>
              <a:t>highlighted cell</a:t>
            </a:r>
            <a:r>
              <a:rPr lang="en-US" sz="2400" dirty="0"/>
              <a:t>.</a:t>
            </a:r>
          </a:p>
        </p:txBody>
      </p:sp>
    </p:spTree>
    <p:extLst>
      <p:ext uri="{BB962C8B-B14F-4D97-AF65-F5344CB8AC3E}">
        <p14:creationId xmlns:p14="http://schemas.microsoft.com/office/powerpoint/2010/main" val="2457883886"/>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TM02892315[[fn=Wisp]]</Template>
  <TotalTime>14582</TotalTime>
  <Words>4053</Words>
  <Application>Microsoft Office PowerPoint</Application>
  <PresentationFormat>Widescreen</PresentationFormat>
  <Paragraphs>302</Paragraphs>
  <Slides>58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58</vt:i4>
      </vt:variant>
    </vt:vector>
  </HeadingPairs>
  <TitlesOfParts>
    <vt:vector size="64" baseType="lpstr">
      <vt:lpstr>Arial</vt:lpstr>
      <vt:lpstr>Calibri</vt:lpstr>
      <vt:lpstr>Century Gothic</vt:lpstr>
      <vt:lpstr>Times New Roman</vt:lpstr>
      <vt:lpstr>Wingdings 3</vt:lpstr>
      <vt:lpstr>Wisp</vt:lpstr>
      <vt:lpstr>END USER COMPUTING.   BICT 1101</vt:lpstr>
      <vt:lpstr>MICROSOFT EXCEL </vt:lpstr>
      <vt:lpstr>CONTD…  </vt:lpstr>
      <vt:lpstr>CONTD…</vt:lpstr>
      <vt:lpstr>CREATING WORKBOOKS</vt:lpstr>
      <vt:lpstr>CONTD…</vt:lpstr>
      <vt:lpstr>SAVING WORKBOOKS</vt:lpstr>
      <vt:lpstr>MICROSOFT EXCEL (WORKSHEETS)</vt:lpstr>
      <vt:lpstr>CONTD…</vt:lpstr>
      <vt:lpstr>CONTD… </vt:lpstr>
      <vt:lpstr>MICROSOFT EXCEL SCREEN ELEMENTS (EXCEL’S BLANK WORKSHEET)</vt:lpstr>
      <vt:lpstr>CONTD...</vt:lpstr>
      <vt:lpstr>CONT…</vt:lpstr>
      <vt:lpstr>CONTD…</vt:lpstr>
      <vt:lpstr>CONTD…</vt:lpstr>
      <vt:lpstr>CONTD…</vt:lpstr>
      <vt:lpstr>CONTD…</vt:lpstr>
      <vt:lpstr>ENTERING AND EDITING BASIC DATA IN A WORKSHEET</vt:lpstr>
      <vt:lpstr>CONTD…</vt:lpstr>
      <vt:lpstr>CONTD…</vt:lpstr>
      <vt:lpstr>CONTD…</vt:lpstr>
      <vt:lpstr>CONTD…</vt:lpstr>
      <vt:lpstr>CONTD…</vt:lpstr>
      <vt:lpstr>CONTD…</vt:lpstr>
      <vt:lpstr>MOVING AROUND IN  EXCEL (KEYS) </vt:lpstr>
      <vt:lpstr>CONTD…</vt:lpstr>
      <vt:lpstr>CONTD…</vt:lpstr>
      <vt:lpstr>CONTD… </vt:lpstr>
      <vt:lpstr>CONTD…</vt:lpstr>
      <vt:lpstr>CONTD…</vt:lpstr>
      <vt:lpstr>CONTD…</vt:lpstr>
      <vt:lpstr>CONTD…</vt:lpstr>
      <vt:lpstr>HIGHLIGHTING/SELECTING AREAS USING THE MOUSE</vt:lpstr>
      <vt:lpstr>ENTERING TEXT</vt:lpstr>
      <vt:lpstr>CONTD…</vt:lpstr>
      <vt:lpstr>ENTERING TEXT (AUTOFILL)</vt:lpstr>
      <vt:lpstr>ENTERING VALUES</vt:lpstr>
      <vt:lpstr>USING BASIC FORMULAS</vt:lpstr>
      <vt:lpstr>CREATING FORMULAS (FORMULAS TAB)</vt:lpstr>
      <vt:lpstr>USING BASIC FORMULAS (UNDERSTANDING AND DISPLAYING FORMULAS)</vt:lpstr>
      <vt:lpstr>CONTD…</vt:lpstr>
      <vt:lpstr>ENTERING BASIC CALCULATIONS (CREATING FORMULAS)</vt:lpstr>
      <vt:lpstr>DISPLAY FORMULAS</vt:lpstr>
      <vt:lpstr>CONTD…</vt:lpstr>
      <vt:lpstr>CONTD… </vt:lpstr>
      <vt:lpstr>CONTD…</vt:lpstr>
      <vt:lpstr>CONTD…</vt:lpstr>
      <vt:lpstr>CONTD…</vt:lpstr>
      <vt:lpstr>CONTD…</vt:lpstr>
      <vt:lpstr>EXCEL ARITHMETIC OPERATORS</vt:lpstr>
      <vt:lpstr>CONTD…  </vt:lpstr>
      <vt:lpstr>CONTD…</vt:lpstr>
      <vt:lpstr>UNDERSTANDING ORDER OF OPERATIONS </vt:lpstr>
      <vt:lpstr>CONTD…</vt:lpstr>
      <vt:lpstr>CONTD…</vt:lpstr>
      <vt:lpstr>CONTD…</vt:lpstr>
      <vt:lpstr>CONTD… </vt:lpstr>
      <vt:lpstr>UNDERSTANDING ORDER OF OPERATIONS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Patricia Khonje</dc:creator>
  <cp:lastModifiedBy>Patricia Khonje</cp:lastModifiedBy>
  <cp:revision>226</cp:revision>
  <dcterms:created xsi:type="dcterms:W3CDTF">2021-04-25T22:35:39Z</dcterms:created>
  <dcterms:modified xsi:type="dcterms:W3CDTF">2022-07-08T12:12:57Z</dcterms:modified>
</cp:coreProperties>
</file>