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3" r:id="rId3"/>
    <p:sldId id="274" r:id="rId4"/>
    <p:sldId id="316" r:id="rId5"/>
    <p:sldId id="464" r:id="rId6"/>
    <p:sldId id="468" r:id="rId7"/>
    <p:sldId id="488" r:id="rId8"/>
    <p:sldId id="481" r:id="rId9"/>
    <p:sldId id="487" r:id="rId10"/>
    <p:sldId id="486" r:id="rId11"/>
    <p:sldId id="469" r:id="rId12"/>
    <p:sldId id="482" r:id="rId13"/>
    <p:sldId id="470" r:id="rId14"/>
    <p:sldId id="483" r:id="rId15"/>
    <p:sldId id="465" r:id="rId16"/>
    <p:sldId id="466" r:id="rId17"/>
    <p:sldId id="484" r:id="rId18"/>
    <p:sldId id="467" r:id="rId19"/>
    <p:sldId id="485" r:id="rId20"/>
    <p:sldId id="427" r:id="rId21"/>
    <p:sldId id="428" r:id="rId22"/>
    <p:sldId id="472" r:id="rId23"/>
    <p:sldId id="471" r:id="rId24"/>
    <p:sldId id="4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4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4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590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2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252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6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7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0524-A34C-4900-845A-4E9C83E337B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60242A-277F-4FDB-BCE8-613D7EDF7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616A-176D-41C7-8FC0-815DC3364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END USER COMPUTING.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BICT 1101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158F-1A6E-4430-854C-952EAA8BC3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Lecture 3.2: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Spreadsheets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97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E760-BC44-42F2-9000-0BD0E2E2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172554"/>
            <a:ext cx="9879012" cy="866024"/>
          </a:xfrm>
        </p:spPr>
        <p:txBody>
          <a:bodyPr>
            <a:norm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4317-FD62-42D4-834B-E850EBA4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038579"/>
            <a:ext cx="9879012" cy="5195312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 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automatically looks for cells that have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them. It will read values until it finds the first blank cell.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will select the range of cells to use in the formula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highlighting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range.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Create the Total Column’s Values Using Autosum: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where you would like the Total to be located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 button.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5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0AEB-82D5-4801-82C9-1DCE652E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467" y="306333"/>
            <a:ext cx="9845145" cy="777400"/>
          </a:xfrm>
        </p:spPr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78FF-EEE8-44A9-92BC-DA243A09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467" y="1083732"/>
            <a:ext cx="9845145" cy="51138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Use the SUM Function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LAUNCH Excel if it is not already running.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1. OPEN the </a:t>
            </a:r>
            <a:r>
              <a:rPr lang="en-US" sz="2400" b="1" dirty="0"/>
              <a:t>House Expenses File.</a:t>
            </a:r>
            <a:endParaRPr lang="en-US" sz="2400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Click Enable Editing, if prompted.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2. In cell </a:t>
            </a:r>
            <a:r>
              <a:rPr lang="en-US" sz="2400" b="1" dirty="0"/>
              <a:t>B7</a:t>
            </a:r>
            <a:r>
              <a:rPr lang="en-US" sz="2400" dirty="0"/>
              <a:t>, type </a:t>
            </a:r>
            <a:r>
              <a:rPr lang="en-US" sz="2400" b="1" dirty="0"/>
              <a:t>=SUM(B3:B6) </a:t>
            </a:r>
            <a:r>
              <a:rPr lang="en-US" sz="2400" dirty="0"/>
              <a:t>and press </a:t>
            </a:r>
            <a:r>
              <a:rPr lang="en-US" sz="2400" b="1" dirty="0"/>
              <a:t>Enter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Remember that all formulas must start with an equal sign (=). A function is simply a predefined formula, so you must use the equal sign.</a:t>
            </a:r>
          </a:p>
        </p:txBody>
      </p:sp>
    </p:spTree>
    <p:extLst>
      <p:ext uri="{BB962C8B-B14F-4D97-AF65-F5344CB8AC3E}">
        <p14:creationId xmlns:p14="http://schemas.microsoft.com/office/powerpoint/2010/main" val="33726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8B52-B01B-436F-A866-51B2EB73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44" y="161265"/>
            <a:ext cx="9822568" cy="877313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8A09-DFCE-43EA-80F5-97A0E139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044" y="1038578"/>
            <a:ext cx="9822568" cy="4872644"/>
          </a:xfrm>
        </p:spPr>
        <p:txBody>
          <a:bodyPr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Click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Click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Formulas tab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then click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top part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 button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 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appears with arguments filled in, but only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included.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C3: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before C6 to correct the range.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Copy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C7 to D7:M7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enter the remaining subtotals.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0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8CA6-DD41-405F-83BE-A006389E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44" y="306333"/>
            <a:ext cx="9822568" cy="811267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C822-D4BE-4660-B6A9-711CE429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044" y="1117600"/>
            <a:ext cx="9822568" cy="4793622"/>
          </a:xfrm>
        </p:spPr>
        <p:txBody>
          <a:bodyPr>
            <a:no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Copy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N6 to N7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enter the total nonutility expenses.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workbook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in your </a:t>
            </a: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folder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The alternative to the </a:t>
            </a:r>
            <a:r>
              <a:rPr lang="en-US" sz="2400" b="1" dirty="0"/>
              <a:t>SUM function </a:t>
            </a:r>
            <a:r>
              <a:rPr lang="en-US" sz="2400" dirty="0"/>
              <a:t>is to create an addition formula using </a:t>
            </a:r>
            <a:r>
              <a:rPr lang="en-US" sz="2400" b="1" dirty="0"/>
              <a:t>cell references </a:t>
            </a:r>
            <a:r>
              <a:rPr lang="en-US" sz="2400" dirty="0"/>
              <a:t>for every cell value to be added, such as the following: =B7+C7+D7+E7+F7+G7+H7+I7+J7+K7+L7+M7</a:t>
            </a:r>
          </a:p>
        </p:txBody>
      </p:sp>
    </p:spTree>
    <p:extLst>
      <p:ext uri="{BB962C8B-B14F-4D97-AF65-F5344CB8AC3E}">
        <p14:creationId xmlns:p14="http://schemas.microsoft.com/office/powerpoint/2010/main" val="243364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CBE0-4C32-47B9-9B6E-136F8EAA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78" y="206421"/>
            <a:ext cx="9856434" cy="85473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68DD-6380-4A92-85B9-765A04D1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179" y="1061156"/>
            <a:ext cx="9856434" cy="4850066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easier way to achieve the same result is to use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 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a built-in feature of Excel that recognizes adjacent cells in rows and columns as the logical selection to perform the AutoSum.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85D9-5E29-4C6D-9EEC-CE7B10E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78" y="183843"/>
            <a:ext cx="9856434" cy="888601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C78A-B428-4970-A043-0082B704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178" y="1072444"/>
            <a:ext cx="9856434" cy="51614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Using the COUNT, COUNTA, and COUNTBLANK Functions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Statistical functions, such as </a:t>
            </a:r>
            <a:r>
              <a:rPr lang="en-US" sz="2000" b="1" dirty="0"/>
              <a:t>SUM</a:t>
            </a:r>
            <a:r>
              <a:rPr lang="en-US" sz="2000" dirty="0"/>
              <a:t> and </a:t>
            </a:r>
            <a:r>
              <a:rPr lang="en-US" sz="2000" b="1" dirty="0"/>
              <a:t>COUNT</a:t>
            </a:r>
            <a:r>
              <a:rPr lang="en-US" sz="2000" dirty="0"/>
              <a:t>, </a:t>
            </a:r>
            <a:r>
              <a:rPr lang="en-US" sz="2000" b="1" dirty="0"/>
              <a:t>compile and classify data </a:t>
            </a:r>
            <a:r>
              <a:rPr lang="en-US" sz="2000" dirty="0"/>
              <a:t>to present significant information.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Use the </a:t>
            </a:r>
            <a:r>
              <a:rPr lang="en-US" sz="2000" b="1" dirty="0"/>
              <a:t>COUNT function </a:t>
            </a:r>
            <a:r>
              <a:rPr lang="en-US" sz="2000" dirty="0"/>
              <a:t>when you want to determine how many cells in a range contain a number.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There are other variations of the </a:t>
            </a:r>
            <a:r>
              <a:rPr lang="en-US" sz="2000" b="1" dirty="0"/>
              <a:t>COUNT function</a:t>
            </a:r>
            <a:r>
              <a:rPr lang="en-US" sz="20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COUNTA</a:t>
            </a:r>
            <a:r>
              <a:rPr lang="en-US" sz="2000" dirty="0"/>
              <a:t> </a:t>
            </a:r>
            <a:r>
              <a:rPr lang="en-US" sz="2000" b="1" dirty="0"/>
              <a:t>function </a:t>
            </a:r>
            <a:r>
              <a:rPr lang="en-US" sz="2000" dirty="0"/>
              <a:t>counts </a:t>
            </a:r>
            <a:r>
              <a:rPr lang="en-US" sz="2000" b="1" dirty="0"/>
              <a:t>all nonblank entries in a range</a:t>
            </a:r>
            <a:r>
              <a:rPr lang="en-US" sz="2000" dirty="0"/>
              <a:t>, whether they include text or numbers.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/>
              <a:t>COUNTBLANK</a:t>
            </a:r>
            <a:r>
              <a:rPr lang="en-US" sz="2000" dirty="0"/>
              <a:t> </a:t>
            </a:r>
            <a:r>
              <a:rPr lang="en-US" sz="2000" b="1" dirty="0"/>
              <a:t>function</a:t>
            </a:r>
            <a:r>
              <a:rPr lang="en-US" sz="2000" dirty="0"/>
              <a:t> counts the number of </a:t>
            </a:r>
            <a:r>
              <a:rPr lang="en-US" sz="2000" b="1" dirty="0"/>
              <a:t>blank cells in a range</a:t>
            </a:r>
          </a:p>
        </p:txBody>
      </p:sp>
    </p:spTree>
    <p:extLst>
      <p:ext uri="{BB962C8B-B14F-4D97-AF65-F5344CB8AC3E}">
        <p14:creationId xmlns:p14="http://schemas.microsoft.com/office/powerpoint/2010/main" val="176029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473-2618-4A68-A17A-0E987FE9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89" y="228999"/>
            <a:ext cx="9867723" cy="899890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3040-0E0F-4956-A0A1-C2D1B3E2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889" y="1128889"/>
            <a:ext cx="9867723" cy="49816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Use the COUNT, COUNTA, and COUNTBLANK Functions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1. In cell </a:t>
            </a:r>
            <a:r>
              <a:rPr lang="en-US" sz="2400" b="1" dirty="0"/>
              <a:t>O5,</a:t>
            </a:r>
            <a:r>
              <a:rPr lang="en-US" sz="2400" dirty="0"/>
              <a:t> type </a:t>
            </a:r>
            <a:r>
              <a:rPr lang="en-US" sz="2400" b="1" dirty="0"/>
              <a:t>COUNT</a:t>
            </a:r>
            <a:r>
              <a:rPr lang="en-US" sz="2400" dirty="0"/>
              <a:t> and then press </a:t>
            </a:r>
            <a:r>
              <a:rPr lang="en-US" sz="2400" b="1" dirty="0"/>
              <a:t>Enter</a:t>
            </a:r>
            <a:r>
              <a:rPr lang="en-US" sz="2400" dirty="0"/>
              <a:t>. This is the label identifying the formula you will enter in the next step.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2. In cell </a:t>
            </a:r>
            <a:r>
              <a:rPr lang="en-US" sz="2400" b="1" dirty="0"/>
              <a:t>O6</a:t>
            </a:r>
            <a:r>
              <a:rPr lang="en-US" sz="2400" dirty="0"/>
              <a:t>, type </a:t>
            </a:r>
            <a:r>
              <a:rPr lang="en-US" sz="2400" b="1" dirty="0"/>
              <a:t>=COUNT(A6:M6) </a:t>
            </a:r>
            <a:r>
              <a:rPr lang="en-US" sz="2400" dirty="0"/>
              <a:t>and then press </a:t>
            </a:r>
            <a:r>
              <a:rPr lang="en-US" sz="2400" b="1" dirty="0"/>
              <a:t>Enter</a:t>
            </a:r>
            <a:r>
              <a:rPr lang="en-US" sz="2400" dirty="0"/>
              <a:t>.  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COUNT function </a:t>
            </a:r>
            <a:r>
              <a:rPr lang="en-US" sz="2400" dirty="0"/>
              <a:t>disregards the entry in </a:t>
            </a:r>
            <a:r>
              <a:rPr lang="en-US" sz="2400" b="1" dirty="0"/>
              <a:t>A6 </a:t>
            </a:r>
            <a:r>
              <a:rPr lang="en-US" sz="2400" dirty="0"/>
              <a:t>because it doesn’t contain a </a:t>
            </a:r>
            <a:r>
              <a:rPr lang="en-US" sz="2400" b="1" dirty="0"/>
              <a:t>number</a:t>
            </a:r>
            <a:r>
              <a:rPr lang="en-US" sz="2400" dirty="0"/>
              <a:t>, and the function also disregards </a:t>
            </a:r>
            <a:r>
              <a:rPr lang="en-US" sz="2400" b="1" dirty="0"/>
              <a:t>blank cells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068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5AFA-F81A-4BD0-A2D1-B53C1C1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11" y="172554"/>
            <a:ext cx="9890301" cy="85473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0381-7E01-4779-9C81-41654E52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11" y="1027289"/>
            <a:ext cx="9890301" cy="4883933"/>
          </a:xfrm>
        </p:spPr>
        <p:txBody>
          <a:bodyPr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P5,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This is the label identifying the formula you will enter in the next step.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=COUNTA(A6:M6)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COUNTBLANK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This is the label identifying the formula you will enter in the next step.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=COUNTBLANK(A6:M6)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33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8F68-CCEB-4F96-AE6C-A3BC0C9B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83843"/>
            <a:ext cx="8911687" cy="843446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5B3E1-2172-459B-9951-E6F972FC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027289"/>
            <a:ext cx="9864456" cy="48839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Using the AVERAGE Function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AVERAGE function adds</a:t>
            </a:r>
            <a:r>
              <a:rPr lang="en-US" sz="2400" dirty="0"/>
              <a:t> a range of cells and then </a:t>
            </a:r>
            <a:r>
              <a:rPr lang="en-US" sz="2400" b="1" dirty="0"/>
              <a:t>divides</a:t>
            </a:r>
            <a:r>
              <a:rPr lang="en-US" sz="2400" dirty="0"/>
              <a:t> by the number of </a:t>
            </a:r>
            <a:r>
              <a:rPr lang="en-US" sz="2400" b="1" dirty="0"/>
              <a:t>cell entries</a:t>
            </a:r>
            <a:r>
              <a:rPr lang="en-US" sz="2400" dirty="0"/>
              <a:t>, determining the </a:t>
            </a:r>
            <a:r>
              <a:rPr lang="en-US" sz="2400" b="1" dirty="0"/>
              <a:t>mean value </a:t>
            </a:r>
            <a:r>
              <a:rPr lang="en-US" sz="2400" dirty="0"/>
              <a:t>of all values in the range.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cost of other expenses varies with time e.g. Electricity and gas, one might be interested to know the average monthly amount they might spend over an entire year.</a:t>
            </a:r>
          </a:p>
        </p:txBody>
      </p:sp>
    </p:spTree>
    <p:extLst>
      <p:ext uri="{BB962C8B-B14F-4D97-AF65-F5344CB8AC3E}">
        <p14:creationId xmlns:p14="http://schemas.microsoft.com/office/powerpoint/2010/main" val="20627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2772-C818-476E-AAA0-25C3B372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206421"/>
            <a:ext cx="9879012" cy="866023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44B57-49C3-4AE6-B628-A2D61015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072444"/>
            <a:ext cx="9879012" cy="483877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the AVERAGE Function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O8,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AVERAGE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=AVERAGE(B9:M9)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O10,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=AVERAGE(B10:M10)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F3E8-E785-4A1C-9083-FF5980A5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11" y="172554"/>
            <a:ext cx="9890301" cy="911179"/>
          </a:xfrm>
        </p:spPr>
        <p:txBody>
          <a:bodyPr/>
          <a:lstStyle/>
          <a:p>
            <a:r>
              <a:rPr lang="en-US" dirty="0"/>
              <a:t>COPYING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E11C-2047-410F-B9BC-679BC07A4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11" y="1083733"/>
            <a:ext cx="9890301" cy="4827489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Copying Formulas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Like many things in Excel, there is more than one way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formulas. Feel free to choose what works best for you.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Copy Formulas Using Autofill:</a:t>
            </a:r>
          </a:p>
          <a:p>
            <a:pPr marL="742950" marR="0" lvl="1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 in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contains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formula</a:t>
            </a:r>
          </a:p>
          <a:p>
            <a:pPr marL="742950" marR="0" lvl="1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Position the mouse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Autofill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handle (a thin black cross will appear)</a:t>
            </a:r>
          </a:p>
          <a:p>
            <a:pPr marL="742950" marR="0" lvl="1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Click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drag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copy the formula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43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6D9-867F-451A-A294-9AD43702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11" y="206421"/>
            <a:ext cx="9890301" cy="899890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A316-87E5-4E67-97A2-DD133E7C8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11" y="1106311"/>
            <a:ext cx="9890301" cy="48049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Using the MIN Function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MIN function </a:t>
            </a:r>
            <a:r>
              <a:rPr lang="en-US" sz="2400" dirty="0"/>
              <a:t>allows you to determine the </a:t>
            </a:r>
            <a:r>
              <a:rPr lang="en-US" sz="2400" b="1" dirty="0"/>
              <a:t>minimum value </a:t>
            </a:r>
            <a:r>
              <a:rPr lang="en-US" sz="2400" dirty="0"/>
              <a:t>in a </a:t>
            </a:r>
            <a:r>
              <a:rPr lang="en-US" sz="2400" b="1" dirty="0"/>
              <a:t>range of cells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Let’s use this function to determine what the minimum electricity and gas bills will be in our budget data file.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Instead of entering the formula manually, use the </a:t>
            </a:r>
            <a:r>
              <a:rPr lang="en-US" sz="2400" b="1" dirty="0"/>
              <a:t>Function Library group </a:t>
            </a:r>
            <a:r>
              <a:rPr lang="en-US" sz="2400" dirty="0"/>
              <a:t>on the </a:t>
            </a:r>
            <a:r>
              <a:rPr lang="en-US" sz="2400" b="1" dirty="0"/>
              <a:t>Formulas tab </a:t>
            </a:r>
            <a:r>
              <a:rPr lang="en-US" sz="2400" dirty="0"/>
              <a:t>to build the formula.</a:t>
            </a:r>
          </a:p>
        </p:txBody>
      </p:sp>
    </p:spTree>
    <p:extLst>
      <p:ext uri="{BB962C8B-B14F-4D97-AF65-F5344CB8AC3E}">
        <p14:creationId xmlns:p14="http://schemas.microsoft.com/office/powerpoint/2010/main" val="2572302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C40-310D-4F80-B852-E253847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22" y="206421"/>
            <a:ext cx="9901590" cy="843446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A45D-BD64-4819-9EBC-D04D38A5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022" y="1049867"/>
            <a:ext cx="9901590" cy="4861355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the MIN Function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P8,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Click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then click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Formulas tab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Click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 button arrow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then select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from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menu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 range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B9:O9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automatically selected. This range is incorrect, so you need to edit it.</a:t>
            </a:r>
          </a:p>
        </p:txBody>
      </p:sp>
    </p:spTree>
    <p:extLst>
      <p:ext uri="{BB962C8B-B14F-4D97-AF65-F5344CB8AC3E}">
        <p14:creationId xmlns:p14="http://schemas.microsoft.com/office/powerpoint/2010/main" val="235435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B7B4-9C92-479D-9936-A4BAFD11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89" y="183843"/>
            <a:ext cx="9867723" cy="85473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F1E9-015F-4ECE-8600-1C1A7BE4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889" y="1038578"/>
            <a:ext cx="9867723" cy="4872644"/>
          </a:xfrm>
        </p:spPr>
        <p:txBody>
          <a:bodyPr/>
          <a:lstStyle/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Click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B9,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hold down the Shift key, and then click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The range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B9:M9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appears in the function, which now looks like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=MIN(B9:M9).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Copy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6. SAVE the workbook.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6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72C4-2D9A-47AD-9251-32E1F89A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11" y="183843"/>
            <a:ext cx="9890301" cy="843446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53E8-F7B5-4BC7-BF60-38AD64A2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11" y="1027289"/>
            <a:ext cx="9890301" cy="48839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Using the MAX Function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MAX function </a:t>
            </a:r>
            <a:r>
              <a:rPr lang="en-US" sz="2400" dirty="0"/>
              <a:t>returns the </a:t>
            </a:r>
            <a:r>
              <a:rPr lang="en-US" sz="2400" b="1" dirty="0"/>
              <a:t>largest value </a:t>
            </a:r>
            <a:r>
              <a:rPr lang="en-US" sz="2400" dirty="0"/>
              <a:t>in a set of values.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MAX function </a:t>
            </a:r>
            <a:r>
              <a:rPr lang="en-US" sz="2400" dirty="0"/>
              <a:t>works the same way as </a:t>
            </a:r>
            <a:r>
              <a:rPr lang="en-US" sz="2400" b="1" dirty="0"/>
              <a:t>MIN</a:t>
            </a:r>
            <a:r>
              <a:rPr lang="en-US" sz="2400" dirty="0"/>
              <a:t>, except MAX determines the </a:t>
            </a:r>
            <a:r>
              <a:rPr lang="en-US" sz="2400" b="1" dirty="0"/>
              <a:t>maximum value </a:t>
            </a:r>
            <a:r>
              <a:rPr lang="en-US" sz="2400" dirty="0"/>
              <a:t>in a range of cells.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Let us enter the function </a:t>
            </a:r>
            <a:r>
              <a:rPr lang="en-US" sz="2400" b="1" dirty="0"/>
              <a:t>manually</a:t>
            </a:r>
            <a:r>
              <a:rPr lang="en-US" sz="2400" dirty="0"/>
              <a:t> to use </a:t>
            </a:r>
            <a:r>
              <a:rPr lang="en-US" sz="2400" b="1" dirty="0"/>
              <a:t>MAX</a:t>
            </a:r>
            <a:r>
              <a:rPr lang="en-US" sz="2400" dirty="0"/>
              <a:t> in a formula.</a:t>
            </a:r>
          </a:p>
        </p:txBody>
      </p:sp>
    </p:spTree>
    <p:extLst>
      <p:ext uri="{BB962C8B-B14F-4D97-AF65-F5344CB8AC3E}">
        <p14:creationId xmlns:p14="http://schemas.microsoft.com/office/powerpoint/2010/main" val="795189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3CB5-6F1B-4B6C-81F2-E244E820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206421"/>
            <a:ext cx="9879012" cy="866023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CE3D-1831-40C3-8F93-A956A4CC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072444"/>
            <a:ext cx="9879012" cy="4838778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the MAX Function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then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In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Q9,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type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=MAX(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then drag over the range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B9:M9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Enter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lvl="2" indent="-285750">
              <a:lnSpc>
                <a:spcPct val="150000"/>
              </a:lnSpc>
              <a:buClr>
                <a:srgbClr val="A53010"/>
              </a:buClr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Notice that Excel supplies the missing right parenthesis when you press Enter.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Copy cell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Q10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 workbook to your folder and then CLOSE.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87F8-16A5-4F6B-9EF6-3CE60386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11" y="306333"/>
            <a:ext cx="9890301" cy="788689"/>
          </a:xfrm>
        </p:spPr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35DE-E2F2-4D40-9437-8E895D36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11" y="1095022"/>
            <a:ext cx="9890301" cy="48162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Copying Formulas Using Copy and Paste: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Click in the </a:t>
            </a:r>
            <a:r>
              <a:rPr lang="en-US" sz="2400" b="1" dirty="0"/>
              <a:t>cell</a:t>
            </a:r>
            <a:r>
              <a:rPr lang="en-US" sz="2400" dirty="0"/>
              <a:t> that contains a </a:t>
            </a:r>
            <a:r>
              <a:rPr lang="en-US" sz="2400" b="1" dirty="0"/>
              <a:t>formula.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Select </a:t>
            </a:r>
            <a:r>
              <a:rPr lang="en-US" sz="2400" b="1" dirty="0"/>
              <a:t>Copy</a:t>
            </a:r>
            <a:r>
              <a:rPr lang="en-US" sz="2400" dirty="0"/>
              <a:t> on the </a:t>
            </a:r>
            <a:r>
              <a:rPr lang="en-US" sz="2400" b="1" dirty="0"/>
              <a:t>Home Tab </a:t>
            </a:r>
            <a:r>
              <a:rPr lang="en-US" sz="2400" dirty="0"/>
              <a:t>in the </a:t>
            </a:r>
            <a:r>
              <a:rPr lang="en-US" sz="2400" b="1" dirty="0"/>
              <a:t>Editing group.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Highlight the </a:t>
            </a:r>
            <a:r>
              <a:rPr lang="en-US" sz="2400" b="1" dirty="0"/>
              <a:t>cell</a:t>
            </a:r>
            <a:r>
              <a:rPr lang="en-US" sz="2400" dirty="0"/>
              <a:t> where you would like to </a:t>
            </a:r>
            <a:r>
              <a:rPr lang="en-US" sz="2400" b="1" dirty="0"/>
              <a:t>paste</a:t>
            </a:r>
            <a:r>
              <a:rPr lang="en-US" sz="2400" dirty="0"/>
              <a:t> the formula.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Select </a:t>
            </a:r>
            <a:r>
              <a:rPr lang="en-US" sz="2400" b="1" dirty="0"/>
              <a:t>Paste</a:t>
            </a:r>
            <a:r>
              <a:rPr lang="en-US" sz="2400" dirty="0"/>
              <a:t> on the </a:t>
            </a:r>
            <a:r>
              <a:rPr lang="en-US" sz="2400" b="1" dirty="0"/>
              <a:t>Home Tab </a:t>
            </a:r>
            <a:r>
              <a:rPr lang="en-US" sz="2400" dirty="0"/>
              <a:t>in the </a:t>
            </a:r>
            <a:r>
              <a:rPr lang="en-US" sz="2400" b="1" dirty="0"/>
              <a:t>Editing group.</a:t>
            </a:r>
          </a:p>
        </p:txBody>
      </p:sp>
    </p:spTree>
    <p:extLst>
      <p:ext uri="{BB962C8B-B14F-4D97-AF65-F5344CB8AC3E}">
        <p14:creationId xmlns:p14="http://schemas.microsoft.com/office/powerpoint/2010/main" val="107275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F9AC-5B34-4B2C-AFC9-8E8C81A1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306333"/>
            <a:ext cx="9879012" cy="822556"/>
          </a:xfrm>
        </p:spPr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8010-F7B5-48F8-A9C3-C8DF4058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1128889"/>
            <a:ext cx="9879012" cy="478233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ALTERNATIVE METHODS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Keyboard: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CTRL + C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Ribbon: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Home Tab, Clipboard Group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Mouse: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Right-click and choose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9C11C-B521-44EC-A93E-2DF4962A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84" y="2855824"/>
            <a:ext cx="841321" cy="9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7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C0FF-F406-4991-AA36-19D63B37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78" y="217710"/>
            <a:ext cx="9856434" cy="877312"/>
          </a:xfrm>
        </p:spPr>
        <p:txBody>
          <a:bodyPr/>
          <a:lstStyle/>
          <a:p>
            <a:r>
              <a:rPr lang="en-US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1718-1E0D-4D98-B41A-EB3B4D57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178" y="1095022"/>
            <a:ext cx="9856434" cy="52493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Formulas Tab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Formulas tab </a:t>
            </a:r>
            <a:r>
              <a:rPr lang="en-US" sz="2400" dirty="0"/>
              <a:t>in Excel, provides access to a </a:t>
            </a:r>
            <a:r>
              <a:rPr lang="en-US" sz="2400" b="1" dirty="0"/>
              <a:t>library of formulas </a:t>
            </a:r>
            <a:r>
              <a:rPr lang="en-US" sz="2400" dirty="0"/>
              <a:t>and </a:t>
            </a:r>
            <a:r>
              <a:rPr lang="en-US" sz="2400" b="1" dirty="0"/>
              <a:t>functions.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 this tab, you can use </a:t>
            </a:r>
            <a:r>
              <a:rPr lang="en-US" sz="2400" b="1" dirty="0"/>
              <a:t>commands</a:t>
            </a:r>
            <a:r>
              <a:rPr lang="en-US" sz="2400" dirty="0"/>
              <a:t> for quickly </a:t>
            </a:r>
            <a:r>
              <a:rPr lang="en-US" sz="2400" b="1" dirty="0"/>
              <a:t>inserting functions</a:t>
            </a:r>
            <a:r>
              <a:rPr lang="en-US" sz="2400" dirty="0"/>
              <a:t>, </a:t>
            </a:r>
            <a:r>
              <a:rPr lang="en-US" sz="2400" b="1" dirty="0"/>
              <a:t>inserting totals</a:t>
            </a:r>
            <a:r>
              <a:rPr lang="en-US" sz="2400" dirty="0"/>
              <a:t>, and </a:t>
            </a:r>
            <a:r>
              <a:rPr lang="en-US" sz="2400" b="1" dirty="0"/>
              <a:t>displaying a visual map of cells </a:t>
            </a:r>
            <a:r>
              <a:rPr lang="en-US" sz="2400" dirty="0"/>
              <a:t>that are dependent on a formula.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E62E-DCF9-49A0-A1DA-4F3DFF7B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64" y="4594516"/>
            <a:ext cx="7579262" cy="16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D1AC-3B04-421B-B431-B20BA4D5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22" y="195132"/>
            <a:ext cx="9901590" cy="854735"/>
          </a:xfrm>
        </p:spPr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A298-5A53-438C-9C79-BADE6D25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022" y="1049867"/>
            <a:ext cx="9901590" cy="518402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SUMMARIZING DATA WITH FUNCTIONS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Functions </a:t>
            </a:r>
            <a:r>
              <a:rPr lang="en-US" sz="2400" dirty="0"/>
              <a:t>are more </a:t>
            </a:r>
            <a:r>
              <a:rPr lang="en-US" sz="2400" b="1" dirty="0"/>
              <a:t>complex formulas </a:t>
            </a:r>
            <a:r>
              <a:rPr lang="en-US" sz="2400" dirty="0"/>
              <a:t>that are invoked by </a:t>
            </a:r>
            <a:r>
              <a:rPr lang="en-US" sz="2400" b="1" dirty="0"/>
              <a:t>typing their name</a:t>
            </a:r>
            <a:r>
              <a:rPr lang="en-US" sz="2400" dirty="0"/>
              <a:t>.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They provide an easy way to perform </a:t>
            </a:r>
            <a:r>
              <a:rPr lang="en-US" sz="2400" b="1" dirty="0"/>
              <a:t>mathematical work on a range of cells</a:t>
            </a:r>
            <a:r>
              <a:rPr lang="en-US" sz="2400" dirty="0"/>
              <a:t>, </a:t>
            </a:r>
            <a:r>
              <a:rPr lang="en-US" sz="2400" b="1" dirty="0"/>
              <a:t>quickly</a:t>
            </a:r>
            <a:r>
              <a:rPr lang="en-US" sz="2400" dirty="0"/>
              <a:t> and </a:t>
            </a:r>
            <a:r>
              <a:rPr lang="en-US" sz="2400" b="1" dirty="0"/>
              <a:t>conveniently.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working with functions, the cells used in the formula are referred to as the </a:t>
            </a:r>
            <a:r>
              <a:rPr lang="en-US" sz="2400" b="1" dirty="0"/>
              <a:t>range</a:t>
            </a:r>
            <a:r>
              <a:rPr lang="en-US" sz="2400" dirty="0"/>
              <a:t>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range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a group of cells that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specified by naming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cell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group and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last cell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 For example,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A1:D1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a range that includes cells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A1, B1, C1 and D1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26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544C-8BF2-4A51-BA65-F6624147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78" y="195133"/>
            <a:ext cx="9856434" cy="75164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3ECA-B2DA-4D2C-9765-E8BDFDBF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178" y="946778"/>
            <a:ext cx="9856434" cy="4964444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will look at how to use some of the basic functions in Excel: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COUNTBLANK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AVERAGE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0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357-CFFF-4FE4-8A0E-4307E7D3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889" y="262865"/>
            <a:ext cx="9867723" cy="832157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F16D-1CB7-459A-8390-6ADF8EC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889" y="1095022"/>
            <a:ext cx="9867723" cy="5263575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Using the SUM Function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most common calculations formula performed in Excel worksheet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or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multiple values. It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adds a range of cells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 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totals all of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cells in a range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easily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accurately.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AutoSum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makes that task even easier by calculating (by default) the total from the adjacent cell up to the first nonnumeric cell, using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 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its formula.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usually the first function most people learn how to use in 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0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C583-B1E6-4ED9-8627-8A9132A3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11" y="306333"/>
            <a:ext cx="9890301" cy="788689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</a:rPr>
              <a:t>CONTD…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43C6-72F4-4D1F-AF05-09A9FABC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11" y="1095022"/>
            <a:ext cx="9890301" cy="4816200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Excel has over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200 functions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 can be used. Because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the most common function, it is the only one with its own toolbar button.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formula can be created that reads =C6+D6+E6+F6+G6+H6.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That’s a lot of typing! 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Instead, we can use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SUM function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and specify a range of cells.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491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15181</TotalTime>
  <Words>1547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Times New Roman</vt:lpstr>
      <vt:lpstr>Wingdings 3</vt:lpstr>
      <vt:lpstr>Wisp</vt:lpstr>
      <vt:lpstr>END USER COMPUTING.   BICT 1101</vt:lpstr>
      <vt:lpstr>COPYING FORMULAS</vt:lpstr>
      <vt:lpstr>CONTD…</vt:lpstr>
      <vt:lpstr>CONTD…</vt:lpstr>
      <vt:lpstr>USING FUNCTIONS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  <vt:lpstr>CONTD…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Khonje</dc:creator>
  <cp:lastModifiedBy>Patricia Khonje</cp:lastModifiedBy>
  <cp:revision>223</cp:revision>
  <dcterms:created xsi:type="dcterms:W3CDTF">2021-04-25T22:35:39Z</dcterms:created>
  <dcterms:modified xsi:type="dcterms:W3CDTF">2022-07-08T12:31:25Z</dcterms:modified>
</cp:coreProperties>
</file>