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556" r:id="rId2"/>
    <p:sldId id="390" r:id="rId3"/>
    <p:sldId id="524" r:id="rId4"/>
    <p:sldId id="531" r:id="rId5"/>
    <p:sldId id="525" r:id="rId6"/>
    <p:sldId id="518" r:id="rId7"/>
    <p:sldId id="527" r:id="rId8"/>
    <p:sldId id="528" r:id="rId9"/>
    <p:sldId id="529" r:id="rId10"/>
    <p:sldId id="530" r:id="rId11"/>
    <p:sldId id="550" r:id="rId12"/>
    <p:sldId id="532" r:id="rId13"/>
    <p:sldId id="551" r:id="rId14"/>
    <p:sldId id="534" r:id="rId15"/>
    <p:sldId id="535" r:id="rId16"/>
    <p:sldId id="533" r:id="rId17"/>
    <p:sldId id="540" r:id="rId18"/>
    <p:sldId id="536" r:id="rId19"/>
    <p:sldId id="541" r:id="rId20"/>
    <p:sldId id="537" r:id="rId21"/>
    <p:sldId id="539" r:id="rId22"/>
    <p:sldId id="538" r:id="rId23"/>
    <p:sldId id="517" r:id="rId24"/>
    <p:sldId id="555" r:id="rId25"/>
    <p:sldId id="526" r:id="rId26"/>
    <p:sldId id="542" r:id="rId27"/>
    <p:sldId id="543" r:id="rId28"/>
    <p:sldId id="544" r:id="rId29"/>
    <p:sldId id="545" r:id="rId30"/>
    <p:sldId id="546" r:id="rId31"/>
    <p:sldId id="547" r:id="rId32"/>
    <p:sldId id="548" r:id="rId33"/>
    <p:sldId id="523" r:id="rId34"/>
    <p:sldId id="559" r:id="rId35"/>
    <p:sldId id="552" r:id="rId36"/>
    <p:sldId id="557" r:id="rId37"/>
    <p:sldId id="558" r:id="rId38"/>
    <p:sldId id="519" r:id="rId39"/>
    <p:sldId id="520" r:id="rId40"/>
    <p:sldId id="553" r:id="rId41"/>
    <p:sldId id="554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D8A9C4-66C6-4815-8626-5B2B4FBD820F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E0A73D-3403-4467-A7A4-2B898DBA06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29425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971FF275-FDA1-96E9-1D00-12C5A3326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>
            <a:extLst>
              <a:ext uri="{FF2B5EF4-FFF2-40B4-BE49-F238E27FC236}">
                <a16:creationId xmlns:a16="http://schemas.microsoft.com/office/drawing/2014/main" id="{79C6BBE8-5CA9-8678-A44E-2AFBD352D1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>
            <a:extLst>
              <a:ext uri="{FF2B5EF4-FFF2-40B4-BE49-F238E27FC236}">
                <a16:creationId xmlns:a16="http://schemas.microsoft.com/office/drawing/2014/main" id="{DAB78CE4-0957-F897-B09C-FD93A8295E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965403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E0A73D-3403-4467-A7A4-2B898DBA063C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7697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>
          <a:extLst>
            <a:ext uri="{FF2B5EF4-FFF2-40B4-BE49-F238E27FC236}">
              <a16:creationId xmlns:a16="http://schemas.microsoft.com/office/drawing/2014/main" id="{0CB6E33A-A2EF-3359-DDE7-F2278EC1D5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:notes">
            <a:extLst>
              <a:ext uri="{FF2B5EF4-FFF2-40B4-BE49-F238E27FC236}">
                <a16:creationId xmlns:a16="http://schemas.microsoft.com/office/drawing/2014/main" id="{6231706E-063D-9FE6-D253-BA24CD1426C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3" name="Google Shape;203;p6:notes">
            <a:extLst>
              <a:ext uri="{FF2B5EF4-FFF2-40B4-BE49-F238E27FC236}">
                <a16:creationId xmlns:a16="http://schemas.microsoft.com/office/drawing/2014/main" id="{F29DAA0A-33EC-8C1D-957B-5855485163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86190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9E673-54C4-0A08-DD4F-B4351AEAE5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0E38F8-A6BC-196D-79F1-C29AC73764E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D7D442-E3C0-C03B-A5CB-60C96CD3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934EF4-6B3B-5F92-A3E2-BAE72804F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4437-FEEF-7D25-8E16-1AA4A3CF6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7695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6FBDB-E7AD-713B-077F-F293B196A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96DF68-38BD-C7B8-F198-4182BA454F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34F950-5DA1-27C1-40CA-4E78AF3BF4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098BF-DB8E-A9D0-63C1-09E72CCD3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B2CCA9-4F37-6165-16B0-30EE83749A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025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D90ED5-A3C1-0AE4-DE5F-8EE433189E2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7F5D0A-EE26-9DEE-265E-B225C1F14F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2A95F6-CD15-32CB-C815-09683E630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DEAC11-A396-3AA3-68BA-483BBFF33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644C34-A11D-92EB-C76D-87A0BB4EA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44428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9"/>
          <p:cNvSpPr/>
          <p:nvPr/>
        </p:nvSpPr>
        <p:spPr>
          <a:xfrm flipH="1">
            <a:off x="-2049902" y="2108361"/>
            <a:ext cx="14172009" cy="3505319"/>
          </a:xfrm>
          <a:prstGeom prst="roundRect">
            <a:avLst>
              <a:gd name="adj" fmla="val 50000"/>
            </a:avLst>
          </a:prstGeom>
          <a:solidFill>
            <a:srgbClr val="00B05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867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7" name="Google Shape;47;p29"/>
          <p:cNvSpPr txBox="1">
            <a:spLocks noGrp="1"/>
          </p:cNvSpPr>
          <p:nvPr>
            <p:ph type="title"/>
          </p:nvPr>
        </p:nvSpPr>
        <p:spPr>
          <a:xfrm flipH="1">
            <a:off x="330038" y="2226051"/>
            <a:ext cx="10739831" cy="249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8500"/>
              <a:buNone/>
              <a:defRPr sz="4267">
                <a:solidFill>
                  <a:schemeClr val="lt1"/>
                </a:solidFill>
              </a:defRPr>
            </a:lvl1pPr>
            <a:lvl2pPr lvl="1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47272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80"/>
          <p:cNvSpPr txBox="1">
            <a:spLocks noGrp="1"/>
          </p:cNvSpPr>
          <p:nvPr>
            <p:ph type="title"/>
          </p:nvPr>
        </p:nvSpPr>
        <p:spPr>
          <a:xfrm>
            <a:off x="1746069" y="141195"/>
            <a:ext cx="9612721" cy="7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3467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20" name="Google Shape;20;p80"/>
          <p:cNvSpPr txBox="1">
            <a:spLocks noGrp="1"/>
          </p:cNvSpPr>
          <p:nvPr>
            <p:ph type="body" idx="1"/>
          </p:nvPr>
        </p:nvSpPr>
        <p:spPr>
          <a:xfrm>
            <a:off x="972600" y="1254539"/>
            <a:ext cx="10251600" cy="53450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1485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>
                <a:latin typeface="Roboto"/>
                <a:ea typeface="Roboto"/>
                <a:cs typeface="Roboto"/>
                <a:sym typeface="Roboto"/>
              </a:defRPr>
            </a:lvl1pPr>
            <a:lvl2pPr marL="1219170" lvl="1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2pPr>
            <a:lvl3pPr marL="1828754" lvl="2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3pPr>
            <a:lvl4pPr marL="2438339" lvl="3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4pPr>
            <a:lvl5pPr marL="3047924" lvl="4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5pPr>
            <a:lvl6pPr marL="3657509" lvl="5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■"/>
              <a:defRPr/>
            </a:lvl6pPr>
            <a:lvl7pPr marL="4267093" lvl="6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●"/>
              <a:defRPr/>
            </a:lvl7pPr>
            <a:lvl8pPr marL="4876678" lvl="7" indent="-397923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SzPts val="1100"/>
              <a:buChar char="○"/>
              <a:defRPr/>
            </a:lvl8pPr>
            <a:lvl9pPr marL="5486263" lvl="8" indent="-397923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21" name="Google Shape;21;p80"/>
          <p:cNvSpPr txBox="1">
            <a:spLocks noGrp="1"/>
          </p:cNvSpPr>
          <p:nvPr>
            <p:ph type="sldNum" idx="12"/>
          </p:nvPr>
        </p:nvSpPr>
        <p:spPr>
          <a:xfrm>
            <a:off x="11381736" y="633313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tx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fld id="{00000000-1234-1234-1234-123412341234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60A1C-7D9B-357B-D40A-3E41F9493E0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756" y="6157589"/>
            <a:ext cx="1533313" cy="64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6967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7DBCDD-1A0F-0494-7114-F74F721A2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46050-AFCD-2C97-C3E8-EAEE36274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20E3F-F2BE-02BA-6B0E-EAE55B181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1AE261-62C9-1F29-1E3E-0405FCEA2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073797-E093-D1A2-1D0C-22C4B80601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8361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3F2E-5881-2DCB-6FDE-10F4D20F4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B31BBC-D533-B8CB-D2B3-7233EECCBC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1EFDF1-82CC-E7B0-58DE-29B15AA0C2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2DEF1D-7E77-0D11-92B2-8CFC6633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1179DE-5732-2996-7D9A-65A1BD6487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5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FE9DF-15BB-FA41-1A62-E090D06C0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4C893-838A-40EE-EAD1-9A0B190B6F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EEE177-E087-D9DC-8CA8-E7203C415B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E9E5F2-3B50-A256-2D3A-2C88209C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FA3E54-53D9-5564-E2A7-819C3D269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EE722E-874E-80CF-CDBB-0C3CD24A3F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9542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2695C-BB5A-5CC0-02C3-76FB8154C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F24169-4ADB-19B5-196A-6E377797FE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ABC654-FC9C-144F-4D47-C27CEBB22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492BEE3-086B-CCB6-D2DE-B986C2FA6E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1C40B37-06E1-624F-48D7-0609060ADE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2DA7A9-442B-9251-12E4-D194F95D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A9D1AB-28CE-DACC-A400-D4F2B8F234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A23F68-4904-180E-483C-C7731D033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6647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9B2F8-0034-DE58-C17F-CF3A27EB13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157E8C-DC62-B6A0-53D9-44C00A41C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8A241ED-6975-F9A1-6C0E-9564355AEF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9192A-36F1-1044-5716-0D1550E587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908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0E2C98-699E-CA3B-2BCE-4825EC9A3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B8C777C-352C-DDC2-7AA0-BDE15587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DF4C7F-2EB3-A5D7-00FD-A64C8CEE9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86598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7CE143-1D26-1211-1898-D6C8E41E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EF021B-9C2B-BC3F-CB52-848A7CB075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1923BE-CB5D-DA61-F7E6-30F012A259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E5DF89-515A-396A-A647-A5E0FEA70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C0F918-B2C0-0A22-AE08-C6F6AD168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995E19-E710-C672-22C5-9A3FBF65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141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CD5B5-0EBF-8320-B128-303ADA768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8612FC-9A47-3BB9-A056-D37658470C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570B6A-8B4D-F7BC-DA33-64E6EB7BB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F815F-4014-A6FF-C463-8C28100F5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3ADB2B-B2FF-D542-E28A-FC52B66F7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159164-2974-E5E6-474D-96BA2890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96557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B24F344-08FC-70F6-BCBA-56CED3146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474930-B6FB-8943-4EC9-DA28EDF471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396D25-6258-8F56-8211-AD3B02B7D60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9C8BB3-542E-4951-A0D1-A1B3E20B6A5D}" type="datetimeFigureOut">
              <a:rPr lang="en-GB" smtClean="0"/>
              <a:t>08/06/2025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E1654D-7207-CBC9-55EB-99A1305B55D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E188C8-8B65-730B-F07E-35426E8883D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A9D82F-3E2F-4363-931A-8777DA05AFB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328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1CB50-7322-86A4-21C0-1CF5A3AB5F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23900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9726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C1AF-67EA-389A-DDB0-827996C9E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51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Rise of Big Data – What’s Going On?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6DE709-0F8B-D5D8-D824-DB911928E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Big Data refers to the massive explosion of data in the world so much that traditional tools can’t handle it anymore. </a:t>
            </a:r>
          </a:p>
          <a:p>
            <a:r>
              <a:rPr lang="en-GB" dirty="0"/>
              <a:t>It’s not just about having more data, but also about new types and faster flow of data.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90028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7DA1AA-3D86-112E-670A-D979DC2259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224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DBA50B-0F4D-9494-332B-136ED68CF7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At its core, </a:t>
            </a:r>
            <a:r>
              <a:rPr lang="en-GB" b="1" dirty="0">
                <a:solidFill>
                  <a:schemeClr val="accent2"/>
                </a:solidFill>
              </a:rPr>
              <a:t>data</a:t>
            </a:r>
            <a:r>
              <a:rPr lang="en-GB" dirty="0"/>
              <a:t> is a collection of information that can be analysed to generate insights and support decision-making.</a:t>
            </a:r>
          </a:p>
          <a:p>
            <a:endParaRPr lang="en-GB" dirty="0"/>
          </a:p>
          <a:p>
            <a:r>
              <a:rPr lang="en-GB" dirty="0"/>
              <a:t>In Data Science, one of the primary goals is to </a:t>
            </a:r>
            <a:r>
              <a:rPr lang="en-GB" b="1" dirty="0"/>
              <a:t>structure data, </a:t>
            </a:r>
            <a:r>
              <a:rPr lang="en-GB" dirty="0"/>
              <a:t>transforming raw, unorganized information into a format that is interpretable and suitable for analysis.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958460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B01C8-0CC3-F458-7811-FA1931495B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9878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Evolution of Data: Structured vs Unstructured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F38614-FEA6-D5A4-AB87-BDBFBC1762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Structured 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neatly organized (like in spreadsheets or databases).</a:t>
            </a:r>
            <a:br>
              <a:rPr lang="en-GB" dirty="0"/>
            </a:br>
            <a:r>
              <a:rPr lang="en-GB" i="1" dirty="0"/>
              <a:t>Examples: names, dates, sales numbers.</a:t>
            </a:r>
          </a:p>
          <a:p>
            <a:pPr marL="194729" indent="0"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Unstructured data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= messy or free-form.</a:t>
            </a:r>
            <a:br>
              <a:rPr lang="en-GB" dirty="0"/>
            </a:br>
            <a:r>
              <a:rPr lang="en-GB" i="1" dirty="0"/>
              <a:t>Examples: photos, tweets, emails, videos, sensor data.</a:t>
            </a:r>
            <a:endParaRPr lang="en-GB" dirty="0"/>
          </a:p>
          <a:p>
            <a:pPr marL="194729" indent="0">
              <a:buNone/>
            </a:pPr>
            <a:endParaRPr lang="en-GB" dirty="0"/>
          </a:p>
          <a:p>
            <a:pPr marL="194729" indent="0">
              <a:buNone/>
            </a:pPr>
            <a:r>
              <a:rPr lang="en-GB" dirty="0"/>
              <a:t>Now, most of the data is </a:t>
            </a:r>
            <a:r>
              <a:rPr lang="en-GB" b="1" dirty="0"/>
              <a:t>unstructured</a:t>
            </a:r>
            <a:r>
              <a:rPr lang="en-GB" dirty="0"/>
              <a:t>, and that is what makes Big Data challenging and exciting.</a:t>
            </a:r>
          </a:p>
          <a:p>
            <a:pPr marL="194729" indent="0">
              <a:buNone/>
            </a:pPr>
            <a:r>
              <a:rPr lang="en-GB" dirty="0"/>
              <a:t>The reason an expert has to handle it; Data scientists.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3405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ED831-1663-00FC-CD6B-E04C734D7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How Do We Structure Data?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DBFC45-CE39-494B-853A-E8775C0818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To make data usable for analysis, it needs to be organized using tools such as: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Arrays</a:t>
            </a:r>
            <a:r>
              <a:rPr lang="en-GB" dirty="0"/>
              <a:t> (in programming)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Tables</a:t>
            </a:r>
            <a:r>
              <a:rPr lang="en-GB" dirty="0"/>
              <a:t> (in databases)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193391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ED471-2F6B-A426-6FED-B249282EA9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1442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5 Vs of Big Data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2FDCEF-953C-9E6C-3D5A-8E259BB469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accent2"/>
                </a:solidFill>
              </a:rPr>
              <a:t>Volume</a:t>
            </a:r>
            <a:r>
              <a:rPr lang="en-GB" dirty="0"/>
              <a:t> – Huge amounts of data (think in terabytes to petabytes [1000TB]) or brontobytes.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accent2"/>
                </a:solidFill>
              </a:rPr>
              <a:t>Velocity</a:t>
            </a:r>
            <a:r>
              <a:rPr lang="en-GB" dirty="0"/>
              <a:t> – Data comes in fast (real-time tweets, stock trades, sensors).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accent2"/>
                </a:solidFill>
              </a:rPr>
              <a:t>Variety</a:t>
            </a:r>
            <a:r>
              <a:rPr lang="en-GB" dirty="0"/>
              <a:t> – Different types of data (text, images, audio, logs, etc.).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accent2"/>
                </a:solidFill>
              </a:rPr>
              <a:t>Veracity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– This deals with the quality and trustworthiness of the data? (Is it clean, accurate, unbiased?)</a:t>
            </a:r>
          </a:p>
          <a:p>
            <a:pPr>
              <a:buFont typeface="+mj-lt"/>
              <a:buAutoNum type="arabicPeriod"/>
            </a:pPr>
            <a:r>
              <a:rPr lang="en-GB" b="1" dirty="0">
                <a:solidFill>
                  <a:schemeClr val="accent2"/>
                </a:solidFill>
              </a:rPr>
              <a:t>Value</a:t>
            </a:r>
            <a:r>
              <a:rPr lang="en-GB" dirty="0"/>
              <a:t> – The usefulness and insights derived from the data. (Can we turn data into insights or profits?)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795614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AF7EE-B274-EDA6-C708-670234EF1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 volume</a:t>
            </a:r>
          </a:p>
        </p:txBody>
      </p:sp>
      <p:pic>
        <p:nvPicPr>
          <p:cNvPr id="4100" name="Picture 4" descr="From Petabytes To Exabytes: The Future Of Shared Storage — SNS (Studio  Network Solutions)">
            <a:extLst>
              <a:ext uri="{FF2B5EF4-FFF2-40B4-BE49-F238E27FC236}">
                <a16:creationId xmlns:a16="http://schemas.microsoft.com/office/drawing/2014/main" id="{6FF071E1-89C0-977C-F982-66609BA82B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6524" y="1013114"/>
            <a:ext cx="9144000" cy="5143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 descr="Volume of Data - Big Data - Studyopedia">
            <a:extLst>
              <a:ext uri="{FF2B5EF4-FFF2-40B4-BE49-F238E27FC236}">
                <a16:creationId xmlns:a16="http://schemas.microsoft.com/office/drawing/2014/main" id="{2B4F077A-0E40-71B5-14C0-44AA2B8F6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95855" y="1735281"/>
            <a:ext cx="3588327" cy="28626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2141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72A75F-86CD-9A8B-9C3A-7021A4C79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380186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Historical Context 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9E223-50B1-2F43-6653-77956F9756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From Databases to Distributed Systems</a:t>
            </a:r>
          </a:p>
          <a:p>
            <a:r>
              <a:rPr lang="en-GB" b="1" dirty="0">
                <a:solidFill>
                  <a:schemeClr val="accent2"/>
                </a:solidFill>
              </a:rPr>
              <a:t>Old days: </a:t>
            </a:r>
            <a:r>
              <a:rPr lang="en-GB" dirty="0"/>
              <a:t>Data lived in structured databases on single machines.</a:t>
            </a:r>
          </a:p>
          <a:p>
            <a:r>
              <a:rPr lang="en-GB" b="1" dirty="0">
                <a:solidFill>
                  <a:schemeClr val="accent2"/>
                </a:solidFill>
              </a:rPr>
              <a:t>Now: </a:t>
            </a:r>
            <a:r>
              <a:rPr lang="en-GB" dirty="0"/>
              <a:t>Data is too big, so we use distributed systems like Hadoop and Spark,  spreading data across many servers to handle it.</a:t>
            </a:r>
          </a:p>
        </p:txBody>
      </p:sp>
    </p:spTree>
    <p:extLst>
      <p:ext uri="{BB962C8B-B14F-4D97-AF65-F5344CB8AC3E}">
        <p14:creationId xmlns:p14="http://schemas.microsoft.com/office/powerpoint/2010/main" val="42688323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D350F-9920-E6CE-F386-34CCE3B7B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D563CE9-49FA-B57B-FDDB-D8871935A81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1619924"/>
              </p:ext>
            </p:extLst>
          </p:nvPr>
        </p:nvGraphicFramePr>
        <p:xfrm>
          <a:off x="1350818" y="1808018"/>
          <a:ext cx="9490364" cy="4301837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4745182">
                  <a:extLst>
                    <a:ext uri="{9D8B030D-6E8A-4147-A177-3AD203B41FA5}">
                      <a16:colId xmlns:a16="http://schemas.microsoft.com/office/drawing/2014/main" val="1782413575"/>
                    </a:ext>
                  </a:extLst>
                </a:gridCol>
                <a:gridCol w="4745182">
                  <a:extLst>
                    <a:ext uri="{9D8B030D-6E8A-4147-A177-3AD203B41FA5}">
                      <a16:colId xmlns:a16="http://schemas.microsoft.com/office/drawing/2014/main" val="3965413305"/>
                    </a:ext>
                  </a:extLst>
                </a:gridCol>
              </a:tblGrid>
              <a:tr h="988261">
                <a:tc>
                  <a:txBody>
                    <a:bodyPr/>
                    <a:lstStyle/>
                    <a:p>
                      <a:r>
                        <a:rPr lang="en-GB" sz="2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Then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Now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46124268"/>
                  </a:ext>
                </a:extLst>
              </a:tr>
              <a:tr h="69759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Small, structured data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Massive, mixed-format data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33397580"/>
                  </a:ext>
                </a:extLst>
              </a:tr>
              <a:tr h="697595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Stored on local servers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Stored in the cloud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77806927"/>
                  </a:ext>
                </a:extLst>
              </a:tr>
              <a:tr h="697595">
                <a:tc>
                  <a:txBody>
                    <a:bodyPr/>
                    <a:lstStyle/>
                    <a:p>
                      <a:r>
                        <a:rPr lang="en-GB" sz="2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Analyzed manually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Analysed with AI/ML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17347477"/>
                  </a:ext>
                </a:extLst>
              </a:tr>
              <a:tr h="1220791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Used mainly by businesses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Used by everyone: apps, governments, healthcare, etc.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24138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45813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0E4257-AD08-4BD3-C065-FEB7B4D5D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Datafication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1028D7-9C03-9D8B-740C-1C55DC4687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 algn="just">
              <a:buNone/>
            </a:pPr>
            <a:r>
              <a:rPr lang="en-GB" sz="2700" b="1" dirty="0">
                <a:solidFill>
                  <a:schemeClr val="accent2"/>
                </a:solidFill>
              </a:rPr>
              <a:t>Why Now</a:t>
            </a:r>
            <a:r>
              <a:rPr lang="en-GB" sz="2700" dirty="0">
                <a:solidFill>
                  <a:schemeClr val="accent2"/>
                </a:solidFill>
              </a:rPr>
              <a:t>❓ </a:t>
            </a:r>
          </a:p>
          <a:p>
            <a:pPr algn="just"/>
            <a:r>
              <a:rPr lang="en-GB" sz="2700" dirty="0"/>
              <a:t>We’re in a time where almost everything is turning into data.</a:t>
            </a:r>
          </a:p>
          <a:p>
            <a:pPr algn="just"/>
            <a:r>
              <a:rPr lang="en-GB" sz="2700" b="1" dirty="0">
                <a:solidFill>
                  <a:schemeClr val="accent2"/>
                </a:solidFill>
              </a:rPr>
              <a:t>Datafication</a:t>
            </a:r>
            <a:r>
              <a:rPr lang="en-GB" sz="2700" dirty="0"/>
              <a:t> means turning things that were never considered data before into data  so we can analyse, track, and use them.</a:t>
            </a:r>
          </a:p>
          <a:p>
            <a:pPr algn="just"/>
            <a:r>
              <a:rPr lang="en-GB" sz="2700" dirty="0"/>
              <a:t>It’s not just about storing info anymore. </a:t>
            </a:r>
          </a:p>
          <a:p>
            <a:pPr algn="just"/>
            <a:r>
              <a:rPr lang="en-GB" sz="2700" dirty="0"/>
              <a:t>It’s about transforming everyday actions, behaviours, and processes into data.</a:t>
            </a:r>
          </a:p>
          <a:p>
            <a:pPr algn="just"/>
            <a:r>
              <a:rPr lang="en-GB" sz="2700" dirty="0"/>
              <a:t>Companies use this data to improve services, predict behaviour, or personalise experiences. </a:t>
            </a:r>
          </a:p>
          <a:p>
            <a:pPr algn="just"/>
            <a:r>
              <a:rPr lang="en-GB" sz="2700" dirty="0"/>
              <a:t>Governments use it for urban planning or public health. Scientists use it for research and discovery.</a:t>
            </a:r>
          </a:p>
          <a:p>
            <a:pPr algn="just"/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2356841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425B40-5A4B-38AD-C1FC-4F9614731B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60206F9-9B81-B36F-4BB9-B06AC8A01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44324586"/>
              </p:ext>
            </p:extLst>
          </p:nvPr>
        </p:nvGraphicFramePr>
        <p:xfrm>
          <a:off x="1445342" y="1423555"/>
          <a:ext cx="10400295" cy="4821380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5210036">
                  <a:extLst>
                    <a:ext uri="{9D8B030D-6E8A-4147-A177-3AD203B41FA5}">
                      <a16:colId xmlns:a16="http://schemas.microsoft.com/office/drawing/2014/main" val="3273633671"/>
                    </a:ext>
                  </a:extLst>
                </a:gridCol>
                <a:gridCol w="5190259">
                  <a:extLst>
                    <a:ext uri="{9D8B030D-6E8A-4147-A177-3AD203B41FA5}">
                      <a16:colId xmlns:a16="http://schemas.microsoft.com/office/drawing/2014/main" val="2524689363"/>
                    </a:ext>
                  </a:extLst>
                </a:gridCol>
              </a:tblGrid>
              <a:tr h="607824">
                <a:tc>
                  <a:txBody>
                    <a:bodyPr/>
                    <a:lstStyle/>
                    <a:p>
                      <a:r>
                        <a:rPr lang="en-GB" sz="2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Real-world Thing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800" b="1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Datafied Version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61198442"/>
                  </a:ext>
                </a:extLst>
              </a:tr>
              <a:tr h="1053389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Going for a run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Steps, heart rate, GPS route (via fitness app)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991657"/>
                  </a:ext>
                </a:extLst>
              </a:tr>
              <a:tr h="1053389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Watching a show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Viewing time, pause points, skips (on Netflix)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60830583"/>
                  </a:ext>
                </a:extLst>
              </a:tr>
              <a:tr h="1053389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Social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Likes, shares, comments (on social media)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6306480"/>
                  </a:ext>
                </a:extLst>
              </a:tr>
              <a:tr h="1053389"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Driving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2400" dirty="0">
                          <a:latin typeface="Roboto" panose="02000000000000000000" pitchFamily="2" charset="0"/>
                          <a:ea typeface="Roboto" panose="02000000000000000000" pitchFamily="2" charset="0"/>
                          <a:cs typeface="Roboto" panose="02000000000000000000" pitchFamily="2" charset="0"/>
                        </a:rPr>
                        <a:t>Speed, location, braking (from car sensors)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9696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52914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3B4977-14B7-4389-2118-8EDC1767DF8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19371"/>
            <a:ext cx="3285392" cy="1293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552F193-0320-BFCA-4F91-73D009EA64B1}"/>
              </a:ext>
            </a:extLst>
          </p:cNvPr>
          <p:cNvSpPr/>
          <p:nvPr/>
        </p:nvSpPr>
        <p:spPr>
          <a:xfrm rot="16200000">
            <a:off x="-1911085" y="3536177"/>
            <a:ext cx="3459360" cy="669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6E456FB-65E7-2136-7460-23896538D28E}"/>
              </a:ext>
            </a:extLst>
          </p:cNvPr>
          <p:cNvSpPr/>
          <p:nvPr/>
        </p:nvSpPr>
        <p:spPr>
          <a:xfrm>
            <a:off x="5987844" y="2320413"/>
            <a:ext cx="5140819" cy="287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896FB2A-654A-E76F-C09A-20FC727B2161}"/>
              </a:ext>
            </a:extLst>
          </p:cNvPr>
          <p:cNvSpPr/>
          <p:nvPr/>
        </p:nvSpPr>
        <p:spPr>
          <a:xfrm>
            <a:off x="868212" y="2320413"/>
            <a:ext cx="5305593" cy="2664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n-GB" b="1" kern="100" dirty="0"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GB" sz="1800" kern="1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GB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</a:t>
            </a:r>
            <a:r>
              <a:rPr lang="en-US" sz="20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Introduction:</a:t>
            </a:r>
            <a:endParaRPr lang="en-GB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Noto Sans Symbols"/>
              <a:buChar char="▪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oto Sans Symbols"/>
              </a:rPr>
              <a:t> Big Data and Data Science hype and getting past the hype</a:t>
            </a:r>
            <a:endParaRPr lang="en-GB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Noto Sans Symbols"/>
              <a:buChar char="▪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oto Sans Symbols"/>
              </a:rPr>
              <a:t>Why now? – Datafication</a:t>
            </a:r>
            <a:endParaRPr lang="en-GB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Noto Sans Symbols"/>
              <a:buChar char="▪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oto Sans Symbols"/>
              </a:rPr>
              <a:t> The current landscape of perspectives </a:t>
            </a:r>
            <a:endParaRPr lang="en-GB" sz="20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Noto Sans Symbols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Noto Sans Symbols"/>
              <a:buChar char="▪"/>
            </a:pPr>
            <a:r>
              <a:rPr lang="en-US" sz="20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Noto Sans Symbols"/>
              </a:rPr>
              <a:t> Skill sets needed </a:t>
            </a: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19BAA-6B43-822B-69BC-6EF0D8A20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What's Driving the Boom?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B61E8B-ADE7-D243-2089-EDA9CE4801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1. Sensors, Smartphones &amp; Social Media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Billions of devices constantly generate data e.g. GPS, cameras, apps, wearables.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Every sentiment (like, view, comment, photo = data point.</a:t>
            </a:r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2.</a:t>
            </a:r>
            <a:r>
              <a:rPr lang="en-GB" b="1" dirty="0"/>
              <a:t> </a:t>
            </a:r>
            <a:r>
              <a:rPr lang="en-GB" b="1" dirty="0">
                <a:solidFill>
                  <a:schemeClr val="accent2"/>
                </a:solidFill>
              </a:rPr>
              <a:t>Cloud Computing &amp; Scalable Storage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Cloud platforms (like AWS, Azure, GCP) make it easy and cheap to store and process huge data sets, no need for your own servers.</a:t>
            </a:r>
          </a:p>
          <a:p>
            <a:pPr>
              <a:buFont typeface="Arial" panose="020B0604020202020204" pitchFamily="34" charset="0"/>
              <a:buChar char="•"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55713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FDA1-AAB9-7F83-3B82-73A3DB56E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8C11A9-D9FC-61AA-9CFD-D6A83904B5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3. Open Data Initiatives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Governments, organizations, and researchers are making tons of data publicly available for innovation, transparency, and research.</a:t>
            </a:r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4. Machine Learning &amp; AI as Enablers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These tools </a:t>
            </a:r>
            <a:r>
              <a:rPr lang="en-GB" i="1" dirty="0"/>
              <a:t>learn</a:t>
            </a:r>
            <a:r>
              <a:rPr lang="en-GB" dirty="0"/>
              <a:t> from big data to make predictions, automate decisions, and uncover patterns humans can’t see.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8574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2CA1299C-3635-F2F4-26F0-652DDDEF1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2432916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GB" sz="8000" b="1" dirty="0">
                <a:solidFill>
                  <a:schemeClr val="accent2"/>
                </a:solidFill>
              </a:rPr>
              <a:t>So, what is data science?</a:t>
            </a:r>
            <a:br>
              <a:rPr lang="en-GB" dirty="0"/>
            </a:b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843621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41838B-84C6-7F75-778F-F307529E29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B46646-7874-91DE-E444-1176F8029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2105" y="141195"/>
            <a:ext cx="10556685" cy="713600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sz="36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is Data Science?</a:t>
            </a:r>
            <a:endParaRPr lang="en-US" sz="3600" b="1" dirty="0">
              <a:solidFill>
                <a:schemeClr val="accent2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8EA2E1-47E2-E10C-3783-E5D4BC260E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2104" y="1062034"/>
            <a:ext cx="10716127" cy="5345044"/>
          </a:xfrm>
          <a:noFill/>
          <a:ln>
            <a:noFill/>
          </a:ln>
        </p:spPr>
        <p:txBody>
          <a:bodyPr spcFirstLastPara="1" vert="horz" wrap="square" lIns="91425" tIns="91425" rIns="91425" bIns="91425" rtlCol="0" anchor="t" anchorCtr="0">
            <a:noAutofit/>
          </a:bodyPr>
          <a:lstStyle/>
          <a:p>
            <a:r>
              <a:rPr lang="en-GB" b="1" dirty="0"/>
              <a:t>Data Science</a:t>
            </a:r>
            <a:r>
              <a:rPr lang="en-GB" dirty="0"/>
              <a:t> is about using data (numbers, text, images, videos, sounds, etc.) to find patterns, make predictions, and help make decisions. </a:t>
            </a:r>
          </a:p>
          <a:p>
            <a:r>
              <a:rPr lang="en-GB" dirty="0"/>
              <a:t>It combines, statistics.</a:t>
            </a:r>
          </a:p>
          <a:p>
            <a:endParaRPr lang="en-GB" dirty="0"/>
          </a:p>
          <a:p>
            <a:r>
              <a:rPr lang="en-GB" dirty="0"/>
              <a:t>Data Science is an interdisciplinary field that combines math, statistics, computer science and domain knowledge.</a:t>
            </a:r>
          </a:p>
          <a:p>
            <a:endParaRPr lang="en-GB" dirty="0"/>
          </a:p>
          <a:p>
            <a:r>
              <a:rPr lang="en-GB" dirty="0"/>
              <a:t>It involves data analysis, and machine learning to interpret complex data and extract actionable insights.</a:t>
            </a:r>
          </a:p>
          <a:p>
            <a:pPr algn="just"/>
            <a:endParaRPr lang="en-GB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650031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97AAF-7C1B-9196-B3BC-C90A3FD55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FAD153-3686-66F7-E3CD-449E338085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Data science helps organizations make smarter decisions, solve complex problems, and understand human behaviour. With data growing rapidly, the demand for skilled professionals is rising.</a:t>
            </a:r>
          </a:p>
          <a:p>
            <a:pPr>
              <a:buNone/>
            </a:pPr>
            <a:r>
              <a:rPr lang="en-GB" dirty="0">
                <a:solidFill>
                  <a:schemeClr val="accent2"/>
                </a:solidFill>
              </a:rPr>
              <a:t>Python </a:t>
            </a:r>
            <a:r>
              <a:rPr lang="en-GB" dirty="0"/>
              <a:t>and </a:t>
            </a:r>
            <a:r>
              <a:rPr lang="en-GB" dirty="0">
                <a:solidFill>
                  <a:schemeClr val="accent2"/>
                </a:solidFill>
              </a:rPr>
              <a:t>R</a:t>
            </a:r>
            <a:r>
              <a:rPr lang="en-GB" dirty="0"/>
              <a:t> are key languages in data science, with Python favoured for its: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Ease of Use</a:t>
            </a:r>
            <a:r>
              <a:rPr lang="en-GB" dirty="0"/>
              <a:t>: Simple, beginner-friendly syntax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Powerful Libraries</a:t>
            </a:r>
            <a:r>
              <a:rPr lang="en-GB" dirty="0"/>
              <a:t>: Tools like Pandas and NumPy for analysis and 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Strong Community</a:t>
            </a:r>
            <a:r>
              <a:rPr lang="en-GB" dirty="0"/>
              <a:t>: Active support and abundant learning resources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4339150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9562-91A4-70FE-181D-7113973531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396" y="258417"/>
            <a:ext cx="9612721" cy="713600"/>
          </a:xfrm>
        </p:spPr>
        <p:txBody>
          <a:bodyPr/>
          <a:lstStyle/>
          <a:p>
            <a:r>
              <a:rPr lang="en-GB" sz="3200" b="1" dirty="0">
                <a:solidFill>
                  <a:schemeClr val="accent2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Science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75F96C-6A95-DD3E-E5C8-D1EBC873DF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94729" indent="0">
              <a:buNone/>
            </a:pPr>
            <a:r>
              <a:rPr lang="en-GB" dirty="0"/>
              <a:t>At its core, Data Science involves: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Data Collection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Data Analysis</a:t>
            </a:r>
            <a:endParaRPr lang="en-GB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n-GB" b="1" dirty="0"/>
              <a:t>Data-Driven Decision-Making</a:t>
            </a:r>
            <a:endParaRPr lang="en-GB" dirty="0"/>
          </a:p>
          <a:p>
            <a:r>
              <a:rPr lang="en-GB" dirty="0"/>
              <a:t>It enables organisations to identify patterns within data and make informed predictions about future outcomes.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302568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3BBEA3AE-3FC1-9FB9-623A-42176D3B57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1896847"/>
              </p:ext>
            </p:extLst>
          </p:nvPr>
        </p:nvGraphicFramePr>
        <p:xfrm>
          <a:off x="1451263" y="1771405"/>
          <a:ext cx="9989128" cy="3133104"/>
        </p:xfrm>
        <a:graphic>
          <a:graphicData uri="http://schemas.openxmlformats.org/drawingml/2006/table">
            <a:tbl>
              <a:tblPr>
                <a:tableStyleId>{21E4AEA4-8DFA-4A89-87EB-49C32662AFE0}</a:tableStyleId>
              </a:tblPr>
              <a:tblGrid>
                <a:gridCol w="1333500">
                  <a:extLst>
                    <a:ext uri="{9D8B030D-6E8A-4147-A177-3AD203B41FA5}">
                      <a16:colId xmlns:a16="http://schemas.microsoft.com/office/drawing/2014/main" val="1215701807"/>
                    </a:ext>
                  </a:extLst>
                </a:gridCol>
                <a:gridCol w="2349038">
                  <a:extLst>
                    <a:ext uri="{9D8B030D-6E8A-4147-A177-3AD203B41FA5}">
                      <a16:colId xmlns:a16="http://schemas.microsoft.com/office/drawing/2014/main" val="1596112817"/>
                    </a:ext>
                  </a:extLst>
                </a:gridCol>
                <a:gridCol w="2347653">
                  <a:extLst>
                    <a:ext uri="{9D8B030D-6E8A-4147-A177-3AD203B41FA5}">
                      <a16:colId xmlns:a16="http://schemas.microsoft.com/office/drawing/2014/main" val="1381104321"/>
                    </a:ext>
                  </a:extLst>
                </a:gridCol>
                <a:gridCol w="2130137">
                  <a:extLst>
                    <a:ext uri="{9D8B030D-6E8A-4147-A177-3AD203B41FA5}">
                      <a16:colId xmlns:a16="http://schemas.microsoft.com/office/drawing/2014/main" val="1456625837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76736973"/>
                    </a:ext>
                  </a:extLst>
                </a:gridCol>
              </a:tblGrid>
              <a:tr h="843528">
                <a:tc>
                  <a:txBody>
                    <a:bodyPr/>
                    <a:lstStyle/>
                    <a:p>
                      <a:r>
                        <a:rPr lang="en-GB" b="1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/>
                        <a:t>Technical Skills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Statistical Foundations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Soft Skills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Roles in the Field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39665932"/>
                  </a:ext>
                </a:extLst>
              </a:tr>
              <a:tr h="2289576">
                <a:tc>
                  <a:txBody>
                    <a:bodyPr/>
                    <a:lstStyle/>
                    <a:p>
                      <a:r>
                        <a:rPr lang="en-GB" b="1" dirty="0"/>
                        <a:t>Examples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Programming (Python, R) </a:t>
                      </a:r>
                      <a:br>
                        <a:rPr lang="en-GB" dirty="0"/>
                      </a:br>
                      <a:r>
                        <a:rPr lang="en-GB" dirty="0"/>
                        <a:t>- Data wrangling </a:t>
                      </a:r>
                      <a:br>
                        <a:rPr lang="en-GB" dirty="0"/>
                      </a:br>
                      <a:r>
                        <a:rPr lang="en-GB" dirty="0"/>
                        <a:t>- Machine learning </a:t>
                      </a:r>
                      <a:br>
                        <a:rPr lang="en-GB" dirty="0"/>
                      </a:br>
                      <a:r>
                        <a:rPr lang="en-GB" dirty="0"/>
                        <a:t>- Visualization tools (Tableau, matplotlib)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Hypothesis testing </a:t>
                      </a:r>
                      <a:br>
                        <a:rPr lang="en-GB" dirty="0"/>
                      </a:br>
                      <a:r>
                        <a:rPr lang="en-GB" dirty="0"/>
                        <a:t>- Regression </a:t>
                      </a:r>
                      <a:br>
                        <a:rPr lang="en-GB" dirty="0"/>
                      </a:br>
                      <a:r>
                        <a:rPr lang="en-GB" dirty="0"/>
                        <a:t>- Probability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Communication </a:t>
                      </a:r>
                      <a:br>
                        <a:rPr lang="en-GB" dirty="0"/>
                      </a:br>
                      <a:r>
                        <a:rPr lang="en-GB" dirty="0"/>
                        <a:t>- Problem-solving </a:t>
                      </a:r>
                      <a:br>
                        <a:rPr lang="en-GB" dirty="0"/>
                      </a:br>
                      <a:r>
                        <a:rPr lang="en-GB" dirty="0"/>
                        <a:t>- Business acumen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- Data Analyst </a:t>
                      </a:r>
                      <a:br>
                        <a:rPr lang="en-GB" dirty="0"/>
                      </a:br>
                      <a:r>
                        <a:rPr lang="en-GB" dirty="0"/>
                        <a:t>- Data Engineer </a:t>
                      </a:r>
                      <a:br>
                        <a:rPr lang="en-GB" dirty="0"/>
                      </a:br>
                      <a:r>
                        <a:rPr lang="en-GB" dirty="0"/>
                        <a:t>- Data Scientist </a:t>
                      </a:r>
                      <a:br>
                        <a:rPr lang="en-GB" dirty="0"/>
                      </a:br>
                      <a:r>
                        <a:rPr lang="en-GB" dirty="0"/>
                        <a:t>- ML Engineer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9746557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58F51C3E-DED2-5877-D411-67F8DB85FC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451263" y="575870"/>
            <a:ext cx="4987240" cy="8002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Arial" panose="020B0604020202020204" pitchFamily="34" charset="0"/>
              </a:rPr>
              <a:t>Skill Sets of a Data Scientist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017B46A-D2D5-78D9-A651-F5062B81BFBD}"/>
              </a:ext>
            </a:extLst>
          </p:cNvPr>
          <p:cNvSpPr/>
          <p:nvPr/>
        </p:nvSpPr>
        <p:spPr>
          <a:xfrm>
            <a:off x="1451263" y="5008418"/>
            <a:ext cx="9989128" cy="92479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GB" b="1" dirty="0"/>
              <a:t>Self-assessment: Which skills do you currently have? Which do you want to develop? </a:t>
            </a:r>
          </a:p>
          <a:p>
            <a:pPr algn="just"/>
            <a:r>
              <a:rPr lang="en-GB" b="1" dirty="0"/>
              <a:t>Group discussion or reflection: “What kind of data scientist do you want to be?</a:t>
            </a:r>
          </a:p>
        </p:txBody>
      </p:sp>
    </p:spTree>
    <p:extLst>
      <p:ext uri="{BB962C8B-B14F-4D97-AF65-F5344CB8AC3E}">
        <p14:creationId xmlns:p14="http://schemas.microsoft.com/office/powerpoint/2010/main" val="12880603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CB0CB-2552-986C-2CDE-3CB75C40BA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132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Why is Data Science Important?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A0634A-D0DB-1C9C-4729-E66D595E97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By leveraging Data Science, companies can: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Make smarter decisions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(e.g., choose the most effective business strategy)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Conduct predictive analysis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(e.g., forecast future trends or outcomes)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</a:rPr>
              <a:t>Uncover hidden patterns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(e.g., identify anomalies or opportunities within datasets)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7675902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FA5B8-A25D-6332-2013-17A4AE5838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0269" y="380186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Applications of Data Science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0F1649-6E46-3575-5007-4EEB6AB0B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Data Science is widely applied across various industries, including:</a:t>
            </a:r>
          </a:p>
          <a:p>
            <a:pPr>
              <a:buNone/>
            </a:pP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Banking		. Consulting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Healthcare		. Manufacturing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E-commerce		. Logistics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Politics</a:t>
            </a:r>
          </a:p>
        </p:txBody>
      </p:sp>
    </p:spTree>
    <p:extLst>
      <p:ext uri="{BB962C8B-B14F-4D97-AF65-F5344CB8AC3E}">
        <p14:creationId xmlns:p14="http://schemas.microsoft.com/office/powerpoint/2010/main" val="179899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241F7B-8F04-B2EE-E750-04E48C895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9639" y="540939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Examples of use cases:</a:t>
            </a:r>
            <a:br>
              <a:rPr lang="en-GB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5CD5C3-7F42-D6C4-87DA-5204FFEAD7B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Optimising delivery routes and schedules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Predicting transportation delays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Designing targeted marketing campaigns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Forecasting company revenue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Evaluating the impact of health programs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Predicting election outcomes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42333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B2FD8D49-679A-10E8-7A7A-2FD58D37A2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C7AFCC1-1189-C5FE-D3A0-061B799A18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19371"/>
            <a:ext cx="3285392" cy="1293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85658AC-0C64-5B4C-840A-13900A84B73D}"/>
              </a:ext>
            </a:extLst>
          </p:cNvPr>
          <p:cNvSpPr/>
          <p:nvPr/>
        </p:nvSpPr>
        <p:spPr>
          <a:xfrm rot="16200000">
            <a:off x="-1911085" y="3536177"/>
            <a:ext cx="3459360" cy="669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7F10D0B-CD33-E997-1740-EFA857B921B4}"/>
              </a:ext>
            </a:extLst>
          </p:cNvPr>
          <p:cNvSpPr/>
          <p:nvPr/>
        </p:nvSpPr>
        <p:spPr>
          <a:xfrm>
            <a:off x="5987844" y="2320413"/>
            <a:ext cx="5140819" cy="287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F56173-041B-BDD8-2B6C-A30DBEE5F89F}"/>
              </a:ext>
            </a:extLst>
          </p:cNvPr>
          <p:cNvSpPr/>
          <p:nvPr/>
        </p:nvSpPr>
        <p:spPr>
          <a:xfrm>
            <a:off x="897708" y="2320413"/>
            <a:ext cx="6132356" cy="26645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GB" sz="1800" b="1" kern="100" dirty="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r>
              <a:rPr lang="en-GB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1. Introduction to Data Science &amp; Big Data</a:t>
            </a:r>
            <a:endParaRPr lang="en-GB" sz="2400" kern="100" dirty="0">
              <a:solidFill>
                <a:schemeClr val="bg1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 What is Data Science? </a:t>
            </a: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GB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The Hype vs Reality, Rise of Big Data, “Why Now?” – Datafication</a:t>
            </a:r>
          </a:p>
          <a:p>
            <a:endParaRPr lang="en-US" sz="2800" dirty="0"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7261208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2A50B-F1E1-7C2F-6D51-60B441DB9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22615" y="400968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How Data Scientists Work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D436ED-3202-9BCA-D518-DD4BA176BF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dirty="0"/>
              <a:t>A Data Scientist bridges technical knowledge with business understanding to drive data-informed decisions. </a:t>
            </a:r>
          </a:p>
          <a:p>
            <a:pPr>
              <a:buNone/>
            </a:pPr>
            <a:r>
              <a:rPr lang="en-GB" dirty="0"/>
              <a:t>Key areas of expertise include: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Machine Learning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Statistics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Mathematics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Programming (Python, 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Databases and Data Engineering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0873508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ED3CD-A74D-BE6C-0956-B35A0638F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Typical Workflow of a Data Scientist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1780DE-3824-F5FA-9077-F954C4999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1591" y="1254539"/>
            <a:ext cx="10251600" cy="5603461"/>
          </a:xfrm>
        </p:spPr>
        <p:txBody>
          <a:bodyPr/>
          <a:lstStyle/>
          <a:p>
            <a:r>
              <a:rPr lang="en-GB" sz="2700" b="1" dirty="0">
                <a:solidFill>
                  <a:schemeClr val="accent2"/>
                </a:solidFill>
              </a:rPr>
              <a:t>Define the Problem</a:t>
            </a:r>
            <a:br>
              <a:rPr lang="en-GB" sz="2700" dirty="0"/>
            </a:br>
            <a:r>
              <a:rPr lang="en-GB" sz="2700" dirty="0"/>
              <a:t>Understand the business context and formulate relevant questions.</a:t>
            </a:r>
          </a:p>
          <a:p>
            <a:r>
              <a:rPr lang="en-GB" sz="2700" b="1" dirty="0">
                <a:solidFill>
                  <a:schemeClr val="accent2"/>
                </a:solidFill>
              </a:rPr>
              <a:t>Data Collection</a:t>
            </a:r>
            <a:br>
              <a:rPr lang="en-GB" sz="2700" dirty="0"/>
            </a:br>
            <a:r>
              <a:rPr lang="en-GB" sz="2700" dirty="0"/>
              <a:t>Gather data from databases, APIs, web logs, or customer feedback.</a:t>
            </a:r>
          </a:p>
          <a:p>
            <a:r>
              <a:rPr lang="en-GB" sz="2700" b="1" dirty="0">
                <a:solidFill>
                  <a:schemeClr val="accent2"/>
                </a:solidFill>
              </a:rPr>
              <a:t>Data Preparation</a:t>
            </a:r>
            <a:endParaRPr lang="en-GB" sz="2700" dirty="0">
              <a:solidFill>
                <a:schemeClr val="accent2"/>
              </a:solidFill>
            </a:endParaRPr>
          </a:p>
          <a:p>
            <a:pPr marL="914400" lvl="1" indent="-457200"/>
            <a:r>
              <a:rPr lang="en-GB" sz="2700" dirty="0">
                <a:latin typeface="Roboto"/>
                <a:ea typeface="Roboto"/>
                <a:cs typeface="Roboto"/>
                <a:sym typeface="Roboto"/>
              </a:rPr>
              <a:t>Extract and transform data into a usable format</a:t>
            </a:r>
          </a:p>
          <a:p>
            <a:pPr marL="914400" lvl="1" indent="-457200"/>
            <a:r>
              <a:rPr lang="en-GB" sz="2700" dirty="0">
                <a:latin typeface="Roboto"/>
                <a:ea typeface="Roboto"/>
                <a:cs typeface="Roboto"/>
                <a:sym typeface="Roboto"/>
              </a:rPr>
              <a:t>Clean and normalise data</a:t>
            </a:r>
          </a:p>
          <a:p>
            <a:pPr marL="914400" lvl="1" indent="-457200"/>
            <a:r>
              <a:rPr lang="en-GB" sz="2700" dirty="0">
                <a:latin typeface="Roboto"/>
                <a:ea typeface="Roboto"/>
                <a:cs typeface="Roboto"/>
                <a:sym typeface="Roboto"/>
              </a:rPr>
              <a:t>Handle missing or inconsistent values</a:t>
            </a:r>
          </a:p>
        </p:txBody>
      </p:sp>
    </p:spTree>
    <p:extLst>
      <p:ext uri="{BB962C8B-B14F-4D97-AF65-F5344CB8AC3E}">
        <p14:creationId xmlns:p14="http://schemas.microsoft.com/office/powerpoint/2010/main" val="16238340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3476E5-08B1-9D61-C0D1-EF40916682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5741" y="463314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Typical Workflow of a Data Scientist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F72E2-FA9D-0824-BCC4-0F3705C94A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611478" y="1371599"/>
            <a:ext cx="9612721" cy="5227983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Analysis &amp; Modelling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/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patterns and correlations</a:t>
            </a:r>
          </a:p>
          <a:p>
            <a:pPr marL="800100" lvl="1" indent="-342900"/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 predictive models using machine learning techniques</a:t>
            </a:r>
          </a:p>
          <a:p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Interpret &amp; Communicate Results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/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Visualize insights clearly and effectively</a:t>
            </a:r>
          </a:p>
          <a:p>
            <a:pPr marL="800100" lvl="1" indent="-342900"/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Translate data findings into actionable business recommendations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05970918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>
          <a:extLst>
            <a:ext uri="{FF2B5EF4-FFF2-40B4-BE49-F238E27FC236}">
              <a16:creationId xmlns:a16="http://schemas.microsoft.com/office/drawing/2014/main" id="{0F4782DE-1E22-474F-28B4-F695533FD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7FF7E6-5CB8-CE52-5B96-96F3DC0F278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32" y="119371"/>
            <a:ext cx="3285392" cy="129311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68DB339-BC2D-4727-EE09-5C7F745F05EE}"/>
              </a:ext>
            </a:extLst>
          </p:cNvPr>
          <p:cNvSpPr/>
          <p:nvPr/>
        </p:nvSpPr>
        <p:spPr>
          <a:xfrm rot="16200000">
            <a:off x="-1911085" y="3536177"/>
            <a:ext cx="3459360" cy="66907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6400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91C0009-9488-CBA0-53ED-70ABD4A3D98E}"/>
              </a:ext>
            </a:extLst>
          </p:cNvPr>
          <p:cNvSpPr/>
          <p:nvPr/>
        </p:nvSpPr>
        <p:spPr>
          <a:xfrm>
            <a:off x="6096000" y="2566219"/>
            <a:ext cx="5140819" cy="287504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711B637-6C0D-5816-8463-590C65F747F3}"/>
              </a:ext>
            </a:extLst>
          </p:cNvPr>
          <p:cNvSpPr/>
          <p:nvPr/>
        </p:nvSpPr>
        <p:spPr>
          <a:xfrm>
            <a:off x="790407" y="2448233"/>
            <a:ext cx="5305593" cy="25840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2400" b="1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2: The Data Science Landscape &amp; Process</a:t>
            </a:r>
            <a:br>
              <a:rPr lang="en-GB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en-GB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Perspectives in Data Science, Components of the Data Science Process</a:t>
            </a:r>
            <a:br>
              <a:rPr lang="en-GB" sz="2400" kern="100" dirty="0">
                <a:solidFill>
                  <a:schemeClr val="bg1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lang="en-US" sz="2400" dirty="0">
              <a:solidFill>
                <a:schemeClr val="bg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Noto Sans Symbols"/>
            </a:endParaRPr>
          </a:p>
        </p:txBody>
      </p:sp>
    </p:spTree>
    <p:extLst>
      <p:ext uri="{BB962C8B-B14F-4D97-AF65-F5344CB8AC3E}">
        <p14:creationId xmlns:p14="http://schemas.microsoft.com/office/powerpoint/2010/main" val="1566867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8021DB-B1A3-EF09-877C-EB1244AA7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600" kern="100" dirty="0">
                <a:solidFill>
                  <a:schemeClr val="accent2"/>
                </a:solidFill>
                <a:effectLst/>
                <a:latin typeface="Aptos" panose="020B0004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Perspectives in Data Science,</a:t>
            </a:r>
            <a:endParaRPr lang="en-GB" dirty="0">
              <a:solidFill>
                <a:schemeClr val="accent2"/>
              </a:solidFill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0039E1-5088-BC59-CFBF-F4C63ED2C91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658400" y="1983531"/>
            <a:ext cx="8081058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Use data to create value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Academia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= Use data to learn and model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Engineering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= Build the tools and systems to handle data</a:t>
            </a:r>
          </a:p>
        </p:txBody>
      </p:sp>
    </p:spTree>
    <p:extLst>
      <p:ext uri="{BB962C8B-B14F-4D97-AF65-F5344CB8AC3E}">
        <p14:creationId xmlns:p14="http://schemas.microsoft.com/office/powerpoint/2010/main" val="98313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74A10-E82C-6CFC-6BA4-A85AD7A20D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601" y="182759"/>
            <a:ext cx="10386190" cy="1113344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Perspectives in Data Science &amp; Components of the Data Science Process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197D5C-EDF6-BE5C-6967-494FC434A7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4605" y="1745674"/>
            <a:ext cx="11222182" cy="5868102"/>
          </a:xfrm>
        </p:spPr>
        <p:txBody>
          <a:bodyPr/>
          <a:lstStyle/>
          <a:p>
            <a:pPr marL="194729" indent="0">
              <a:buNone/>
            </a:pPr>
            <a:endParaRPr lang="en-GB" b="1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Perspectives in Data Science</a:t>
            </a:r>
            <a:endParaRPr lang="en-GB" b="1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94729" indent="0"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Industry Viewpoints: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457200" lvl="1" indent="0">
              <a:buNone/>
            </a:pPr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Business: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 creation through insights</a:t>
            </a:r>
          </a:p>
          <a:p>
            <a:pPr>
              <a:buNone/>
            </a:pPr>
            <a:r>
              <a:rPr lang="en-GB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Goal: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Use data to make money or improve performance.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"How can we use data to make better decisions, save costs, or grow?"</a:t>
            </a:r>
          </a:p>
          <a:p>
            <a:r>
              <a:rPr lang="en-GB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company uses customer data to recommend products and increase sales.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51493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CC1F2-C08F-DA93-C797-FAC4BA872F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Perspectives in Data Science</a:t>
            </a:r>
            <a:b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111B2D-4287-35C5-F2E5-3769082C4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08574" y="1018565"/>
            <a:ext cx="10251600" cy="5345044"/>
          </a:xfrm>
        </p:spPr>
        <p:txBody>
          <a:bodyPr/>
          <a:lstStyle/>
          <a:p>
            <a:pPr marL="457200" lvl="1" indent="0">
              <a:buNone/>
            </a:pPr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Academia: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Statistical modelling and discovery</a:t>
            </a:r>
          </a:p>
          <a:p>
            <a:pPr>
              <a:buNone/>
            </a:pPr>
            <a:r>
              <a:rPr lang="en-GB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	Goal: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Understand patterns and build theories using data.</a:t>
            </a:r>
            <a:b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r>
              <a:rPr lang="en-GB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Focus: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"How can we model the world using statistics and math?"</a:t>
            </a:r>
          </a:p>
          <a:p>
            <a:r>
              <a:rPr lang="en-GB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Example: </a:t>
            </a: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professor uses data to study how diseases spread.</a:t>
            </a:r>
          </a:p>
          <a:p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This study results can be implemented inn the implementation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855859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6475A3-A582-7D5D-E9A2-93B1B37F04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Perspectives in Data Science</a:t>
            </a:r>
            <a:br>
              <a:rPr lang="en-GB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8C8306-3A41-E481-031B-E53E398A88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Engineering View (Tech/IT):</a:t>
            </a:r>
            <a:r>
              <a:rPr lang="en-GB" sz="2800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Building scalable data systems</a:t>
            </a:r>
            <a:endParaRPr lang="en-GB" b="1" dirty="0"/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Goal: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Build systems that can handle huge amounts of data.</a:t>
            </a:r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Focus: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"How can we store, process, and move big data efficiently?"</a:t>
            </a:r>
          </a:p>
          <a:p>
            <a:pPr marL="194729" indent="0">
              <a:buNone/>
            </a:pPr>
            <a:r>
              <a:rPr lang="en-GB" dirty="0">
                <a:solidFill>
                  <a:schemeClr val="accent2"/>
                </a:solidFill>
              </a:rPr>
              <a:t>Example: </a:t>
            </a:r>
            <a:r>
              <a:rPr lang="en-GB" dirty="0"/>
              <a:t>An engineer designs a data pipeline that handles millions of transactions per day.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7011597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0FB65-D024-D99D-6FFB-23C5AFFD4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973" y="141195"/>
            <a:ext cx="10641817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Perspectives in Data Science &amp; Components of the Data Science Process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D2D301-D1FD-C4F5-0ADD-31FCAC38E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Stakeholders: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Engineers, Analysts, Domain Experts, Product Managers, Decision Makers</a:t>
            </a:r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Data Science Across Domains:</a:t>
            </a:r>
            <a:endParaRPr lang="en-GB" dirty="0">
              <a:solidFill>
                <a:schemeClr val="accent2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Healthcare, Finance, E-commerce, Social Media, Sports, Education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GB" sz="28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endParaRPr lang="en-GB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546322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D336-67E0-D08E-8CDD-EA18C2DD7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Components of the Data Science Process</a:t>
            </a:r>
            <a:br>
              <a:rPr lang="en-GB" b="1" dirty="0">
                <a:solidFill>
                  <a:schemeClr val="accent2"/>
                </a:solidFill>
              </a:rPr>
            </a:b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C2EE7F-EFAC-42E4-88A1-A272E39C48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1. </a:t>
            </a:r>
            <a:r>
              <a:rPr lang="en-GB" b="1" dirty="0">
                <a:solidFill>
                  <a:schemeClr val="accent2"/>
                </a:solidFill>
              </a:rPr>
              <a:t>Problem Formulation: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Turning vague questions into clear, testable hypotheses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2. </a:t>
            </a:r>
            <a:r>
              <a:rPr lang="en-GB" b="1" dirty="0">
                <a:solidFill>
                  <a:schemeClr val="accent2"/>
                </a:solidFill>
              </a:rPr>
              <a:t>Data Collection: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Sources: APIs, databases, web scraping, public datasets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3</a:t>
            </a:r>
            <a:r>
              <a:rPr lang="en-GB" b="1" dirty="0">
                <a:solidFill>
                  <a:schemeClr val="accent2"/>
                </a:solidFill>
              </a:rPr>
              <a:t>. Data Cleaning &amp; Preparation: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Handling missing values, outliers, inconsistent data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4. </a:t>
            </a:r>
            <a:r>
              <a:rPr lang="en-GB" b="1" dirty="0">
                <a:solidFill>
                  <a:schemeClr val="accent2"/>
                </a:solidFill>
              </a:rPr>
              <a:t>Exploratory Data Analysis (EDA):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Summary statistics, visualizations, initial insights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00122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B030A-B301-4469-EE9E-8257ABD87C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B4012B6-3716-928B-9456-B350B1CF8D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3607914"/>
              </p:ext>
            </p:extLst>
          </p:nvPr>
        </p:nvGraphicFramePr>
        <p:xfrm>
          <a:off x="1929245" y="1683327"/>
          <a:ext cx="8333510" cy="3813462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3439977">
                  <a:extLst>
                    <a:ext uri="{9D8B030D-6E8A-4147-A177-3AD203B41FA5}">
                      <a16:colId xmlns:a16="http://schemas.microsoft.com/office/drawing/2014/main" val="1355710174"/>
                    </a:ext>
                  </a:extLst>
                </a:gridCol>
                <a:gridCol w="4893533">
                  <a:extLst>
                    <a:ext uri="{9D8B030D-6E8A-4147-A177-3AD203B41FA5}">
                      <a16:colId xmlns:a16="http://schemas.microsoft.com/office/drawing/2014/main" val="2333625308"/>
                    </a:ext>
                  </a:extLst>
                </a:gridCol>
              </a:tblGrid>
              <a:tr h="600882">
                <a:tc>
                  <a:txBody>
                    <a:bodyPr/>
                    <a:lstStyle/>
                    <a:p>
                      <a:r>
                        <a:rPr lang="en-GB" sz="3200" b="1" dirty="0"/>
                        <a:t>Hype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b="1" dirty="0"/>
                        <a:t>Reality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31556995"/>
                  </a:ext>
                </a:extLst>
              </a:tr>
              <a:tr h="600882">
                <a:tc>
                  <a:txBody>
                    <a:bodyPr/>
                    <a:lstStyle/>
                    <a:p>
                      <a:r>
                        <a:rPr lang="en-GB"/>
                        <a:t>Data science is magic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It’s hard work, lots of trial-and-error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17242335"/>
                  </a:ext>
                </a:extLst>
              </a:tr>
              <a:tr h="600882">
                <a:tc>
                  <a:txBody>
                    <a:bodyPr/>
                    <a:lstStyle/>
                    <a:p>
                      <a:r>
                        <a:rPr lang="en-GB"/>
                        <a:t>AI is smarter than humans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AI finds patterns, not meaning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62414534"/>
                  </a:ext>
                </a:extLst>
              </a:tr>
              <a:tr h="1005408">
                <a:tc>
                  <a:txBody>
                    <a:bodyPr/>
                    <a:lstStyle/>
                    <a:p>
                      <a:r>
                        <a:rPr lang="en-GB"/>
                        <a:t>Instant results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/>
                        <a:t>Takes time, clean data, and interpretation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78310279"/>
                  </a:ext>
                </a:extLst>
              </a:tr>
              <a:tr h="1005408">
                <a:tc>
                  <a:txBody>
                    <a:bodyPr/>
                    <a:lstStyle/>
                    <a:p>
                      <a:r>
                        <a:rPr lang="en-GB"/>
                        <a:t>Always accurate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Often uncertain, needs human oversight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726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897396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CB92B-B792-BC6F-B427-C4D3F29B16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Components of the Data Science Process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9B7E70-1F52-1C8C-75B4-204D4ADFCC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5. </a:t>
            </a:r>
            <a:r>
              <a:rPr lang="en-GB" b="1" dirty="0">
                <a:solidFill>
                  <a:schemeClr val="accent2"/>
                </a:solidFill>
              </a:rPr>
              <a:t>Modelling: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Choosing algorithms based on the problem type (classification, regression, clustering)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6. </a:t>
            </a:r>
            <a:r>
              <a:rPr lang="en-GB" b="1" dirty="0">
                <a:solidFill>
                  <a:schemeClr val="accent2"/>
                </a:solidFill>
              </a:rPr>
              <a:t>Evaluation: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Metrics (accuracy, precision, recall, RMSE, etc.)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7. </a:t>
            </a:r>
            <a:r>
              <a:rPr lang="en-GB" b="1" dirty="0">
                <a:solidFill>
                  <a:schemeClr val="accent2"/>
                </a:solidFill>
              </a:rPr>
              <a:t>Deployment &amp; Communication: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Sharing results with stakeholders, dashboards, APIs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8. </a:t>
            </a:r>
            <a:r>
              <a:rPr lang="en-GB" b="1" dirty="0">
                <a:solidFill>
                  <a:schemeClr val="accent2"/>
                </a:solidFill>
              </a:rPr>
              <a:t>Iteration &amp; Feedback Loops:</a:t>
            </a:r>
            <a:endParaRPr lang="en-GB" dirty="0">
              <a:solidFill>
                <a:schemeClr val="accent2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2800" dirty="0"/>
              <a:t>Continuous improvement, data drift awareness</a:t>
            </a:r>
          </a:p>
        </p:txBody>
      </p:sp>
    </p:spTree>
    <p:extLst>
      <p:ext uri="{BB962C8B-B14F-4D97-AF65-F5344CB8AC3E}">
        <p14:creationId xmlns:p14="http://schemas.microsoft.com/office/powerpoint/2010/main" val="758603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9AA9E-B6EF-50F4-A98D-35D7F61EC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Seminar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3A19B-7834-4F6E-81E3-A865017385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sz="1600" b="1" dirty="0"/>
              <a:t>Assignment: What Does Data Science Mean to Me? </a:t>
            </a:r>
          </a:p>
          <a:p>
            <a:pPr>
              <a:buNone/>
            </a:pPr>
            <a:r>
              <a:rPr lang="en-GB" sz="1600" b="1" dirty="0"/>
              <a:t>Title: “Data Science: My Lens, My World”</a:t>
            </a:r>
          </a:p>
          <a:p>
            <a:pPr>
              <a:buNone/>
            </a:pPr>
            <a:r>
              <a:rPr lang="en-GB" sz="1600" b="1" dirty="0"/>
              <a:t>Be creative!</a:t>
            </a:r>
            <a:r>
              <a:rPr lang="en-GB" sz="1600" dirty="0"/>
              <a:t> This is not a textbook definition exercise. It's a personal exploration of what data science means to you, based on what perceive and what excites you.</a:t>
            </a:r>
          </a:p>
          <a:p>
            <a:pPr>
              <a:buNone/>
            </a:pPr>
            <a:r>
              <a:rPr lang="en-GB" sz="1600" b="1" dirty="0"/>
              <a:t>Suggestions: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Describe how you see data science transforming the world  or your world.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Draw metaphors: Is data science a compass? A detective? A wizard?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Reflect on a moment you realized the power of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Imagine yourself as a future data scientist — what kind of problems would you want to solve?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Include personal inspirations: a project, a tech innovation, or a mentor figure</a:t>
            </a:r>
          </a:p>
          <a:p>
            <a:pPr>
              <a:buNone/>
            </a:pPr>
            <a:r>
              <a:rPr lang="en-GB" sz="1600" b="1" dirty="0"/>
              <a:t>Deliverable: T</a:t>
            </a:r>
            <a:r>
              <a:rPr lang="en-GB" sz="1600" dirty="0"/>
              <a:t>ell your story in a unique way</a:t>
            </a:r>
            <a:endParaRPr lang="en-GB" sz="16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1600" dirty="0"/>
              <a:t>Use visuals, animation (sketches, diagrams, infographics)</a:t>
            </a:r>
          </a:p>
          <a:p>
            <a:r>
              <a:rPr lang="en-GB" sz="1600" b="1" dirty="0"/>
              <a:t>Engage in Higher-Level Thinking</a:t>
            </a:r>
            <a:r>
              <a:rPr lang="en-GB" sz="1600" dirty="0"/>
              <a:t> – Focus on </a:t>
            </a:r>
            <a:r>
              <a:rPr lang="en-GB" sz="1600" b="1" dirty="0"/>
              <a:t>critical thinking, debate, analysis</a:t>
            </a:r>
            <a:r>
              <a:rPr lang="en-GB" sz="1600" dirty="0"/>
              <a:t>, and  be ready to be pointed at to present for your group at a random slot</a:t>
            </a:r>
          </a:p>
        </p:txBody>
      </p:sp>
      <mc:AlternateContent xmlns:mc="http://schemas.openxmlformats.org/markup-compatibility/2006" xmlns:pslz="http://schemas.microsoft.com/office/powerpoint/2016/slidezoom">
        <mc:Choice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B16A05D3-4926-724C-2002-9A996EFC280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245939881"/>
                  </p:ext>
                </p:extLst>
              </p:nvPr>
            </p:nvGraphicFramePr>
            <p:xfrm>
              <a:off x="-1835816" y="5418859"/>
              <a:ext cx="3048000" cy="1714500"/>
            </p:xfrm>
            <a:graphic>
              <a:graphicData uri="http://schemas.microsoft.com/office/powerpoint/2016/slidezoom">
                <pslz:sldZm>
                  <pslz:sldZmObj sldId="525" cId="56418610">
                    <pslz:zmPr id="{731F47E3-35D3-4CA0-8C9F-FB54796D87A5}" returnToParent="0" transitionDur="100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>
                          <a:off x="0" y="0"/>
                          <a:ext cx="3048000" cy="1714500"/>
                        </a:xfrm>
                        <a:prstGeom prst="rect">
                          <a:avLst/>
                        </a:prstGeom>
                        <a:ln w="3175">
                          <a:solidFill>
                            <a:prstClr val="ltGray"/>
                          </a:solidFill>
                        </a:ln>
                      </p166:spPr>
                    </pslz:zmPr>
                  </pslz:sldZmObj>
                </pslz:sldZm>
              </a:graphicData>
            </a:graphic>
          </p:graphicFrame>
        </mc:Choice>
        <mc:Fallback xmlns=""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16A05D3-4926-724C-2002-9A996EFC280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835816" y="5418859"/>
                <a:ext cx="3048000" cy="1714500"/>
              </a:xfrm>
              <a:prstGeom prst="rect">
                <a:avLst/>
              </a:prstGeom>
              <a:ln w="3175">
                <a:solidFill>
                  <a:prstClr val="ltGray"/>
                </a:solidFill>
              </a:ln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56118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92B81F-4FEE-4FAE-41A7-680D6FECB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86136F-AE81-11EE-78F6-506BBAD746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Media Portrayal &amp; Misconceptions (The Hype)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media often shows data science as magical.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shows like you just feed data into an algorithm and get instant answers.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Buzzwords like </a:t>
            </a:r>
            <a:r>
              <a:rPr lang="en-GB" b="1" dirty="0"/>
              <a:t>AI</a:t>
            </a:r>
            <a:r>
              <a:rPr lang="en-GB" dirty="0"/>
              <a:t>, </a:t>
            </a:r>
            <a:r>
              <a:rPr lang="en-GB" b="1" dirty="0"/>
              <a:t>Big Data</a:t>
            </a:r>
            <a:r>
              <a:rPr lang="en-GB" dirty="0"/>
              <a:t>, and </a:t>
            </a:r>
            <a:r>
              <a:rPr lang="en-GB" b="1" dirty="0"/>
              <a:t>Machine Learning</a:t>
            </a:r>
            <a:r>
              <a:rPr lang="en-GB" dirty="0"/>
              <a:t> get thrown around like they solve everything.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Movies and articles make it look like one brilliant data scientist can predict the future or create a super-intelligent machine.</a:t>
            </a:r>
          </a:p>
        </p:txBody>
      </p:sp>
    </p:spTree>
    <p:extLst>
      <p:ext uri="{BB962C8B-B14F-4D97-AF65-F5344CB8AC3E}">
        <p14:creationId xmlns:p14="http://schemas.microsoft.com/office/powerpoint/2010/main" val="564186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1D24D-E95F-9463-597C-E582198BC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F89963-C6A6-E46C-F2FE-88D26B65A9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Misconceptions:</a:t>
            </a:r>
            <a:endParaRPr lang="en-GB" dirty="0">
              <a:solidFill>
                <a:schemeClr val="accent2"/>
              </a:solidFill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science is just about coding (not true!  Much time is about cleaning data, understanding context, and interpreting results).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AI = consciousness (nope!  It is pattern recognition, not self-awareness).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Data science always leads to clear, perfect answers (Not quite! It often, gives </a:t>
            </a:r>
            <a:r>
              <a:rPr lang="en-GB" i="1" dirty="0"/>
              <a:t>probabilities</a:t>
            </a:r>
            <a:r>
              <a:rPr lang="en-GB" dirty="0"/>
              <a:t>, not certainties).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9839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27E34-FF8F-9413-8C06-F18C1A901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CABD69-01C5-ED30-B2F1-C745603CE8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Reality: Real-World Impact vs Marketing Buzz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Reality check:</a:t>
            </a:r>
            <a:r>
              <a:rPr lang="en-GB" dirty="0"/>
              <a:t> Data science is powerful but has limits.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It involves a lot of </a:t>
            </a:r>
            <a:r>
              <a:rPr lang="en-GB" b="1" dirty="0"/>
              <a:t>data cleaning</a:t>
            </a:r>
            <a:r>
              <a:rPr lang="en-GB" dirty="0"/>
              <a:t>, </a:t>
            </a:r>
            <a:r>
              <a:rPr lang="en-GB" b="1" dirty="0"/>
              <a:t>testing</a:t>
            </a:r>
            <a:r>
              <a:rPr lang="en-GB" dirty="0"/>
              <a:t>, and </a:t>
            </a:r>
            <a:r>
              <a:rPr lang="en-GB" b="1" dirty="0"/>
              <a:t>human judgment</a:t>
            </a:r>
            <a:r>
              <a:rPr lang="en-GB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Many data projects fail or don't provide the promised ROI (return on investment).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But when done right, it can seriously improve decision-making, personalisation, and efficiency.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742649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EB85E-E6A4-B312-7EFD-5E023411B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1051" y="258417"/>
            <a:ext cx="9612721" cy="713600"/>
          </a:xfrm>
        </p:spPr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38015D-9C63-D3DF-E1B4-5CBDAC48AB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78018" y="1181803"/>
            <a:ext cx="10251600" cy="5345044"/>
          </a:xfrm>
        </p:spPr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Case Studies:</a:t>
            </a:r>
          </a:p>
          <a:p>
            <a:pPr>
              <a:buNone/>
            </a:pPr>
            <a:r>
              <a:rPr lang="en-GB" b="1" dirty="0"/>
              <a:t> </a:t>
            </a:r>
            <a:r>
              <a:rPr lang="en-GB" b="1" dirty="0">
                <a:solidFill>
                  <a:schemeClr val="accent2"/>
                </a:solidFill>
              </a:rPr>
              <a:t>Facebook</a:t>
            </a:r>
          </a:p>
          <a:p>
            <a:pPr>
              <a:buNone/>
            </a:pPr>
            <a:r>
              <a:rPr lang="en-GB" b="1" dirty="0"/>
              <a:t>Hype:</a:t>
            </a:r>
            <a:r>
              <a:rPr lang="en-GB" dirty="0"/>
              <a:t> AI predicts everything you’ll like.</a:t>
            </a:r>
            <a:br>
              <a:rPr lang="en-GB" dirty="0"/>
            </a:br>
            <a:r>
              <a:rPr lang="en-GB" b="1" dirty="0"/>
              <a:t>Reality:</a:t>
            </a:r>
            <a:r>
              <a:rPr lang="en-GB" dirty="0"/>
              <a:t> Uses algorithms to rank posts and ads, but struggles with misinformation, bias, and user trust.</a:t>
            </a:r>
          </a:p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Netflix</a:t>
            </a:r>
          </a:p>
          <a:p>
            <a:pPr>
              <a:buNone/>
            </a:pPr>
            <a:r>
              <a:rPr lang="en-GB" b="1" dirty="0"/>
              <a:t>Hype:</a:t>
            </a:r>
            <a:r>
              <a:rPr lang="en-GB" dirty="0"/>
              <a:t> Netflix </a:t>
            </a:r>
            <a:r>
              <a:rPr lang="en-GB" i="1" dirty="0"/>
              <a:t>knows</a:t>
            </a:r>
            <a:r>
              <a:rPr lang="en-GB" dirty="0"/>
              <a:t> exactly what you want to watch.</a:t>
            </a:r>
            <a:br>
              <a:rPr lang="en-GB" dirty="0"/>
            </a:br>
            <a:r>
              <a:rPr lang="en-GB" b="1" dirty="0"/>
              <a:t>Reality:</a:t>
            </a:r>
            <a:r>
              <a:rPr lang="en-GB" dirty="0"/>
              <a:t> Recommendations are based on patterns, but they’re not perfect. </a:t>
            </a:r>
          </a:p>
          <a:p>
            <a:pPr>
              <a:buNone/>
            </a:pPr>
            <a:r>
              <a:rPr lang="en-GB" dirty="0"/>
              <a:t>Its a mix of data + A/B testing + human curation.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47937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DC043-A6DB-0552-D86A-F849A2E90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solidFill>
                  <a:schemeClr val="accent2"/>
                </a:solidFill>
              </a:rPr>
              <a:t>The Hype vs The Reality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C7D994-A288-5EFF-2222-0F77D06220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>
                <a:solidFill>
                  <a:schemeClr val="accent2"/>
                </a:solidFill>
              </a:rPr>
              <a:t>Amazon</a:t>
            </a:r>
          </a:p>
          <a:p>
            <a:r>
              <a:rPr lang="en-GB" b="1" dirty="0"/>
              <a:t>Hype:</a:t>
            </a:r>
            <a:r>
              <a:rPr lang="en-GB" dirty="0"/>
              <a:t> Super smart AI that knows your next purchase before you do.</a:t>
            </a:r>
            <a:br>
              <a:rPr lang="en-GB" dirty="0"/>
            </a:br>
            <a:r>
              <a:rPr lang="en-GB" b="1" dirty="0"/>
              <a:t>Reality:</a:t>
            </a:r>
            <a:r>
              <a:rPr lang="en-GB" dirty="0"/>
              <a:t> Strong at using purchase history and browsing behaviour, but it still shows weird suggestions. </a:t>
            </a:r>
          </a:p>
          <a:p>
            <a:r>
              <a:rPr lang="en-GB" dirty="0"/>
              <a:t>Much of its success comes from </a:t>
            </a:r>
            <a:r>
              <a:rPr lang="en-GB" i="1" dirty="0"/>
              <a:t>logistics</a:t>
            </a:r>
            <a:r>
              <a:rPr lang="en-GB" dirty="0"/>
              <a:t> and </a:t>
            </a:r>
            <a:r>
              <a:rPr lang="en-GB" i="1" dirty="0"/>
              <a:t>customer data</a:t>
            </a:r>
            <a:r>
              <a:rPr lang="en-GB" dirty="0"/>
              <a:t>, not just “AI.”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55261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7541</TotalTime>
  <Words>2306</Words>
  <Application>Microsoft Office PowerPoint</Application>
  <PresentationFormat>Widescreen</PresentationFormat>
  <Paragraphs>255</Paragraphs>
  <Slides>41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51" baseType="lpstr">
      <vt:lpstr>Aptos</vt:lpstr>
      <vt:lpstr>Aptos Display</vt:lpstr>
      <vt:lpstr>Arial</vt:lpstr>
      <vt:lpstr>Calibri</vt:lpstr>
      <vt:lpstr>Lato</vt:lpstr>
      <vt:lpstr>Noto Sans Symbols</vt:lpstr>
      <vt:lpstr>Roboto</vt:lpstr>
      <vt:lpstr>Symbol</vt:lpstr>
      <vt:lpstr>Times New Roman</vt:lpstr>
      <vt:lpstr>Office Theme</vt:lpstr>
      <vt:lpstr>DATA</vt:lpstr>
      <vt:lpstr>PowerPoint Presentation</vt:lpstr>
      <vt:lpstr>PowerPoint Presentation</vt:lpstr>
      <vt:lpstr>The Hype vs The Reality</vt:lpstr>
      <vt:lpstr>The Hype vs The Reality</vt:lpstr>
      <vt:lpstr>The Hype vs The Reality</vt:lpstr>
      <vt:lpstr>The Hype vs The Reality</vt:lpstr>
      <vt:lpstr>The Hype vs The Reality</vt:lpstr>
      <vt:lpstr>The Hype vs The Reality</vt:lpstr>
      <vt:lpstr>The Rise of Big Data – What’s Going On? </vt:lpstr>
      <vt:lpstr>Data</vt:lpstr>
      <vt:lpstr>Evolution of Data: Structured vs Unstructured </vt:lpstr>
      <vt:lpstr>How Do We Structure Data? </vt:lpstr>
      <vt:lpstr>The 5 Vs of Big Data </vt:lpstr>
      <vt:lpstr>Data volume</vt:lpstr>
      <vt:lpstr>Historical Context  </vt:lpstr>
      <vt:lpstr>PowerPoint Presentation</vt:lpstr>
      <vt:lpstr>Datafication</vt:lpstr>
      <vt:lpstr>PowerPoint Presentation</vt:lpstr>
      <vt:lpstr>What's Driving the Boom? </vt:lpstr>
      <vt:lpstr>PowerPoint Presentation</vt:lpstr>
      <vt:lpstr>So, what is data science? </vt:lpstr>
      <vt:lpstr>What is Data Science?</vt:lpstr>
      <vt:lpstr>PowerPoint Presentation</vt:lpstr>
      <vt:lpstr>Data Science</vt:lpstr>
      <vt:lpstr>Skill Sets of a Data Scientist </vt:lpstr>
      <vt:lpstr>Why is Data Science Important? </vt:lpstr>
      <vt:lpstr>Applications of Data Science </vt:lpstr>
      <vt:lpstr>Examples of use cases: </vt:lpstr>
      <vt:lpstr>How Data Scientists Work </vt:lpstr>
      <vt:lpstr>Typical Workflow of a Data Scientist </vt:lpstr>
      <vt:lpstr>Typical Workflow of a Data Scientist </vt:lpstr>
      <vt:lpstr>PowerPoint Presentation</vt:lpstr>
      <vt:lpstr>Perspectives in Data Science,</vt:lpstr>
      <vt:lpstr>Perspectives in Data Science &amp; Components of the Data Science Process</vt:lpstr>
      <vt:lpstr>Perspectives in Data Science </vt:lpstr>
      <vt:lpstr>Perspectives in Data Science </vt:lpstr>
      <vt:lpstr>Perspectives in Data Science &amp; Components of the Data Science Process</vt:lpstr>
      <vt:lpstr>Components of the Data Science Process </vt:lpstr>
      <vt:lpstr>Components of the Data Science Process</vt:lpstr>
      <vt:lpstr>Seminar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Precious Msonda</dc:creator>
  <cp:lastModifiedBy>Precious Msonda</cp:lastModifiedBy>
  <cp:revision>23</cp:revision>
  <dcterms:created xsi:type="dcterms:W3CDTF">2025-04-17T15:13:53Z</dcterms:created>
  <dcterms:modified xsi:type="dcterms:W3CDTF">2025-06-08T09:07:14Z</dcterms:modified>
</cp:coreProperties>
</file>