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32" r:id="rId2"/>
    <p:sldId id="390" r:id="rId3"/>
    <p:sldId id="517" r:id="rId4"/>
    <p:sldId id="531" r:id="rId5"/>
    <p:sldId id="521" r:id="rId6"/>
    <p:sldId id="523" r:id="rId7"/>
    <p:sldId id="524" r:id="rId8"/>
    <p:sldId id="525" r:id="rId9"/>
    <p:sldId id="526" r:id="rId10"/>
    <p:sldId id="624" r:id="rId11"/>
    <p:sldId id="527" r:id="rId12"/>
    <p:sldId id="528" r:id="rId13"/>
    <p:sldId id="530" r:id="rId14"/>
    <p:sldId id="532" r:id="rId15"/>
    <p:sldId id="537" r:id="rId16"/>
    <p:sldId id="533" r:id="rId17"/>
    <p:sldId id="534" r:id="rId18"/>
    <p:sldId id="536" r:id="rId19"/>
    <p:sldId id="625" r:id="rId20"/>
    <p:sldId id="535" r:id="rId21"/>
    <p:sldId id="52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E6C2D-57DF-42E7-818F-BB4F96F7605C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29830-E199-43B6-B1A3-AF95CE2C46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DA2FB-37DF-4973-8018-62088DDBF8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1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D8B7-61FF-8895-7189-30B0274E1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A8C7-EAEF-BCFA-FF61-1471B73D2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86A2-5B6D-A0C2-2B22-93C23691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88AD-ECF7-BCF7-4A68-67A4EAF4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70D7-9012-5592-7C68-24BEE225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C499-7636-3597-6242-5F8106E7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D174B-B466-6BD5-2921-F459BD8CB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D296-618B-C149-5F79-EAF77ADD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C291-C628-8B0B-6210-27387FE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B72F-9FA8-26FA-D7F7-DD25F6AD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62B5-194C-146D-D679-69A588B49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D519-E355-5F64-DDEF-42A5166C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3F12-DCDD-DDD5-1F61-12337DA9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1211-E903-1103-BF62-1542B0FA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C7C5-1588-36F0-8B63-9F4B50E2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5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 flipH="1">
            <a:off x="-2049902" y="2108361"/>
            <a:ext cx="14172009" cy="35053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 flipH="1">
            <a:off x="330038" y="2226051"/>
            <a:ext cx="10739831" cy="2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267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987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 txBox="1">
            <a:spLocks noGrp="1"/>
          </p:cNvSpPr>
          <p:nvPr>
            <p:ph type="title"/>
          </p:nvPr>
        </p:nvSpPr>
        <p:spPr>
          <a:xfrm>
            <a:off x="1746069" y="141195"/>
            <a:ext cx="9612721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80"/>
          <p:cNvSpPr txBox="1">
            <a:spLocks noGrp="1"/>
          </p:cNvSpPr>
          <p:nvPr>
            <p:ph type="body" idx="1"/>
          </p:nvPr>
        </p:nvSpPr>
        <p:spPr>
          <a:xfrm>
            <a:off x="972600" y="1254539"/>
            <a:ext cx="10251600" cy="534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8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60A1C-7D9B-357B-D40A-3E41F9493E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" y="6157589"/>
            <a:ext cx="1533313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D590-8034-ED40-4BF1-6D83DD16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27DA-C263-E9DE-0026-B04220ED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99B86-6D05-5ED0-81E1-24C84638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6DFF-A7D9-A100-25AE-9ACD3C1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9D54-AB31-CB5A-8402-AA27203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13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35ED-DA67-6E75-C506-DFEF67BA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3E93-957F-AE47-4610-845C74A5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5EFD-FAB2-10D5-D7A0-849CB44C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27D2-ECF1-9D89-24E7-8B429733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6F48-B718-99A9-1F0B-8AEFAF3C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CFB8-C4AB-F02B-E7D1-E2DC3FF8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7F2E-4A30-3B85-3A7A-DEC3F0875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71871-1B63-4CD9-EC72-831676B0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B77F-3F8C-FE76-F191-E11109F1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378FC-11A9-970B-C0FD-69AD5AEF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67EB-2615-C484-5BCF-0BF76615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A4F8-B6A8-F1C9-CBD0-1DBD1D33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9642-905A-9178-F4D8-AE360390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5AD9-65D3-BFF9-E0B4-0F94C3AB5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A647-6C24-9975-4AAC-E67B61E6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1B7C-1474-93C3-C1DC-11954260C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F1723-5B4B-A57A-BBDF-2B01974F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8D7D9-F00F-63D5-5DF7-24BC007D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9B236-C6A4-7934-FA7A-F724C3D2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87DD-E89D-EE8A-96F1-2804981E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E6EF-FB7E-5975-35AC-F4A7E0C8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66518-8E92-0B22-C8B5-71DD0B33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E4431-7171-4D85-62F7-23572C61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0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D2FC5-D183-C942-25E3-6EB07D1F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C076-B04C-6C8B-E3A7-528E9059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65A2-6D69-2617-2435-4602CAB7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75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CCBB-BCD6-D261-8668-ACC5A1D1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EC71-D506-34BD-ABB3-1E733B9A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192B-C8AC-AB1E-DFFF-6CDBECC9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47971-D606-A0E4-BACB-947E2F22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7638-CA67-E375-1751-5A5A0D89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75A3-BEA1-AAB3-423F-340BA826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239-5024-BFCD-1AE9-563142B1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4EBEA-8CFA-ABC7-684E-3400C36A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7E55-CAA3-B4D4-5AB9-10A6AFC1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3F5B-92B0-C8A0-ABDA-2A261CBB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F90B3-76A7-8827-1A70-287E7E6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E84C-B025-98C1-F7BD-1468E67A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6AABD-5D56-0D1B-BB38-8AA0957D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9BF24-21ED-B081-2B38-029BC7F4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847B-42CA-33E0-1289-50E4C6A74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2EAB4-7D15-4E8B-B807-CDEBC0A599E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C230-BE15-F928-49A9-A2A68BA53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A7E9-BC81-7D60-2CA8-264E369F9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B1EF2-C443-4806-9A52-48DA4D5D4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3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038-927D-B3AA-3026-9685998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83674" y="2662470"/>
            <a:ext cx="11224652" cy="2494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LESSON 2</a:t>
            </a:r>
            <a:b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 Inference</a:t>
            </a:r>
            <a:br>
              <a:rPr lang="en-GB" sz="28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Populations and samples</a:t>
            </a:r>
            <a:br>
              <a:rPr lang="en-GB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Modelling and Probability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modelling, fitting data to models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</a:rPr>
              <a:t>Evaluating Model Performance Matters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Distributions – Normal, Binomial, Poisson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Simulating distributions and plot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3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5F5-6FDC-AE6F-9891-9D1AC21C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91" y="141195"/>
            <a:ext cx="1025160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 Walkthrough: Estimating Average Income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9B205-0EA3-2CFC-AEF7-28E4D11FF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2. Calculate the Sample Mean.</a:t>
            </a:r>
          </a:p>
          <a:p>
            <a:pPr marL="194729" indent="0" algn="just">
              <a:buNone/>
            </a:pPr>
            <a:r>
              <a:rPr lang="en-GB" dirty="0"/>
              <a:t>Interview these 1,000 people and ask about their monthly income.</a:t>
            </a:r>
          </a:p>
          <a:p>
            <a:pPr marL="194729" indent="0" algn="just">
              <a:buNone/>
            </a:pPr>
            <a:r>
              <a:rPr lang="en-GB" dirty="0"/>
              <a:t>After collecting the data and crunching the numbers, you find that the average monthly income in the sample is MWK 250,000.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637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A24-C0B9-96E5-8AE0-02F4E63D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91" y="141195"/>
            <a:ext cx="1025160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 Walkthrough: Estimating Average Income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E5926-6AB2-1547-437A-AB7F0382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098674"/>
            <a:ext cx="10251600" cy="5759325"/>
          </a:xfrm>
        </p:spPr>
        <p:txBody>
          <a:bodyPr/>
          <a:lstStyle/>
          <a:p>
            <a:pPr marL="194729" indent="0" algn="just">
              <a:buNone/>
            </a:pPr>
            <a:r>
              <a:rPr lang="en-GB" sz="2700" b="1" dirty="0">
                <a:solidFill>
                  <a:schemeClr val="accent2"/>
                </a:solidFill>
              </a:rPr>
              <a:t>3. Estimate the Population Mean.</a:t>
            </a:r>
          </a:p>
          <a:p>
            <a:pPr algn="just"/>
            <a:r>
              <a:rPr lang="en-GB" sz="2700" dirty="0"/>
              <a:t>You use that sample mean (MWK 250,000) as your best estimate of the average income for the whole of Mzuzu.</a:t>
            </a:r>
          </a:p>
          <a:p>
            <a:pPr algn="just"/>
            <a:r>
              <a:rPr lang="en-GB" sz="2700" dirty="0"/>
              <a:t>But of course, it’s just an estimate. </a:t>
            </a:r>
          </a:p>
          <a:p>
            <a:pPr algn="just"/>
            <a:r>
              <a:rPr lang="en-GB" sz="2700" dirty="0"/>
              <a:t>The real average could be a bit higher or lower, depending on who you sampled.</a:t>
            </a:r>
          </a:p>
          <a:p>
            <a:pPr marL="194729" indent="0" algn="just">
              <a:buNone/>
            </a:pPr>
            <a:r>
              <a:rPr lang="en-GB" sz="2700" b="1" dirty="0">
                <a:solidFill>
                  <a:schemeClr val="accent2"/>
                </a:solidFill>
              </a:rPr>
              <a:t>4. Include a Margin of Error.</a:t>
            </a:r>
          </a:p>
          <a:p>
            <a:pPr algn="just"/>
            <a:r>
              <a:rPr lang="en-GB" sz="2700" dirty="0"/>
              <a:t>To show that there’s some uncertainty, you add a margin of error, let’s say ±MWK 20,000.</a:t>
            </a:r>
          </a:p>
          <a:p>
            <a:pPr algn="just"/>
            <a:r>
              <a:rPr lang="en-GB" sz="2700" dirty="0"/>
              <a:t>This means you’re acknowledging that the real average income might be as low as MWK 230,000 or as high as MWK 270,000.</a:t>
            </a:r>
          </a:p>
        </p:txBody>
      </p:sp>
    </p:spTree>
    <p:extLst>
      <p:ext uri="{BB962C8B-B14F-4D97-AF65-F5344CB8AC3E}">
        <p14:creationId xmlns:p14="http://schemas.microsoft.com/office/powerpoint/2010/main" val="173216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E3B-EF5F-A23B-D5C8-B829EE2D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1" y="141195"/>
            <a:ext cx="1038619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 Walkthrough: Estimating Average Income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BAD0-B8FC-D20C-6CBE-3663E442C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5. Add a Confidence Interval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E97132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Now you put it together in a proper statement: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“We are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95%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confident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that the true average monthly income in Mzuzu is between MWK 230,000 and MWK 270,000.”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That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95% confidence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means that if you repeated the process many times with different samples, you'd expect your estimate to land in that range 95% of the time.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GB" b="0" i="0" dirty="0">
                <a:effectLst/>
                <a:latin typeface="Helvetica Neue"/>
              </a:rPr>
              <a:t>While point estimates like </a:t>
            </a:r>
            <a:r>
              <a:rPr lang="en-GB" b="0" i="0" dirty="0">
                <a:solidFill>
                  <a:schemeClr val="accent2"/>
                </a:solidFill>
                <a:effectLst/>
                <a:latin typeface="Helvetica Neue"/>
              </a:rPr>
              <a:t>means</a:t>
            </a:r>
            <a:r>
              <a:rPr lang="en-GB" b="0" i="0" dirty="0">
                <a:effectLst/>
                <a:latin typeface="Helvetica Neue"/>
              </a:rPr>
              <a:t> and </a:t>
            </a:r>
            <a:r>
              <a:rPr lang="en-GB" b="0" i="0" dirty="0">
                <a:solidFill>
                  <a:schemeClr val="accent2"/>
                </a:solidFill>
                <a:effectLst/>
                <a:latin typeface="Helvetica Neue"/>
              </a:rPr>
              <a:t>medians</a:t>
            </a:r>
            <a:r>
              <a:rPr lang="en-GB" b="0" i="0" dirty="0">
                <a:effectLst/>
                <a:latin typeface="Helvetica Neue"/>
              </a:rPr>
              <a:t> give us an idea about </a:t>
            </a:r>
            <a:r>
              <a:rPr lang="en-GB" b="0" i="0" dirty="0">
                <a:solidFill>
                  <a:schemeClr val="accent2"/>
                </a:solidFill>
                <a:effectLst/>
                <a:latin typeface="Helvetica Neue"/>
              </a:rPr>
              <a:t>central tendency</a:t>
            </a:r>
            <a:r>
              <a:rPr lang="en-GB" b="0" i="0" dirty="0">
                <a:effectLst/>
                <a:latin typeface="Helvetica Neue"/>
              </a:rPr>
              <a:t>, they don’t inform us about the range in which the true population parameter might lie. 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GB" b="0" i="0" dirty="0">
                <a:effectLst/>
                <a:latin typeface="Helvetica Neue"/>
              </a:rPr>
              <a:t>Confidence intervals bridge this gap.</a:t>
            </a:r>
            <a:endParaRPr kumimoji="0" lang="en-US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254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527D-576C-2A53-23FA-ECE5F054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Confidence intervals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A294-8E45-0472-19C6-194CA1564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190" y="1254539"/>
            <a:ext cx="10251600" cy="5603461"/>
          </a:xfrm>
        </p:spPr>
        <p:txBody>
          <a:bodyPr/>
          <a:lstStyle/>
          <a:p>
            <a:pPr algn="just"/>
            <a:r>
              <a:rPr lang="en-GB" dirty="0"/>
              <a:t>In the world of data, it's not just about what we can see directly, but also about what we can </a:t>
            </a:r>
            <a:r>
              <a:rPr lang="en-GB" b="1" dirty="0">
                <a:solidFill>
                  <a:schemeClr val="accent2"/>
                </a:solidFill>
              </a:rPr>
              <a:t>estimate or infer</a:t>
            </a:r>
            <a:r>
              <a:rPr lang="en-GB" dirty="0"/>
              <a:t>.</a:t>
            </a:r>
            <a:endParaRPr lang="en-GB" b="1" dirty="0">
              <a:solidFill>
                <a:schemeClr val="accent2"/>
              </a:solidFill>
            </a:endParaRP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Confidence intervals</a:t>
            </a:r>
            <a:r>
              <a:rPr lang="en-GB" dirty="0"/>
              <a:t>, are a cornerstone of inferential statistics. </a:t>
            </a:r>
          </a:p>
          <a:p>
            <a:pPr algn="just"/>
            <a:r>
              <a:rPr lang="en-GB" dirty="0"/>
              <a:t>They empower you to make educated guesses about a larger population based on your sample data.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confidence interval gives you a </a:t>
            </a:r>
            <a:r>
              <a:rPr lang="en-GB" dirty="0">
                <a:solidFill>
                  <a:schemeClr val="accent2"/>
                </a:solidFill>
              </a:rPr>
              <a:t>range</a:t>
            </a:r>
            <a:r>
              <a:rPr lang="en-GB" dirty="0"/>
              <a:t> where the true value is likely to fall.</a:t>
            </a:r>
          </a:p>
        </p:txBody>
      </p:sp>
    </p:spTree>
    <p:extLst>
      <p:ext uri="{BB962C8B-B14F-4D97-AF65-F5344CB8AC3E}">
        <p14:creationId xmlns:p14="http://schemas.microsoft.com/office/powerpoint/2010/main" val="143789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46F1-BF24-7BBE-6FA5-BB161F3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accent2"/>
                </a:solidFill>
                <a:effectLst/>
                <a:latin typeface="Helvetica Neue"/>
              </a:rPr>
              <a:t>Confidence Intervals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E06E3-0896-3B95-8153-96C239569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i="0" dirty="0">
                <a:solidFill>
                  <a:schemeClr val="accent2"/>
                </a:solidFill>
                <a:effectLst/>
                <a:latin typeface="Helvetica Neue"/>
              </a:rPr>
              <a:t>What are Confidence Intervals: 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Imagine you’ve taken a random sample of houses from a city and calculated the average sales price. </a:t>
            </a:r>
          </a:p>
          <a:p>
            <a:pPr algn="just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While this gives you a single estimate, wouldn’t it be more informative to have a range in which the true average sales price for the entire city likely falls? </a:t>
            </a:r>
          </a:p>
          <a:p>
            <a:pPr algn="just"/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This </a:t>
            </a:r>
            <a:r>
              <a:rPr lang="en-GB" b="0" i="0" dirty="0">
                <a:solidFill>
                  <a:schemeClr val="accent2"/>
                </a:solidFill>
                <a:effectLst/>
                <a:latin typeface="Helvetica Neue"/>
              </a:rPr>
              <a:t>range estimate </a:t>
            </a:r>
            <a:r>
              <a:rPr lang="en-GB" b="0" i="0" dirty="0">
                <a:solidFill>
                  <a:srgbClr val="555555"/>
                </a:solidFill>
                <a:effectLst/>
                <a:latin typeface="Helvetica Neue"/>
              </a:rPr>
              <a:t>is what a confidence interval provides. </a:t>
            </a:r>
            <a:r>
              <a:rPr lang="en-GB" b="0" i="0" dirty="0">
                <a:effectLst/>
                <a:latin typeface="Helvetica Neue"/>
              </a:rPr>
              <a:t>In essence, a confidence interval gives us a range of values within which we can be reasonably sure (e.g., 95% confident) that the true population parameter (like the mean or proportion) lies.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84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A255-196F-0AE4-7052-60F8B52F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051" y="252043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3D86C-2DD8-ABD1-8229-ACB8F4682544}"/>
              </a:ext>
            </a:extLst>
          </p:cNvPr>
          <p:cNvGraphicFramePr>
            <a:graphicFrameLocks noGrp="1"/>
          </p:cNvGraphicFramePr>
          <p:nvPr/>
        </p:nvGraphicFramePr>
        <p:xfrm>
          <a:off x="992051" y="1436737"/>
          <a:ext cx="9990581" cy="445562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55765">
                  <a:extLst>
                    <a:ext uri="{9D8B030D-6E8A-4147-A177-3AD203B41FA5}">
                      <a16:colId xmlns:a16="http://schemas.microsoft.com/office/drawing/2014/main" val="3569855560"/>
                    </a:ext>
                  </a:extLst>
                </a:gridCol>
                <a:gridCol w="4248655">
                  <a:extLst>
                    <a:ext uri="{9D8B030D-6E8A-4147-A177-3AD203B41FA5}">
                      <a16:colId xmlns:a16="http://schemas.microsoft.com/office/drawing/2014/main" val="2964734690"/>
                    </a:ext>
                  </a:extLst>
                </a:gridCol>
                <a:gridCol w="4586161">
                  <a:extLst>
                    <a:ext uri="{9D8B030D-6E8A-4147-A177-3AD203B41FA5}">
                      <a16:colId xmlns:a16="http://schemas.microsoft.com/office/drawing/2014/main" val="2796061838"/>
                    </a:ext>
                  </a:extLst>
                </a:gridCol>
              </a:tblGrid>
              <a:tr h="534785">
                <a:tc>
                  <a:txBody>
                    <a:bodyPr/>
                    <a:lstStyle/>
                    <a:p>
                      <a:r>
                        <a:rPr lang="en-GB" sz="2800" b="1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54202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Take a sample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1,000 Mzuzu residents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435394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r>
                        <a:rPr lang="en-GB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Find sample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MWK 250,000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611"/>
                  </a:ext>
                </a:extLst>
              </a:tr>
              <a:tr h="935875">
                <a:tc>
                  <a:txBody>
                    <a:bodyPr/>
                    <a:lstStyle/>
                    <a:p>
                      <a:r>
                        <a:rPr lang="en-GB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Estimate population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Assume city average ≈ MWK 250,000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763195"/>
                  </a:ext>
                </a:extLst>
              </a:tr>
              <a:tr h="534785">
                <a:tc>
                  <a:txBody>
                    <a:bodyPr/>
                    <a:lstStyle/>
                    <a:p>
                      <a:r>
                        <a:rPr lang="en-GB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Add margin of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±MWK 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710901"/>
                  </a:ext>
                </a:extLst>
              </a:tr>
              <a:tr h="935875">
                <a:tc>
                  <a:txBody>
                    <a:bodyPr/>
                    <a:lstStyle/>
                    <a:p>
                      <a:r>
                        <a:rPr lang="en-GB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/>
                        <a:t>Confidence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95% sure true mean is between MWK 230K and 270K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21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8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7B1E-2574-97F6-F7FC-7618B20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Another case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CB5EB-F15C-E997-92FE-098DBEE7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190" y="1088284"/>
            <a:ext cx="10251600" cy="5769715"/>
          </a:xfrm>
        </p:spPr>
        <p:txBody>
          <a:bodyPr/>
          <a:lstStyle/>
          <a:p>
            <a:pPr marL="194729" indent="0" algn="just">
              <a:buNone/>
            </a:pPr>
            <a:r>
              <a:rPr lang="en-GB" sz="2600" b="1" dirty="0">
                <a:solidFill>
                  <a:schemeClr val="accent2"/>
                </a:solidFill>
              </a:rPr>
              <a:t>Real Estate in Lilongwe: </a:t>
            </a:r>
          </a:p>
          <a:p>
            <a:pPr algn="just"/>
            <a:r>
              <a:rPr lang="en-GB" sz="2600" dirty="0"/>
              <a:t>Let’s say you want to understand the </a:t>
            </a:r>
            <a:r>
              <a:rPr lang="en-GB" sz="2600" b="1" dirty="0"/>
              <a:t>average price of houses in </a:t>
            </a:r>
            <a:r>
              <a:rPr lang="en-GB" sz="2600" dirty="0"/>
              <a:t>Lilongwe, but you can’t go and check every single house</a:t>
            </a:r>
            <a:r>
              <a:rPr lang="en-GB" sz="2600" b="1" dirty="0"/>
              <a:t>.</a:t>
            </a:r>
            <a:endParaRPr lang="en-GB" sz="2600" dirty="0"/>
          </a:p>
          <a:p>
            <a:pPr algn="just"/>
            <a:r>
              <a:rPr lang="en-GB" sz="2600" dirty="0"/>
              <a:t>Instead, you decide to collect data from a </a:t>
            </a:r>
            <a:r>
              <a:rPr lang="en-GB" sz="2600" dirty="0">
                <a:solidFill>
                  <a:schemeClr val="accent2"/>
                </a:solidFill>
              </a:rPr>
              <a:t>sample of 200 houses</a:t>
            </a:r>
            <a:r>
              <a:rPr lang="en-GB" sz="2600" dirty="0"/>
              <a:t>, from different areas like Area 18, Area 49, Area 25, Area 12, Area 23 and Kawale.</a:t>
            </a:r>
          </a:p>
          <a:p>
            <a:pPr algn="just"/>
            <a:r>
              <a:rPr lang="en-GB" sz="2600" dirty="0"/>
              <a:t>After analysing the sample, you find the </a:t>
            </a:r>
            <a:r>
              <a:rPr lang="en-GB" sz="2600" dirty="0">
                <a:solidFill>
                  <a:schemeClr val="accent2"/>
                </a:solidFill>
              </a:rPr>
              <a:t>average house price </a:t>
            </a:r>
            <a:r>
              <a:rPr lang="en-GB" sz="2600" dirty="0"/>
              <a:t>is </a:t>
            </a:r>
            <a:r>
              <a:rPr lang="en-GB" sz="2600" b="1" dirty="0">
                <a:solidFill>
                  <a:schemeClr val="accent2"/>
                </a:solidFill>
              </a:rPr>
              <a:t>MWK 75 million</a:t>
            </a:r>
            <a:r>
              <a:rPr lang="en-GB" sz="2600" dirty="0">
                <a:solidFill>
                  <a:schemeClr val="accent2"/>
                </a:solidFill>
              </a:rPr>
              <a:t>.</a:t>
            </a:r>
          </a:p>
          <a:p>
            <a:pPr algn="just"/>
            <a:r>
              <a:rPr lang="en-GB" sz="2600" dirty="0"/>
              <a:t>But here’s the key part: That’s just the </a:t>
            </a:r>
            <a:r>
              <a:rPr lang="en-GB" sz="2600" dirty="0">
                <a:solidFill>
                  <a:schemeClr val="accent2"/>
                </a:solidFill>
              </a:rPr>
              <a:t>sample average</a:t>
            </a:r>
            <a:r>
              <a:rPr lang="en-GB" sz="2600" dirty="0"/>
              <a:t>. The </a:t>
            </a:r>
            <a:r>
              <a:rPr lang="en-GB" sz="2600" b="1" dirty="0"/>
              <a:t>real average price for the whole city</a:t>
            </a:r>
            <a:r>
              <a:rPr lang="en-GB" sz="2600" dirty="0"/>
              <a:t> might be different. </a:t>
            </a:r>
          </a:p>
          <a:p>
            <a:pPr algn="just"/>
            <a:r>
              <a:rPr lang="en-GB" sz="2600" dirty="0"/>
              <a:t>May be a bit higher or lower.</a:t>
            </a:r>
          </a:p>
          <a:p>
            <a:pPr algn="just"/>
            <a:r>
              <a:rPr lang="en-GB" sz="2600" dirty="0"/>
              <a:t>That’s where </a:t>
            </a:r>
            <a:r>
              <a:rPr lang="en-GB" sz="2600" b="1" dirty="0"/>
              <a:t>confidence intervals</a:t>
            </a:r>
            <a:r>
              <a:rPr lang="en-GB" sz="2600" dirty="0"/>
              <a:t> come in.</a:t>
            </a:r>
          </a:p>
        </p:txBody>
      </p:sp>
    </p:spTree>
    <p:extLst>
      <p:ext uri="{BB962C8B-B14F-4D97-AF65-F5344CB8AC3E}">
        <p14:creationId xmlns:p14="http://schemas.microsoft.com/office/powerpoint/2010/main" val="9912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F531-5019-7282-679B-7444AA3B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Case scenario…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8DF2E-9BB3-89E8-B561-1E4F8501D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For example, let’s say you calculate a 95% confidence interval for house prices, and you say: </a:t>
            </a:r>
            <a:r>
              <a:rPr lang="en-GB" i="1" dirty="0">
                <a:solidFill>
                  <a:schemeClr val="accent2"/>
                </a:solidFill>
              </a:rPr>
              <a:t>“</a:t>
            </a:r>
            <a:r>
              <a:rPr lang="en-GB" dirty="0">
                <a:solidFill>
                  <a:schemeClr val="accent2"/>
                </a:solidFill>
              </a:rPr>
              <a:t>We are 95% confident that the true average house price in Lilongwe is between MWK 72 million and MWK 78 million.”</a:t>
            </a:r>
          </a:p>
          <a:p>
            <a:pPr algn="just"/>
            <a:r>
              <a:rPr lang="en-GB" dirty="0"/>
              <a:t>This means that, based on your sample, you’re fairly sure the actual average for the whole city lies within that range.</a:t>
            </a:r>
          </a:p>
          <a:p>
            <a:pPr algn="just"/>
            <a:r>
              <a:rPr lang="en-GB" dirty="0"/>
              <a:t>It’s like saying</a:t>
            </a:r>
            <a:r>
              <a:rPr lang="en-GB" i="1" dirty="0">
                <a:solidFill>
                  <a:schemeClr val="accent2"/>
                </a:solidFill>
              </a:rPr>
              <a:t>: </a:t>
            </a:r>
            <a:r>
              <a:rPr lang="en-GB" dirty="0">
                <a:solidFill>
                  <a:schemeClr val="accent2"/>
                </a:solidFill>
              </a:rPr>
              <a:t>"We didn’t check every house, but based on the ones we looked at, this is our best estimate with a bit of wiggle room."</a:t>
            </a:r>
          </a:p>
        </p:txBody>
      </p:sp>
    </p:spTree>
    <p:extLst>
      <p:ext uri="{BB962C8B-B14F-4D97-AF65-F5344CB8AC3E}">
        <p14:creationId xmlns:p14="http://schemas.microsoft.com/office/powerpoint/2010/main" val="27355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00DF-69A9-6E7E-15FA-52698877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Determines the Margin of Error?</a:t>
            </a:r>
            <a:br>
              <a:rPr lang="en-GB" sz="3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9529-37D3-08F7-2BEA-A366E838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210" y="854795"/>
            <a:ext cx="10965500" cy="5345044"/>
          </a:xfrm>
        </p:spPr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Sample Size (n):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Larger samples → smaller margin of error. Smaller samples → larger margin of error</a:t>
            </a:r>
            <a:b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(More people = more confidence in the result)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Variability in the Data (Standard Deviation):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variation in incomes → bigger margin. Less variation → smaller margin</a:t>
            </a:r>
            <a:b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(If everyone earns about the same, you're more certain about the average)</a:t>
            </a:r>
          </a:p>
          <a:p>
            <a:endParaRPr lang="en-GB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3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6E89-8E1F-D3E2-7C56-B7342B75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66" y="101866"/>
            <a:ext cx="9612721" cy="713600"/>
          </a:xfrm>
        </p:spPr>
        <p:txBody>
          <a:bodyPr/>
          <a:lstStyle/>
          <a:p>
            <a:r>
              <a:rPr lang="en-GB" sz="3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Determines the Margin of Error?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F6EE-79B7-4229-71EC-3F0D033C5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 Level: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Common levels: </a:t>
            </a: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90%, 95%, 99%</a:t>
            </a: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Higher confidence → larger margin</a:t>
            </a:r>
            <a:b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(You're widening the range to be more sure the true value is inside it)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051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B4977-14B7-4389-2118-8EDC1767D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19371"/>
            <a:ext cx="3285392" cy="1293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2F193-0320-BFCA-4F91-73D009EA64B1}"/>
              </a:ext>
            </a:extLst>
          </p:cNvPr>
          <p:cNvSpPr/>
          <p:nvPr/>
        </p:nvSpPr>
        <p:spPr>
          <a:xfrm rot="16200000">
            <a:off x="-1911085" y="3536177"/>
            <a:ext cx="3459360" cy="669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456FB-65E7-2136-7460-23896538D28E}"/>
              </a:ext>
            </a:extLst>
          </p:cNvPr>
          <p:cNvSpPr/>
          <p:nvPr/>
        </p:nvSpPr>
        <p:spPr>
          <a:xfrm>
            <a:off x="5987844" y="2320413"/>
            <a:ext cx="5140819" cy="287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6FB2A-654A-E76F-C09A-20FC727B2161}"/>
              </a:ext>
            </a:extLst>
          </p:cNvPr>
          <p:cNvSpPr/>
          <p:nvPr/>
        </p:nvSpPr>
        <p:spPr>
          <a:xfrm>
            <a:off x="868212" y="2320413"/>
            <a:ext cx="7049661" cy="2969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800" b="1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b="1" kern="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200" b="1" kern="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2.1 Basics of Statistical Inference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kern="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Populations, Samples, Central Limit Theorem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b="1" kern="1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Concepts of probability distributions</a:t>
            </a:r>
          </a:p>
          <a:p>
            <a:endParaRPr lang="en-US" sz="2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04BC-C4A1-847C-7A09-9F992E47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Case scenario…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75CF-8206-4600-0539-14D75EAA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Why Not Just Use the Sample Average?</a:t>
            </a:r>
          </a:p>
          <a:p>
            <a:pPr algn="just"/>
            <a:r>
              <a:rPr lang="en-GB" dirty="0"/>
              <a:t>Because using just one number (like MWK 75 million) doesn’t tell us how accurate or reliable that number is. </a:t>
            </a:r>
          </a:p>
          <a:p>
            <a:pPr algn="just"/>
            <a:r>
              <a:rPr lang="en-GB" dirty="0"/>
              <a:t>It doesn’t show how much it might vary if you took a different sample.</a:t>
            </a:r>
          </a:p>
          <a:p>
            <a:pPr algn="just"/>
            <a:r>
              <a:rPr lang="en-GB" dirty="0"/>
              <a:t>The confidence interval adds context and helps us make smarter, more cautious decisions especially in markets like real estate where prices can swing widely between areas</a:t>
            </a:r>
          </a:p>
        </p:txBody>
      </p:sp>
    </p:spTree>
    <p:extLst>
      <p:ext uri="{BB962C8B-B14F-4D97-AF65-F5344CB8AC3E}">
        <p14:creationId xmlns:p14="http://schemas.microsoft.com/office/powerpoint/2010/main" val="155471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A540-AC07-7E03-A752-CA7BFDBE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Assumptions to Keep in Mind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8815-8969-497C-6534-7AFE6CEF7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254539"/>
            <a:ext cx="10845774" cy="5345044"/>
          </a:xfrm>
        </p:spPr>
        <p:txBody>
          <a:bodyPr/>
          <a:lstStyle/>
          <a:p>
            <a:pPr marL="194729" indent="0" algn="just">
              <a:buNone/>
            </a:pPr>
            <a:r>
              <a:rPr lang="en-GB" dirty="0"/>
              <a:t>Confidence intervals work best when:</a:t>
            </a:r>
          </a:p>
          <a:p>
            <a:pPr algn="just"/>
            <a:r>
              <a:rPr lang="en-GB" dirty="0"/>
              <a:t>The sample is random and representative of the population.</a:t>
            </a:r>
          </a:p>
          <a:p>
            <a:pPr algn="just"/>
            <a:r>
              <a:rPr lang="en-GB" dirty="0"/>
              <a:t>The data is not heavily skewed (e.g., one or two super expensive mansions can distort the average).</a:t>
            </a:r>
          </a:p>
          <a:p>
            <a:pPr algn="just"/>
            <a:r>
              <a:rPr lang="en-GB" dirty="0"/>
              <a:t>The sample size is large enough (like 100+ houses, not just 10).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47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1838B-84C6-7F75-778F-F307529E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646-7874-91DE-E444-1176F802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" y="141195"/>
            <a:ext cx="10556685" cy="713600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3200" b="1" dirty="0">
                <a:solidFill>
                  <a:schemeClr val="accent2"/>
                </a:solidFill>
              </a:rPr>
              <a:t>Statistics</a:t>
            </a:r>
            <a:r>
              <a:rPr lang="en-GB" sz="3200" b="1" dirty="0"/>
              <a:t> </a:t>
            </a:r>
            <a:endParaRPr lang="en-US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A2E1-47E2-E10C-3783-E5D4BC26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04" y="1062034"/>
            <a:ext cx="10716127" cy="5345044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Statistics</a:t>
            </a:r>
            <a:r>
              <a:rPr lang="en-GB" b="1" dirty="0"/>
              <a:t> </a:t>
            </a:r>
            <a:r>
              <a:rPr lang="en-GB" dirty="0"/>
              <a:t>is a foundational discipline in data science that provides the methods and tools for collecting, exploring, analysing, and interpreting data to extract meaningful insights and support data-driven decision-making</a:t>
            </a:r>
            <a:r>
              <a:rPr lang="en-GB" b="1" dirty="0"/>
              <a:t>.</a:t>
            </a:r>
            <a:endParaRPr lang="en-GB" dirty="0"/>
          </a:p>
          <a:p>
            <a:pPr marL="194729" indent="0" algn="just">
              <a:buNone/>
            </a:pPr>
            <a:r>
              <a:rPr lang="en-GB" dirty="0"/>
              <a:t>It enables data scientists to:</a:t>
            </a:r>
          </a:p>
          <a:p>
            <a:pPr algn="just"/>
            <a:r>
              <a:rPr lang="en-GB" dirty="0"/>
              <a:t>Understand data distributions and variability,</a:t>
            </a:r>
          </a:p>
          <a:p>
            <a:pPr algn="just"/>
            <a:r>
              <a:rPr lang="en-GB" dirty="0"/>
              <a:t>Identify patterns and relationships,</a:t>
            </a:r>
          </a:p>
          <a:p>
            <a:pPr algn="just"/>
            <a:r>
              <a:rPr lang="en-GB" dirty="0"/>
              <a:t>Make predictions through modelling,</a:t>
            </a:r>
          </a:p>
          <a:p>
            <a:pPr algn="just"/>
            <a:r>
              <a:rPr lang="en-GB" dirty="0"/>
              <a:t>Quantify uncertainty, and</a:t>
            </a:r>
          </a:p>
          <a:p>
            <a:pPr algn="just"/>
            <a:r>
              <a:rPr lang="en-GB" dirty="0"/>
              <a:t>Validate results with statistical significance.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D0CB-C083-DF3E-F692-427D42BB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62" y="236138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Inferential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91E2-9A3B-DAE1-373B-47D61938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438" y="949738"/>
            <a:ext cx="10776948" cy="5908261"/>
          </a:xfrm>
        </p:spPr>
        <p:txBody>
          <a:bodyPr/>
          <a:lstStyle/>
          <a:p>
            <a:pPr algn="just"/>
            <a:r>
              <a:rPr lang="en-GB" dirty="0"/>
              <a:t>Inferential statistics helps us learn about a whole group (called a population) by studying just a small part of it (called a sample). </a:t>
            </a:r>
          </a:p>
          <a:p>
            <a:pPr algn="just"/>
            <a:r>
              <a:rPr lang="en-GB" dirty="0"/>
              <a:t>Since it's often too hard or impossible to study everyone, we use this method to make smart guesses about the bigger picture.</a:t>
            </a:r>
          </a:p>
          <a:p>
            <a:pPr marL="194729" indent="0" algn="just">
              <a:buNone/>
            </a:pPr>
            <a:r>
              <a:rPr lang="en-GB" dirty="0"/>
              <a:t>There are two main tools used: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Confidence Intervals</a:t>
            </a:r>
            <a:r>
              <a:rPr lang="en-GB" dirty="0">
                <a:solidFill>
                  <a:schemeClr val="accent2"/>
                </a:solidFill>
              </a:rPr>
              <a:t>: </a:t>
            </a:r>
            <a:r>
              <a:rPr lang="en-GB" dirty="0"/>
              <a:t>These show a range where we think the true answer for the whole group is likely to be.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Hypothesis Testing</a:t>
            </a:r>
            <a:r>
              <a:rPr lang="en-GB" dirty="0">
                <a:solidFill>
                  <a:schemeClr val="accent2"/>
                </a:solidFill>
              </a:rPr>
              <a:t>: </a:t>
            </a:r>
            <a:r>
              <a:rPr lang="en-GB" dirty="0"/>
              <a:t>This is a way to check if something we believe about the group is likely true or not, based on the sample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0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1838B-84C6-7F75-778F-F307529E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646-7874-91DE-E444-1176F802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" y="141195"/>
            <a:ext cx="10556685" cy="713600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3600" b="1" dirty="0">
                <a:solidFill>
                  <a:schemeClr val="accent2"/>
                </a:solidFill>
              </a:rPr>
              <a:t>Statistical Inference?</a:t>
            </a:r>
            <a:br>
              <a:rPr lang="en-GB" sz="3600" b="1" dirty="0">
                <a:solidFill>
                  <a:schemeClr val="accent2"/>
                </a:solidFill>
              </a:rPr>
            </a:br>
            <a:endParaRPr lang="en-US" sz="36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A2E1-47E2-E10C-3783-E5D4BC26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04" y="1062034"/>
            <a:ext cx="10716127" cy="5345044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Statistical inference </a:t>
            </a:r>
            <a:r>
              <a:rPr lang="en-GB" dirty="0"/>
              <a:t>is the process of using data from a sample to make generalisations or predictions about a population.</a:t>
            </a:r>
          </a:p>
          <a:p>
            <a:pPr marL="194729" indent="0" algn="just">
              <a:buNone/>
            </a:pPr>
            <a:r>
              <a:rPr lang="en-GB" dirty="0"/>
              <a:t>It helps us answer questions like:</a:t>
            </a:r>
          </a:p>
          <a:p>
            <a:pPr algn="just"/>
            <a:r>
              <a:rPr lang="en-GB" dirty="0"/>
              <a:t>What can we conclude from our data?</a:t>
            </a:r>
          </a:p>
          <a:p>
            <a:pPr algn="just"/>
            <a:r>
              <a:rPr lang="en-GB" dirty="0"/>
              <a:t>How certain are we about our results?</a:t>
            </a:r>
          </a:p>
          <a:p>
            <a:pPr algn="just"/>
            <a:r>
              <a:rPr lang="en-GB" dirty="0"/>
              <a:t>In the vast universe of data, it’s not always about what you can see but rather what you can infer. 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5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8074-27AF-4C64-A801-2171C296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Populations vs. Samples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8977-D464-AF2B-57E8-B59FE0A1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Population: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The entire group we want to learn about (e.g., all college students).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Sample: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 subset of the population that we actually collect data from.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Why it matters: </a:t>
            </a:r>
            <a:r>
              <a:rPr lang="en-GB" dirty="0"/>
              <a:t>We rarely collect data from the entire population, so we rely on samples to make inferences.</a:t>
            </a:r>
          </a:p>
          <a:p>
            <a:pPr algn="just"/>
            <a:r>
              <a:rPr lang="en-GB" dirty="0"/>
              <a:t>Sample statistics are like a </a:t>
            </a:r>
            <a:r>
              <a:rPr lang="en-GB" b="1" dirty="0"/>
              <a:t>snapshot</a:t>
            </a:r>
            <a:r>
              <a:rPr lang="en-GB" dirty="0"/>
              <a:t> of the population. They’re not perfect, but with good sampling and solid methods, they’re very powerful tools for making decisions and understanding the world.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68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486-34B9-9E35-74DD-0B298B66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Estimating Unknown values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084C-311A-59BD-6EA2-A9F7BF78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116887"/>
            <a:ext cx="10251600" cy="5345044"/>
          </a:xfrm>
        </p:spPr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What does "Estimating Unknown Values" mean?</a:t>
            </a:r>
          </a:p>
          <a:p>
            <a:pPr algn="just"/>
            <a:r>
              <a:rPr lang="en-GB" dirty="0"/>
              <a:t>In statistics, we often want to know something about the whole population, for example, the </a:t>
            </a:r>
            <a:r>
              <a:rPr lang="en-GB" dirty="0">
                <a:solidFill>
                  <a:schemeClr val="accent2"/>
                </a:solidFill>
              </a:rPr>
              <a:t>average income of everyone in Mzuzu city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But getting data from every single person is usually impossible or too expensive.</a:t>
            </a:r>
          </a:p>
          <a:p>
            <a:pPr marL="194729" indent="0" algn="just">
              <a:buNone/>
            </a:pPr>
            <a:r>
              <a:rPr lang="en-GB" dirty="0"/>
              <a:t>So instead:</a:t>
            </a:r>
          </a:p>
          <a:p>
            <a:pPr algn="just"/>
            <a:r>
              <a:rPr lang="en-GB" dirty="0"/>
              <a:t>Take a sample (e.g., 1,000 people from the city).</a:t>
            </a:r>
          </a:p>
          <a:p>
            <a:pPr algn="just"/>
            <a:r>
              <a:rPr lang="en-GB" dirty="0"/>
              <a:t>Calculate a sample statistic, like the sample mean income.</a:t>
            </a:r>
          </a:p>
          <a:p>
            <a:pPr algn="just"/>
            <a:r>
              <a:rPr lang="en-GB" dirty="0"/>
              <a:t>Use that sample statistic to estimate the true population parameter (like the true average income of the entire city).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5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231E-F878-7F5A-B829-E8D793BC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is this useful?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7A86-37AF-BB10-4317-8555184E8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Even though it's not exact  and we don’t know the true number, good estimates can still give us a close and reliable picture especially if:</a:t>
            </a:r>
          </a:p>
          <a:p>
            <a:r>
              <a:rPr lang="en-GB" dirty="0"/>
              <a:t>The sample is randomly selected.</a:t>
            </a:r>
          </a:p>
          <a:p>
            <a:r>
              <a:rPr lang="en-GB" dirty="0"/>
              <a:t>The sample size is large enough.</a:t>
            </a:r>
          </a:p>
          <a:p>
            <a:r>
              <a:rPr lang="en-GB" dirty="0"/>
              <a:t>We use statistical techniques to measure how accurate or uncertain the estimate 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64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9875-C82F-ED03-25E6-F3E81AB6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12" y="322867"/>
            <a:ext cx="10268212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 Walkthrough: Estimating Average Income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FC0D-57B5-6550-85C0-509F251C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144" y="1341268"/>
            <a:ext cx="10779209" cy="5603461"/>
          </a:xfrm>
        </p:spPr>
        <p:txBody>
          <a:bodyPr/>
          <a:lstStyle/>
          <a:p>
            <a:pPr marL="194729" indent="0">
              <a:buNone/>
            </a:pPr>
            <a:r>
              <a:rPr lang="en-GB" dirty="0"/>
              <a:t>Let’s say you want to estimate the average monthly income of people living in Mzuzu City, which has a population of around 1 million people.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1. Take a Sample</a:t>
            </a:r>
          </a:p>
          <a:p>
            <a:pPr marL="194729" indent="0">
              <a:buNone/>
            </a:pPr>
            <a:r>
              <a:rPr lang="en-GB" dirty="0"/>
              <a:t>Since it’s not practical to ask all 1 million people.</a:t>
            </a:r>
          </a:p>
          <a:p>
            <a:pPr marL="194729" indent="0">
              <a:buNone/>
            </a:pPr>
            <a:r>
              <a:rPr lang="en-GB" dirty="0"/>
              <a:t>Randomly pick a sample of 1,000 residents from different parts of the city. some from </a:t>
            </a:r>
            <a:r>
              <a:rPr lang="en-GB" dirty="0" err="1"/>
              <a:t>Luwinga</a:t>
            </a:r>
            <a:r>
              <a:rPr lang="en-GB" dirty="0"/>
              <a:t>, some from Chimaliro, some from </a:t>
            </a:r>
            <a:r>
              <a:rPr lang="en-GB" dirty="0" err="1"/>
              <a:t>Chiwavi</a:t>
            </a:r>
            <a:r>
              <a:rPr lang="en-GB" dirty="0"/>
              <a:t>, </a:t>
            </a:r>
            <a:r>
              <a:rPr lang="en-GB" dirty="0" err="1"/>
              <a:t>Lupaso</a:t>
            </a:r>
            <a:r>
              <a:rPr lang="en-GB" dirty="0"/>
              <a:t> and so on.</a:t>
            </a:r>
          </a:p>
        </p:txBody>
      </p:sp>
    </p:spTree>
    <p:extLst>
      <p:ext uri="{BB962C8B-B14F-4D97-AF65-F5344CB8AC3E}">
        <p14:creationId xmlns:p14="http://schemas.microsoft.com/office/powerpoint/2010/main" val="167248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1616</Words>
  <Application>Microsoft Office PowerPoint</Application>
  <PresentationFormat>Widescreen</PresentationFormat>
  <Paragraphs>131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Helvetica Neue</vt:lpstr>
      <vt:lpstr>Lato</vt:lpstr>
      <vt:lpstr>Roboto</vt:lpstr>
      <vt:lpstr>Symbol</vt:lpstr>
      <vt:lpstr>Office Theme</vt:lpstr>
      <vt:lpstr>LESSON 2 Statistical Inference Populations and samples Statistical Modelling and Probability Introduction to modelling, fitting data to models Evaluating Model Performance Matters Distributions – Normal, Binomial, Poisson Simulating distributions and plot</vt:lpstr>
      <vt:lpstr>PowerPoint Presentation</vt:lpstr>
      <vt:lpstr>Statistics </vt:lpstr>
      <vt:lpstr>Inferential statistics</vt:lpstr>
      <vt:lpstr>Statistical Inference? </vt:lpstr>
      <vt:lpstr>Populations vs. Samples </vt:lpstr>
      <vt:lpstr>Estimating Unknown values</vt:lpstr>
      <vt:lpstr>Why is this useful?</vt:lpstr>
      <vt:lpstr>Example Walkthrough: Estimating Average Income</vt:lpstr>
      <vt:lpstr>Example Walkthrough: Estimating Average Income</vt:lpstr>
      <vt:lpstr>Example Walkthrough: Estimating Average Income</vt:lpstr>
      <vt:lpstr>Example Walkthrough: Estimating Average Income</vt:lpstr>
      <vt:lpstr>Confidence intervals</vt:lpstr>
      <vt:lpstr>Confidence Intervals</vt:lpstr>
      <vt:lpstr>Summary</vt:lpstr>
      <vt:lpstr>Another case scenario</vt:lpstr>
      <vt:lpstr>Case scenario…</vt:lpstr>
      <vt:lpstr>What Determines the Margin of Error? </vt:lpstr>
      <vt:lpstr>What Determines the Margin of Error?</vt:lpstr>
      <vt:lpstr>Case scenario…</vt:lpstr>
      <vt:lpstr>Assumptions to Keep in Mind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Precious Msonda</dc:creator>
  <cp:lastModifiedBy>Precious Msonda</cp:lastModifiedBy>
  <cp:revision>1</cp:revision>
  <dcterms:created xsi:type="dcterms:W3CDTF">2025-06-12T12:49:19Z</dcterms:created>
  <dcterms:modified xsi:type="dcterms:W3CDTF">2025-06-12T12:50:22Z</dcterms:modified>
</cp:coreProperties>
</file>