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632" r:id="rId2"/>
    <p:sldId id="520" r:id="rId3"/>
    <p:sldId id="567" r:id="rId4"/>
    <p:sldId id="568" r:id="rId5"/>
    <p:sldId id="634" r:id="rId6"/>
    <p:sldId id="518" r:id="rId7"/>
    <p:sldId id="540" r:id="rId8"/>
    <p:sldId id="541" r:id="rId9"/>
    <p:sldId id="635" r:id="rId10"/>
    <p:sldId id="542" r:id="rId11"/>
    <p:sldId id="543" r:id="rId12"/>
    <p:sldId id="544" r:id="rId13"/>
    <p:sldId id="600" r:id="rId14"/>
    <p:sldId id="604" r:id="rId15"/>
    <p:sldId id="601" r:id="rId16"/>
    <p:sldId id="572" r:id="rId17"/>
    <p:sldId id="603" r:id="rId18"/>
    <p:sldId id="615" r:id="rId19"/>
    <p:sldId id="547" r:id="rId20"/>
    <p:sldId id="575" r:id="rId21"/>
    <p:sldId id="633" r:id="rId22"/>
    <p:sldId id="548" r:id="rId23"/>
    <p:sldId id="598" r:id="rId24"/>
    <p:sldId id="599" r:id="rId25"/>
    <p:sldId id="597" r:id="rId26"/>
    <p:sldId id="593" r:id="rId27"/>
    <p:sldId id="594" r:id="rId28"/>
    <p:sldId id="595" r:id="rId29"/>
    <p:sldId id="596" r:id="rId30"/>
    <p:sldId id="608" r:id="rId31"/>
    <p:sldId id="582" r:id="rId32"/>
    <p:sldId id="611" r:id="rId33"/>
    <p:sldId id="612" r:id="rId34"/>
    <p:sldId id="614" r:id="rId35"/>
    <p:sldId id="613" r:id="rId36"/>
    <p:sldId id="569" r:id="rId37"/>
    <p:sldId id="616" r:id="rId38"/>
    <p:sldId id="574" r:id="rId39"/>
    <p:sldId id="580" r:id="rId40"/>
    <p:sldId id="618" r:id="rId41"/>
    <p:sldId id="617" r:id="rId42"/>
    <p:sldId id="619" r:id="rId43"/>
    <p:sldId id="620" r:id="rId44"/>
    <p:sldId id="621" r:id="rId45"/>
    <p:sldId id="585" r:id="rId46"/>
    <p:sldId id="584" r:id="rId47"/>
    <p:sldId id="623" r:id="rId48"/>
    <p:sldId id="622" r:id="rId49"/>
    <p:sldId id="576" r:id="rId50"/>
    <p:sldId id="577" r:id="rId51"/>
    <p:sldId id="579" r:id="rId52"/>
    <p:sldId id="578" r:id="rId53"/>
    <p:sldId id="586" r:id="rId54"/>
    <p:sldId id="587" r:id="rId55"/>
    <p:sldId id="588" r:id="rId56"/>
    <p:sldId id="627" r:id="rId57"/>
    <p:sldId id="589" r:id="rId58"/>
    <p:sldId id="628" r:id="rId59"/>
    <p:sldId id="636" r:id="rId60"/>
    <p:sldId id="629" r:id="rId61"/>
    <p:sldId id="637" r:id="rId62"/>
    <p:sldId id="552" r:id="rId63"/>
    <p:sldId id="645" r:id="rId64"/>
    <p:sldId id="646" r:id="rId65"/>
    <p:sldId id="638" r:id="rId66"/>
    <p:sldId id="639" r:id="rId67"/>
    <p:sldId id="647" r:id="rId68"/>
    <p:sldId id="545" r:id="rId69"/>
    <p:sldId id="546" r:id="rId70"/>
    <p:sldId id="570" r:id="rId71"/>
    <p:sldId id="571" r:id="rId72"/>
    <p:sldId id="551" r:id="rId73"/>
    <p:sldId id="573" r:id="rId74"/>
    <p:sldId id="640" r:id="rId75"/>
    <p:sldId id="641" r:id="rId76"/>
    <p:sldId id="553" r:id="rId77"/>
    <p:sldId id="642" r:id="rId78"/>
    <p:sldId id="643" r:id="rId79"/>
    <p:sldId id="644" r:id="rId80"/>
    <p:sldId id="554" r:id="rId81"/>
    <p:sldId id="648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26C0A8-5EAF-4DA0-8FEF-D672DF4568E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DA2FB-37DF-4973-8018-62088DDBF8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82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5</a:t>
            </a:r>
            <a:r>
              <a:rPr lang="en-GB" dirty="0"/>
              <a:t> is the </a:t>
            </a:r>
            <a:r>
              <a:rPr lang="en-GB" b="1" dirty="0"/>
              <a:t>intercept</a:t>
            </a:r>
            <a:r>
              <a:rPr lang="en-GB" dirty="0"/>
              <a:t>  it shows the yield when rainfall is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DA2FB-37DF-4973-8018-62088DDBF89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08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9FF3-3464-92E9-0AA8-D136F8000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620B3-49D0-8058-959A-05689B8D8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E86E5-7339-B206-56D8-67D9709F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14A7-7D1C-40CB-A60B-175F391A8C9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86394-32DF-2B4A-101D-AB6FEE21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C128-7D6C-B6C8-67A5-064D971E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7F5-BC52-4C3A-9606-B30CF2508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70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C975-FBD3-B5C5-C6D7-341937F1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3AAEF-EBF4-545E-5F1B-6BB479D0E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C325-E5FC-C5AC-4707-3832A38B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14A7-7D1C-40CB-A60B-175F391A8C9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0208-CEAA-E21B-7543-5E226A15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F037-C675-A17A-0D0B-21D0DFC7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7F5-BC52-4C3A-9606-B30CF2508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1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F9F0-3D13-240F-6E89-C0A7B8080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5A505-9E37-194F-8B0F-4E7B503E5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C227-F583-279F-19D2-23D04D1F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14A7-7D1C-40CB-A60B-175F391A8C9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E12D4-70D3-FB57-38AE-7CCFE8EA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276AE-5487-2991-5849-2DED3658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7F5-BC52-4C3A-9606-B30CF2508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25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/>
          <p:nvPr/>
        </p:nvSpPr>
        <p:spPr>
          <a:xfrm flipH="1">
            <a:off x="-2049902" y="2108361"/>
            <a:ext cx="14172009" cy="35053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 flipH="1">
            <a:off x="330038" y="2226051"/>
            <a:ext cx="10739831" cy="2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267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776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0"/>
          <p:cNvSpPr txBox="1">
            <a:spLocks noGrp="1"/>
          </p:cNvSpPr>
          <p:nvPr>
            <p:ph type="title"/>
          </p:nvPr>
        </p:nvSpPr>
        <p:spPr>
          <a:xfrm>
            <a:off x="1746069" y="141195"/>
            <a:ext cx="9612721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80"/>
          <p:cNvSpPr txBox="1">
            <a:spLocks noGrp="1"/>
          </p:cNvSpPr>
          <p:nvPr>
            <p:ph type="body" idx="1"/>
          </p:nvPr>
        </p:nvSpPr>
        <p:spPr>
          <a:xfrm>
            <a:off x="972600" y="1254539"/>
            <a:ext cx="10251600" cy="534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21" name="Google Shape;21;p8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60A1C-7D9B-357B-D40A-3E41F9493E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6" y="6157589"/>
            <a:ext cx="1533313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5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D3F5-ADA0-B047-BE94-5132A330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732B-63E5-4ADA-1363-72955E75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7EAC-4308-F321-8BFF-AB894F3C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14A7-7D1C-40CB-A60B-175F391A8C9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1FDB-0ADF-3FC4-E9D5-DF4C5C54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A333-E3AE-C197-BDFD-20B758E5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7F5-BC52-4C3A-9606-B30CF2508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6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9892-18DD-25E9-5682-8583A6D3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CEFA-CC63-BF5F-4838-E1FF5881E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B2D3-26E8-12F0-FB84-A467DC98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14A7-7D1C-40CB-A60B-175F391A8C9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F7E40-D2EB-D520-8625-E041C2F7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8932D-8BD8-31FA-14AA-5ECD55D4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7F5-BC52-4C3A-9606-B30CF2508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8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88C8-81F5-1C2F-B67D-6E1328DC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F42E-499C-E1FF-B947-7C329A9C1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81C74-77CD-F14C-7C15-E6BC10C8F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5C342-2AC5-DCA2-3592-11EDCEC8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14A7-7D1C-40CB-A60B-175F391A8C9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250C6-7440-4AFD-6DF6-30DDFEBD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6774B-3BE9-B9C3-1061-5DD47947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7F5-BC52-4C3A-9606-B30CF2508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92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5EE6-4B57-5B90-E76D-92A474F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7291B-7827-2426-D187-4B1EF865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3320D-2221-0B0B-DB95-587EC5884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39303-FF18-C8ED-FBC8-75ABD5AB6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9386E-2D08-7657-DAAA-02F8D0BFC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F5A08-4BC4-A35F-0032-40131993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14A7-7D1C-40CB-A60B-175F391A8C9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280F3-5B89-1F47-01BD-C4823C9C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63A91-5A23-EAC4-1E55-3B66E61C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7F5-BC52-4C3A-9606-B30CF2508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0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58C18-D105-F8B6-8FC7-E3B47F06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7FBED-75FD-FFDF-7217-95403CAA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14A7-7D1C-40CB-A60B-175F391A8C9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A6384-B4DE-C434-26A1-FC8B32D7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1268-00FF-1D83-FDA9-C86F7A8B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7F5-BC52-4C3A-9606-B30CF2508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48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A77A7-670C-6785-0F7E-8CC93493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14A7-7D1C-40CB-A60B-175F391A8C9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FAF3B-5DA0-DFB1-27F0-E0DBF223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3ACA1-14B1-6AEE-2597-44EAE143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7F5-BC52-4C3A-9606-B30CF2508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70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519C-09E9-553D-578C-18B2DA9C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925D-1ED0-54EE-01C3-EADA4632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B89D2-872B-089D-9BDA-33022EED2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F5898-205F-70C4-40B6-76616AC4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14A7-7D1C-40CB-A60B-175F391A8C9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0D680-18D9-1303-8369-0E8F7DE4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770F-4D0D-87EF-9A91-FFE3A9E6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7F5-BC52-4C3A-9606-B30CF2508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567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BA79-035B-D7A0-F927-3F95AE3A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1A959-AD90-2FA2-8AD8-368A08311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7AB23-8CF3-2CD7-4F61-4C04D06B7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621E2-3965-A43A-478F-7E74005A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14A7-7D1C-40CB-A60B-175F391A8C9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B5FE1-0EC4-F3A5-79D5-6AC99C9A9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B08E5-207A-D12E-41C3-C471BBE1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517F5-BC52-4C3A-9606-B30CF2508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05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1B665-F0A8-BA61-E319-0E88ADB8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34947-268A-F9A8-A135-D0D80D029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9C247-E6ED-2E9D-0C59-C8475D6C3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014A7-7D1C-40CB-A60B-175F391A8C9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E2DF-AB74-69F3-E5B0-B3FAEE907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B7B2-3BC9-F9A8-C122-6AAE37A7F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517F5-BC52-4C3A-9606-B30CF2508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55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9038-927D-B3AA-3026-9685998E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483674" y="2662470"/>
            <a:ext cx="11224652" cy="24944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b="1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LESSON 2</a:t>
            </a:r>
            <a:br>
              <a:rPr lang="en-US" sz="2800" b="1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8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Statistical Inference</a:t>
            </a:r>
            <a:br>
              <a:rPr lang="en-GB" sz="28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4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Populations and samples</a:t>
            </a:r>
            <a:br>
              <a:rPr lang="en-GB" sz="2400" kern="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24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Modelling and Probability</a:t>
            </a:r>
            <a:b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modelling, fitting data to models</a:t>
            </a:r>
            <a:b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chemeClr val="bg1"/>
                </a:solidFill>
              </a:rPr>
              <a:t>Evaluating Model Performance Matters</a:t>
            </a:r>
            <a:b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Distributions – Normal, Binomial, Poisson</a:t>
            </a:r>
            <a:b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Simulating distributions and plot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43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A2BC-75F3-6B9E-3581-6CC3C965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Data and Modelling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9047-A8B2-CC99-1EC2-CDFE801FD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Models are made or built using real-world information (data) to understand or predict something.</a:t>
            </a:r>
          </a:p>
          <a:p>
            <a:endParaRPr lang="en-GB" dirty="0"/>
          </a:p>
          <a:p>
            <a:r>
              <a:rPr lang="en-GB" dirty="0"/>
              <a:t>Example: Collect maize yield data from Mzuzu, fit a model with rainfall.</a:t>
            </a:r>
          </a:p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Example: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You collect </a:t>
            </a:r>
            <a:r>
              <a:rPr lang="en-GB" b="1" dirty="0"/>
              <a:t>maize yield data</a:t>
            </a:r>
            <a:r>
              <a:rPr lang="en-GB" dirty="0"/>
              <a:t> from </a:t>
            </a:r>
            <a:r>
              <a:rPr lang="en-GB" b="1" dirty="0"/>
              <a:t>Mzuzu</a:t>
            </a:r>
            <a:r>
              <a:rPr lang="en-GB" dirty="0"/>
              <a:t>.</a:t>
            </a:r>
          </a:p>
          <a:p>
            <a:r>
              <a:rPr lang="en-GB" dirty="0"/>
              <a:t>You also record how much </a:t>
            </a:r>
            <a:r>
              <a:rPr lang="en-GB" b="1" dirty="0"/>
              <a:t>rainfall</a:t>
            </a:r>
            <a:r>
              <a:rPr lang="en-GB" dirty="0"/>
              <a:t> there was.</a:t>
            </a:r>
          </a:p>
          <a:p>
            <a:r>
              <a:rPr lang="en-GB" dirty="0"/>
              <a:t>Then, you </a:t>
            </a:r>
            <a:r>
              <a:rPr lang="en-GB" b="1" dirty="0"/>
              <a:t>build a model</a:t>
            </a:r>
            <a:r>
              <a:rPr lang="en-GB" dirty="0"/>
              <a:t> to see how rainfall affects maize yield.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575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2B47-EE5A-CE25-3DBA-07E0B895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Fitting Models to Data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409B6-1BBB-3CA6-603A-324FC9F2E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Like drawing the best line through data points.</a:t>
            </a:r>
          </a:p>
          <a:p>
            <a:pPr algn="just"/>
            <a:r>
              <a:rPr lang="en-GB" b="1" dirty="0">
                <a:solidFill>
                  <a:schemeClr val="accent2"/>
                </a:solidFill>
              </a:rPr>
              <a:t>Fitting</a:t>
            </a:r>
            <a:r>
              <a:rPr lang="en-GB" dirty="0"/>
              <a:t> is about adjusting the model so it matches the data as closely as possible.</a:t>
            </a:r>
          </a:p>
          <a:p>
            <a:pPr algn="just"/>
            <a:r>
              <a:rPr lang="en-GB" dirty="0"/>
              <a:t>Example: Imagine you have dots on a graph (your data), and you try to draw the best line that goes through or near them. That line is your fitted model.</a:t>
            </a:r>
          </a:p>
          <a:p>
            <a:pPr algn="just"/>
            <a:r>
              <a:rPr lang="en-GB" b="1" dirty="0"/>
              <a:t>Fitting</a:t>
            </a:r>
            <a:r>
              <a:rPr lang="en-GB" dirty="0"/>
              <a:t> = finding the best match between your model and the real-world data.</a:t>
            </a:r>
          </a:p>
        </p:txBody>
      </p:sp>
    </p:spTree>
    <p:extLst>
      <p:ext uri="{BB962C8B-B14F-4D97-AF65-F5344CB8AC3E}">
        <p14:creationId xmlns:p14="http://schemas.microsoft.com/office/powerpoint/2010/main" val="2763104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F793-DAA1-5063-C26C-1E4A19C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What is “Best Fit”?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985C9-42F6-2AC2-1364-C2E0B617D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The best-fitting model </a:t>
            </a:r>
            <a:r>
              <a:rPr lang="en-GB" dirty="0"/>
              <a:t>has small differences between real and predicted values.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Best fit </a:t>
            </a:r>
            <a:r>
              <a:rPr lang="en-GB" dirty="0"/>
              <a:t>means the model's predictions are very close to the actual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The difference between what really happened and what the model predicts is called a </a:t>
            </a:r>
            <a:r>
              <a:rPr lang="en-GB" dirty="0">
                <a:solidFill>
                  <a:schemeClr val="accent2"/>
                </a:solidFill>
              </a:rPr>
              <a:t>residual.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A good model has small residuals — meaning it predicts well.</a:t>
            </a:r>
            <a:br>
              <a:rPr lang="en-GB" dirty="0"/>
            </a:br>
            <a:r>
              <a:rPr lang="en-GB" dirty="0"/>
              <a:t>Best fit = smallest differences between real data and model predictions.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24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449D-8C39-04F5-C833-5EDD3DBC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1" y="141195"/>
            <a:ext cx="10101490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Complexity: Striking the Right Balance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76DC7-9DCA-4AE9-F64A-16682420C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When building models, it’s important to find the right balance between simplicity and complexity. </a:t>
            </a:r>
          </a:p>
          <a:p>
            <a:pPr algn="just"/>
            <a:r>
              <a:rPr lang="en-GB" dirty="0"/>
              <a:t>Two common problems that arise are overfitting and underfitting.</a:t>
            </a:r>
          </a:p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The Goal is Generalisation</a:t>
            </a:r>
          </a:p>
          <a:p>
            <a:pPr algn="just"/>
            <a:r>
              <a:rPr lang="en-GB" dirty="0"/>
              <a:t>A good model:</a:t>
            </a:r>
          </a:p>
          <a:p>
            <a:pPr algn="just"/>
            <a:r>
              <a:rPr lang="en-GB" dirty="0"/>
              <a:t>Captures the underlying pattern (signal),</a:t>
            </a:r>
          </a:p>
          <a:p>
            <a:pPr algn="just"/>
            <a:r>
              <a:rPr lang="en-GB" dirty="0"/>
              <a:t>Ignores the random noise,</a:t>
            </a:r>
          </a:p>
          <a:p>
            <a:pPr algn="just"/>
            <a:r>
              <a:rPr lang="en-GB" dirty="0"/>
              <a:t>Performs well on both training and new data.</a:t>
            </a:r>
          </a:p>
          <a:p>
            <a:pPr algn="just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78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3501-6727-C321-26DE-89852843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Generalization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BB6B4F-2E11-E1E4-F118-9D4E6E726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63546" y="1273930"/>
            <a:ext cx="10386190" cy="472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Generalisation describes how well a model performs on new, unseen data which is exactly what underfitting, proper fitting, and overfitting relate 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sits at the core of the trade-off:</a:t>
            </a:r>
          </a:p>
          <a:p>
            <a:pPr marL="668862" indent="-457200" algn="just"/>
            <a:r>
              <a:rPr lang="en-GB" dirty="0"/>
              <a:t>Underfitting → Poor generalisation due to oversimplified model</a:t>
            </a:r>
          </a:p>
          <a:p>
            <a:pPr marL="668862" indent="-457200" algn="just"/>
            <a:r>
              <a:rPr lang="en-GB" dirty="0"/>
              <a:t>Good fit → Optimal generalisation</a:t>
            </a:r>
          </a:p>
          <a:p>
            <a:pPr marL="668862" indent="-457200" algn="just"/>
            <a:r>
              <a:rPr lang="en-GB" dirty="0"/>
              <a:t>Overfitting → Poor generalisation due to overly complex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E1A9-CF7C-D743-7841-FC1C3798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21" y="439369"/>
            <a:ext cx="9612721" cy="7136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Overfitting: Too Complex</a:t>
            </a:r>
            <a:br>
              <a:rPr lang="en-US" altLang="en-US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B9E093-6685-6ACA-9711-37D3927EB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6188" y="1443841"/>
            <a:ext cx="1059248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model is too complex and captures not just the real pattern (signal) in the data but also the random fluctuations (noise).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fits the training data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perfectly, including the outliers or random variations.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Consequence: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Poor performance on new or unseen data</a:t>
            </a:r>
            <a:r>
              <a:rPr lang="en-US" alt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it doesn’t generalise well.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Fitting a 5th-degree polynomial curve to just 3 data points. It may look perfect, but it's misleading.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Overfitting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Model learns the noise.</a:t>
            </a:r>
          </a:p>
        </p:txBody>
      </p:sp>
    </p:spTree>
    <p:extLst>
      <p:ext uri="{BB962C8B-B14F-4D97-AF65-F5344CB8AC3E}">
        <p14:creationId xmlns:p14="http://schemas.microsoft.com/office/powerpoint/2010/main" val="331449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8DEF-6C56-CF3D-5C00-2CD413AF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5" y="429430"/>
            <a:ext cx="9612721" cy="713600"/>
          </a:xfrm>
        </p:spPr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Underfitting: Too Simple</a:t>
            </a:r>
            <a:br>
              <a:rPr lang="en-US" altLang="en-US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GB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64F3B7-B7FB-147F-32E2-E299E911A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1115" y="1659285"/>
            <a:ext cx="1049896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model is too simple to capture the underlying structure or patterns in the data.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 misses important trends and relationships.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Consequence: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model performs poorly even on training data, let alone new data.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Using a straight line to fit data that clearly follows a curved trend.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Underfitting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misses the signal.</a:t>
            </a:r>
          </a:p>
        </p:txBody>
      </p:sp>
    </p:spTree>
    <p:extLst>
      <p:ext uri="{BB962C8B-B14F-4D97-AF65-F5344CB8AC3E}">
        <p14:creationId xmlns:p14="http://schemas.microsoft.com/office/powerpoint/2010/main" val="223235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7AF9-8EB1-4EFB-99C9-6315F113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generalisation spectrum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79604-671A-8614-8898-ACEEC5210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037" y="984577"/>
            <a:ext cx="10531753" cy="544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6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D3A2-7274-E243-692D-1A4C2930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Examples of Models- Linear model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9C6-4FCD-4434-E694-3A2377ACE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Why Use a Linear Model?</a:t>
            </a:r>
          </a:p>
          <a:p>
            <a:pPr algn="just"/>
            <a:r>
              <a:rPr lang="en-GB" dirty="0"/>
              <a:t>Easy to interpret</a:t>
            </a:r>
          </a:p>
          <a:p>
            <a:pPr algn="just"/>
            <a:r>
              <a:rPr lang="en-GB" dirty="0"/>
              <a:t>Works well when the relationship is </a:t>
            </a:r>
            <a:r>
              <a:rPr lang="en-GB" b="1" dirty="0"/>
              <a:t>simple and direct</a:t>
            </a:r>
            <a:endParaRPr lang="en-GB" dirty="0"/>
          </a:p>
          <a:p>
            <a:pPr algn="just"/>
            <a:r>
              <a:rPr lang="en-GB" dirty="0"/>
              <a:t>Shows </a:t>
            </a:r>
            <a:r>
              <a:rPr lang="en-GB" b="1" dirty="0"/>
              <a:t>clear trends</a:t>
            </a:r>
            <a:r>
              <a:rPr lang="en-GB" dirty="0"/>
              <a:t> in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421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7307-82FE-A475-AB3E-7D29E981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940" y="121531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 – Linear Fit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78E22-DF94-551B-3FC9-5795949D9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b="1" dirty="0">
                <a:solidFill>
                  <a:schemeClr val="accent2"/>
                </a:solidFill>
              </a:rPr>
              <a:t>Data: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Fertilizer use (input) vs. maize yield (output)</a:t>
            </a:r>
          </a:p>
          <a:p>
            <a:pPr algn="just"/>
            <a:r>
              <a:rPr lang="en-GB" dirty="0"/>
              <a:t>You </a:t>
            </a:r>
            <a:r>
              <a:rPr lang="en-GB" b="1" dirty="0"/>
              <a:t>plot the data points</a:t>
            </a:r>
            <a:r>
              <a:rPr lang="en-GB" dirty="0"/>
              <a:t> on a graph and then you </a:t>
            </a:r>
            <a:r>
              <a:rPr lang="en-GB" b="1" dirty="0"/>
              <a:t>draw a line</a:t>
            </a:r>
            <a:r>
              <a:rPr lang="en-GB" dirty="0"/>
              <a:t> that goes as close as possible to most of the points. This is the </a:t>
            </a:r>
            <a:r>
              <a:rPr lang="en-GB" b="1" dirty="0"/>
              <a:t>best-fitting line as it </a:t>
            </a:r>
            <a:r>
              <a:rPr lang="en-GB" dirty="0"/>
              <a:t>best represents the trend.</a:t>
            </a:r>
          </a:p>
          <a:p>
            <a:pPr algn="just"/>
            <a:r>
              <a:rPr lang="en-GB" dirty="0"/>
              <a:t>A </a:t>
            </a:r>
            <a:r>
              <a:rPr lang="en-GB" b="1" dirty="0"/>
              <a:t>linear fit</a:t>
            </a:r>
            <a:r>
              <a:rPr lang="en-GB" dirty="0"/>
              <a:t> means drawing a </a:t>
            </a:r>
            <a:r>
              <a:rPr lang="en-GB" b="1" dirty="0"/>
              <a:t>straight line</a:t>
            </a:r>
            <a:r>
              <a:rPr lang="en-GB" dirty="0"/>
              <a:t> through data points to show a trend.</a:t>
            </a:r>
          </a:p>
          <a:p>
            <a:pPr algn="just"/>
            <a:r>
              <a:rPr lang="en-GB" dirty="0"/>
              <a:t>As fertilizer use increases, maize yield usually increases — the line shows that general trend.</a:t>
            </a:r>
            <a:br>
              <a:rPr lang="en-GB" dirty="0"/>
            </a:br>
            <a:r>
              <a:rPr lang="en-GB" b="1" dirty="0">
                <a:solidFill>
                  <a:schemeClr val="accent2"/>
                </a:solidFill>
              </a:rPr>
              <a:t>Linear fit </a:t>
            </a:r>
            <a:r>
              <a:rPr lang="en-GB" b="1" dirty="0"/>
              <a:t>= straight line that best shows the pattern in the data.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049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3B4977-14B7-4389-2118-8EDC1767DF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2" y="119371"/>
            <a:ext cx="3285392" cy="1293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52F193-0320-BFCA-4F91-73D009EA64B1}"/>
              </a:ext>
            </a:extLst>
          </p:cNvPr>
          <p:cNvSpPr/>
          <p:nvPr/>
        </p:nvSpPr>
        <p:spPr>
          <a:xfrm rot="16200000">
            <a:off x="-1911085" y="3536177"/>
            <a:ext cx="3459360" cy="669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E456FB-65E7-2136-7460-23896538D28E}"/>
              </a:ext>
            </a:extLst>
          </p:cNvPr>
          <p:cNvSpPr/>
          <p:nvPr/>
        </p:nvSpPr>
        <p:spPr>
          <a:xfrm>
            <a:off x="5987844" y="2320413"/>
            <a:ext cx="5140819" cy="287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6FB2A-654A-E76F-C09A-20FC727B2161}"/>
              </a:ext>
            </a:extLst>
          </p:cNvPr>
          <p:cNvSpPr/>
          <p:nvPr/>
        </p:nvSpPr>
        <p:spPr>
          <a:xfrm>
            <a:off x="816257" y="2141035"/>
            <a:ext cx="6519724" cy="2345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3E0F7-DE5C-618B-4994-7E6C660E9DE8}"/>
              </a:ext>
            </a:extLst>
          </p:cNvPr>
          <p:cNvSpPr txBox="1"/>
          <p:nvPr/>
        </p:nvSpPr>
        <p:spPr>
          <a:xfrm>
            <a:off x="1511877" y="3231414"/>
            <a:ext cx="8723168" cy="63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2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2.2 Statistical Modelling and Probability</a:t>
            </a:r>
            <a:endParaRPr lang="en-GB" sz="3200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0D93-348C-E41B-6FBF-E846B7D2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A simple linear regression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87BE4EB-08CE-461A-2C66-4D88B69941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1084" y="3276600"/>
            <a:ext cx="3967316" cy="396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B8B2BF-E46D-5CC0-76A9-CDB52E87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41" y="1373271"/>
            <a:ext cx="6478452" cy="51284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7EA365-7230-2B88-0E5E-F010E5EDB3ED}"/>
              </a:ext>
            </a:extLst>
          </p:cNvPr>
          <p:cNvSpPr/>
          <p:nvPr/>
        </p:nvSpPr>
        <p:spPr>
          <a:xfrm rot="16200000">
            <a:off x="1219201" y="3514865"/>
            <a:ext cx="1976284" cy="36379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Maize yield ( kt)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A8BD25-C18B-492B-312E-9342DB29F2C3}"/>
              </a:ext>
            </a:extLst>
          </p:cNvPr>
          <p:cNvSpPr/>
          <p:nvPr/>
        </p:nvSpPr>
        <p:spPr>
          <a:xfrm>
            <a:off x="4016479" y="6359290"/>
            <a:ext cx="1976284" cy="35887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Fertiliser ( kt)</a:t>
            </a:r>
          </a:p>
        </p:txBody>
      </p:sp>
    </p:spTree>
    <p:extLst>
      <p:ext uri="{BB962C8B-B14F-4D97-AF65-F5344CB8AC3E}">
        <p14:creationId xmlns:p14="http://schemas.microsoft.com/office/powerpoint/2010/main" val="1240293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6DC5-6C55-0D7C-AC98-E03F2183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4400" dirty="0">
                <a:solidFill>
                  <a:schemeClr val="accent2">
                    <a:lumMod val="75000"/>
                  </a:schemeClr>
                </a:solidFill>
                <a:latin typeface="Abadi Extra Light" panose="020B0204020104020204" pitchFamily="34" charset="0"/>
                <a:ea typeface="+mj-ea"/>
                <a:cs typeface="+mj-cs"/>
              </a:rPr>
              <a:t>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97269-504C-83FB-A8D6-F702AFD14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57" y="854795"/>
            <a:ext cx="9678239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7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1167-CD69-5694-556D-F8270690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Nonlinear Models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486F2-E637-3F26-C7A0-AD0550BBE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8742" y="1087390"/>
            <a:ext cx="10251600" cy="5345044"/>
          </a:xfrm>
        </p:spPr>
        <p:txBody>
          <a:bodyPr/>
          <a:lstStyle/>
          <a:p>
            <a:pPr algn="just"/>
            <a:r>
              <a:rPr lang="en-GB" dirty="0"/>
              <a:t>In many real-world situations, relationships between variables aren't perfectly straight. </a:t>
            </a:r>
          </a:p>
          <a:p>
            <a:pPr algn="just"/>
            <a:r>
              <a:rPr lang="en-GB" dirty="0"/>
              <a:t>That’s where </a:t>
            </a:r>
            <a:r>
              <a:rPr lang="en-GB" b="1" dirty="0"/>
              <a:t>nonlinear models</a:t>
            </a:r>
            <a:r>
              <a:rPr lang="en-GB" dirty="0"/>
              <a:t> come in. </a:t>
            </a:r>
          </a:p>
          <a:p>
            <a:pPr algn="just"/>
            <a:r>
              <a:rPr lang="en-GB" dirty="0"/>
              <a:t>Unlike linear models, which use a straight line, nonlinear models use a </a:t>
            </a:r>
            <a:r>
              <a:rPr lang="en-GB" b="1" dirty="0"/>
              <a:t>curved line</a:t>
            </a:r>
            <a:r>
              <a:rPr lang="en-GB" dirty="0"/>
              <a:t> to better represent data patterns that change at varying rates.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9990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CD2C-4421-0521-E8C4-E11B0AEED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Why Use Nonlinear Models?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E12B9-D3FC-4A92-80FF-43154F984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b="1" dirty="0">
                <a:solidFill>
                  <a:schemeClr val="accent2"/>
                </a:solidFill>
              </a:rPr>
              <a:t>Real-life patterns are rarely linear: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Data often changes more rapidly or more slowly at different points.</a:t>
            </a:r>
          </a:p>
          <a:p>
            <a:pPr algn="just"/>
            <a:r>
              <a:rPr lang="en-GB" b="1" dirty="0">
                <a:solidFill>
                  <a:schemeClr val="accent2"/>
                </a:solidFill>
              </a:rPr>
              <a:t>More accurate fits: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Curved models can more precisely match complex trends that a straight line cannot capture.</a:t>
            </a:r>
          </a:p>
          <a:p>
            <a:pPr algn="just"/>
            <a:r>
              <a:rPr lang="en-GB" b="1" dirty="0">
                <a:solidFill>
                  <a:schemeClr val="accent2"/>
                </a:solidFill>
              </a:rPr>
              <a:t>Better predictions: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When the relationship isn't linear, forcing a straight line can lead to poor predictions. A curve fits better.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851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8DF5-F7BE-B608-89B4-BC318A397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Fitting Nonlinear Models: How It’s Done</a:t>
            </a:r>
            <a:b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</a:b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32B943-44F7-EBFA-5E9E-977FE1476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0809" y="2001481"/>
            <a:ext cx="1053013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Select the type of curve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that might fit the data (e.g., exponential, quadratic, logistic).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software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Excel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compute the best-fitting curve.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Evaluate the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ensure it accurately represents the data.</a:t>
            </a:r>
          </a:p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Point: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Fitting a nonlinear model means using statistical software to find the curve that best matches data patterns that don’t follow a straight line.</a:t>
            </a:r>
          </a:p>
        </p:txBody>
      </p:sp>
    </p:spTree>
    <p:extLst>
      <p:ext uri="{BB962C8B-B14F-4D97-AF65-F5344CB8AC3E}">
        <p14:creationId xmlns:p14="http://schemas.microsoft.com/office/powerpoint/2010/main" val="168517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89C7-170D-3648-CB91-0B45B448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38" y="349916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Fitting Nonlinear Models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91396-CB13-2F0A-7015-C39A474B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599" y="1254539"/>
            <a:ext cx="10517035" cy="5345044"/>
          </a:xfrm>
        </p:spPr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Example:</a:t>
            </a:r>
            <a:endParaRPr lang="en-GB" dirty="0">
              <a:solidFill>
                <a:schemeClr val="accent2"/>
              </a:solidFill>
            </a:endParaRPr>
          </a:p>
          <a:p>
            <a:pPr algn="just"/>
            <a:r>
              <a:rPr lang="en-GB" dirty="0"/>
              <a:t>As education level increases, birth rate decreases, but not in a straight line.</a:t>
            </a:r>
          </a:p>
          <a:p>
            <a:pPr algn="just"/>
            <a:r>
              <a:rPr lang="en-GB" dirty="0"/>
              <a:t>At first, the drop is big, then it slows down, so the line curves.</a:t>
            </a:r>
            <a:br>
              <a:rPr lang="en-GB" dirty="0"/>
            </a:br>
            <a:r>
              <a:rPr lang="en-GB" dirty="0">
                <a:solidFill>
                  <a:schemeClr val="accent2"/>
                </a:solidFill>
              </a:rPr>
              <a:t>Nonlinear model </a:t>
            </a:r>
            <a:r>
              <a:rPr lang="en-GB" dirty="0"/>
              <a:t>= a curve that better fits data when the relationship isn’t straight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1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AC0A-1076-F8C8-987E-0D0A132D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258417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Nonlinear Models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ECE96-07C0-62F6-914B-034AB5AF5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6254" y="1516213"/>
            <a:ext cx="7490746" cy="48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84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E0AB-2CB1-CCCF-B60D-588CD59E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Nonlinear Models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F6693-9094-1509-DC74-64C296231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Why the Decline in Birth Rate Slows at Higher Education Levels?</a:t>
            </a:r>
          </a:p>
          <a:p>
            <a:pPr algn="just"/>
            <a:r>
              <a:rPr lang="en-GB" dirty="0"/>
              <a:t>Most of the big impact happens early</a:t>
            </a:r>
          </a:p>
          <a:p>
            <a:pPr algn="just"/>
            <a:r>
              <a:rPr lang="en-GB" dirty="0"/>
              <a:t>When people go from no education to basic education, there’s a huge lifestyle shift:</a:t>
            </a:r>
          </a:p>
          <a:p>
            <a:pPr lvl="1" algn="just"/>
            <a:r>
              <a:rPr lang="en-GB" dirty="0"/>
              <a:t>Better health knowledge</a:t>
            </a:r>
          </a:p>
          <a:p>
            <a:pPr lvl="1" algn="just"/>
            <a:r>
              <a:rPr lang="en-GB" dirty="0"/>
              <a:t>Family planning awareness</a:t>
            </a:r>
          </a:p>
          <a:p>
            <a:pPr lvl="1" algn="just"/>
            <a:r>
              <a:rPr lang="en-GB" dirty="0"/>
              <a:t>Higher chance of employment, especially for women</a:t>
            </a:r>
            <a:br>
              <a:rPr lang="en-GB" dirty="0"/>
            </a:br>
            <a:r>
              <a:rPr lang="en-GB" dirty="0"/>
              <a:t>This rapidly reduces birth rates.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958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D5365-7E14-E45D-8D7F-957D5110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Nonlinear Models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E9F02-30CF-6F6C-4261-D1F0913AD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dirty="0"/>
              <a:t>After a certain point, changes are smaller</a:t>
            </a:r>
          </a:p>
          <a:p>
            <a:r>
              <a:rPr lang="en-GB" dirty="0"/>
              <a:t>Going from secondary to university still lowers birth rates, but the effect is less dramatic.</a:t>
            </a:r>
          </a:p>
          <a:p>
            <a:r>
              <a:rPr lang="en-GB" dirty="0"/>
              <a:t>These groups already have:</a:t>
            </a:r>
          </a:p>
          <a:p>
            <a:pPr lvl="1"/>
            <a:r>
              <a:rPr lang="en-GB" dirty="0"/>
              <a:t>Access to contraception</a:t>
            </a:r>
          </a:p>
          <a:p>
            <a:pPr lvl="1"/>
            <a:r>
              <a:rPr lang="en-GB" dirty="0"/>
              <a:t>Career goals that delay childbirth</a:t>
            </a:r>
          </a:p>
          <a:p>
            <a:pPr lvl="1"/>
            <a:r>
              <a:rPr lang="en-GB" dirty="0"/>
              <a:t>Fewer social or economic pressures to have many children</a:t>
            </a:r>
            <a:br>
              <a:rPr lang="en-GB" dirty="0"/>
            </a:br>
            <a:r>
              <a:rPr lang="en-GB" dirty="0"/>
              <a:t>So, the </a:t>
            </a:r>
            <a:r>
              <a:rPr lang="en-GB" b="1" dirty="0"/>
              <a:t>decline slows down</a:t>
            </a:r>
            <a:r>
              <a:rPr lang="en-GB" dirty="0"/>
              <a:t>  it’s still falling, just more gradually.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256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FCC2-B1A4-2AC2-6528-D213F379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Nonlinear Models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E2624-E7C0-6181-AEBB-532F7ED62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Cultural and economic factors level off</a:t>
            </a:r>
          </a:p>
          <a:p>
            <a:pPr marL="668862" indent="-457200" algn="just"/>
            <a:r>
              <a:rPr lang="en-GB" dirty="0"/>
              <a:t>In some cases, education rises, but cultural values or access to healthcare remain unchanged.</a:t>
            </a:r>
          </a:p>
          <a:p>
            <a:pPr marL="668862" indent="-457200" algn="just"/>
            <a:r>
              <a:rPr lang="en-GB" dirty="0"/>
              <a:t>In other words, people with high education may still choose to have children later  but not necessarily </a:t>
            </a:r>
            <a:r>
              <a:rPr lang="en-GB" i="1" dirty="0"/>
              <a:t>fewer</a:t>
            </a:r>
            <a:r>
              <a:rPr lang="en-GB" dirty="0"/>
              <a:t>.</a:t>
            </a:r>
          </a:p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Statistical flattening</a:t>
            </a:r>
          </a:p>
          <a:p>
            <a:pPr marL="668862" indent="-457200" algn="just"/>
            <a:r>
              <a:rPr lang="en-GB" dirty="0"/>
              <a:t>As birth rates approach low levels, there's simply less room to drop further.</a:t>
            </a:r>
          </a:p>
          <a:p>
            <a:pPr marL="668862" indent="-457200" algn="just"/>
            <a:r>
              <a:rPr lang="en-GB" dirty="0"/>
              <a:t>You can't go below zero kids, so the curve naturally flattens.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317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7522-9E55-7E85-3F3D-5CB2C6A9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Human vs ML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9702F-3E2C-A356-4E79-A71EB8555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Humans and machine learning models differ significantly in how they learn and process information. </a:t>
            </a:r>
          </a:p>
          <a:p>
            <a:r>
              <a:rPr lang="en-GB" dirty="0"/>
              <a:t>Humans learn through multimodal experiences, integrating knowledge from various senses and contexts.</a:t>
            </a:r>
          </a:p>
          <a:p>
            <a:r>
              <a:rPr lang="en-GB" dirty="0"/>
              <a:t> Machine learning models primarily focus on data-driven learning, often limited to processing a single type of data.</a:t>
            </a:r>
          </a:p>
        </p:txBody>
      </p:sp>
    </p:spTree>
    <p:extLst>
      <p:ext uri="{BB962C8B-B14F-4D97-AF65-F5344CB8AC3E}">
        <p14:creationId xmlns:p14="http://schemas.microsoft.com/office/powerpoint/2010/main" val="2409900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D1F8-7969-808A-F293-2F162CBE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accent2"/>
                </a:solidFill>
              </a:rPr>
              <a:t>Examples of Models- Multiple Linear Regression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6CD0B-02DA-8CA3-068E-C39698007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b="1" dirty="0">
                <a:solidFill>
                  <a:schemeClr val="accent2"/>
                </a:solidFill>
              </a:rPr>
              <a:t>Multiple Linear Regression: </a:t>
            </a:r>
            <a:r>
              <a:rPr lang="en-GB" dirty="0"/>
              <a:t>A method to predict a number (output) using two or more input features.</a:t>
            </a:r>
          </a:p>
          <a:p>
            <a:pPr algn="just"/>
            <a:r>
              <a:rPr lang="en-GB" dirty="0"/>
              <a:t>Like simple linear regression but with multiple features instead of just one. </a:t>
            </a:r>
          </a:p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Example Features</a:t>
            </a:r>
          </a:p>
          <a:p>
            <a:pPr algn="just"/>
            <a:r>
              <a:rPr lang="en-GB" dirty="0"/>
              <a:t>Size of the house</a:t>
            </a:r>
          </a:p>
          <a:p>
            <a:pPr algn="just"/>
            <a:r>
              <a:rPr lang="en-GB" dirty="0"/>
              <a:t>Number of bedrooms</a:t>
            </a:r>
          </a:p>
          <a:p>
            <a:pPr algn="just"/>
            <a:r>
              <a:rPr lang="en-GB" dirty="0"/>
              <a:t>Distance to the city centre</a:t>
            </a:r>
          </a:p>
          <a:p>
            <a:pPr algn="just"/>
            <a:r>
              <a:rPr lang="en-GB" b="1" dirty="0">
                <a:solidFill>
                  <a:schemeClr val="accent2"/>
                </a:solidFill>
              </a:rPr>
              <a:t>Use case: </a:t>
            </a:r>
            <a:r>
              <a:rPr lang="en-GB" dirty="0"/>
              <a:t>Predict house prices by considering all these factors together.</a:t>
            </a:r>
          </a:p>
        </p:txBody>
      </p:sp>
    </p:spTree>
    <p:extLst>
      <p:ext uri="{BB962C8B-B14F-4D97-AF65-F5344CB8AC3E}">
        <p14:creationId xmlns:p14="http://schemas.microsoft.com/office/powerpoint/2010/main" val="3766134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EB97-391F-6FDA-C36D-EC3C4BCE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14" y="193149"/>
            <a:ext cx="10058004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Examples of Models- Multiple Linear Regression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46749-ED7A-BB4D-078A-3330902C2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236" y="1254539"/>
            <a:ext cx="10251600" cy="5603461"/>
          </a:xfrm>
        </p:spPr>
        <p:txBody>
          <a:bodyPr/>
          <a:lstStyle/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Multiple Linear Regression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is a way to predict a number (output) using two or more inputs (features).</a:t>
            </a:r>
          </a:p>
          <a:p>
            <a:pPr algn="just"/>
            <a:r>
              <a:rPr lang="en-GB" dirty="0"/>
              <a:t>It's like regular linear regression (where you predict something using one feature), but here you use more than one feature.</a:t>
            </a:r>
          </a:p>
          <a:p>
            <a:pPr algn="just"/>
            <a:r>
              <a:rPr lang="en-GB" dirty="0"/>
              <a:t>It extends simple linear regression (which uses one feature) to handle multiple variables.</a:t>
            </a:r>
          </a:p>
          <a:p>
            <a:pPr algn="just"/>
            <a:r>
              <a:rPr lang="en-GB" dirty="0"/>
              <a:t>In multiple linear regression, you use more features, like:</a:t>
            </a:r>
          </a:p>
          <a:p>
            <a:pPr algn="just"/>
            <a:r>
              <a:rPr lang="en-GB" dirty="0"/>
              <a:t>Size of the house (in square meters)</a:t>
            </a:r>
          </a:p>
          <a:p>
            <a:pPr algn="just"/>
            <a:r>
              <a:rPr lang="en-GB" dirty="0"/>
              <a:t>Number of bedrooms</a:t>
            </a:r>
          </a:p>
          <a:p>
            <a:pPr algn="just"/>
            <a:r>
              <a:rPr lang="en-GB" dirty="0"/>
              <a:t>Distance to city centre (in km)</a:t>
            </a:r>
          </a:p>
        </p:txBody>
      </p:sp>
    </p:spTree>
    <p:extLst>
      <p:ext uri="{BB962C8B-B14F-4D97-AF65-F5344CB8AC3E}">
        <p14:creationId xmlns:p14="http://schemas.microsoft.com/office/powerpoint/2010/main" val="293381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833E-3E3A-DED3-1537-245D4D90D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069" y="141195"/>
            <a:ext cx="10213867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Examples of Models- Multiple Linear Regression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E1CFA-BDCD-B99B-FE9E-A28704153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8235" y="1223528"/>
            <a:ext cx="10084630" cy="499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41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8D51B-1582-4000-E67E-012F8207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examples: Simple vs multiple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CD8AE-DA33-9326-2C5B-B3855628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54" y="1077289"/>
            <a:ext cx="9975273" cy="531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8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0C65-3F9B-F62B-B12D-9FF17C69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examples: Simple vs multiple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6CB00-BD4B-76CD-2452-E2C0845CC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>
                <a:solidFill>
                  <a:schemeClr val="accent2"/>
                </a:solidFill>
              </a:rPr>
              <a:t>Dots</a:t>
            </a:r>
            <a:r>
              <a:rPr lang="en-GB" dirty="0"/>
              <a:t> - Real data points (actual prices)</a:t>
            </a:r>
          </a:p>
          <a:p>
            <a:pPr algn="just"/>
            <a:r>
              <a:rPr lang="en-GB" dirty="0">
                <a:solidFill>
                  <a:schemeClr val="accent2"/>
                </a:solidFill>
              </a:rPr>
              <a:t>Surface/line -</a:t>
            </a:r>
            <a:r>
              <a:rPr lang="en-GB" dirty="0"/>
              <a:t> Predicted prices by the model</a:t>
            </a:r>
          </a:p>
          <a:p>
            <a:pPr algn="just"/>
            <a:r>
              <a:rPr lang="en-GB" dirty="0"/>
              <a:t>If dots are close to the surface, the model is accurate.</a:t>
            </a:r>
          </a:p>
          <a:p>
            <a:pPr algn="just"/>
            <a:r>
              <a:rPr lang="en-GB" dirty="0"/>
              <a:t>If dots are far from the surface, the model made an error (residual is large).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56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CDCA-C962-C01C-5906-D0EA62D0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examples: Simple vs multiple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90CCB-A2A2-D28C-BC4D-1AB67E74F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681" y="994766"/>
            <a:ext cx="10610553" cy="5863233"/>
          </a:xfrm>
        </p:spPr>
        <p:txBody>
          <a:bodyPr/>
          <a:lstStyle/>
          <a:p>
            <a:pPr marL="194729" indent="0" algn="just">
              <a:buNone/>
            </a:pPr>
            <a:r>
              <a:rPr lang="en-GB" dirty="0"/>
              <a:t>Each </a:t>
            </a:r>
            <a:r>
              <a:rPr lang="en-GB" dirty="0">
                <a:solidFill>
                  <a:schemeClr val="accent2"/>
                </a:solidFill>
              </a:rPr>
              <a:t>blue dot </a:t>
            </a:r>
            <a:r>
              <a:rPr lang="en-GB" dirty="0"/>
              <a:t>represents an actual house in the dataset.</a:t>
            </a:r>
          </a:p>
          <a:p>
            <a:pPr marL="194729" indent="0" algn="just">
              <a:buNone/>
            </a:pPr>
            <a:r>
              <a:rPr lang="en-GB" dirty="0"/>
              <a:t>Each one has:</a:t>
            </a:r>
          </a:p>
          <a:p>
            <a:pPr algn="just"/>
            <a:r>
              <a:rPr lang="en-GB" dirty="0"/>
              <a:t>A certain size (in m²)</a:t>
            </a:r>
          </a:p>
          <a:p>
            <a:pPr algn="just"/>
            <a:r>
              <a:rPr lang="en-GB" dirty="0"/>
              <a:t>A number of bedrooms</a:t>
            </a:r>
          </a:p>
          <a:p>
            <a:pPr algn="just"/>
            <a:r>
              <a:rPr lang="en-GB" dirty="0"/>
              <a:t>A measured price (in Malawian Kwacha)</a:t>
            </a:r>
          </a:p>
          <a:p>
            <a:pPr marL="194729" indent="0" algn="just">
              <a:buNone/>
            </a:pPr>
            <a:r>
              <a:rPr lang="en-GB" dirty="0">
                <a:solidFill>
                  <a:schemeClr val="accent2"/>
                </a:solidFill>
              </a:rPr>
              <a:t>The Red surface</a:t>
            </a:r>
          </a:p>
          <a:p>
            <a:pPr algn="just"/>
            <a:r>
              <a:rPr lang="en-GB" dirty="0"/>
              <a:t>This is the predicted house price according to the multiple linear regression model.</a:t>
            </a:r>
          </a:p>
          <a:p>
            <a:pPr algn="just"/>
            <a:r>
              <a:rPr lang="en-GB" dirty="0"/>
              <a:t>It’s like the model’s “best guess” of what the price should be based on size, bedrooms, and average distance.</a:t>
            </a:r>
          </a:p>
          <a:p>
            <a:pPr algn="just"/>
            <a:r>
              <a:rPr lang="en-GB" dirty="0"/>
              <a:t>The surface helps you visually compare actual dots (real prices) with the model’s predictions.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94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D4AB-55CF-3D6C-DE04-E11F9C80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39" y="182758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Examples of Models- Logistic model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B48EF-7BE5-9DC6-FD40-0A8F4DFFB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599" y="1254539"/>
            <a:ext cx="10748345" cy="5345044"/>
          </a:xfrm>
        </p:spPr>
        <p:txBody>
          <a:bodyPr/>
          <a:lstStyle/>
          <a:p>
            <a:pPr algn="just"/>
            <a:r>
              <a:rPr lang="en-GB" dirty="0"/>
              <a:t>A logistic model shows growth that starts slow, speeds up, and then slows down again as it reaches a limit (saturation).</a:t>
            </a:r>
          </a:p>
          <a:p>
            <a:pPr algn="just"/>
            <a:r>
              <a:rPr lang="en-GB" dirty="0">
                <a:solidFill>
                  <a:schemeClr val="accent2"/>
                </a:solidFill>
              </a:rPr>
              <a:t>Shape overview: </a:t>
            </a:r>
            <a:r>
              <a:rPr lang="en-GB" dirty="0"/>
              <a:t>It forms an S-shaped curve (also called a sigmoid curve).</a:t>
            </a:r>
          </a:p>
          <a:p>
            <a:pPr algn="just"/>
            <a:r>
              <a:rPr lang="en-GB" dirty="0"/>
              <a:t>S-Shaped Curve (Logistic or Sigmoid Growth)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Shape: Slow start → rapid increase → levels off (saturation)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Think of it like: An S-shaped curve fast growth at first, then it levels off.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1D3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S-shaped models, also known as logistic models, show a more gradual increase initially, followed by a slowdown and levelling off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936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6DAB-446B-8273-3F7B-AC9A7CC4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examples: Logistic model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FEEA6-4C5B-D69B-11F1-D1E76E566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sz="2700" b="1" dirty="0">
                <a:solidFill>
                  <a:schemeClr val="accent2"/>
                </a:solidFill>
              </a:rPr>
              <a:t>Model Type:</a:t>
            </a:r>
            <a:r>
              <a:rPr lang="en-GB" sz="2700" dirty="0">
                <a:solidFill>
                  <a:schemeClr val="accent2"/>
                </a:solidFill>
              </a:rPr>
              <a:t> </a:t>
            </a:r>
            <a:r>
              <a:rPr lang="en-GB" sz="2700" dirty="0"/>
              <a:t>Logistic Model</a:t>
            </a:r>
          </a:p>
          <a:p>
            <a:r>
              <a:rPr lang="en-GB" sz="2700" dirty="0">
                <a:solidFill>
                  <a:srgbClr val="001D35"/>
                </a:solidFill>
                <a:latin typeface="Google Sans"/>
              </a:rPr>
              <a:t>Often used in: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001D35"/>
                </a:solidFill>
                <a:latin typeface="Google Sans"/>
              </a:rPr>
              <a:t>Logistic Regression (for classification problems)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700" dirty="0">
                <a:solidFill>
                  <a:srgbClr val="001D35"/>
                </a:solidFill>
                <a:latin typeface="Google Sans"/>
              </a:rPr>
              <a:t>Logistic Growth Models (in biology, economics, etc.)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655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1C22-60C8-8111-FFF7-F37C96555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</a:t>
            </a:r>
            <a:r>
              <a:rPr lang="en-GB" b="1" dirty="0" err="1">
                <a:solidFill>
                  <a:schemeClr val="accent2"/>
                </a:solidFill>
              </a:rPr>
              <a:t>examples:S-shaped</a:t>
            </a:r>
            <a:r>
              <a:rPr lang="en-GB" b="1" dirty="0">
                <a:solidFill>
                  <a:schemeClr val="accent2"/>
                </a:solidFill>
              </a:rPr>
              <a:t> curve </a:t>
            </a:r>
          </a:p>
        </p:txBody>
      </p:sp>
      <p:pic>
        <p:nvPicPr>
          <p:cNvPr id="8194" name="Picture 2" descr="The Difference between Linear and Nonlinear Regression Models - Statistics  By Jim">
            <a:extLst>
              <a:ext uri="{FF2B5EF4-FFF2-40B4-BE49-F238E27FC236}">
                <a16:creationId xmlns:a16="http://schemas.microsoft.com/office/drawing/2014/main" id="{1A4080BE-D3BD-7C49-A3D7-ED18D7375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35" y="1597589"/>
            <a:ext cx="6902245" cy="43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462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3C8E-559D-93DB-9764-A47ACB01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</a:t>
            </a:r>
            <a:endParaRPr lang="en-GB" dirty="0"/>
          </a:p>
        </p:txBody>
      </p:sp>
      <p:pic>
        <p:nvPicPr>
          <p:cNvPr id="12292" name="Picture 4" descr="Some Basics on the Value of S Curves and Market Adoption of ...">
            <a:extLst>
              <a:ext uri="{FF2B5EF4-FFF2-40B4-BE49-F238E27FC236}">
                <a16:creationId xmlns:a16="http://schemas.microsoft.com/office/drawing/2014/main" id="{CB84E5DE-C9C5-A768-4209-AC10DEB17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279" y="1179551"/>
            <a:ext cx="925830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74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D201-8ABB-28C9-7A2C-6A78054E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648" y="276276"/>
            <a:ext cx="9612721" cy="713600"/>
          </a:xfrm>
        </p:spPr>
        <p:txBody>
          <a:bodyPr/>
          <a:lstStyle/>
          <a:p>
            <a:r>
              <a:rPr lang="en-GB" b="1" dirty="0"/>
              <a:t>Human Learning</a:t>
            </a:r>
            <a:r>
              <a:rPr lang="en-GB" dirty="0"/>
              <a:t> and </a:t>
            </a:r>
            <a:r>
              <a:rPr lang="en-GB" b="1" dirty="0"/>
              <a:t>Machine Learning models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C5E2B5-A227-622E-8E49-C6C88250D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96387"/>
              </p:ext>
            </p:extLst>
          </p:nvPr>
        </p:nvGraphicFramePr>
        <p:xfrm>
          <a:off x="1669107" y="989876"/>
          <a:ext cx="9266739" cy="5665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65474">
                  <a:extLst>
                    <a:ext uri="{9D8B030D-6E8A-4147-A177-3AD203B41FA5}">
                      <a16:colId xmlns:a16="http://schemas.microsoft.com/office/drawing/2014/main" val="4216054226"/>
                    </a:ext>
                  </a:extLst>
                </a:gridCol>
                <a:gridCol w="4012352">
                  <a:extLst>
                    <a:ext uri="{9D8B030D-6E8A-4147-A177-3AD203B41FA5}">
                      <a16:colId xmlns:a16="http://schemas.microsoft.com/office/drawing/2014/main" val="1228942163"/>
                    </a:ext>
                  </a:extLst>
                </a:gridCol>
                <a:gridCol w="3088913">
                  <a:extLst>
                    <a:ext uri="{9D8B030D-6E8A-4147-A177-3AD203B41FA5}">
                      <a16:colId xmlns:a16="http://schemas.microsoft.com/office/drawing/2014/main" val="151984435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r>
                        <a:rPr lang="en-GB" sz="1700" b="1" dirty="0"/>
                        <a:t>Aspect</a:t>
                      </a:r>
                      <a:endParaRPr lang="en-GB" sz="1700" dirty="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GB" sz="1700" b="1"/>
                        <a:t>Human Learning</a:t>
                      </a:r>
                      <a:endParaRPr lang="en-GB" sz="170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GB" sz="1700" b="1"/>
                        <a:t>Machine Learning Models</a:t>
                      </a:r>
                      <a:endParaRPr lang="en-GB" sz="1700"/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4159070763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GB" sz="1700" b="1" dirty="0"/>
                        <a:t>Modality</a:t>
                      </a:r>
                      <a:endParaRPr lang="en-GB" sz="1700" dirty="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GB" sz="1700" b="1"/>
                        <a:t>Multimodal</a:t>
                      </a:r>
                      <a:r>
                        <a:rPr lang="en-GB" sz="1700"/>
                        <a:t>: Learns through vision, hearing, touch, smell, etc.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GB" sz="1700" b="1"/>
                        <a:t>Unimodal or Multimodal</a:t>
                      </a:r>
                      <a:r>
                        <a:rPr lang="en-GB" sz="1700"/>
                        <a:t>: Can handle single or multiple data types (e.g., text, image).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270835909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GB" sz="1700" b="1"/>
                        <a:t>Context Sensitivity</a:t>
                      </a:r>
                      <a:endParaRPr lang="en-GB" sz="170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GB" sz="1700" b="1"/>
                        <a:t>Contextual</a:t>
                      </a:r>
                      <a:r>
                        <a:rPr lang="en-GB" sz="1700"/>
                        <a:t>: Influenced by environment, social interaction, and experience.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GB" sz="1700" b="1"/>
                        <a:t>Data-Driven</a:t>
                      </a:r>
                      <a:r>
                        <a:rPr lang="en-GB" sz="1700"/>
                        <a:t>: Learns from large datasets; context is encoded through data representation.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552374595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GB" sz="1700" b="1"/>
                        <a:t>Complexity</a:t>
                      </a:r>
                      <a:endParaRPr lang="en-GB" sz="170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Complex</a:t>
                      </a:r>
                      <a:r>
                        <a:rPr lang="en-GB" sz="1700" dirty="0"/>
                        <a:t>: Involves knowledge, skills, attitudes, and transfer of learning.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Predictive and Analytical</a:t>
                      </a:r>
                      <a:r>
                        <a:rPr lang="en-GB" sz="1700" dirty="0"/>
                        <a:t>: Focused on pattern recognition, analysis, and prediction.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4062139650"/>
                  </a:ext>
                </a:extLst>
              </a:tr>
              <a:tr h="1047544">
                <a:tc>
                  <a:txBody>
                    <a:bodyPr/>
                    <a:lstStyle/>
                    <a:p>
                      <a:r>
                        <a:rPr lang="en-GB" sz="1700" b="1"/>
                        <a:t>Emotional Factors</a:t>
                      </a:r>
                      <a:endParaRPr lang="en-GB" sz="170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GB" sz="1700" b="1"/>
                        <a:t>Emotional and Intuitive</a:t>
                      </a:r>
                      <a:r>
                        <a:rPr lang="en-GB" sz="1700"/>
                        <a:t>: Emotions and subconscious processes impact learning.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Typically, </a:t>
                      </a:r>
                      <a:r>
                        <a:rPr lang="en-GB" sz="1700" b="1" dirty="0"/>
                        <a:t>Algorithm-Based</a:t>
                      </a:r>
                      <a:r>
                        <a:rPr lang="en-GB" sz="1700" dirty="0"/>
                        <a:t>: Guided by mathematical rules and training processes. Operates through formal algorithms without emotional input.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578886677"/>
                  </a:ext>
                </a:extLst>
              </a:tr>
              <a:tr h="564062">
                <a:tc>
                  <a:txBody>
                    <a:bodyPr/>
                    <a:lstStyle/>
                    <a:p>
                      <a:r>
                        <a:rPr lang="en-GB" sz="1700" b="1"/>
                        <a:t>Learning Mechanism</a:t>
                      </a:r>
                      <a:endParaRPr lang="en-GB" sz="170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Experience-based, adaptive, and intuitive.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Governed by mathematical models and training algorithms.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899976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652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49F3-7458-08F2-E519-C7F2C716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examples: Logistic model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67E9-EE46-B2C9-B65D-A8B073B32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dirty="0">
                <a:solidFill>
                  <a:schemeClr val="accent2"/>
                </a:solidFill>
              </a:rPr>
              <a:t>The logistic growth model </a:t>
            </a:r>
            <a:r>
              <a:rPr lang="en-GB" dirty="0"/>
              <a:t>like mobile internet adoption over time is a regression problem, not classification.</a:t>
            </a:r>
          </a:p>
          <a:p>
            <a:r>
              <a:rPr lang="en-GB" dirty="0"/>
              <a:t>You're predicting a continuous value (like adoption percentage over time).</a:t>
            </a:r>
          </a:p>
          <a:p>
            <a:r>
              <a:rPr lang="en-GB" dirty="0"/>
              <a:t>It's just shaped like an S-curve, but it’s still numeric prediction, not labels</a:t>
            </a:r>
          </a:p>
        </p:txBody>
      </p:sp>
    </p:spTree>
    <p:extLst>
      <p:ext uri="{BB962C8B-B14F-4D97-AF65-F5344CB8AC3E}">
        <p14:creationId xmlns:p14="http://schemas.microsoft.com/office/powerpoint/2010/main" val="11725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4A21-F7F7-6377-D2FB-7883337DC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998" y="111378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examples: The logistic growth model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6160C-56A3-E4FD-1321-DC48BB53C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13998" y="1116439"/>
            <a:ext cx="9144792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28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81C7-4EB1-BBDD-80B8-2379C8F3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examples: Logistic model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12800-BCFB-C063-6F9B-F68FF9FD9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dirty="0">
                <a:solidFill>
                  <a:schemeClr val="accent2"/>
                </a:solidFill>
              </a:rPr>
              <a:t>But when is it a classification problem?</a:t>
            </a:r>
          </a:p>
          <a:p>
            <a:r>
              <a:rPr lang="en-GB" dirty="0"/>
              <a:t>When you use a logistic model for classification, it’s typically Logistic Regression but goal is to:</a:t>
            </a:r>
          </a:p>
          <a:p>
            <a:r>
              <a:rPr lang="en-GB" dirty="0"/>
              <a:t>Predict categories, e.g.: Will a student drop out? → Yes/No</a:t>
            </a:r>
          </a:p>
          <a:p>
            <a:r>
              <a:rPr lang="en-GB" dirty="0"/>
              <a:t>Is this SMS spam? → Spam/Not spam</a:t>
            </a:r>
          </a:p>
          <a:p>
            <a:r>
              <a:rPr lang="en-GB" dirty="0"/>
              <a:t>Will the maize crop fail? → Fail/Not fail.</a:t>
            </a:r>
          </a:p>
          <a:p>
            <a:pPr marL="194729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A1919F-87C1-22FC-B298-A15A63228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743771"/>
              </p:ext>
            </p:extLst>
          </p:nvPr>
        </p:nvGraphicFramePr>
        <p:xfrm>
          <a:off x="2173527" y="4704282"/>
          <a:ext cx="8757804" cy="1645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46592">
                  <a:extLst>
                    <a:ext uri="{9D8B030D-6E8A-4147-A177-3AD203B41FA5}">
                      <a16:colId xmlns:a16="http://schemas.microsoft.com/office/drawing/2014/main" val="2245423734"/>
                    </a:ext>
                  </a:extLst>
                </a:gridCol>
                <a:gridCol w="2224140">
                  <a:extLst>
                    <a:ext uri="{9D8B030D-6E8A-4147-A177-3AD203B41FA5}">
                      <a16:colId xmlns:a16="http://schemas.microsoft.com/office/drawing/2014/main" val="795441235"/>
                    </a:ext>
                  </a:extLst>
                </a:gridCol>
                <a:gridCol w="1678474">
                  <a:extLst>
                    <a:ext uri="{9D8B030D-6E8A-4147-A177-3AD203B41FA5}">
                      <a16:colId xmlns:a16="http://schemas.microsoft.com/office/drawing/2014/main" val="2881067406"/>
                    </a:ext>
                  </a:extLst>
                </a:gridCol>
                <a:gridCol w="2208598">
                  <a:extLst>
                    <a:ext uri="{9D8B030D-6E8A-4147-A177-3AD203B41FA5}">
                      <a16:colId xmlns:a16="http://schemas.microsoft.com/office/drawing/2014/main" val="3454771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Output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Is it Classification?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671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Logistic Growth Model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e.g. Internet adoption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Continuous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❌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168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Logistic Regression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e.g. Predict dropout (Yes/No)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Class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03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571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41E4-7AB5-C788-2F2D-0EB8BCCE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 :Logistic model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A9C8C-6916-1B62-9F58-233600A0E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1111" y="1397584"/>
            <a:ext cx="7978831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08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B5C6-C2EE-D1B1-8058-E0FC47F6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 :Logistic model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2E0AFB-1C1B-4526-6549-C35239858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07782" y="1437609"/>
            <a:ext cx="714650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 dots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Predicted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drop 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(Class =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Green dots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Predicted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(Class =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Logistic regression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Dashed line at 0.5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Classification threshold</a:t>
            </a:r>
          </a:p>
        </p:txBody>
      </p:sp>
    </p:spTree>
    <p:extLst>
      <p:ext uri="{BB962C8B-B14F-4D97-AF65-F5344CB8AC3E}">
        <p14:creationId xmlns:p14="http://schemas.microsoft.com/office/powerpoint/2010/main" val="2027461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7A31E-BE86-7EE1-744D-749EC139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39" y="141195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Examples of Models- Logistic model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EE345-9084-9671-F56B-33B48F523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600" b="1" dirty="0">
                <a:solidFill>
                  <a:schemeClr val="accent2"/>
                </a:solidFill>
              </a:rPr>
              <a:t>Use When:</a:t>
            </a:r>
            <a:endParaRPr lang="en-GB" sz="2600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There is a </a:t>
            </a:r>
            <a:r>
              <a:rPr lang="en-GB" sz="2600" b="1" dirty="0"/>
              <a:t>carrying capacity</a:t>
            </a:r>
            <a:r>
              <a:rPr lang="en-GB" sz="2600" dirty="0"/>
              <a:t> or upper limit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Growth slows as it approaches a maximum</a:t>
            </a:r>
          </a:p>
          <a:p>
            <a:pPr>
              <a:buNone/>
            </a:pPr>
            <a:r>
              <a:rPr lang="en-GB" sz="2600" b="1" dirty="0">
                <a:solidFill>
                  <a:schemeClr val="accent2"/>
                </a:solidFill>
              </a:rPr>
              <a:t>Real-World Examples:</a:t>
            </a:r>
            <a:endParaRPr lang="en-GB" sz="2600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Technology adoption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Disease spread with herd immunity</a:t>
            </a:r>
          </a:p>
          <a:p>
            <a:pPr marL="194729" indent="0">
              <a:buNone/>
            </a:pPr>
            <a:r>
              <a:rPr lang="en-GB" sz="2600" b="1" dirty="0"/>
              <a:t>Example:</a:t>
            </a:r>
            <a:r>
              <a:rPr lang="en-GB" sz="2600" dirty="0"/>
              <a:t> </a:t>
            </a:r>
            <a:r>
              <a:rPr lang="en-GB" sz="2600" i="1" dirty="0"/>
              <a:t>How a disease like cholera spreads and slows over time</a:t>
            </a:r>
            <a:endParaRPr lang="en-GB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This means: The disease spreads quickly at first but then slows down as more people recover or get treated.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600" dirty="0"/>
              <a:t>Battery charging over time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950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213-D706-F78C-8A24-81D124D7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74" y="424671"/>
            <a:ext cx="11405362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examples: J-Shaped Curve (Exponential Growth)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67CA3-A126-EBB6-F181-57A90AB54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J-Shaped Curve :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shows a pattern where change starts </a:t>
            </a:r>
            <a:r>
              <a:rPr lang="en-GB" b="1" dirty="0"/>
              <a:t>small</a:t>
            </a:r>
            <a:r>
              <a:rPr lang="en-GB" dirty="0"/>
              <a:t>, then becomes </a:t>
            </a:r>
            <a:r>
              <a:rPr lang="en-GB" b="1" dirty="0"/>
              <a:t>faster and faster</a:t>
            </a:r>
            <a:r>
              <a:rPr lang="en-GB" dirty="0"/>
              <a:t> either increasing or decreasing rapidly.</a:t>
            </a:r>
          </a:p>
          <a:p>
            <a:r>
              <a:rPr lang="en-GB" b="1" dirty="0"/>
              <a:t>Exponential Model</a:t>
            </a:r>
            <a:endParaRPr lang="en-GB" dirty="0"/>
          </a:p>
          <a:p>
            <a:pPr lvl="1"/>
            <a:r>
              <a:rPr lang="en-GB" dirty="0"/>
              <a:t>Exponential Growth: 📈 Exponential Growth Model</a:t>
            </a:r>
          </a:p>
          <a:p>
            <a:pPr lvl="1"/>
            <a:r>
              <a:rPr lang="en-GB" dirty="0"/>
              <a:t>Exponential Decay: 📉 Exponential Decay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36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5283-C2CA-B872-0404-6C542FB6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examples: Exponential Growth/Decay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6F635-6D4C-FC0B-A3AE-40946B1DE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l="3239"/>
          <a:stretch>
            <a:fillRect/>
          </a:stretch>
        </p:blipFill>
        <p:spPr>
          <a:xfrm>
            <a:off x="1257299" y="1363791"/>
            <a:ext cx="1022753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23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4D73-F4B9-E4CA-77C5-8BB52ED9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examples: Exponential model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8FCBE-0FBC-3368-B247-640ED4325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Use When:</a:t>
            </a:r>
          </a:p>
          <a:p>
            <a:r>
              <a:rPr lang="en-GB" dirty="0"/>
              <a:t>Growth or decay is </a:t>
            </a:r>
            <a:r>
              <a:rPr lang="en-GB" b="1" dirty="0"/>
              <a:t>not constant</a:t>
            </a:r>
            <a:endParaRPr lang="en-GB" dirty="0"/>
          </a:p>
          <a:p>
            <a:r>
              <a:rPr lang="en-GB" dirty="0"/>
              <a:t>Change speeds up over time</a:t>
            </a:r>
          </a:p>
          <a:p>
            <a:r>
              <a:rPr lang="en-GB" dirty="0"/>
              <a:t>Data doesn’t fit a straight line or S-curve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Growth or decay accelerates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86665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0AC5E-C384-9635-28B5-FCD98E151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1546C-A191-1269-1439-F4AD63B2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 :Exponential model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E7315-DDA5-3A26-939C-9752C8B37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974" y="1264930"/>
            <a:ext cx="11253354" cy="5345044"/>
          </a:xfrm>
        </p:spPr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Real-World Examples: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i="1" dirty="0"/>
              <a:t>Population growth </a:t>
            </a:r>
            <a:r>
              <a:rPr lang="en-GB" dirty="0"/>
              <a:t>in fast-growing districts </a:t>
            </a:r>
            <a:r>
              <a:rPr lang="en-GB" i="1" dirty="0"/>
              <a:t>in Malawi over the years</a:t>
            </a:r>
            <a:endParaRPr lang="en-GB" dirty="0"/>
          </a:p>
          <a:p>
            <a:r>
              <a:rPr lang="en-GB" dirty="0"/>
              <a:t>Spread of infectious diseases (e.g., cholera or COVID-19 cases)</a:t>
            </a:r>
          </a:p>
          <a:p>
            <a:r>
              <a:rPr lang="en-GB" dirty="0"/>
              <a:t>Radioactive decay (science lab experiments)</a:t>
            </a:r>
          </a:p>
          <a:p>
            <a:r>
              <a:rPr lang="en-GB" dirty="0"/>
              <a:t>Mobile money users doubling rapidly in rural areas</a:t>
            </a:r>
          </a:p>
          <a:p>
            <a:pPr marL="194729" indent="0">
              <a:buNone/>
            </a:pPr>
            <a:endParaRPr lang="en-GB" dirty="0"/>
          </a:p>
          <a:p>
            <a:pPr marL="194729" indent="0">
              <a:buNone/>
            </a:pPr>
            <a:r>
              <a:rPr lang="en-GB" b="1" dirty="0"/>
              <a:t>Think of it like:</a:t>
            </a:r>
            <a:r>
              <a:rPr lang="en-GB" dirty="0"/>
              <a:t> A snowball rolling down a hill – it starts small but grows quickly.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72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54A4-010B-0412-DED2-FF1C8928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What is a Model?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163F9-9190-1180-F282-1BF88FD46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dirty="0"/>
              <a:t>Whether physical or mathematical, models help us understand, explain, and predict the world using data.</a:t>
            </a:r>
          </a:p>
          <a:p>
            <a:pPr algn="just"/>
            <a:r>
              <a:rPr lang="en-GB" dirty="0"/>
              <a:t>In Data Science a </a:t>
            </a:r>
            <a:r>
              <a:rPr lang="en-GB" dirty="0">
                <a:solidFill>
                  <a:schemeClr val="accent2"/>
                </a:solidFill>
              </a:rPr>
              <a:t>model</a:t>
            </a:r>
            <a:r>
              <a:rPr lang="en-GB" dirty="0"/>
              <a:t> is a program or system that learns from data to make predictions or decisions. </a:t>
            </a:r>
          </a:p>
          <a:p>
            <a:pPr marL="194729" indent="0" algn="just">
              <a:buNone/>
            </a:pPr>
            <a:endParaRPr lang="en-GB" dirty="0"/>
          </a:p>
          <a:p>
            <a:pPr algn="just"/>
            <a:r>
              <a:rPr lang="en-GB" dirty="0">
                <a:solidFill>
                  <a:schemeClr val="accent2"/>
                </a:solidFill>
              </a:rPr>
              <a:t>Physical models</a:t>
            </a:r>
            <a:r>
              <a:rPr lang="en-GB" dirty="0"/>
              <a:t>: These are small-scale, tangible representations of something real.</a:t>
            </a:r>
          </a:p>
          <a:p>
            <a:pPr marL="194729" indent="0" algn="just">
              <a:buNone/>
            </a:pPr>
            <a:endParaRPr lang="en-GB" dirty="0"/>
          </a:p>
          <a:p>
            <a:pPr algn="just"/>
            <a:r>
              <a:rPr lang="en-GB" dirty="0"/>
              <a:t>Example: A map of Malawi or a 3D model of a building.</a:t>
            </a:r>
          </a:p>
          <a:p>
            <a:pPr algn="just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4003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5F810-2F0D-38F4-5D55-608C88EC2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7FC6-902E-A193-7850-D7C29B91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examples: Exponential model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pic>
        <p:nvPicPr>
          <p:cNvPr id="10244" name="Picture 4" descr="Exponential growth &amp; logistic growth (article) | Khan Academy">
            <a:extLst>
              <a:ext uri="{FF2B5EF4-FFF2-40B4-BE49-F238E27FC236}">
                <a16:creationId xmlns:a16="http://schemas.microsoft.com/office/drawing/2014/main" id="{EC58E41A-C4D1-4358-1413-854619D7C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10" y="1074673"/>
            <a:ext cx="6115664" cy="546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6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2017-AC43-9CFD-DF69-B26F9ADB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A3F06-39C9-3307-3F19-FC152E919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The main difference between exponential growth and S-shaped (logistic) growth lies in how they account for resource limitations. </a:t>
            </a:r>
          </a:p>
          <a:p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Exponential growth models, often represented by a J-shaped curve, assume unlimited resources and lead to rapid, accelerating growth. </a:t>
            </a:r>
          </a:p>
          <a:p>
            <a:r>
              <a:rPr lang="en-GB" b="0" i="0" dirty="0">
                <a:solidFill>
                  <a:srgbClr val="001D35"/>
                </a:solidFill>
                <a:effectLst/>
                <a:latin typeface="Google Sans"/>
              </a:rPr>
              <a:t>S-shaped growth, on the other hand, incorporates resource constraints and a carrying capacity, resulting in a slower, then accelerating, growth that eventually plateaus.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579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1455-E5B3-5D29-8BE6-C23E4CC2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examples</a:t>
            </a:r>
            <a:endParaRPr lang="en-GB" dirty="0"/>
          </a:p>
        </p:txBody>
      </p:sp>
      <p:pic>
        <p:nvPicPr>
          <p:cNvPr id="11266" name="Picture 2" descr="5.3 Populations | i am so">
            <a:extLst>
              <a:ext uri="{FF2B5EF4-FFF2-40B4-BE49-F238E27FC236}">
                <a16:creationId xmlns:a16="http://schemas.microsoft.com/office/drawing/2014/main" id="{BCDBBDE7-ECE3-567D-02F1-25A057959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660" y="1451602"/>
            <a:ext cx="8157520" cy="468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16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DF56C-9E62-5362-6D31-50B2F927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0" y="141195"/>
            <a:ext cx="11219399" cy="638123"/>
          </a:xfrm>
        </p:spPr>
        <p:txBody>
          <a:bodyPr/>
          <a:lstStyle/>
          <a:p>
            <a:r>
              <a:rPr lang="en-GB" sz="2800" b="1" dirty="0">
                <a:solidFill>
                  <a:schemeClr val="accent2"/>
                </a:solidFill>
              </a:rPr>
              <a:t>Model examples: U-Shaped or Inverted U (Quadratic or Polynomial)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293F-0BAE-F1A4-708E-BE8F1EE4D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Shape:</a:t>
            </a:r>
            <a:r>
              <a:rPr lang="en-GB" dirty="0"/>
              <a:t> Data curves once (either up or down)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Model Type:</a:t>
            </a:r>
            <a:r>
              <a:rPr lang="en-GB" dirty="0"/>
              <a:t> Polynomial Model (usually degree 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Equation:</a:t>
            </a:r>
            <a:r>
              <a:rPr lang="en-GB" dirty="0"/>
              <a:t> </a:t>
            </a:r>
          </a:p>
          <a:p>
            <a:pPr marL="194729" indent="0">
              <a:buNone/>
            </a:pPr>
            <a:r>
              <a:rPr lang="en-GB" b="1" dirty="0"/>
              <a:t>Examples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Quadratic Regression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Polynomial Regression</a:t>
            </a:r>
            <a:r>
              <a:rPr lang="en-GB" dirty="0"/>
              <a:t> (degree &gt;1)</a:t>
            </a:r>
          </a:p>
          <a:p>
            <a:pPr>
              <a:buNone/>
            </a:pPr>
            <a:r>
              <a:rPr lang="en-GB" b="1" dirty="0"/>
              <a:t>Use When: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has a turning point (minimum or maximum)</a:t>
            </a:r>
          </a:p>
          <a:p>
            <a:pPr>
              <a:buNone/>
            </a:pPr>
            <a:r>
              <a:rPr lang="en-GB" b="1" dirty="0"/>
              <a:t>Real-World Examples: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Projectile motion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Cost vs. quantity (economies of scale)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CD25A-A533-7F47-6117-8E547A4C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776" y="2252433"/>
            <a:ext cx="2966042" cy="66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90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6B8B-60E1-545B-9BCF-3C8926CC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55" y="141195"/>
            <a:ext cx="11159836" cy="713600"/>
          </a:xfrm>
        </p:spPr>
        <p:txBody>
          <a:bodyPr/>
          <a:lstStyle/>
          <a:p>
            <a:r>
              <a:rPr lang="en-GB" sz="2800" b="1" dirty="0">
                <a:solidFill>
                  <a:schemeClr val="accent2"/>
                </a:solidFill>
              </a:rPr>
              <a:t>Model examples: U-Shaped or Inverted U (Quadratic or Polynomial)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1B2F0-FCD2-1AF8-8C0E-B0C36301B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842" y="1366381"/>
            <a:ext cx="7390099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568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DB3E-E5AC-1206-60D4-7627EB76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1" y="141195"/>
            <a:ext cx="10386190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Step Function Modelling</a:t>
            </a:r>
            <a:r>
              <a:rPr lang="en-GB" dirty="0">
                <a:solidFill>
                  <a:schemeClr val="accent2"/>
                </a:solidFill>
              </a:rPr>
              <a:t> or </a:t>
            </a:r>
            <a:r>
              <a:rPr lang="en-GB" b="1" dirty="0">
                <a:solidFill>
                  <a:schemeClr val="accent2"/>
                </a:solidFill>
              </a:rPr>
              <a:t>Piecewise Modelling</a:t>
            </a:r>
            <a:br>
              <a:rPr lang="en-GB" b="1" dirty="0">
                <a:solidFill>
                  <a:schemeClr val="accent2"/>
                </a:solidFill>
              </a:rPr>
            </a:b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55CC3-86E3-4697-86E8-225DC649B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Plateau or Step Trend</a:t>
            </a:r>
          </a:p>
          <a:p>
            <a:pPr marL="194729" indent="0" algn="just">
              <a:buNone/>
            </a:pPr>
            <a:r>
              <a:rPr lang="en-GB" dirty="0"/>
              <a:t>This modelling approach is used when data shows sudden changes followed by periods of stability, forming a plateau or step-like trend. </a:t>
            </a:r>
          </a:p>
          <a:p>
            <a:pPr marL="194729" indent="0" algn="just">
              <a:buNone/>
            </a:pPr>
            <a:r>
              <a:rPr lang="en-GB" dirty="0"/>
              <a:t>The model doesn't assume a smooth, continuous relationship but instead defines distinct intervals (pieces) where the behaviour remains relatively constant, and then abruptly shifts at known points.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22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05A8-1089-E6A8-01C8-241FCDE22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445" y="141195"/>
            <a:ext cx="10496345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Step Function Modelling</a:t>
            </a:r>
            <a:r>
              <a:rPr lang="en-GB" dirty="0">
                <a:solidFill>
                  <a:schemeClr val="accent2"/>
                </a:solidFill>
              </a:rPr>
              <a:t> or </a:t>
            </a:r>
            <a:r>
              <a:rPr lang="en-GB" b="1" dirty="0">
                <a:solidFill>
                  <a:schemeClr val="accent2"/>
                </a:solidFill>
              </a:rPr>
              <a:t>Piecewise Modelling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A0472-7FC4-33EB-8FA3-EDE06DD8C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981" y="1057111"/>
            <a:ext cx="10496345" cy="5345044"/>
          </a:xfrm>
        </p:spPr>
        <p:txBody>
          <a:bodyPr/>
          <a:lstStyle/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Shape: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Sudden changes jumps or drops, then flat regions, then a step pattern stabilisation</a:t>
            </a:r>
          </a:p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Model Type: </a:t>
            </a:r>
          </a:p>
          <a:p>
            <a:pPr algn="just"/>
            <a:r>
              <a:rPr lang="en-GB" dirty="0">
                <a:solidFill>
                  <a:schemeClr val="accent2"/>
                </a:solidFill>
              </a:rPr>
              <a:t>Step Function: </a:t>
            </a:r>
            <a:r>
              <a:rPr lang="en-GB" dirty="0"/>
              <a:t>Assigns constant values within intervals. </a:t>
            </a:r>
            <a:r>
              <a:rPr lang="en-GB" dirty="0">
                <a:solidFill>
                  <a:schemeClr val="accent2"/>
                </a:solidFill>
              </a:rPr>
              <a:t>Piecewise Function: </a:t>
            </a:r>
            <a:r>
              <a:rPr lang="en-GB" dirty="0"/>
              <a:t>Uses different functions or constants for different intervals. </a:t>
            </a:r>
          </a:p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Equation: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Depends on piecewise definition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218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106A-EBBA-5EC7-22AC-2673A5A6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873" y="141195"/>
            <a:ext cx="10298917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Step Function Modelling</a:t>
            </a:r>
            <a:r>
              <a:rPr lang="en-GB" dirty="0">
                <a:solidFill>
                  <a:schemeClr val="accent2"/>
                </a:solidFill>
              </a:rPr>
              <a:t> or </a:t>
            </a:r>
            <a:r>
              <a:rPr lang="en-GB" b="1" dirty="0">
                <a:solidFill>
                  <a:schemeClr val="accent2"/>
                </a:solidFill>
              </a:rPr>
              <a:t>Piecewise Modelling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F830F-3520-1BEF-754F-E27466AB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63" y="1423274"/>
            <a:ext cx="7480498" cy="482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186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9F5D-4109-2404-814F-FD5D4D4B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83" y="141195"/>
            <a:ext cx="10537908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Step Function Modelling</a:t>
            </a:r>
            <a:r>
              <a:rPr lang="en-GB" dirty="0">
                <a:solidFill>
                  <a:schemeClr val="accent2"/>
                </a:solidFill>
              </a:rPr>
              <a:t> or </a:t>
            </a:r>
            <a:r>
              <a:rPr lang="en-GB" b="1" dirty="0">
                <a:solidFill>
                  <a:schemeClr val="accent2"/>
                </a:solidFill>
              </a:rPr>
              <a:t>Piecewise Modelling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BA8C-5DE8-EE70-445B-D07E727D0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Examples:</a:t>
            </a:r>
            <a:endParaRPr lang="en-GB" dirty="0">
              <a:solidFill>
                <a:schemeClr val="accent2"/>
              </a:solidFill>
            </a:endParaRPr>
          </a:p>
          <a:p>
            <a:pPr marL="194729" indent="0" algn="just">
              <a:buNone/>
            </a:pPr>
            <a:r>
              <a:rPr lang="en-US" altLang="en-US" b="1" dirty="0">
                <a:latin typeface="Arial" panose="020B0604020202020204" pitchFamily="34" charset="0"/>
              </a:rPr>
              <a:t>Decision Trees</a:t>
            </a:r>
            <a:r>
              <a:rPr lang="en-US" altLang="en-US" dirty="0">
                <a:latin typeface="Arial" panose="020B0604020202020204" pitchFamily="34" charset="0"/>
              </a:rPr>
              <a:t>: Split data at thresholds, leading to discrete steps in prediction.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Stepwise Regression: </a:t>
            </a:r>
            <a:r>
              <a:rPr lang="en-US" altLang="en-US" dirty="0">
                <a:latin typeface="Arial" panose="020B0604020202020204" pitchFamily="34" charset="0"/>
              </a:rPr>
              <a:t>Adds/removes variables in steps.</a:t>
            </a:r>
          </a:p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Use When: </a:t>
            </a:r>
            <a:r>
              <a:rPr lang="en-US" altLang="en-US" dirty="0">
                <a:latin typeface="Arial" panose="020B0604020202020204" pitchFamily="34" charset="0"/>
              </a:rPr>
              <a:t>There are </a:t>
            </a:r>
            <a:r>
              <a:rPr lang="en-US" altLang="en-US" b="1" dirty="0">
                <a:latin typeface="Arial" panose="020B0604020202020204" pitchFamily="34" charset="0"/>
              </a:rPr>
              <a:t>known breakpoints</a:t>
            </a:r>
            <a:r>
              <a:rPr lang="en-US" altLang="en-US" dirty="0">
                <a:latin typeface="Arial" panose="020B0604020202020204" pitchFamily="34" charset="0"/>
              </a:rPr>
              <a:t> in the data — e.g., policy changes, regime shifts, or technical thresholds</a:t>
            </a:r>
            <a:endParaRPr lang="en-GB" dirty="0"/>
          </a:p>
          <a:p>
            <a:pPr marL="194729" indent="0">
              <a:buNone/>
            </a:pPr>
            <a:r>
              <a:rPr lang="en-GB" sz="2400" b="1" dirty="0">
                <a:solidFill>
                  <a:schemeClr val="accent2"/>
                </a:solidFill>
              </a:rPr>
              <a:t>Common Use Cases:</a:t>
            </a:r>
          </a:p>
          <a:p>
            <a:r>
              <a:rPr lang="en-GB" sz="2400" dirty="0"/>
              <a:t>Sales data after a product launch</a:t>
            </a:r>
          </a:p>
          <a:p>
            <a:r>
              <a:rPr lang="en-GB" sz="2400" dirty="0"/>
              <a:t>Website traffic before and after a campaign</a:t>
            </a:r>
          </a:p>
          <a:p>
            <a:r>
              <a:rPr lang="en-GB" sz="2400" dirty="0"/>
              <a:t>Economic data following regulation changes</a:t>
            </a:r>
          </a:p>
          <a:p>
            <a:pPr algn="just"/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4046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DAE3-450E-5D81-DDBE-CF4CF06A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chemeClr val="bg1"/>
                </a:solidFill>
              </a:rPr>
              <a:t>2.3 Evaluating Model Performance Matters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76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BC65-F228-929D-B4ED-E6DA341F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What is a Model?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66A70-066B-47AE-C33D-3B3AAAE1E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1254539"/>
            <a:ext cx="10550806" cy="5345044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accent2"/>
                </a:solidFill>
              </a:rPr>
              <a:t>model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is a simplified version of something in the real world that helps us understand, explain, or predict how things work.</a:t>
            </a:r>
          </a:p>
          <a:p>
            <a:r>
              <a:rPr lang="en-GB" dirty="0"/>
              <a:t>A map is a model of a place. It shows important features like roads and rivers but leaves out small details.</a:t>
            </a:r>
          </a:p>
          <a:p>
            <a:r>
              <a:rPr lang="en-GB" dirty="0"/>
              <a:t>A toy airplane is a model of a real airplane. </a:t>
            </a:r>
          </a:p>
          <a:p>
            <a:r>
              <a:rPr lang="en-GB" dirty="0"/>
              <a:t>It helps us see what a plane looks like without needing the real one.</a:t>
            </a:r>
          </a:p>
          <a:p>
            <a:r>
              <a:rPr lang="en-GB" dirty="0"/>
              <a:t>In science or math, a model could be an equation that shows how something behaves like how fast something falls.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434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508C-276F-9779-5E54-06780C07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Why Evaluating Model Performance Matters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FEB6B-B62F-BD41-8B21-3B79A0E08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Building a predictive model is only half the job the other half is </a:t>
            </a:r>
            <a:r>
              <a:rPr lang="en-GB" b="1" dirty="0"/>
              <a:t>evaluating how well the model performs</a:t>
            </a:r>
            <a:r>
              <a:rPr lang="en-GB" dirty="0"/>
              <a:t>. Without proper evaluation, you can’t tell whether a model is making accurate predictions, overfitting the data, or missing key patterns.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1197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3A56-730D-1EE0-C93A-2A2EDEBC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39" y="338622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Why Evaluating Model Performance Matters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0E733-6756-5266-8D39-092DF4251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ensure a model is reliable, accurate, and generalizes well to new data, data scientists use a variety of tools and techniques. </a:t>
            </a:r>
          </a:p>
          <a:p>
            <a:pPr marL="194729" indent="0">
              <a:buNone/>
            </a:pPr>
            <a:r>
              <a:rPr lang="en-GB" dirty="0"/>
              <a:t>These help in:</a:t>
            </a:r>
          </a:p>
          <a:p>
            <a:r>
              <a:rPr lang="en-GB" dirty="0"/>
              <a:t>Assessing how well the model fits the data</a:t>
            </a:r>
          </a:p>
          <a:p>
            <a:r>
              <a:rPr lang="en-GB" dirty="0"/>
              <a:t>Measuring prediction errors</a:t>
            </a:r>
          </a:p>
          <a:p>
            <a:r>
              <a:rPr lang="en-GB" dirty="0"/>
              <a:t>Diagnosing performance issues</a:t>
            </a:r>
          </a:p>
          <a:p>
            <a:r>
              <a:rPr lang="en-GB" dirty="0"/>
              <a:t>Improving the model for better outcomes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4519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26C3-C61B-BACE-7BF7-565EE691E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Evaluating Model Fit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68D57-D27F-A8A8-CEE7-1682942EA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00" y="1117904"/>
            <a:ext cx="10251600" cy="5345044"/>
          </a:xfrm>
        </p:spPr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Choosing the Right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Start simple </a:t>
            </a:r>
            <a:r>
              <a:rPr lang="en-GB" dirty="0"/>
              <a:t>Begin with a simple model  like a </a:t>
            </a:r>
            <a:r>
              <a:rPr lang="en-GB" b="1" dirty="0"/>
              <a:t>linear model</a:t>
            </a:r>
            <a:r>
              <a:rPr lang="en-GB" dirty="0"/>
              <a:t> (a straight line).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You want to predict </a:t>
            </a:r>
            <a:r>
              <a:rPr lang="en-GB" b="1" dirty="0"/>
              <a:t>maize yield</a:t>
            </a:r>
            <a:r>
              <a:rPr lang="en-GB" dirty="0"/>
              <a:t> based on </a:t>
            </a:r>
            <a:r>
              <a:rPr lang="en-GB" b="1" dirty="0"/>
              <a:t>rainfall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Use background knowledge – rainfall doesn’t grow crops instantly, so maybe not linear</a:t>
            </a:r>
          </a:p>
          <a:p>
            <a:r>
              <a:rPr lang="en-GB" dirty="0"/>
              <a:t>When building a model to predict something (like crop yield, prices, or rainfall), it's important to check if the model fits the data well. This is called evaluating model fit.</a:t>
            </a:r>
            <a:br>
              <a:rPr lang="en-GB" dirty="0"/>
            </a:br>
            <a:r>
              <a:rPr lang="en-GB" dirty="0"/>
              <a:t>Why? It’s easy to understand and often works well enough.</a:t>
            </a:r>
          </a:p>
        </p:txBody>
      </p:sp>
    </p:spTree>
    <p:extLst>
      <p:ext uri="{BB962C8B-B14F-4D97-AF65-F5344CB8AC3E}">
        <p14:creationId xmlns:p14="http://schemas.microsoft.com/office/powerpoint/2010/main" val="3229336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436A-50B4-ECA8-F6F4-20D1A1AE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Evaluating Model Fit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50145-858F-0136-9CCF-D78D6CBF7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Choosing the Right Model</a:t>
            </a:r>
            <a:endParaRPr lang="en-GB" dirty="0">
              <a:solidFill>
                <a:schemeClr val="accent2"/>
              </a:solidFill>
            </a:endParaRPr>
          </a:p>
          <a:p>
            <a:pPr marL="194729" indent="0">
              <a:buNone/>
            </a:pPr>
            <a:r>
              <a:rPr lang="en-GB" dirty="0">
                <a:solidFill>
                  <a:schemeClr val="accent2"/>
                </a:solidFill>
              </a:rPr>
              <a:t>Increase complexity only if needed</a:t>
            </a:r>
          </a:p>
          <a:p>
            <a:r>
              <a:rPr lang="en-GB" dirty="0"/>
              <a:t>Make it more complex only when necessary. If the simple model doesn’t work well (big errors or strange results), then try a more complex one (e.g., stepwise, polynomial, decision tree).</a:t>
            </a:r>
          </a:p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Example</a:t>
            </a:r>
            <a:r>
              <a:rPr lang="en-GB" dirty="0">
                <a:solidFill>
                  <a:schemeClr val="accent2"/>
                </a:solidFill>
              </a:rPr>
              <a:t>:</a:t>
            </a:r>
            <a:br>
              <a:rPr lang="en-GB" dirty="0"/>
            </a:br>
            <a:r>
              <a:rPr lang="en-GB" dirty="0"/>
              <a:t>If you see that after a certain amount of rain, the maize yield doesn’t increase (it plateaus or even drops), a straight line isn’t the best choice maybe a step function or curve fits better.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7329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C5D4-9AA1-9945-F55C-1658A21D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Evaluating Model Fit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8FB05-3323-39B2-91A6-DF2AFB599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 algn="just">
              <a:buNone/>
            </a:pPr>
            <a:r>
              <a:rPr lang="en-GB" b="1" dirty="0">
                <a:solidFill>
                  <a:schemeClr val="accent2"/>
                </a:solidFill>
              </a:rPr>
              <a:t>Choosing the Right Model</a:t>
            </a:r>
          </a:p>
          <a:p>
            <a:pPr marL="194729" indent="0" algn="just">
              <a:buNone/>
            </a:pPr>
            <a:r>
              <a:rPr lang="en-GB" dirty="0">
                <a:solidFill>
                  <a:schemeClr val="accent2"/>
                </a:solidFill>
              </a:rPr>
              <a:t>Use Local Knowledge</a:t>
            </a:r>
          </a:p>
          <a:p>
            <a:pPr algn="just"/>
            <a:r>
              <a:rPr lang="en-GB" dirty="0"/>
              <a:t>.Use local knowledge to guide model choice.</a:t>
            </a:r>
          </a:p>
          <a:p>
            <a:pPr algn="just"/>
            <a:r>
              <a:rPr lang="en-GB" dirty="0"/>
              <a:t>Don’t just trust the model  use </a:t>
            </a:r>
            <a:r>
              <a:rPr lang="en-GB" b="1" dirty="0"/>
              <a:t>what you know from real life</a:t>
            </a:r>
            <a:r>
              <a:rPr lang="en-GB" dirty="0"/>
              <a:t>.</a:t>
            </a:r>
          </a:p>
          <a:p>
            <a:pPr marL="194729" indent="0">
              <a:buNone/>
            </a:pPr>
            <a:r>
              <a:rPr lang="en-GB" b="1" dirty="0"/>
              <a:t>Example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Rain doesn't grow crops instantly.</a:t>
            </a:r>
          </a:p>
          <a:p>
            <a:pPr algn="just"/>
            <a:r>
              <a:rPr lang="en-GB" dirty="0"/>
              <a:t>Too much rain can damage crops.</a:t>
            </a:r>
          </a:p>
          <a:p>
            <a:pPr algn="just"/>
            <a:r>
              <a:rPr lang="en-GB" dirty="0"/>
              <a:t>Fertilizer use or planting time also affects yield.</a:t>
            </a:r>
          </a:p>
          <a:p>
            <a:pPr algn="just"/>
            <a:r>
              <a:rPr lang="en-GB" dirty="0"/>
              <a:t>So, your model should reflect that:</a:t>
            </a:r>
          </a:p>
          <a:p>
            <a:pPr algn="just"/>
            <a:r>
              <a:rPr lang="en-GB" dirty="0"/>
              <a:t>Maybe delay the impact of rain by a few weeks.</a:t>
            </a:r>
          </a:p>
          <a:p>
            <a:pPr algn="just"/>
            <a:r>
              <a:rPr lang="en-GB" dirty="0"/>
              <a:t>Don’t assume yield always increases with rain.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9650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FAE1-E16C-6079-28C1-145C31A4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1" y="141195"/>
            <a:ext cx="10386190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Tools to Evaluate and Improve Model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36A7-58CF-6EA0-AC04-77811437B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Error Metrics</a:t>
            </a:r>
          </a:p>
          <a:p>
            <a:r>
              <a:rPr lang="en-GB" dirty="0"/>
              <a:t>Classification Metrics</a:t>
            </a:r>
          </a:p>
          <a:p>
            <a:r>
              <a:rPr lang="en-GB" dirty="0"/>
              <a:t>Diagnostic Plots</a:t>
            </a:r>
          </a:p>
          <a:p>
            <a:r>
              <a:rPr lang="en-GB" dirty="0"/>
              <a:t>Cross-Validation</a:t>
            </a:r>
          </a:p>
          <a:p>
            <a:r>
              <a:rPr lang="en-GB" dirty="0"/>
              <a:t>Model Comparison Tools</a:t>
            </a:r>
          </a:p>
          <a:p>
            <a:r>
              <a:rPr lang="en-GB" dirty="0"/>
              <a:t>Feature Analysis &amp; Model Tuning</a:t>
            </a:r>
          </a:p>
          <a:p>
            <a:r>
              <a:rPr lang="en-GB" dirty="0"/>
              <a:t>Model Validation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4550300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EC5A-C29E-BF83-33A4-A97ACC8B6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Error Metrics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B9749-A69D-4075-0F45-CA3611D92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dirty="0"/>
              <a:t>Used primarily in regression tasks to quantify the size of prediction errors.</a:t>
            </a:r>
          </a:p>
          <a:p>
            <a:r>
              <a:rPr lang="en-GB" dirty="0">
                <a:solidFill>
                  <a:schemeClr val="accent2"/>
                </a:solidFill>
              </a:rPr>
              <a:t>Mean Absolute Error (MAE)-</a:t>
            </a:r>
            <a:r>
              <a:rPr lang="en-GB" dirty="0"/>
              <a:t>Tells how far off your predictions are, on average.</a:t>
            </a:r>
          </a:p>
          <a:p>
            <a:r>
              <a:rPr lang="en-GB" dirty="0" err="1"/>
              <a:t>E.g</a:t>
            </a:r>
            <a:r>
              <a:rPr lang="en-GB" dirty="0"/>
              <a:t> On average, your model is off by 0.5 tons/ha in maize yield.</a:t>
            </a:r>
          </a:p>
          <a:p>
            <a:r>
              <a:rPr lang="en-GB" dirty="0">
                <a:solidFill>
                  <a:schemeClr val="accent2"/>
                </a:solidFill>
              </a:rPr>
              <a:t>Mean Squared Error (MSE)- </a:t>
            </a:r>
            <a:r>
              <a:rPr lang="en-GB" dirty="0"/>
              <a:t>Gives more weight to large errors. </a:t>
            </a:r>
          </a:p>
          <a:p>
            <a:r>
              <a:rPr lang="en-GB" dirty="0"/>
              <a:t>Useful when big mistakes are especially bad (e.g., drought prediction).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8551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84EF-08C1-A0E3-A60C-3123754E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Error Metrics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2A23D-393C-B8F0-017A-EF0CE623A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Root Mean Squared Error (RMSE)-</a:t>
            </a:r>
            <a:r>
              <a:rPr lang="en-GB" dirty="0"/>
              <a:t>Similar to MAE,  but also penalizes big errors more strongly. Easier to interpret because it's in the same units as the data.</a:t>
            </a:r>
          </a:p>
          <a:p>
            <a:r>
              <a:rPr lang="en-GB" dirty="0">
                <a:solidFill>
                  <a:schemeClr val="accent2"/>
                </a:solidFill>
              </a:rPr>
              <a:t>Mean Absolute Percentage Error (MAPE)-</a:t>
            </a:r>
            <a:r>
              <a:rPr lang="en-GB" dirty="0"/>
              <a:t>Tells how big your errors are in percent terms. </a:t>
            </a:r>
            <a:r>
              <a:rPr lang="en-GB" dirty="0" err="1"/>
              <a:t>e.g</a:t>
            </a:r>
            <a:r>
              <a:rPr lang="en-GB" dirty="0"/>
              <a:t> Your predictions are off by 10% on average.</a:t>
            </a:r>
          </a:p>
          <a:p>
            <a:r>
              <a:rPr lang="en-GB" dirty="0">
                <a:solidFill>
                  <a:schemeClr val="accent2"/>
                </a:solidFill>
              </a:rPr>
              <a:t>R² (Coefficient of Determination)-</a:t>
            </a:r>
            <a:r>
              <a:rPr lang="en-GB" dirty="0"/>
              <a:t>Ranges from 0 to 1 (or 0% to 100%). </a:t>
            </a:r>
            <a:r>
              <a:rPr lang="en-GB" b="1" dirty="0"/>
              <a:t>E.g.  </a:t>
            </a:r>
            <a:r>
              <a:rPr lang="en-GB" dirty="0"/>
              <a:t>R² = 0.85 → the model explains 85% of the variation in crop yield.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7721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1FF8-6AE3-A956-0D11-39F14A0A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Error and Residuals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9C115-71BE-7661-BBE3-7D3CF402B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dirty="0"/>
              <a:t>A residual shows how far off the model’s prediction is from the real value.</a:t>
            </a:r>
          </a:p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Residual</a:t>
            </a:r>
            <a:r>
              <a:rPr lang="en-GB" b="1" dirty="0"/>
              <a:t> = Actual data – Model prediction</a:t>
            </a:r>
            <a:endParaRPr lang="en-GB" dirty="0"/>
          </a:p>
          <a:p>
            <a:pPr marL="194729" indent="0">
              <a:buNone/>
            </a:pPr>
            <a:r>
              <a:rPr lang="en-GB" dirty="0">
                <a:solidFill>
                  <a:schemeClr val="accent2"/>
                </a:solidFill>
              </a:rPr>
              <a:t>Formula: </a:t>
            </a:r>
          </a:p>
          <a:p>
            <a:pPr marL="194729" indent="0">
              <a:buNone/>
            </a:pPr>
            <a:r>
              <a:rPr lang="en-GB" dirty="0"/>
              <a:t>Residual = Actual value – Model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Example: </a:t>
            </a:r>
            <a:r>
              <a:rPr lang="en-GB" dirty="0"/>
              <a:t>Model says yield is 3 tons/ha of maize, actual is 2.8 → residual = -0.2</a:t>
            </a:r>
          </a:p>
          <a:p>
            <a:r>
              <a:rPr lang="en-GB" dirty="0"/>
              <a:t>Residuals tell us how well the model fits the data — smaller residuals = better fit.</a:t>
            </a:r>
          </a:p>
        </p:txBody>
      </p:sp>
    </p:spTree>
    <p:extLst>
      <p:ext uri="{BB962C8B-B14F-4D97-AF65-F5344CB8AC3E}">
        <p14:creationId xmlns:p14="http://schemas.microsoft.com/office/powerpoint/2010/main" val="20280300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BC20-F663-7C91-12AA-00C42046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Least Squares Method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B8B6-D35E-9FFF-F3AA-196E87472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Least Squares Method:  </a:t>
            </a:r>
            <a:r>
              <a:rPr lang="en-GB" dirty="0"/>
              <a:t>Is a method to find the best fit by minimizing the sum of squared residuals.</a:t>
            </a:r>
          </a:p>
          <a:p>
            <a:r>
              <a:rPr lang="en-GB" dirty="0"/>
              <a:t>Makes large errors count more, so they’re avoided.</a:t>
            </a:r>
          </a:p>
          <a:p>
            <a:r>
              <a:rPr lang="en-GB" dirty="0"/>
              <a:t>It finds the </a:t>
            </a:r>
            <a:r>
              <a:rPr lang="en-GB" b="1" dirty="0"/>
              <a:t>best-fitting model</a:t>
            </a:r>
            <a:r>
              <a:rPr lang="en-GB" dirty="0"/>
              <a:t> by making the </a:t>
            </a:r>
            <a:r>
              <a:rPr lang="en-GB" b="1" dirty="0"/>
              <a:t>residuals (errors) as small as possible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84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D434-5066-E4B4-8678-EE8BD483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Why Use Models?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7CB2-210F-0375-EF0E-3BF8BDE7E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b="1" dirty="0"/>
              <a:t>predict</a:t>
            </a:r>
            <a:r>
              <a:rPr lang="en-GB" dirty="0"/>
              <a:t> future outcomes (e.g., crop harvest based on early rains)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b="1" dirty="0"/>
              <a:t>understand</a:t>
            </a:r>
            <a:r>
              <a:rPr lang="en-GB" dirty="0"/>
              <a:t> relationships (e.g., how education affects employment)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b="1" dirty="0"/>
              <a:t>test</a:t>
            </a:r>
            <a:r>
              <a:rPr lang="en-GB" dirty="0"/>
              <a:t> ideas (e.g., will giving mosquito nets reduce malaria cases?)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8860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0637-CA38-4DCA-5290-6A4BBF60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How Least Squares Method works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E9E38-4C81-8FD6-D552-485453CB8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</a:t>
            </a:r>
            <a:r>
              <a:rPr lang="en-GB" b="1" dirty="0"/>
              <a:t>squares each residual</a:t>
            </a:r>
            <a:r>
              <a:rPr lang="en-GB" dirty="0"/>
              <a:t> (so negatives don’t cancel positives).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Then </a:t>
            </a:r>
            <a:r>
              <a:rPr lang="en-GB" b="1" dirty="0"/>
              <a:t>adds them up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model that gives the </a:t>
            </a:r>
            <a:r>
              <a:rPr lang="en-GB" b="1" dirty="0"/>
              <a:t>smallest total</a:t>
            </a:r>
            <a:r>
              <a:rPr lang="en-GB" dirty="0"/>
              <a:t> is the best fit.</a:t>
            </a:r>
          </a:p>
          <a:p>
            <a:pPr>
              <a:buNone/>
            </a:pPr>
            <a:r>
              <a:rPr lang="en-GB" b="1" dirty="0"/>
              <a:t>Why square them?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Big errors</a:t>
            </a:r>
            <a:r>
              <a:rPr lang="en-GB" dirty="0"/>
              <a:t> become even bigger when squared, so the method tries to avoid them.</a:t>
            </a:r>
          </a:p>
          <a:p>
            <a:r>
              <a:rPr lang="en-GB" b="1" dirty="0"/>
              <a:t>In short:</a:t>
            </a:r>
            <a:br>
              <a:rPr lang="en-GB" dirty="0"/>
            </a:br>
            <a:r>
              <a:rPr lang="en-GB" b="1" dirty="0"/>
              <a:t>Least Squares = Find the model that makes total squared errors as small as possible.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2856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F4DB-2874-3B76-F2EE-EC8C3AFB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How Least Squares Method works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8EF0B-0409-2F96-78AF-C81DB7029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6629" y="1195546"/>
            <a:ext cx="10251600" cy="5345044"/>
          </a:xfrm>
        </p:spPr>
        <p:txBody>
          <a:bodyPr/>
          <a:lstStyle/>
          <a:p>
            <a:pPr>
              <a:buNone/>
            </a:pPr>
            <a:r>
              <a:rPr lang="en-GB" sz="2000" dirty="0"/>
              <a:t>When you calculate </a:t>
            </a:r>
            <a:r>
              <a:rPr lang="en-GB" sz="2000" b="1" dirty="0"/>
              <a:t>residuals</a:t>
            </a:r>
            <a:r>
              <a:rPr lang="en-GB" sz="2000" dirty="0"/>
              <a:t> (actual − predicted), some will be </a:t>
            </a:r>
            <a:r>
              <a:rPr lang="en-GB" sz="2000" b="1" dirty="0"/>
              <a:t>positive</a:t>
            </a:r>
            <a:r>
              <a:rPr lang="en-GB" sz="2000" dirty="0"/>
              <a:t> and some </a:t>
            </a:r>
            <a:r>
              <a:rPr lang="en-GB" sz="2000" b="1" dirty="0"/>
              <a:t>negative</a:t>
            </a:r>
            <a:r>
              <a:rPr lang="en-GB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Positive = the model </a:t>
            </a:r>
            <a:r>
              <a:rPr lang="en-GB" sz="2000" b="1" dirty="0"/>
              <a:t>underestimated</a:t>
            </a:r>
            <a:r>
              <a:rPr lang="en-GB" sz="2000" dirty="0"/>
              <a:t> the real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Negative = the model </a:t>
            </a:r>
            <a:r>
              <a:rPr lang="en-GB" sz="2000" b="1" dirty="0"/>
              <a:t>overestimated</a:t>
            </a:r>
            <a:r>
              <a:rPr lang="en-GB" sz="2000" dirty="0"/>
              <a:t> the real value.</a:t>
            </a:r>
          </a:p>
          <a:p>
            <a:pPr>
              <a:buNone/>
            </a:pPr>
            <a:r>
              <a:rPr lang="en-GB" sz="2000" dirty="0"/>
              <a:t>If you just </a:t>
            </a:r>
            <a:r>
              <a:rPr lang="en-GB" sz="2000" b="1" dirty="0"/>
              <a:t>add them up</a:t>
            </a:r>
            <a:r>
              <a:rPr lang="en-GB" sz="2000" dirty="0"/>
              <a:t>, the </a:t>
            </a:r>
            <a:r>
              <a:rPr lang="en-GB" sz="2000" b="1" dirty="0"/>
              <a:t>positives and negatives can cancel each other out</a:t>
            </a:r>
            <a:r>
              <a:rPr lang="en-GB" sz="2000" dirty="0"/>
              <a:t>, making the total look smaller than the actual errors.</a:t>
            </a:r>
          </a:p>
          <a:p>
            <a:pPr>
              <a:buNone/>
            </a:pPr>
            <a:r>
              <a:rPr lang="en-GB" sz="2000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Residuals: +2, −2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Total: +2 + (−2) = </a:t>
            </a:r>
            <a:r>
              <a:rPr lang="en-GB" sz="2000" b="1" dirty="0"/>
              <a:t>0</a:t>
            </a:r>
            <a:r>
              <a:rPr lang="en-GB" sz="2000" dirty="0"/>
              <a:t> → Looks like no error, but there is!</a:t>
            </a:r>
          </a:p>
          <a:p>
            <a:pPr>
              <a:buNone/>
            </a:pPr>
            <a:r>
              <a:rPr lang="en-GB" sz="2000" dirty="0"/>
              <a:t>To fix this, we </a:t>
            </a:r>
            <a:r>
              <a:rPr lang="en-GB" sz="2000" b="1" dirty="0"/>
              <a:t>square each residual</a:t>
            </a:r>
            <a:r>
              <a:rPr lang="en-GB" sz="2000" dirty="0"/>
              <a:t>, so: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(−2)² =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(+2)² = 4</a:t>
            </a:r>
          </a:p>
          <a:p>
            <a:pPr>
              <a:buNone/>
            </a:pPr>
            <a:r>
              <a:rPr lang="en-GB" sz="2000" dirty="0"/>
              <a:t>Now, both count as </a:t>
            </a:r>
            <a:r>
              <a:rPr lang="en-GB" sz="2000" b="1" dirty="0"/>
              <a:t>4</a:t>
            </a:r>
            <a:r>
              <a:rPr lang="en-GB" sz="2000" dirty="0"/>
              <a:t> – no cancelling out.</a:t>
            </a:r>
          </a:p>
          <a:p>
            <a:r>
              <a:rPr lang="en-GB" sz="2000" b="1" dirty="0"/>
              <a:t>In short:</a:t>
            </a:r>
            <a:r>
              <a:rPr lang="en-GB" sz="2000" dirty="0"/>
              <a:t> Squaring makes all errors positive, so the total reflects the </a:t>
            </a:r>
            <a:r>
              <a:rPr lang="en-GB" sz="2000" b="1" dirty="0"/>
              <a:t>true size</a:t>
            </a:r>
            <a:r>
              <a:rPr lang="en-GB" sz="2000" dirty="0"/>
              <a:t> of the mistakes.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9300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DAAE-7BDC-E0A9-7BEB-719E089C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Evaluating Model Fit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415BD-B8F9-A778-26A6-68E6A35F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How to check if a model is good</a:t>
            </a:r>
            <a:endParaRPr lang="en-GB" dirty="0">
              <a:solidFill>
                <a:schemeClr val="accent2"/>
              </a:solidFill>
            </a:endParaRPr>
          </a:p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R² Score (R-squared):</a:t>
            </a:r>
            <a:endParaRPr lang="en-GB" dirty="0">
              <a:solidFill>
                <a:schemeClr val="accent2"/>
              </a:solidFill>
            </a:endParaRPr>
          </a:p>
          <a:p>
            <a:pPr marL="800100" lvl="1" indent="-342900"/>
            <a:r>
              <a:rPr lang="en-GB" dirty="0"/>
              <a:t>Tells how well the model explains the data.</a:t>
            </a:r>
          </a:p>
          <a:p>
            <a:pPr marL="800100" lvl="1" indent="-342900"/>
            <a:r>
              <a:rPr lang="en-GB" dirty="0"/>
              <a:t>Closer to </a:t>
            </a:r>
            <a:r>
              <a:rPr lang="en-GB" b="1" dirty="0"/>
              <a:t>1</a:t>
            </a:r>
            <a:r>
              <a:rPr lang="en-GB" dirty="0"/>
              <a:t> = </a:t>
            </a:r>
            <a:r>
              <a:rPr lang="en-GB" b="1" dirty="0"/>
              <a:t>better fit</a:t>
            </a:r>
            <a:r>
              <a:rPr lang="en-GB" dirty="0"/>
              <a:t>.</a:t>
            </a:r>
          </a:p>
          <a:p>
            <a:pPr marL="800100" lvl="1" indent="-342900"/>
            <a:r>
              <a:rPr lang="en-GB" dirty="0"/>
              <a:t>Closer to </a:t>
            </a:r>
            <a:r>
              <a:rPr lang="en-GB" b="1" dirty="0"/>
              <a:t>0</a:t>
            </a:r>
            <a:r>
              <a:rPr lang="en-GB" dirty="0"/>
              <a:t> = model doesn’t explain much.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4153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F969-8B23-3705-54B0-F30C0B46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Evaluating Model Fit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FFE75-9781-6909-19CE-2458E786C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Residual Plots:</a:t>
            </a:r>
            <a:endParaRPr lang="en-GB" dirty="0">
              <a:solidFill>
                <a:schemeClr val="accent2"/>
              </a:solidFill>
            </a:endParaRPr>
          </a:p>
          <a:p>
            <a:pPr marL="304815" indent="-457200"/>
            <a:r>
              <a:rPr lang="en-GB" dirty="0"/>
              <a:t>Show the </a:t>
            </a:r>
            <a:r>
              <a:rPr lang="en-GB" b="1" dirty="0"/>
              <a:t>errors</a:t>
            </a:r>
            <a:r>
              <a:rPr lang="en-GB" dirty="0"/>
              <a:t> (residuals) for each prediction.</a:t>
            </a:r>
          </a:p>
          <a:p>
            <a:pPr marL="304815" indent="-457200"/>
            <a:r>
              <a:rPr lang="en-GB" dirty="0"/>
              <a:t>If the errors look </a:t>
            </a:r>
            <a:r>
              <a:rPr lang="en-GB" b="1" dirty="0"/>
              <a:t>random</a:t>
            </a:r>
            <a:r>
              <a:rPr lang="en-GB" dirty="0"/>
              <a:t>, the model is likely good.</a:t>
            </a:r>
          </a:p>
          <a:p>
            <a:pPr marL="304815" indent="-457200"/>
            <a:r>
              <a:rPr lang="en-GB" dirty="0"/>
              <a:t>If you see patterns, the model might be </a:t>
            </a:r>
            <a:r>
              <a:rPr lang="en-GB" b="1" dirty="0"/>
              <a:t>missing something</a:t>
            </a:r>
            <a:r>
              <a:rPr lang="en-GB" dirty="0"/>
              <a:t>.</a:t>
            </a:r>
          </a:p>
          <a:p>
            <a:pPr marL="304815" indent="-457200"/>
            <a:r>
              <a:rPr lang="en-GB" dirty="0"/>
              <a:t>Use </a:t>
            </a:r>
            <a:r>
              <a:rPr lang="en-GB" b="1" dirty="0"/>
              <a:t>R²</a:t>
            </a:r>
            <a:r>
              <a:rPr lang="en-GB" dirty="0"/>
              <a:t> for a number score and </a:t>
            </a:r>
            <a:r>
              <a:rPr lang="en-GB" b="1" dirty="0"/>
              <a:t>residual plots</a:t>
            </a:r>
            <a:r>
              <a:rPr lang="en-GB" dirty="0"/>
              <a:t> to visually check if your model fits well.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3173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123A-1091-C807-37BD-F16E5E4B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Classification Metrics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D19B8-491B-4938-AF40-FBDD6AE8D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dirty="0"/>
              <a:t>For models that predict categories (e.g., spam vs. not spam, diseased vs. healthy):</a:t>
            </a:r>
          </a:p>
          <a:p>
            <a:r>
              <a:rPr lang="en-GB" dirty="0"/>
              <a:t>Accuracy</a:t>
            </a:r>
          </a:p>
          <a:p>
            <a:r>
              <a:rPr lang="en-GB" dirty="0"/>
              <a:t>Precision, Recall, F1 Score</a:t>
            </a:r>
          </a:p>
          <a:p>
            <a:r>
              <a:rPr lang="en-GB" dirty="0"/>
              <a:t>Confusion Matrix</a:t>
            </a:r>
          </a:p>
          <a:p>
            <a:r>
              <a:rPr lang="en-GB" dirty="0"/>
              <a:t>ROC Curve and AUC</a:t>
            </a:r>
          </a:p>
          <a:p>
            <a:r>
              <a:rPr lang="en-GB" dirty="0"/>
              <a:t>Log Loss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1821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D467-8246-DDE2-A42B-49DE7E7B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Diagnostic Plots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02CD4-685C-A617-BF5E-4CD098D47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Visual tools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for spotting model weaknesses or violations of assumptions:</a:t>
            </a:r>
          </a:p>
          <a:p>
            <a:r>
              <a:rPr lang="en-GB" dirty="0"/>
              <a:t>Residual Plots</a:t>
            </a:r>
          </a:p>
          <a:p>
            <a:r>
              <a:rPr lang="en-GB" dirty="0"/>
              <a:t>Q-Q Plots</a:t>
            </a:r>
          </a:p>
          <a:p>
            <a:r>
              <a:rPr lang="en-GB" dirty="0"/>
              <a:t>Leverage vs. Residual Plots</a:t>
            </a:r>
          </a:p>
          <a:p>
            <a:r>
              <a:rPr lang="en-GB" dirty="0"/>
              <a:t>Learning Curves</a:t>
            </a:r>
          </a:p>
          <a:p>
            <a:r>
              <a:rPr lang="en-GB" dirty="0"/>
              <a:t>Prediction Error Plots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8293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86BB-76D6-BDDD-17F7-AABAEF28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Cross-validation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87816-B9D3-8E7D-C81C-C43BFF469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Split data into training/testing</a:t>
            </a:r>
          </a:p>
          <a:p>
            <a:r>
              <a:rPr lang="en-GB" dirty="0"/>
              <a:t>Used to test how well the model generalizes to new data:</a:t>
            </a:r>
          </a:p>
          <a:p>
            <a:r>
              <a:rPr lang="en-GB" dirty="0"/>
              <a:t>K-Fold Cross-Validation</a:t>
            </a:r>
          </a:p>
          <a:p>
            <a:r>
              <a:rPr lang="en-GB" dirty="0"/>
              <a:t>Leave-One-Out Cross-Validation (LOOCV)</a:t>
            </a:r>
          </a:p>
          <a:p>
            <a:r>
              <a:rPr lang="en-GB" dirty="0"/>
              <a:t>Stratified K-Fold (for classification tasks)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 Use 2020–2022 rainfall/yield data to build model, test on 2023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921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8BF2-820F-3C68-4E4A-B993BD0B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Comparison Tools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DA9E0-A232-F220-A609-926B276C8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 decide between multiple models:</a:t>
            </a:r>
          </a:p>
          <a:p>
            <a:r>
              <a:rPr lang="en-GB" dirty="0"/>
              <a:t>Grid Search / Random Search</a:t>
            </a:r>
          </a:p>
          <a:p>
            <a:r>
              <a:rPr lang="en-GB" dirty="0"/>
              <a:t>AIC / BIC (for statistical models)</a:t>
            </a:r>
          </a:p>
          <a:p>
            <a:r>
              <a:rPr lang="en-GB" dirty="0"/>
              <a:t>Adjusted R²</a:t>
            </a:r>
          </a:p>
          <a:p>
            <a:r>
              <a:rPr lang="en-GB" dirty="0"/>
              <a:t>Bayesian Optimization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93599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FCE1-8654-589B-C4F0-5E42B6B3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Feature Analysis &amp; Model Tuning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AE500-2924-2C13-B7C7-1A519C0EB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dirty="0"/>
              <a:t>Used to refine models and understand which inputs matter most:</a:t>
            </a:r>
          </a:p>
          <a:p>
            <a:r>
              <a:rPr lang="en-GB" dirty="0"/>
              <a:t>Feature Importance</a:t>
            </a:r>
          </a:p>
          <a:p>
            <a:r>
              <a:rPr lang="en-GB" dirty="0"/>
              <a:t>Permutation Importance</a:t>
            </a:r>
          </a:p>
          <a:p>
            <a:r>
              <a:rPr lang="en-GB" dirty="0"/>
              <a:t>Partial Dependence Plots (PDP)</a:t>
            </a:r>
          </a:p>
          <a:p>
            <a:r>
              <a:rPr lang="en-GB" dirty="0"/>
              <a:t>SHAP / LIME (explainable AI)</a:t>
            </a:r>
          </a:p>
          <a:p>
            <a:r>
              <a:rPr lang="en-GB" dirty="0"/>
              <a:t>Regularization – Lasso, Ridge, Elastic Net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742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11C5-24E8-DCC9-1D0C-AAFCCC8D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Validation Techniques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81218-056E-6010-54B9-637EBCF0D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Ensures model reliability and resistance to overfitting:</a:t>
            </a:r>
          </a:p>
          <a:p>
            <a:r>
              <a:rPr lang="en-GB" dirty="0"/>
              <a:t>Train/Test Split</a:t>
            </a:r>
          </a:p>
          <a:p>
            <a:r>
              <a:rPr lang="en-GB" dirty="0"/>
              <a:t>Bootstrap Resampling</a:t>
            </a:r>
          </a:p>
          <a:p>
            <a:r>
              <a:rPr lang="en-GB" dirty="0"/>
              <a:t>Out-of-Sample Testing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16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7688-E725-020E-16D3-1D1DC5C3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Components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482A5-524C-E545-9A84-5ADDA1B9C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1254538"/>
            <a:ext cx="10251600" cy="5603461"/>
          </a:xfrm>
        </p:spPr>
        <p:txBody>
          <a:bodyPr/>
          <a:lstStyle/>
          <a:p>
            <a:pPr algn="just"/>
            <a:r>
              <a:rPr lang="en-GB" b="1" dirty="0">
                <a:solidFill>
                  <a:schemeClr val="accent2"/>
                </a:solidFill>
              </a:rPr>
              <a:t>Variables: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These are what you measure. </a:t>
            </a:r>
          </a:p>
          <a:p>
            <a:pPr algn="just"/>
            <a:r>
              <a:rPr lang="en-GB" dirty="0"/>
              <a:t>The Things that can change. E.g. Inputs (rainfall), outputs (crop yield)</a:t>
            </a:r>
          </a:p>
          <a:p>
            <a:pPr algn="just"/>
            <a:r>
              <a:rPr lang="en-GB" b="1" dirty="0">
                <a:solidFill>
                  <a:schemeClr val="accent2"/>
                </a:solidFill>
              </a:rPr>
              <a:t>Parameters: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Numbers you estimate to make the model work e.g. The </a:t>
            </a:r>
            <a:r>
              <a:rPr lang="en-GB" b="1" dirty="0"/>
              <a:t>slope of a line</a:t>
            </a:r>
            <a:r>
              <a:rPr lang="en-GB" dirty="0"/>
              <a:t> showing how much crop yield increases with more rainfall.</a:t>
            </a:r>
          </a:p>
          <a:p>
            <a:r>
              <a:rPr lang="en-GB" b="1" dirty="0">
                <a:solidFill>
                  <a:schemeClr val="accent2"/>
                </a:solidFill>
              </a:rPr>
              <a:t>Example:</a:t>
            </a:r>
            <a:br>
              <a:rPr lang="en-GB" dirty="0"/>
            </a:br>
            <a:r>
              <a:rPr lang="en-GB" dirty="0"/>
              <a:t>In the equation </a:t>
            </a:r>
            <a:r>
              <a:rPr lang="en-GB" b="1" dirty="0"/>
              <a:t>Yield = 2 × Rainfall + 5</a:t>
            </a:r>
            <a:r>
              <a:rPr lang="en-GB" dirty="0"/>
              <a:t>, the number </a:t>
            </a:r>
            <a:r>
              <a:rPr lang="en-GB" b="1" dirty="0"/>
              <a:t>2</a:t>
            </a:r>
            <a:r>
              <a:rPr lang="en-GB" dirty="0"/>
              <a:t> is a </a:t>
            </a:r>
            <a:r>
              <a:rPr lang="en-GB" b="1" dirty="0"/>
              <a:t>parameter</a:t>
            </a:r>
            <a:r>
              <a:rPr lang="en-GB" dirty="0"/>
              <a:t> showing that for every unit increase in rainfall, crop yield increases by 2 units, </a:t>
            </a:r>
            <a:r>
              <a:rPr lang="en-GB" b="1" dirty="0"/>
              <a:t>5</a:t>
            </a:r>
            <a:r>
              <a:rPr lang="en-GB" dirty="0"/>
              <a:t> is the </a:t>
            </a:r>
            <a:r>
              <a:rPr lang="en-GB" b="1" dirty="0"/>
              <a:t>intercept</a:t>
            </a:r>
            <a:r>
              <a:rPr lang="en-GB" dirty="0"/>
              <a:t>  that shows the yield when rainfall is zero.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3437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ADE0-2DCB-8C30-1854-B92CE632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40E24-B852-0589-6CB2-EA8D86098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Models explain or predict real-world situations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Fitting = adjusting model to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math tools + judgment to choose models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436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2EE4-8F82-D58C-F4AC-9C29C400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B5842-D49E-2CC7-4A2E-5ACBB2620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39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B4ED-C885-CD19-5D79-B8FB380F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967" y="245104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Model Components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C5490-F607-E12B-B2EC-2F850FCA9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70" y="1298864"/>
            <a:ext cx="9741619" cy="47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1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18302</TotalTime>
  <Words>4258</Words>
  <Application>Microsoft Office PowerPoint</Application>
  <PresentationFormat>Widescreen</PresentationFormat>
  <Paragraphs>433</Paragraphs>
  <Slides>81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0" baseType="lpstr">
      <vt:lpstr>Abadi Extra Light</vt:lpstr>
      <vt:lpstr>Aptos</vt:lpstr>
      <vt:lpstr>Aptos Display</vt:lpstr>
      <vt:lpstr>Arial</vt:lpstr>
      <vt:lpstr>Calibri</vt:lpstr>
      <vt:lpstr>Google Sans</vt:lpstr>
      <vt:lpstr>Lato</vt:lpstr>
      <vt:lpstr>Roboto</vt:lpstr>
      <vt:lpstr>Office Theme</vt:lpstr>
      <vt:lpstr>LESSON 2 Statistical Inference Populations and samples Statistical Modelling and Probability Introduction to modelling, fitting data to models Evaluating Model Performance Matters Distributions – Normal, Binomial, Poisson Simulating distributions and plot</vt:lpstr>
      <vt:lpstr>PowerPoint Presentation</vt:lpstr>
      <vt:lpstr>Human vs ML models</vt:lpstr>
      <vt:lpstr>Human Learning and Machine Learning models</vt:lpstr>
      <vt:lpstr>What is a Model?</vt:lpstr>
      <vt:lpstr>What is a Model? </vt:lpstr>
      <vt:lpstr>Why Use Models? </vt:lpstr>
      <vt:lpstr>Model Components </vt:lpstr>
      <vt:lpstr>Model Components</vt:lpstr>
      <vt:lpstr>Data and Modelling </vt:lpstr>
      <vt:lpstr>Fitting Models to Data </vt:lpstr>
      <vt:lpstr>What is “Best Fit”? </vt:lpstr>
      <vt:lpstr>Model Complexity: Striking the Right Balance </vt:lpstr>
      <vt:lpstr>Generalization</vt:lpstr>
      <vt:lpstr>Overfitting: Too Complex </vt:lpstr>
      <vt:lpstr>Underfitting: Too Simple  </vt:lpstr>
      <vt:lpstr>Model generalisation spectrum</vt:lpstr>
      <vt:lpstr>Examples of Models- Linear model</vt:lpstr>
      <vt:lpstr>Example – Linear Fit </vt:lpstr>
      <vt:lpstr>A simple linear regression</vt:lpstr>
      <vt:lpstr>Linear regression</vt:lpstr>
      <vt:lpstr>Nonlinear Models </vt:lpstr>
      <vt:lpstr>Why Use Nonlinear Models? </vt:lpstr>
      <vt:lpstr>Fitting Nonlinear Models: How It’s Done </vt:lpstr>
      <vt:lpstr>Fitting Nonlinear Models</vt:lpstr>
      <vt:lpstr>Nonlinear Models</vt:lpstr>
      <vt:lpstr>Nonlinear Models</vt:lpstr>
      <vt:lpstr>Nonlinear Models</vt:lpstr>
      <vt:lpstr>Nonlinear Models</vt:lpstr>
      <vt:lpstr>Examples of Models- Multiple Linear Regression</vt:lpstr>
      <vt:lpstr>Examples of Models- Multiple Linear Regression </vt:lpstr>
      <vt:lpstr>Examples of Models- Multiple Linear Regression </vt:lpstr>
      <vt:lpstr>Model examples: Simple vs multiple </vt:lpstr>
      <vt:lpstr>Model examples: Simple vs multiple </vt:lpstr>
      <vt:lpstr>Model examples: Simple vs multiple </vt:lpstr>
      <vt:lpstr>Examples of Models- Logistic model  </vt:lpstr>
      <vt:lpstr>Model examples: Logistic model</vt:lpstr>
      <vt:lpstr>Model examples:S-shaped curve </vt:lpstr>
      <vt:lpstr>Model examples</vt:lpstr>
      <vt:lpstr>Model examples: Logistic model</vt:lpstr>
      <vt:lpstr>Model examples: The logistic growth model</vt:lpstr>
      <vt:lpstr>Model examples: Logistic model</vt:lpstr>
      <vt:lpstr>Model examples :Logistic model</vt:lpstr>
      <vt:lpstr>Model examples :Logistic model</vt:lpstr>
      <vt:lpstr>Examples of Models- Logistic model</vt:lpstr>
      <vt:lpstr>Model examples: J-Shaped Curve (Exponential Growth)</vt:lpstr>
      <vt:lpstr>Model examples: Exponential Growth/Decay</vt:lpstr>
      <vt:lpstr>Model examples: Exponential model</vt:lpstr>
      <vt:lpstr>Model examples :Exponential model </vt:lpstr>
      <vt:lpstr>Model examples: Exponential model </vt:lpstr>
      <vt:lpstr>Model examples</vt:lpstr>
      <vt:lpstr>Model examples</vt:lpstr>
      <vt:lpstr>Model examples: U-Shaped or Inverted U (Quadratic or Polynomial) </vt:lpstr>
      <vt:lpstr>Model examples: U-Shaped or Inverted U (Quadratic or Polynomial) </vt:lpstr>
      <vt:lpstr>Step Function Modelling or Piecewise Modelling  </vt:lpstr>
      <vt:lpstr>Step Function Modelling or Piecewise Modelling</vt:lpstr>
      <vt:lpstr>Step Function Modelling or Piecewise Modelling</vt:lpstr>
      <vt:lpstr>Step Function Modelling or Piecewise Modelling</vt:lpstr>
      <vt:lpstr>2.3 Evaluating Model Performance Matters</vt:lpstr>
      <vt:lpstr>Why Evaluating Model Performance Matters </vt:lpstr>
      <vt:lpstr>Why Evaluating Model Performance Matters</vt:lpstr>
      <vt:lpstr>Evaluating Model Fit</vt:lpstr>
      <vt:lpstr>Evaluating Model Fit</vt:lpstr>
      <vt:lpstr>Evaluating Model Fit</vt:lpstr>
      <vt:lpstr>Tools to Evaluate and Improve Model Performance</vt:lpstr>
      <vt:lpstr>Error Metrics </vt:lpstr>
      <vt:lpstr>Error Metrics</vt:lpstr>
      <vt:lpstr>Error and Residuals </vt:lpstr>
      <vt:lpstr>Least Squares Method </vt:lpstr>
      <vt:lpstr>How Least Squares Method works </vt:lpstr>
      <vt:lpstr>How Least Squares Method works</vt:lpstr>
      <vt:lpstr>Evaluating Model Fit </vt:lpstr>
      <vt:lpstr>Evaluating Model Fit</vt:lpstr>
      <vt:lpstr>Classification Metrics </vt:lpstr>
      <vt:lpstr>Diagnostic Plots </vt:lpstr>
      <vt:lpstr>Cross-validation </vt:lpstr>
      <vt:lpstr>Model Comparison Tools </vt:lpstr>
      <vt:lpstr>Feature Analysis &amp; Model Tuning </vt:lpstr>
      <vt:lpstr>Model Validation Techniques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Precious Msonda</dc:creator>
  <cp:lastModifiedBy>Precious Msonda</cp:lastModifiedBy>
  <cp:revision>38</cp:revision>
  <dcterms:created xsi:type="dcterms:W3CDTF">2025-04-17T15:43:42Z</dcterms:created>
  <dcterms:modified xsi:type="dcterms:W3CDTF">2025-06-12T15:20:46Z</dcterms:modified>
</cp:coreProperties>
</file>