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632" r:id="rId2"/>
    <p:sldId id="633" r:id="rId3"/>
    <p:sldId id="556" r:id="rId4"/>
    <p:sldId id="656" r:id="rId5"/>
    <p:sldId id="652" r:id="rId6"/>
    <p:sldId id="655" r:id="rId7"/>
    <p:sldId id="682" r:id="rId8"/>
    <p:sldId id="684" r:id="rId9"/>
    <p:sldId id="683" r:id="rId10"/>
    <p:sldId id="685" r:id="rId11"/>
    <p:sldId id="654" r:id="rId12"/>
    <p:sldId id="659" r:id="rId13"/>
    <p:sldId id="657" r:id="rId14"/>
    <p:sldId id="661" r:id="rId15"/>
    <p:sldId id="671" r:id="rId16"/>
    <p:sldId id="673" r:id="rId17"/>
    <p:sldId id="674" r:id="rId18"/>
    <p:sldId id="676" r:id="rId19"/>
    <p:sldId id="662" r:id="rId20"/>
    <p:sldId id="669" r:id="rId21"/>
    <p:sldId id="672" r:id="rId22"/>
    <p:sldId id="678" r:id="rId23"/>
    <p:sldId id="663" r:id="rId24"/>
    <p:sldId id="665" r:id="rId25"/>
    <p:sldId id="667" r:id="rId26"/>
    <p:sldId id="660" r:id="rId27"/>
    <p:sldId id="668" r:id="rId28"/>
    <p:sldId id="634" r:id="rId29"/>
    <p:sldId id="658" r:id="rId30"/>
    <p:sldId id="666" r:id="rId31"/>
    <p:sldId id="664" r:id="rId32"/>
    <p:sldId id="686" r:id="rId33"/>
    <p:sldId id="635" r:id="rId34"/>
    <p:sldId id="638" r:id="rId35"/>
    <p:sldId id="649" r:id="rId36"/>
    <p:sldId id="557" r:id="rId37"/>
    <p:sldId id="558" r:id="rId38"/>
    <p:sldId id="680" r:id="rId39"/>
    <p:sldId id="640" r:id="rId40"/>
    <p:sldId id="681" r:id="rId41"/>
    <p:sldId id="650" r:id="rId42"/>
    <p:sldId id="639" r:id="rId43"/>
    <p:sldId id="641" r:id="rId44"/>
    <p:sldId id="648" r:id="rId45"/>
    <p:sldId id="642" r:id="rId46"/>
    <p:sldId id="636" r:id="rId47"/>
    <p:sldId id="643" r:id="rId48"/>
    <p:sldId id="561" r:id="rId49"/>
    <p:sldId id="645" r:id="rId50"/>
    <p:sldId id="651" r:id="rId51"/>
    <p:sldId id="646" r:id="rId52"/>
    <p:sldId id="647" r:id="rId53"/>
    <p:sldId id="562" r:id="rId54"/>
    <p:sldId id="687" r:id="rId55"/>
    <p:sldId id="644" r:id="rId56"/>
    <p:sldId id="637" r:id="rId57"/>
    <p:sldId id="564" r:id="rId58"/>
    <p:sldId id="565" r:id="rId59"/>
    <p:sldId id="68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F4FC5-3370-4A0C-89CC-86538E0C5ED4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F196A-34AC-4FEB-912D-B32EB1B9C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05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F196A-34AC-4FEB-912D-B32EB1B9C91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F196A-34AC-4FEB-912D-B32EB1B9C91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4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7404-050D-29D1-FB69-24767484F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F62C6-9A67-B2CC-2298-6D94A6CE4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62E9-2AED-2A96-82B0-BE310ECC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A78A-E548-9E1E-7992-FE3293D9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5B05-ADF6-5AC2-E95A-229ECED7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2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5712-25F1-8ED3-3B7A-C5B29BE9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C4E6A-238C-67CF-FCD4-BEB25F2EE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2BFBA-709E-8AFC-D8C5-40707800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53C2-60D3-350D-A9E6-E07AA565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CC14-F0F6-3017-C032-8871CDA7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01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87845-2EDB-B8E5-D208-A6643B62A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67602-2733-F4C6-7344-878B2C92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0350-BEC9-5EBC-4DE0-3FF07771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E919-7787-38D6-C10C-7A97EDE7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EB02-DC2F-51F1-9E6A-22CC5CF5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0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0"/>
          <p:cNvSpPr txBox="1">
            <a:spLocks noGrp="1"/>
          </p:cNvSpPr>
          <p:nvPr>
            <p:ph type="title"/>
          </p:nvPr>
        </p:nvSpPr>
        <p:spPr>
          <a:xfrm>
            <a:off x="1746069" y="141195"/>
            <a:ext cx="9612721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80"/>
          <p:cNvSpPr txBox="1">
            <a:spLocks noGrp="1"/>
          </p:cNvSpPr>
          <p:nvPr>
            <p:ph type="body" idx="1"/>
          </p:nvPr>
        </p:nvSpPr>
        <p:spPr>
          <a:xfrm>
            <a:off x="972600" y="1254539"/>
            <a:ext cx="10251600" cy="534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8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60A1C-7D9B-357B-D40A-3E41F9493E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6" y="6157589"/>
            <a:ext cx="1533313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14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/>
          <p:nvPr/>
        </p:nvSpPr>
        <p:spPr>
          <a:xfrm flipH="1">
            <a:off x="-2049902" y="2108361"/>
            <a:ext cx="14172009" cy="35053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 flipH="1">
            <a:off x="330038" y="2226051"/>
            <a:ext cx="10739831" cy="2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267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85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D49C-5029-AE5A-3BAF-A1C985C5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3386-EAE5-FD79-3CAE-6992DCD1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3245-F1E8-2E25-EB8D-9796F74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3712-63A0-4FF9-448B-B7A889EC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0373-6C10-5A92-C929-A248B3EA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9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28A-96F0-A88C-40F4-9C23A1B8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D894-59A7-53D7-2C98-15164E435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DFBB-C9F0-BB60-1F70-411E9DFC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C3ED-5D9F-9318-696F-A2237E53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E709-2BDF-E5B5-8C14-D5B32F6D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1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7CBE-CEC5-E111-132B-E704FF13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282B-38E2-0AB1-2842-665044214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07C33-65AE-F1BD-0695-A9BFFC79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A4C2-D9E6-BD05-E73A-D1D17E1B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DD301-4A65-F1A8-DACA-DFF151C6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D8D3B-C1B2-AC14-0472-D56EE6B3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2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6E49-F762-AC89-6C52-371F842B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B861-2633-85C5-4B37-D48846E9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647F7-C158-AA3C-B094-388F07A4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2550B-350D-8706-95C3-18F8E13C0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23D84-1E7E-86E8-5B04-37DAE18F8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D85BA-7231-2C17-A94E-6C3E0E77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205C9-DBB6-91FC-FE41-408A5591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CAE3D-6D1E-6776-6DFD-107CEB9A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CBC4-BDED-308D-8976-84699284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63135-06B7-D54C-E89F-E5048C7D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2D791-86FC-7E8E-5F3C-C84CF268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70400-BF4F-5FC6-DE3D-43900BD5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3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0D907-783E-8795-690D-67E61C43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42162-C31F-DF0C-5CC9-0D530824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903A-F09E-5613-CD12-5A4EA1A3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3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25FC-3524-1BAE-08A4-13BB606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A9B4-9FED-07B3-9E1F-C824B668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70F4-DBC7-EF63-B5D0-38C735A0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88F4-C8F2-0DFA-61FB-1BD33082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7FD16-2DBE-8BE3-CE09-25ECCDC0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A54D-6C58-2661-B7DE-7F8D46F3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112E-1EDA-F4A1-CB2E-BE65B103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0C9F6-EAE1-3762-B4C4-D5AD2BB9F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7F2D9-EE31-3EE3-2B13-23EB3297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B56AE-969B-CC40-B4F3-8B9003D2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B7D9-318C-444E-B21A-A2B84C36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8A34-0E23-CC39-6AB1-692C1F5E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4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E3354-5B68-3423-B882-C3F9CAC6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B51C6-75EB-D8AE-2124-D11DDD2D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78D7-F4AA-7B8F-FB8F-B13A7488C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92ACF-2C98-431C-BD82-1EA8B1A66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7259-86F6-CEFF-B6B5-608174A3A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CF2C-4D21-AB61-45AD-D32193ED8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35475-F539-421B-8FE2-7705EB6BA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2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9038-927D-B3AA-3026-9685998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83674" y="2662470"/>
            <a:ext cx="11224652" cy="2494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LESSON 2</a:t>
            </a:r>
            <a:br>
              <a:rPr lang="en-US" sz="2800" b="1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b="1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Statistical Inference</a:t>
            </a:r>
            <a:br>
              <a:rPr lang="en-GB" sz="28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Populations and samples</a:t>
            </a:r>
            <a:br>
              <a:rPr lang="en-GB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24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Modelling and Probability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modelling, fitting data to models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</a:rPr>
              <a:t>Evaluating Model Performance Matters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Distributions – Normal, Binomial, Poisson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Simulating distributions and plot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3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70F0-DE40-0412-E4AD-5B909363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Bimodal example: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BDCE0-B8A9-8FF4-60DD-52D9D3205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 exam scores from two secondary schools combined.</a:t>
            </a:r>
          </a:p>
          <a:p>
            <a:r>
              <a:rPr lang="en-GB" dirty="0"/>
              <a:t>One school is in a rural area with fewer resources, and  average score is around 40%.</a:t>
            </a:r>
          </a:p>
          <a:p>
            <a:r>
              <a:rPr lang="en-GB" dirty="0"/>
              <a:t>Another school is in a city with better teachers, and average score is around 75%.</a:t>
            </a:r>
            <a:br>
              <a:rPr lang="en-GB" dirty="0"/>
            </a:br>
            <a:r>
              <a:rPr lang="en-GB" dirty="0"/>
              <a:t>When you combine the scores, the graph will show two peaks:</a:t>
            </a:r>
            <a:br>
              <a:rPr lang="en-GB" dirty="0"/>
            </a:br>
            <a:r>
              <a:rPr lang="en-GB" dirty="0"/>
              <a:t>-One near 40%,</a:t>
            </a:r>
            <a:br>
              <a:rPr lang="en-GB" dirty="0"/>
            </a:br>
            <a:r>
              <a:rPr lang="en-GB" dirty="0"/>
              <a:t>-Another near 75%.</a:t>
            </a:r>
            <a:br>
              <a:rPr lang="en-GB" dirty="0"/>
            </a:br>
            <a:r>
              <a:rPr lang="en-GB" dirty="0"/>
              <a:t>That’s a bimodal distribution  two groups with different performance levels.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66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BC21-890A-66EE-E560-F021F29D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0151-780F-0B0B-D98E-715496B6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163" y="922030"/>
            <a:ext cx="10665218" cy="5935970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accent2"/>
                </a:solidFill>
              </a:rPr>
              <a:t>Mean (μ) </a:t>
            </a:r>
            <a:r>
              <a:rPr lang="en-GB" dirty="0"/>
              <a:t>– The Average-Tells where the centre of the data is.</a:t>
            </a:r>
          </a:p>
          <a:p>
            <a:pPr algn="just"/>
            <a:r>
              <a:rPr lang="en-GB" dirty="0"/>
              <a:t>The central value of a distribution, especially important in symmetric distributions like the normal distribution. </a:t>
            </a:r>
          </a:p>
          <a:p>
            <a:pPr algn="just"/>
            <a:r>
              <a:rPr lang="en-GB" dirty="0"/>
              <a:t>It gives a general idea of where the data "centre." E.g. If many students score around 60%, the mean might be 60.</a:t>
            </a:r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Median</a:t>
            </a:r>
            <a:r>
              <a:rPr lang="en-GB" dirty="0"/>
              <a:t>-The middle value when data is ordered. Half the data is below it, half is above.</a:t>
            </a:r>
          </a:p>
        </p:txBody>
      </p:sp>
    </p:spTree>
    <p:extLst>
      <p:ext uri="{BB962C8B-B14F-4D97-AF65-F5344CB8AC3E}">
        <p14:creationId xmlns:p14="http://schemas.microsoft.com/office/powerpoint/2010/main" val="400058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0FD5-2851-7A15-F36C-1F53616E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39" y="141195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9CAF-D8B1-7381-595F-A61BC8DCB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190" y="963593"/>
            <a:ext cx="10251600" cy="5998316"/>
          </a:xfrm>
        </p:spPr>
        <p:txBody>
          <a:bodyPr/>
          <a:lstStyle/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Mode</a:t>
            </a:r>
            <a:r>
              <a:rPr lang="en-GB" dirty="0"/>
              <a:t>-The value that appears most often. </a:t>
            </a:r>
          </a:p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Variance and Standard Deviation (σ)-</a:t>
            </a:r>
            <a:r>
              <a:rPr lang="en-GB" dirty="0"/>
              <a:t>Show how spread out the data is. </a:t>
            </a:r>
          </a:p>
          <a:p>
            <a:pPr algn="just"/>
            <a:r>
              <a:rPr lang="en-GB" dirty="0"/>
              <a:t>These measures indicate how spread out the values are around the mean. </a:t>
            </a:r>
          </a:p>
          <a:p>
            <a:pPr algn="just"/>
            <a:r>
              <a:rPr lang="en-GB" dirty="0"/>
              <a:t>A low standard deviation means data points are close to the average; a high one means they are more spread out.</a:t>
            </a:r>
          </a:p>
          <a:p>
            <a:pPr indent="-324000" algn="just"/>
            <a:r>
              <a:rPr lang="en-GB" dirty="0">
                <a:solidFill>
                  <a:schemeClr val="accent2"/>
                </a:solidFill>
              </a:rPr>
              <a:t>Low standard deviation </a:t>
            </a:r>
            <a:r>
              <a:rPr lang="en-GB" dirty="0"/>
              <a:t>= values are close to the mean</a:t>
            </a:r>
          </a:p>
          <a:p>
            <a:pPr indent="-324000" algn="just"/>
            <a:r>
              <a:rPr lang="en-GB" dirty="0">
                <a:solidFill>
                  <a:schemeClr val="accent2"/>
                </a:solidFill>
              </a:rPr>
              <a:t>High standard deviation </a:t>
            </a:r>
            <a:r>
              <a:rPr lang="en-GB" dirty="0"/>
              <a:t>= values are more spread out.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3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49E4-FBD1-1E1E-EE70-B431157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5C6D-8A71-82BB-BE64-54CF83D41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Skewness (Shape of the Distribution)</a:t>
            </a:r>
          </a:p>
          <a:p>
            <a:pPr algn="just"/>
            <a:r>
              <a:rPr lang="en-GB" dirty="0"/>
              <a:t>Distributions can take on different forms; symmetric, skewed, bell-shaped, or flat. Each indicating different data characteristics. </a:t>
            </a:r>
          </a:p>
          <a:p>
            <a:pPr algn="just"/>
            <a:r>
              <a:rPr lang="en-GB" dirty="0"/>
              <a:t>For example, a normal distribution is symmetric and bell-shaped, while a Poisson distribution is typically skewed.</a:t>
            </a:r>
          </a:p>
          <a:p>
            <a:pPr algn="just"/>
            <a:r>
              <a:rPr lang="en-GB" dirty="0"/>
              <a:t>Tells if the distribution is symmetrical or leaning to one side</a:t>
            </a:r>
          </a:p>
          <a:p>
            <a:pPr lvl="1" algn="just"/>
            <a:r>
              <a:rPr lang="en-GB" dirty="0"/>
              <a:t>Right-skewed: Tail on the right (e.g. income)</a:t>
            </a:r>
          </a:p>
          <a:p>
            <a:pPr lvl="1" algn="just"/>
            <a:r>
              <a:rPr lang="en-GB" dirty="0"/>
              <a:t>Left-skewed: Tail on the left</a:t>
            </a:r>
          </a:p>
        </p:txBody>
      </p:sp>
    </p:spTree>
    <p:extLst>
      <p:ext uri="{BB962C8B-B14F-4D97-AF65-F5344CB8AC3E}">
        <p14:creationId xmlns:p14="http://schemas.microsoft.com/office/powerpoint/2010/main" val="229370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8E54-6AC7-B95F-753E-90615876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61DC-34EA-2B02-16B6-2F9216BC2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Type of Data:</a:t>
            </a:r>
            <a:br>
              <a:rPr lang="en-GB" dirty="0"/>
            </a:br>
            <a:r>
              <a:rPr lang="en-GB" dirty="0"/>
              <a:t>Distributions differ based on the nature of the data:</a:t>
            </a:r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Discrete: </a:t>
            </a:r>
            <a:r>
              <a:rPr lang="en-GB" dirty="0"/>
              <a:t>Whole number outcomes (e.g. binomial, Poisson).</a:t>
            </a:r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Continuous: </a:t>
            </a:r>
            <a:r>
              <a:rPr lang="en-GB" dirty="0"/>
              <a:t>Any value within a range (e.g. normal distribution).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0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7BA2-A18E-5F1C-07FC-5F62B6F2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847DB-325C-C963-0C74-5563FF28F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accent2"/>
                </a:solidFill>
              </a:rPr>
              <a:t>Probability Functions</a:t>
            </a:r>
          </a:p>
          <a:p>
            <a:pPr marL="194729" indent="0" algn="just">
              <a:buNone/>
            </a:pPr>
            <a:r>
              <a:rPr lang="en-GB" b="1" dirty="0"/>
              <a:t>	-</a:t>
            </a:r>
            <a:r>
              <a:rPr lang="en-GB" sz="2000" b="1" dirty="0"/>
              <a:t>PDF (Probability Density Function)</a:t>
            </a:r>
            <a:r>
              <a:rPr lang="en-GB" sz="2000" dirty="0"/>
              <a:t> – For continuous data (e.g. normal)</a:t>
            </a:r>
          </a:p>
          <a:p>
            <a:pPr marL="194729" indent="0" algn="just">
              <a:buNone/>
            </a:pPr>
            <a:r>
              <a:rPr lang="en-GB" sz="2000" b="1" dirty="0"/>
              <a:t>	-PMF (Probability Mass Function)</a:t>
            </a:r>
            <a:r>
              <a:rPr lang="en-GB" sz="2000" dirty="0"/>
              <a:t> – For discrete data (e.g. binomial)</a:t>
            </a:r>
            <a:endParaRPr lang="en-GB" b="1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2"/>
                </a:solidFill>
              </a:rPr>
              <a:t>Probability Density Function (PDF):</a:t>
            </a:r>
            <a:br>
              <a:rPr lang="en-GB" dirty="0"/>
            </a:br>
            <a:r>
              <a:rPr lang="en-GB" dirty="0"/>
              <a:t>For continuous distributions, the PDF shows how likely values are within a certain interval. </a:t>
            </a:r>
          </a:p>
          <a:p>
            <a:pPr algn="just"/>
            <a:r>
              <a:rPr lang="en-GB" dirty="0"/>
              <a:t>Unlike PMFs, PDFs don’t give the probability of exact values but rather ranges.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14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F9D5-FDAC-06EA-33C6-6CFCABE3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F551C-BC7D-BDBB-8169-D5764096A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90" y="1254539"/>
            <a:ext cx="11018510" cy="5345044"/>
          </a:xfrm>
        </p:spPr>
        <p:txBody>
          <a:bodyPr/>
          <a:lstStyle/>
          <a:p>
            <a:pPr algn="just"/>
            <a:r>
              <a:rPr lang="en-GB" b="1" dirty="0">
                <a:solidFill>
                  <a:schemeClr val="accent2"/>
                </a:solidFill>
              </a:rPr>
              <a:t>Probability Density Function (PDF):</a:t>
            </a:r>
            <a:endParaRPr lang="en-GB" dirty="0"/>
          </a:p>
          <a:p>
            <a:r>
              <a:rPr lang="en-GB" dirty="0"/>
              <a:t>A Probability Density Function (PDF) is used for continuous data.</a:t>
            </a:r>
            <a:br>
              <a:rPr lang="en-GB" dirty="0"/>
            </a:br>
            <a:r>
              <a:rPr lang="en-GB" dirty="0"/>
              <a:t>It shows how likely values are within a range, not at exact points.</a:t>
            </a:r>
          </a:p>
          <a:p>
            <a:pPr algn="just"/>
            <a:r>
              <a:rPr lang="en-GB" dirty="0"/>
              <a:t>The area under the curve between two values gives the probability of the variable falling in that range.</a:t>
            </a:r>
          </a:p>
          <a:p>
            <a:pPr algn="just"/>
            <a:r>
              <a:rPr lang="en-GB" dirty="0"/>
              <a:t>The total area under the curve is 1 (100%).</a:t>
            </a:r>
          </a:p>
        </p:txBody>
      </p:sp>
    </p:spTree>
    <p:extLst>
      <p:ext uri="{BB962C8B-B14F-4D97-AF65-F5344CB8AC3E}">
        <p14:creationId xmlns:p14="http://schemas.microsoft.com/office/powerpoint/2010/main" val="98985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0AF6-6AEC-EB98-BCC0-CB100F1B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30EA8-2B92-21D5-3089-C0221250A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accent2"/>
                </a:solidFill>
              </a:rPr>
              <a:t>Probability Density Function (PDF):</a:t>
            </a:r>
            <a:endParaRPr lang="en-GB" dirty="0"/>
          </a:p>
          <a:p>
            <a:pPr algn="just"/>
            <a:r>
              <a:rPr lang="en-GB" dirty="0"/>
              <a:t>Suppose MSCE Mathematics scores for students in Malawi are normally distributed with:</a:t>
            </a:r>
          </a:p>
          <a:p>
            <a:pPr algn="just"/>
            <a:r>
              <a:rPr lang="en-GB" dirty="0"/>
              <a:t>Mean = 50%</a:t>
            </a:r>
          </a:p>
          <a:p>
            <a:pPr algn="just"/>
            <a:r>
              <a:rPr lang="en-GB" dirty="0"/>
              <a:t>Standard Deviation = 10%</a:t>
            </a:r>
          </a:p>
          <a:p>
            <a:pPr algn="just"/>
            <a:r>
              <a:rPr lang="en-GB" dirty="0"/>
              <a:t>We can use a PDF to see how likely students are to score between, say, 40% and 60%</a:t>
            </a:r>
          </a:p>
          <a:p>
            <a:pPr algn="just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67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5ACA-0964-F3CA-CB0F-E6BDE6A6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54A5A-5102-30E6-A635-CEF2ABE3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3175" y="1353780"/>
            <a:ext cx="8840244" cy="44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4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3E1C-F413-2C7C-B066-1498618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39" y="141195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92316-CCE5-68D8-5D2A-0FAFA89F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02" y="854795"/>
            <a:ext cx="10812853" cy="6008706"/>
          </a:xfrm>
        </p:spPr>
        <p:txBody>
          <a:bodyPr/>
          <a:lstStyle/>
          <a:p>
            <a:r>
              <a:rPr lang="en-GB" sz="2700" b="1" dirty="0">
                <a:solidFill>
                  <a:schemeClr val="accent2"/>
                </a:solidFill>
              </a:rPr>
              <a:t>Probability Mass Function (PMF):</a:t>
            </a:r>
            <a:br>
              <a:rPr lang="en-GB" sz="2700" dirty="0"/>
            </a:br>
            <a:r>
              <a:rPr lang="en-GB" sz="2700" dirty="0"/>
              <a:t>Used for discrete distributions, it gives the probability of each specific outcome. </a:t>
            </a:r>
          </a:p>
          <a:p>
            <a:pPr algn="just"/>
            <a:r>
              <a:rPr lang="en-GB" sz="2700" dirty="0"/>
              <a:t>For example, the PMF of a binomial distribution shows the chance of getting exactly 3 successes in 10 trials.</a:t>
            </a:r>
          </a:p>
        </p:txBody>
      </p:sp>
    </p:spTree>
    <p:extLst>
      <p:ext uri="{BB962C8B-B14F-4D97-AF65-F5344CB8AC3E}">
        <p14:creationId xmlns:p14="http://schemas.microsoft.com/office/powerpoint/2010/main" val="8979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D56-ECD9-101B-435D-F943FB13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238992" y="2226051"/>
            <a:ext cx="12095017" cy="2494400"/>
          </a:xfrm>
        </p:spPr>
        <p:txBody>
          <a:bodyPr/>
          <a:lstStyle/>
          <a:p>
            <a:r>
              <a:rPr lang="en-GB" sz="44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2.4 Distributions – Normal, Binomial, Poisson</a:t>
            </a:r>
            <a:br>
              <a:rPr lang="en-GB" sz="4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4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Simulating distributions and 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01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4C65-BB87-C8C0-5D07-CF4BB32C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5916-117C-E32D-9E55-2041F429B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PMF example</a:t>
            </a:r>
          </a:p>
          <a:p>
            <a:r>
              <a:rPr lang="en-GB" dirty="0"/>
              <a:t>Suppose a farmer in Malawi plants 5 maize seeds, and each seed has a 70% chance of germinating.</a:t>
            </a:r>
          </a:p>
          <a:p>
            <a:r>
              <a:rPr lang="en-GB" dirty="0"/>
              <a:t>We want to find out:</a:t>
            </a:r>
            <a:br>
              <a:rPr lang="en-GB" dirty="0"/>
            </a:br>
            <a:r>
              <a:rPr lang="en-GB" dirty="0"/>
              <a:t>What is the probability of getting seed 0, 1, 2, 3, 4, or all 5 seeds germinating?</a:t>
            </a:r>
          </a:p>
          <a:p>
            <a:r>
              <a:rPr lang="en-GB" dirty="0"/>
              <a:t>This is a </a:t>
            </a:r>
            <a:r>
              <a:rPr lang="en-GB" b="1" dirty="0"/>
              <a:t>binomial distribution,</a:t>
            </a:r>
            <a:r>
              <a:rPr lang="en-GB" dirty="0"/>
              <a:t> perfect for using PMF.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54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0F33-90F3-1DA3-0ACC-FBC384F7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009" y="141195"/>
            <a:ext cx="1045478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Distributions-PMF example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11165-E10B-6186-E65F-E8FA0FB0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3" y="1029818"/>
            <a:ext cx="9798627" cy="49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6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9400-1B3E-0152-06A3-DA66A3C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PMF VS 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D4849-75B5-60CF-4D2F-502D53CF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89" y="1025751"/>
            <a:ext cx="9736282" cy="50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23D2-D09E-0010-CC05-056E7552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E0843-592F-E29D-194E-FBA64D2DA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Real-Life Example:</a:t>
            </a:r>
            <a:br>
              <a:rPr lang="en-GB" dirty="0"/>
            </a:br>
            <a:r>
              <a:rPr lang="en-GB" dirty="0"/>
              <a:t>Applying a distribution to real-world scenarios helps build intuition like modelling the number of defective products in a batch or the time between bus arrivals.</a:t>
            </a:r>
          </a:p>
          <a:p>
            <a:r>
              <a:rPr lang="en-GB" b="1" dirty="0">
                <a:solidFill>
                  <a:schemeClr val="accent2"/>
                </a:solidFill>
              </a:rPr>
              <a:t>Cumulative Distribution Function (CDF):</a:t>
            </a:r>
            <a:br>
              <a:rPr lang="en-GB" dirty="0"/>
            </a:br>
            <a:r>
              <a:rPr lang="en-GB" dirty="0"/>
              <a:t>This function gives the probability that a value is less than or equal to a specific number. </a:t>
            </a:r>
          </a:p>
          <a:p>
            <a:pPr algn="just"/>
            <a:r>
              <a:rPr lang="en-GB" dirty="0"/>
              <a:t>It's useful for understanding thresholds, such as “What’s the probability of scoring below 70%?”</a:t>
            </a:r>
          </a:p>
        </p:txBody>
      </p:sp>
    </p:spTree>
    <p:extLst>
      <p:ext uri="{BB962C8B-B14F-4D97-AF65-F5344CB8AC3E}">
        <p14:creationId xmlns:p14="http://schemas.microsoft.com/office/powerpoint/2010/main" val="177593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01B9-10C4-28D1-9830-C87FAD34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A5B5E-C8EE-804E-5EE7-FBBD32BA7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Cumulative Distribution Function (CDF)</a:t>
            </a:r>
          </a:p>
          <a:p>
            <a:pPr algn="just"/>
            <a:r>
              <a:rPr lang="en-GB" dirty="0"/>
              <a:t>Shows the total probability up to a certain value</a:t>
            </a:r>
          </a:p>
          <a:p>
            <a:pPr algn="just"/>
            <a:r>
              <a:rPr lang="en-GB" dirty="0"/>
              <a:t>Helps find the chance that something is less than or equal to a value. </a:t>
            </a:r>
          </a:p>
          <a:p>
            <a:pPr marL="194729" indent="0" algn="just">
              <a:buNone/>
            </a:pPr>
            <a:r>
              <a:rPr lang="en-GB" dirty="0"/>
              <a:t>Imagine a student in Mzuzu is checking MSCE results. They want to know the </a:t>
            </a:r>
            <a:r>
              <a:rPr lang="en-GB" b="1" dirty="0"/>
              <a:t>chance of scoring 60% or less</a:t>
            </a:r>
            <a:r>
              <a:rPr lang="en-GB" dirty="0"/>
              <a:t> in Mathematics. If the CDF says:</a:t>
            </a:r>
          </a:p>
          <a:p>
            <a:pPr marL="194729" indent="0" algn="just">
              <a:buNone/>
            </a:pPr>
            <a:r>
              <a:rPr lang="en-GB" b="1" dirty="0"/>
              <a:t>CDF(60%)=0.75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it means </a:t>
            </a:r>
            <a:r>
              <a:rPr lang="en-GB" b="1" dirty="0"/>
              <a:t>there’s a 75% chance</a:t>
            </a:r>
            <a:r>
              <a:rPr lang="en-GB" dirty="0"/>
              <a:t> that a student scores </a:t>
            </a:r>
            <a:r>
              <a:rPr lang="en-GB" b="1" dirty="0"/>
              <a:t>60% or less</a:t>
            </a:r>
            <a:r>
              <a:rPr lang="en-GB" dirty="0"/>
              <a:t>.</a:t>
            </a:r>
          </a:p>
          <a:p>
            <a:r>
              <a:rPr lang="en-GB" sz="1600" dirty="0"/>
              <a:t>CDF adds up the chances </a:t>
            </a:r>
            <a:r>
              <a:rPr lang="en-GB" sz="1600" b="1" dirty="0"/>
              <a:t>from the lowest score</a:t>
            </a:r>
            <a:r>
              <a:rPr lang="en-GB" sz="1600" dirty="0"/>
              <a:t> up to the value you choose (in this case, 60%).</a:t>
            </a:r>
          </a:p>
        </p:txBody>
      </p:sp>
    </p:spTree>
    <p:extLst>
      <p:ext uri="{BB962C8B-B14F-4D97-AF65-F5344CB8AC3E}">
        <p14:creationId xmlns:p14="http://schemas.microsoft.com/office/powerpoint/2010/main" val="1775845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9ED0-35AB-EFDE-BB99-3E30C6A8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Cumulative Distribution Function (CDF)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5F6D9-A6C9-C8A8-43EB-ED8CA6F69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2773" y="1358280"/>
            <a:ext cx="8655627" cy="48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2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E330-FB7E-01DD-D757-83311EF0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72260-2F43-B77D-269B-C106F817F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chemeClr val="accent2"/>
                </a:solidFill>
              </a:rPr>
              <a:t>Kurtosis-</a:t>
            </a:r>
            <a:r>
              <a:rPr lang="en-GB" dirty="0"/>
              <a:t>Tells how peaked or flat the distribution is</a:t>
            </a:r>
          </a:p>
          <a:p>
            <a:pPr marL="821247" lvl="1" indent="0" algn="just">
              <a:buNone/>
            </a:pPr>
            <a:r>
              <a:rPr lang="en-GB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kurtosis </a:t>
            </a: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sharp peak</a:t>
            </a:r>
          </a:p>
          <a:p>
            <a:pPr marL="821247" lvl="1" indent="0" algn="just">
              <a:buNone/>
            </a:pPr>
            <a:r>
              <a:rPr lang="en-GB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kurtosis </a:t>
            </a: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flat top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09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22D9-B571-157A-E906-6C0AF7ED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Distributions-Kurtosis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75F47-16FD-AEF1-3F17-AEF63F7D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369" y="1326068"/>
            <a:ext cx="8883831" cy="49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34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5F3C-4FE6-8BC3-BE05-E3AE6BE3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Common Types of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4B22B-E630-CA9D-7D2C-F61114FE8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 Distribution (Bell Curve)</a:t>
            </a:r>
          </a:p>
          <a:p>
            <a:r>
              <a:rPr lang="en-GB" dirty="0"/>
              <a:t>Binomial Distribution</a:t>
            </a:r>
          </a:p>
          <a:p>
            <a:r>
              <a:rPr lang="en-GB" dirty="0"/>
              <a:t>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8865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72D2-49AA-D341-F25C-1131A624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F4802-BE9F-ED47-2BEB-D8DA46C7E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Parameters (Inputs)</a:t>
            </a:r>
            <a:br>
              <a:rPr lang="en-GB" dirty="0"/>
            </a:br>
            <a:r>
              <a:rPr lang="en-GB" dirty="0"/>
              <a:t>Each distribution has specific parameters that define its behaviour:</a:t>
            </a:r>
          </a:p>
          <a:p>
            <a:pPr lvl="1"/>
            <a:r>
              <a:rPr lang="en-GB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Normal: </a:t>
            </a: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 (μ), Standard Deviation (σ)</a:t>
            </a:r>
          </a:p>
          <a:p>
            <a:pPr lvl="1"/>
            <a:r>
              <a:rPr lang="en-GB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Binomial: </a:t>
            </a: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 of trials (n), Probability of success (p)</a:t>
            </a:r>
          </a:p>
          <a:p>
            <a:pPr lvl="1"/>
            <a:r>
              <a:rPr lang="en-GB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Poisson: </a:t>
            </a: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Rate (λ)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6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ADDE-4CBB-9897-DEE4-8D80F27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Distributions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4178D-D48B-EE65-40F3-771961FE2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dirty="0"/>
              <a:t>A </a:t>
            </a:r>
            <a:r>
              <a:rPr lang="en-GB" b="1" dirty="0"/>
              <a:t>distribution</a:t>
            </a:r>
            <a:r>
              <a:rPr lang="en-GB" dirty="0"/>
              <a:t> is a way to shows how values are spread out or how often  each value happen. It helps us understand patterns in data. e.g.. (crop yield values, test scores, or daily rainfall) </a:t>
            </a:r>
          </a:p>
          <a:p>
            <a:pPr algn="just"/>
            <a:r>
              <a:rPr lang="en-GB" dirty="0"/>
              <a:t>It helps us understand or answer questions like : </a:t>
            </a:r>
          </a:p>
          <a:p>
            <a:pPr algn="just"/>
            <a:r>
              <a:rPr lang="en-GB" dirty="0"/>
              <a:t>What values are </a:t>
            </a:r>
            <a:r>
              <a:rPr lang="en-GB" b="1" dirty="0"/>
              <a:t>common</a:t>
            </a:r>
            <a:endParaRPr lang="en-GB" dirty="0"/>
          </a:p>
          <a:p>
            <a:pPr algn="just"/>
            <a:r>
              <a:rPr lang="en-GB" dirty="0"/>
              <a:t>What values are </a:t>
            </a:r>
            <a:r>
              <a:rPr lang="en-GB" b="1" dirty="0"/>
              <a:t>rare</a:t>
            </a:r>
            <a:endParaRPr lang="en-GB" dirty="0"/>
          </a:p>
          <a:p>
            <a:pPr algn="just"/>
            <a:r>
              <a:rPr lang="en-GB" dirty="0"/>
              <a:t>How the data behaves</a:t>
            </a:r>
          </a:p>
          <a:p>
            <a:pPr algn="just"/>
            <a:r>
              <a:rPr lang="en-GB" dirty="0"/>
              <a:t>Is the data centred or spread out?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Some are </a:t>
            </a:r>
            <a:r>
              <a:rPr lang="en-GB" b="1" dirty="0"/>
              <a:t>discrete</a:t>
            </a:r>
            <a:r>
              <a:rPr lang="en-GB" dirty="0"/>
              <a:t> (whole numbers), others </a:t>
            </a:r>
            <a:r>
              <a:rPr lang="en-GB" b="1" dirty="0"/>
              <a:t>continuous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74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33F4-42DA-3C39-BEE5-8F14D08B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0BA56-5CB3-D8A5-D31A-411BB9C3B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Parameters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Each distribution has special inputs (parameters) that control its shape: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883009-51B1-D9CF-A63B-BA61AE7C2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77756"/>
              </p:ext>
            </p:extLst>
          </p:nvPr>
        </p:nvGraphicFramePr>
        <p:xfrm>
          <a:off x="1746069" y="2930237"/>
          <a:ext cx="7284027" cy="33666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2872">
                  <a:extLst>
                    <a:ext uri="{9D8B030D-6E8A-4147-A177-3AD203B41FA5}">
                      <a16:colId xmlns:a16="http://schemas.microsoft.com/office/drawing/2014/main" val="3464349670"/>
                    </a:ext>
                  </a:extLst>
                </a:gridCol>
                <a:gridCol w="5081155">
                  <a:extLst>
                    <a:ext uri="{9D8B030D-6E8A-4147-A177-3AD203B41FA5}">
                      <a16:colId xmlns:a16="http://schemas.microsoft.com/office/drawing/2014/main" val="248953799"/>
                    </a:ext>
                  </a:extLst>
                </a:gridCol>
              </a:tblGrid>
              <a:tr h="604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Distribution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Parameters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952925"/>
                  </a:ext>
                </a:extLst>
              </a:tr>
              <a:tr h="604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Normal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Mean (μ), Standard Deviation (σ)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894699"/>
                  </a:ext>
                </a:extLst>
              </a:tr>
              <a:tr h="604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Binomial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Trials (n), Success Chance (p)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133687"/>
                  </a:ext>
                </a:extLst>
              </a:tr>
              <a:tr h="604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Poisson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Rate (λ)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459993"/>
                  </a:ext>
                </a:extLst>
              </a:tr>
              <a:tr h="604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Exponential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800" kern="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Rate (λ)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83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39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EB80-1FEB-BBCE-CBD1-229E6251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4572-30F5-B62C-CE49-6E6130E99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Range of Values:</a:t>
            </a:r>
            <a:br>
              <a:rPr lang="en-GB" dirty="0"/>
            </a:br>
            <a:r>
              <a:rPr lang="en-GB" dirty="0"/>
              <a:t>Different distributions cover different value ranges:</a:t>
            </a:r>
          </a:p>
          <a:p>
            <a:r>
              <a:rPr lang="en-GB" dirty="0"/>
              <a:t>Different probability distributions cover different types of values based on the nature of the data: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12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55CF-FCE1-A5AF-4A13-39EA8AE8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E3C8-744B-5A58-E8DC-04A0C6E06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>
                <a:solidFill>
                  <a:schemeClr val="accent2"/>
                </a:solidFill>
              </a:rPr>
              <a:t>Normal Distribution:</a:t>
            </a:r>
          </a:p>
          <a:p>
            <a:r>
              <a:rPr lang="en-GB" dirty="0"/>
              <a:t> Has an infinite range from −∞ to +∞</a:t>
            </a:r>
          </a:p>
          <a:p>
            <a:r>
              <a:rPr lang="en-GB" dirty="0"/>
              <a:t> Used for continuous data like heights, weights, or test scores, where values cluster around a mean</a:t>
            </a:r>
          </a:p>
          <a:p>
            <a:pPr marL="194729" indent="0">
              <a:buNone/>
            </a:pPr>
            <a:r>
              <a:rPr lang="en-GB" dirty="0">
                <a:solidFill>
                  <a:schemeClr val="accent2"/>
                </a:solidFill>
              </a:rPr>
              <a:t>Poisson Distribution:</a:t>
            </a:r>
          </a:p>
          <a:p>
            <a:r>
              <a:rPr lang="en-GB" dirty="0"/>
              <a:t> Starts at 0 and goes up to infinity</a:t>
            </a:r>
          </a:p>
          <a:p>
            <a:r>
              <a:rPr lang="en-GB" dirty="0"/>
              <a:t> Used to model counts of events over time or space, given a known average rate</a:t>
            </a:r>
          </a:p>
          <a:p>
            <a:pPr marL="194729" indent="0">
              <a:buNone/>
            </a:pPr>
            <a:r>
              <a:rPr lang="en-GB" dirty="0">
                <a:solidFill>
                  <a:schemeClr val="accent2"/>
                </a:solidFill>
              </a:rPr>
              <a:t>Binomial Distribution: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Values range from 0 to </a:t>
            </a:r>
            <a:r>
              <a:rPr lang="en-GB" i="1" dirty="0"/>
              <a:t>n</a:t>
            </a:r>
            <a:r>
              <a:rPr lang="en-GB" dirty="0"/>
              <a:t> (a fixed number of trials)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to count successes in a set number of attempts.</a:t>
            </a:r>
          </a:p>
        </p:txBody>
      </p:sp>
    </p:spTree>
    <p:extLst>
      <p:ext uri="{BB962C8B-B14F-4D97-AF65-F5344CB8AC3E}">
        <p14:creationId xmlns:p14="http://schemas.microsoft.com/office/powerpoint/2010/main" val="1826890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FC08-AFAA-A6C6-FC7B-49F45DCD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Normal Distribution (Bell Curve)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61E9E-480F-A0E1-7199-F73D86861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chemeClr val="accent2"/>
                </a:solidFill>
              </a:rPr>
              <a:t>Shape: </a:t>
            </a:r>
            <a:r>
              <a:rPr lang="en-GB" dirty="0"/>
              <a:t>Smooth, Symmetrical (looks like a hill or bell-shaped curve</a:t>
            </a:r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Meaning</a:t>
            </a:r>
            <a:r>
              <a:rPr lang="en-GB" dirty="0"/>
              <a:t>: Most values are near the centre, or middle (average), and fewer are far away</a:t>
            </a:r>
          </a:p>
          <a:p>
            <a:pPr algn="just"/>
            <a:r>
              <a:rPr lang="en-GB" dirty="0"/>
              <a:t>Fewer values at the ends (extremes)</a:t>
            </a:r>
          </a:p>
          <a:p>
            <a:pPr algn="just"/>
            <a:r>
              <a:rPr lang="en-GB" dirty="0"/>
              <a:t>Key Point: The curve is symmetric, same on both sides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22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E9BD-E45E-D186-5375-2D485299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Normal Distribution (Bell Curve)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72B51-F007-3983-BBC2-84315A899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Real-Life Examples and application</a:t>
            </a:r>
          </a:p>
          <a:p>
            <a:pPr algn="just"/>
            <a:r>
              <a:rPr lang="en-GB" dirty="0"/>
              <a:t>Adult heights of people in a village, </a:t>
            </a:r>
          </a:p>
          <a:p>
            <a:pPr algn="just"/>
            <a:r>
              <a:rPr lang="en-GB" dirty="0"/>
              <a:t>Exam/ test scores</a:t>
            </a:r>
          </a:p>
          <a:p>
            <a:pPr algn="just"/>
            <a:r>
              <a:rPr lang="en-GB" dirty="0"/>
              <a:t>Maize yields from similar farms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Daily temperatures in Mzuzu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Blood pressure readings at clinics</a:t>
            </a:r>
          </a:p>
          <a:p>
            <a:pPr algn="just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58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0744-EB63-8E67-A588-39926CEA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/>
                </a:solidFill>
              </a:rPr>
              <a:t>Normal Distribution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BD3A0-8918-CCC3-EA6D-9B98F9825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5060" y="1285903"/>
            <a:ext cx="7616140" cy="4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03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223E-6C30-5E93-74F5-CF265899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Normal Distribution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AFD9E-9512-89DA-B9DF-4BDEE8CF1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254539"/>
            <a:ext cx="10910170" cy="53450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Bell-shaped, symmetric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Heights of Form 4 students in Blantyre schools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29E31-9F6E-09C5-2E91-6B3DCF86C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1170" y="2844276"/>
            <a:ext cx="6352715" cy="3672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B74750-C105-3B06-03B9-663058865255}"/>
              </a:ext>
            </a:extLst>
          </p:cNvPr>
          <p:cNvSpPr/>
          <p:nvPr/>
        </p:nvSpPr>
        <p:spPr>
          <a:xfrm>
            <a:off x="8131652" y="2942981"/>
            <a:ext cx="3751118" cy="1968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 A </a:t>
            </a:r>
            <a:r>
              <a:rPr lang="en-GB" b="1" dirty="0"/>
              <a:t>bell-shaped curve </a:t>
            </a:r>
            <a:r>
              <a:rPr lang="en-GB" dirty="0"/>
              <a:t>(symmetric around the mean)Most students’ heights cluster around 160 cm Fewer students are much shorter or much taller </a:t>
            </a:r>
          </a:p>
        </p:txBody>
      </p:sp>
    </p:spTree>
    <p:extLst>
      <p:ext uri="{BB962C8B-B14F-4D97-AF65-F5344CB8AC3E}">
        <p14:creationId xmlns:p14="http://schemas.microsoft.com/office/powerpoint/2010/main" val="3080981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632C-D647-8401-A559-2C7CC178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Properties of Normal Distribution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912B7-A374-E945-E283-605571B6D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Mean = median =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Empirical Rule</a:t>
            </a:r>
            <a:r>
              <a:rPr lang="en-GB" dirty="0"/>
              <a:t>: 68% within 1 SD, 95% within 2 SDs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Draw curve showing this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DE486-046F-88CD-9411-D2B70788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4" y="2836718"/>
            <a:ext cx="7669106" cy="38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11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2EF6-4DB1-1CB4-C47F-B0A53428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Binomial distribution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4E3F-E2E3-46C4-2771-13C325B41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binomial distribution means something that has two possible outcomes,  and it is used when:</a:t>
            </a:r>
          </a:p>
          <a:p>
            <a:r>
              <a:rPr lang="en-GB" dirty="0"/>
              <a:t>There are only two possible outcomes (like success/failure, yes/no, pass/fail),</a:t>
            </a:r>
          </a:p>
          <a:p>
            <a:r>
              <a:rPr lang="en-GB" dirty="0"/>
              <a:t>You repeat the same experiment several times,</a:t>
            </a:r>
          </a:p>
          <a:p>
            <a:r>
              <a:rPr lang="en-GB" dirty="0"/>
              <a:t>And you want to know the number of successes.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12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056E-E20B-1CE3-769F-71FAAF94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Binomial Distribution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0593B-71C0-7489-A42F-3999359F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981" y="1077893"/>
            <a:ext cx="10251600" cy="5345044"/>
          </a:xfrm>
        </p:spPr>
        <p:txBody>
          <a:bodyPr/>
          <a:lstStyle/>
          <a:p>
            <a:pPr algn="just"/>
            <a:r>
              <a:rPr lang="en-GB" dirty="0"/>
              <a:t>In statistics, the binomial distribution is used when:</a:t>
            </a:r>
          </a:p>
          <a:p>
            <a:pPr algn="just"/>
            <a:r>
              <a:rPr lang="en-GB" dirty="0"/>
              <a:t>You repeat the same experiment several times</a:t>
            </a:r>
          </a:p>
          <a:p>
            <a:pPr algn="just"/>
            <a:r>
              <a:rPr lang="en-GB" dirty="0"/>
              <a:t>Each time has only two outcomes</a:t>
            </a:r>
          </a:p>
          <a:p>
            <a:pPr algn="just"/>
            <a:r>
              <a:rPr lang="en-GB" dirty="0"/>
              <a:t>The chance of success stays the same each time</a:t>
            </a:r>
          </a:p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Key Point</a:t>
            </a:r>
            <a:r>
              <a:rPr lang="en-GB" dirty="0"/>
              <a:t>: It tells us the chance of getting a certain number of successes</a:t>
            </a:r>
          </a:p>
          <a:p>
            <a:pPr marL="194729" indent="0" algn="just">
              <a:buNone/>
            </a:pPr>
            <a:r>
              <a:rPr lang="en-GB" dirty="0"/>
              <a:t>Counts how many times something </a:t>
            </a:r>
            <a:r>
              <a:rPr lang="en-GB" b="1" dirty="0"/>
              <a:t>happens</a:t>
            </a:r>
            <a:r>
              <a:rPr lang="en-GB" dirty="0"/>
              <a:t> in fixed number of tries</a:t>
            </a:r>
          </a:p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Used for</a:t>
            </a:r>
            <a:r>
              <a:rPr lang="en-GB" dirty="0">
                <a:solidFill>
                  <a:schemeClr val="accent2"/>
                </a:solidFill>
              </a:rPr>
              <a:t>: </a:t>
            </a:r>
            <a:r>
              <a:rPr lang="en-GB" dirty="0"/>
              <a:t>Repeated </a:t>
            </a:r>
            <a:r>
              <a:rPr lang="en-GB" b="1" dirty="0"/>
              <a:t>yes/no</a:t>
            </a:r>
            <a:r>
              <a:rPr lang="en-GB" dirty="0"/>
              <a:t> events (success/failure)</a:t>
            </a:r>
          </a:p>
          <a:p>
            <a:pPr marL="194729" indent="0" algn="just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24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13A-3AB5-0C5E-4DAA-0D63E19C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Understanding Probability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A12F8-5B73-30D5-C1E9-0970F0AD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254539"/>
            <a:ext cx="10386190" cy="5345044"/>
          </a:xfrm>
        </p:spPr>
        <p:txBody>
          <a:bodyPr/>
          <a:lstStyle/>
          <a:p>
            <a:pPr algn="just"/>
            <a:r>
              <a:rPr lang="en-GB" dirty="0"/>
              <a:t>Probability distributions are fundamental in statistics for describing how values of a random variable are likely to occur. </a:t>
            </a:r>
          </a:p>
          <a:p>
            <a:pPr algn="just"/>
            <a:r>
              <a:rPr lang="en-GB" dirty="0"/>
              <a:t>Understanding these components helps in interpreting data patterns and making predictions based on observed or expected outcomes. </a:t>
            </a:r>
          </a:p>
        </p:txBody>
      </p:sp>
    </p:spTree>
    <p:extLst>
      <p:ext uri="{BB962C8B-B14F-4D97-AF65-F5344CB8AC3E}">
        <p14:creationId xmlns:p14="http://schemas.microsoft.com/office/powerpoint/2010/main" val="1611608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A3FB-5B07-957F-7C36-9AC1EB67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7E2A72-0720-CB85-4982-CB3273E5C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2600" y="1803402"/>
            <a:ext cx="960141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Rain prediction: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 day, it either rains or doesn't rain (two outcomes).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want to know: How many days out of 30 will rain?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Chickens hatching: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 egg either hatches or doesn't hatch.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 farmer has 20 eggs, how many are likely to hatch?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Pass/fail in exams: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student either passes or fails.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10 students take an exam, how many are likely to pass?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04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E23A-BFE0-79C6-B5A9-DC275D53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Binomial Distribution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C19A-4B79-4219-05B1-DE7D944F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1086" y="1402623"/>
            <a:ext cx="7969827" cy="48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71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DD84-664A-63A5-C4A5-88728AA8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Binomial Distribution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6649-5011-EA63-FA63-D850C7B91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Key Features:</a:t>
            </a:r>
            <a:endParaRPr lang="en-GB" dirty="0">
              <a:solidFill>
                <a:schemeClr val="accent2"/>
              </a:solidFill>
            </a:endParaRPr>
          </a:p>
          <a:p>
            <a:pPr algn="just"/>
            <a:r>
              <a:rPr lang="en-GB" dirty="0"/>
              <a:t>Used when there are two outcomes (like yes/no, success/fail)</a:t>
            </a:r>
          </a:p>
          <a:p>
            <a:pPr algn="just"/>
            <a:r>
              <a:rPr lang="en-GB" dirty="0"/>
              <a:t>Based on fixed number of trials</a:t>
            </a:r>
          </a:p>
          <a:p>
            <a:pPr algn="just"/>
            <a:r>
              <a:rPr lang="en-GB" dirty="0"/>
              <a:t>Each trial is independent</a:t>
            </a:r>
          </a:p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Key terms</a:t>
            </a:r>
            <a:r>
              <a:rPr lang="en-GB" dirty="0">
                <a:solidFill>
                  <a:schemeClr val="accent2"/>
                </a:solidFill>
              </a:rPr>
              <a:t>:</a:t>
            </a:r>
          </a:p>
          <a:p>
            <a:pPr algn="just"/>
            <a:r>
              <a:rPr lang="en-GB" b="1" dirty="0"/>
              <a:t>n</a:t>
            </a:r>
            <a:r>
              <a:rPr lang="en-GB" dirty="0"/>
              <a:t> = number of trials (e.g., 10 chickens)</a:t>
            </a:r>
          </a:p>
          <a:p>
            <a:pPr algn="just"/>
            <a:r>
              <a:rPr lang="en-GB" b="1" dirty="0"/>
              <a:t>p</a:t>
            </a:r>
            <a:r>
              <a:rPr lang="en-GB" dirty="0"/>
              <a:t> = probability of success (e.g., 0.7 survive)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01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7392-7DE4-D9E0-B94D-27C63A95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Examples: Binomial Distribution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8772-87FC-707F-8516-69ED903B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4718" y="795190"/>
            <a:ext cx="10550918" cy="5956751"/>
          </a:xfrm>
        </p:spPr>
        <p:txBody>
          <a:bodyPr/>
          <a:lstStyle/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Passing or Failing an Exam.</a:t>
            </a:r>
          </a:p>
          <a:p>
            <a:pPr algn="just"/>
            <a:r>
              <a:rPr lang="en-GB" dirty="0"/>
              <a:t>A student takes 5 subjects in MSCE. Each subject can either be a pass or fail.</a:t>
            </a:r>
          </a:p>
          <a:p>
            <a:pPr algn="just"/>
            <a:r>
              <a:rPr lang="en-GB" dirty="0"/>
              <a:t>Binomial: Success = pass, Failure = fail</a:t>
            </a:r>
          </a:p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Maize Seeds Germinating</a:t>
            </a:r>
          </a:p>
          <a:p>
            <a:pPr algn="just"/>
            <a:r>
              <a:rPr lang="en-GB" dirty="0"/>
              <a:t>A farmer plants 10 maize seeds. Each seed will either germinate or not.</a:t>
            </a:r>
          </a:p>
          <a:p>
            <a:pPr algn="just"/>
            <a:r>
              <a:rPr lang="en-GB" dirty="0"/>
              <a:t>Binomial: Success = germinates, Failure = does not</a:t>
            </a:r>
          </a:p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Mobile Money Transactions</a:t>
            </a:r>
          </a:p>
          <a:p>
            <a:pPr marL="194729" indent="0" algn="just">
              <a:buNone/>
            </a:pPr>
            <a:r>
              <a:rPr lang="en-GB" dirty="0"/>
              <a:t>A person tries to send Airtel Money 6 times in a day. Each transaction can either go through or fail.</a:t>
            </a:r>
          </a:p>
          <a:p>
            <a:pPr marL="194729" indent="0" algn="just">
              <a:buNone/>
            </a:pPr>
            <a:r>
              <a:rPr lang="en-GB" dirty="0"/>
              <a:t>Binomial: Success = goes through, Failure = fails</a:t>
            </a:r>
          </a:p>
        </p:txBody>
      </p:sp>
    </p:spTree>
    <p:extLst>
      <p:ext uri="{BB962C8B-B14F-4D97-AF65-F5344CB8AC3E}">
        <p14:creationId xmlns:p14="http://schemas.microsoft.com/office/powerpoint/2010/main" val="173628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F919-79A5-10A4-E407-A6C9F9B5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069" y="78850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Examples: Binomial Distribution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89374-3C5F-3616-04D5-C38482E4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409" y="854795"/>
            <a:ext cx="10411691" cy="5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46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4718-C14A-CA7B-2B83-192D0BBB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Examples: Binomial Distribution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E6C96-7B59-EE4B-9C69-BEC24071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chemeClr val="accent2"/>
                </a:solidFill>
              </a:rPr>
              <a:t>Customers Buying at a Market</a:t>
            </a:r>
          </a:p>
          <a:p>
            <a:pPr algn="just"/>
            <a:r>
              <a:rPr lang="en-GB" dirty="0"/>
              <a:t>Out of 20 people who pass by a stall at Limbe market, each will either buy something or not.</a:t>
            </a:r>
          </a:p>
          <a:p>
            <a:pPr algn="just"/>
            <a:r>
              <a:rPr lang="en-GB" dirty="0"/>
              <a:t>Binomial: Success = buys, Failure = doesn’t buy</a:t>
            </a:r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Rain Forecast Accuracy</a:t>
            </a:r>
          </a:p>
          <a:p>
            <a:pPr algn="just"/>
            <a:r>
              <a:rPr lang="en-GB" dirty="0"/>
              <a:t>Out of 7 days, the weather forecast says it will rain. </a:t>
            </a:r>
          </a:p>
          <a:p>
            <a:pPr algn="just"/>
            <a:r>
              <a:rPr lang="en-GB" dirty="0"/>
              <a:t>Each day it will either actually rain or not.</a:t>
            </a:r>
          </a:p>
          <a:p>
            <a:pPr algn="just"/>
            <a:r>
              <a:rPr lang="en-GB" dirty="0"/>
              <a:t>Binomial: Success = it rains, Failure = it doesn't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811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5AB2-29DD-A5F0-6A62-447A9EC1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523" y="258417"/>
            <a:ext cx="10328167" cy="713600"/>
          </a:xfrm>
        </p:spPr>
        <p:txBody>
          <a:bodyPr/>
          <a:lstStyle/>
          <a:p>
            <a:r>
              <a:rPr lang="en-GB" sz="2800" b="1" dirty="0">
                <a:solidFill>
                  <a:schemeClr val="accent2"/>
                </a:solidFill>
              </a:rPr>
              <a:t>Examples: Binomial Distribution Binomial Distribution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E30FF-264C-5C1E-61EF-05A787753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chemeClr val="accent2"/>
                </a:solidFill>
              </a:rPr>
              <a:t>Flipping/Tossing a coin </a:t>
            </a:r>
            <a:r>
              <a:rPr lang="en-GB" dirty="0"/>
              <a:t>10 times (head or tail), counting how many heads</a:t>
            </a:r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Farmers trying a new fertilizer: </a:t>
            </a:r>
            <a:r>
              <a:rPr lang="en-GB" dirty="0"/>
              <a:t>success = higher yield, fail = no improvement</a:t>
            </a:r>
          </a:p>
          <a:p>
            <a:pPr algn="just"/>
            <a:r>
              <a:rPr lang="en-GB" dirty="0"/>
              <a:t>Chickens vaccinated or not, and whether they survive</a:t>
            </a:r>
          </a:p>
        </p:txBody>
      </p:sp>
    </p:spTree>
    <p:extLst>
      <p:ext uri="{BB962C8B-B14F-4D97-AF65-F5344CB8AC3E}">
        <p14:creationId xmlns:p14="http://schemas.microsoft.com/office/powerpoint/2010/main" val="501709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B927-2FE9-29DD-555C-DA5E21DE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accent2"/>
                </a:solidFill>
              </a:rPr>
              <a:t>Examples: Binomial Distribution Binomial Distribution</a:t>
            </a:r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30447-CCCF-8FDB-9DAA-7381A2CF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599" y="1254539"/>
            <a:ext cx="11018509" cy="5345044"/>
          </a:xfrm>
        </p:spPr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Scenario: </a:t>
            </a:r>
          </a:p>
          <a:p>
            <a:pPr algn="just"/>
            <a:r>
              <a:rPr lang="en-GB" dirty="0"/>
              <a:t>Example: In </a:t>
            </a:r>
            <a:r>
              <a:rPr lang="en-GB" dirty="0" err="1"/>
              <a:t>Luwinga</a:t>
            </a:r>
            <a:r>
              <a:rPr lang="en-GB" dirty="0"/>
              <a:t> village 10 people take HIV test; how many people test positive?</a:t>
            </a:r>
          </a:p>
          <a:p>
            <a:pPr algn="just"/>
            <a:r>
              <a:rPr lang="en-GB" dirty="0"/>
              <a:t>Assume the chance of one person testing positive is 20% (p = 0.2).</a:t>
            </a:r>
          </a:p>
          <a:p>
            <a:pPr algn="just"/>
            <a:r>
              <a:rPr lang="en-GB" dirty="0"/>
              <a:t>What's the probability that exactly 3 people test positive?</a:t>
            </a:r>
          </a:p>
          <a:p>
            <a:pPr algn="just"/>
            <a:r>
              <a:rPr lang="en-GB" dirty="0"/>
              <a:t>This kind of problem is modelled using the binomial distribution.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136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089E-36FD-A054-061E-AE789C09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Binomial Distribution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6FC2B-602E-FD7E-01F1-987D5CCBB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Parameters: </a:t>
            </a:r>
            <a:r>
              <a:rPr lang="en-GB" b="1" dirty="0"/>
              <a:t>n = number of trials</a:t>
            </a:r>
            <a:r>
              <a:rPr lang="en-GB" dirty="0"/>
              <a:t>, </a:t>
            </a:r>
            <a:r>
              <a:rPr lang="en-GB" b="1" dirty="0"/>
              <a:t>p = probability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Skewed if p is near 0 or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Simple graph (bars) to show probabilities.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307CE-E6B4-5E47-E97F-B6935114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7166" y="2954742"/>
            <a:ext cx="6468989" cy="364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6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4257-F79D-933B-FAE2-8F9561B2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Poisson Distribution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9163-D0F7-A0D9-3F62-4434A5653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probability of observing exactly 'k' events in a given time interval, given a known average rate of 'λ' events per interval.</a:t>
            </a:r>
          </a:p>
          <a:p>
            <a:r>
              <a:rPr lang="en-GB" dirty="0"/>
              <a:t>What is the probability of receiving exactly 8 customers in the next hour?</a:t>
            </a:r>
          </a:p>
          <a:p>
            <a:r>
              <a:rPr lang="en-GB" dirty="0"/>
              <a:t>What is the probability of receiving more than 12 customers in the next hour? 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01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0634-D0FF-2BAF-FBB4-80307835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37" y="338623"/>
            <a:ext cx="10704163" cy="713600"/>
          </a:xfrm>
        </p:spPr>
        <p:txBody>
          <a:bodyPr/>
          <a:lstStyle/>
          <a:p>
            <a:r>
              <a:rPr lang="en-GB" sz="2800" b="1" dirty="0">
                <a:solidFill>
                  <a:schemeClr val="accent2"/>
                </a:solidFill>
              </a:rPr>
              <a:t>Understanding Probability Distributions: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9B25-D7DC-50E2-29E8-F2D3949B8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Key Concepts and Tools</a:t>
            </a:r>
            <a:endParaRPr lang="en-GB" dirty="0"/>
          </a:p>
          <a:p>
            <a:pPr algn="just"/>
            <a:r>
              <a:rPr lang="en-GB" dirty="0"/>
              <a:t>Below are ten key concepts that form the foundation of working with probability distributions. </a:t>
            </a:r>
          </a:p>
          <a:p>
            <a:pPr algn="just"/>
            <a:r>
              <a:rPr lang="en-GB" dirty="0"/>
              <a:t>Mean (Average), Variance and Standard Deviation, Shape of the Distribution, Type of Data, probability function (Probability Mass Function (PMF), Probability Density Function (PDF)), Real-Life Example, Cumulative Distribution Function (CDF), Parameters (Inputs), kurtosis, Range of Values.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710B-A8A7-4B9B-2E0F-73EF2BF8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Poisson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E79E8-181B-81CB-1562-41930461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28" y="1201386"/>
            <a:ext cx="7128164" cy="50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A52D-29CE-7FFB-350D-8B953448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Poisson Distribution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0D5FD-185E-C9FA-21FD-F81607DFF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633" y="1008730"/>
            <a:ext cx="874089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9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480E-73EE-96F7-EDB6-FF92FA2E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Poisson Distribution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458BD-2657-0AB8-790F-E711E12D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838" y="1233953"/>
            <a:ext cx="78111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3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C230-AE77-8B42-89AF-C4C22DB7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Poisson Distribution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E1F78-7F8C-6CC5-7AA3-9A7D841A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381" y="854795"/>
            <a:ext cx="11198619" cy="59255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Counts </a:t>
            </a:r>
            <a:r>
              <a:rPr lang="en-GB" b="1" dirty="0"/>
              <a:t>events in a time/space unit. </a:t>
            </a:r>
            <a:r>
              <a:rPr lang="en-GB" dirty="0"/>
              <a:t>Good for </a:t>
            </a:r>
            <a:r>
              <a:rPr lang="en-GB" b="1" dirty="0"/>
              <a:t>rare events</a:t>
            </a:r>
            <a:r>
              <a:rPr lang="en-GB" dirty="0"/>
              <a:t> like power cuts at State house per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Number of patients visiting a clinic in </a:t>
            </a:r>
            <a:r>
              <a:rPr lang="en-GB" dirty="0" err="1"/>
              <a:t>Chitipa</a:t>
            </a:r>
            <a:r>
              <a:rPr lang="en-GB" dirty="0"/>
              <a:t> per hour</a:t>
            </a:r>
          </a:p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Key Features:</a:t>
            </a:r>
          </a:p>
          <a:p>
            <a:r>
              <a:rPr lang="en-GB" dirty="0"/>
              <a:t>Events are counted (not measured)You know the average rate (λ, lambda) of occurrence</a:t>
            </a:r>
          </a:p>
          <a:p>
            <a:r>
              <a:rPr lang="en-GB" dirty="0"/>
              <a:t>Time or space is fixed (e.g., per hour, per square km)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590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D748-EC79-29CE-9BF8-43039AD4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Poisson Distribution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7038-0EA3-87D9-9F37-AD7902C11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>
                <a:solidFill>
                  <a:schemeClr val="accent2"/>
                </a:solidFill>
              </a:rPr>
              <a:t>Example Scenario: </a:t>
            </a:r>
            <a:r>
              <a:rPr lang="en-GB" dirty="0"/>
              <a:t>A rural clinic in </a:t>
            </a:r>
            <a:r>
              <a:rPr lang="en-GB" dirty="0" err="1"/>
              <a:t>Chitipa</a:t>
            </a:r>
            <a:r>
              <a:rPr lang="en-GB" dirty="0"/>
              <a:t> sees about 4 patients per hour.</a:t>
            </a:r>
          </a:p>
          <a:p>
            <a:r>
              <a:rPr lang="en-GB" dirty="0"/>
              <a:t>What's the probability that exactly 6 patients come in a given hour?</a:t>
            </a:r>
          </a:p>
          <a:p>
            <a:r>
              <a:rPr lang="en-GB" dirty="0"/>
              <a:t>You can use a Poisson distribution with λ = 4 to answer this.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Only one parameter: </a:t>
            </a:r>
            <a:r>
              <a:rPr lang="en-GB" b="1" dirty="0"/>
              <a:t>λ = average rate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3377-C17A-A1B7-638D-76930020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53363-6AD3-41A5-0AE6-200B953A1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The Scenario:</a:t>
            </a:r>
          </a:p>
          <a:p>
            <a:pPr fontAlgn="ctr"/>
            <a:r>
              <a:rPr lang="en-GB" dirty="0"/>
              <a:t>Imagine a bank that, on average, receives 10 customers per hour. </a:t>
            </a:r>
          </a:p>
          <a:p>
            <a:pPr fontAlgn="ctr"/>
            <a:r>
              <a:rPr lang="en-GB" dirty="0"/>
              <a:t>This scenario fits the Poisson distribution because the number of customers arriving is a count of independent events (each customer's arrival is independent of others) occurring within a fixed interval of time (the hour). </a:t>
            </a:r>
          </a:p>
          <a:p>
            <a:r>
              <a:rPr lang="en-GB" dirty="0"/>
              <a:t>The average rate of customer arrival is known (10 per hour).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69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722C-21B9-4B07-CE89-4D3626A2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Poisson Distribution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79C8-54E8-8FA6-45CC-E82C0AC03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for: Counting rare events in a fixed time or space</a:t>
            </a:r>
          </a:p>
          <a:p>
            <a:r>
              <a:rPr lang="en-GB" dirty="0">
                <a:solidFill>
                  <a:schemeClr val="accent2"/>
                </a:solidFill>
              </a:rPr>
              <a:t>Example: </a:t>
            </a:r>
            <a:r>
              <a:rPr lang="en-GB" dirty="0"/>
              <a:t>Number of emails you get in an hour, number of accidents at a crossing in a day</a:t>
            </a:r>
          </a:p>
          <a:p>
            <a:r>
              <a:rPr lang="en-GB" dirty="0">
                <a:solidFill>
                  <a:schemeClr val="accent2"/>
                </a:solidFill>
              </a:rPr>
              <a:t>Key Point: </a:t>
            </a:r>
            <a:r>
              <a:rPr lang="en-GB" dirty="0"/>
              <a:t>Events happen randomly but at a known average rate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06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36E6-32F7-C133-A9EC-C07F166B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Use Each Distribution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F16C8C-A273-A328-6B31-7CC5EFFE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46990"/>
              </p:ext>
            </p:extLst>
          </p:nvPr>
        </p:nvGraphicFramePr>
        <p:xfrm>
          <a:off x="1934387" y="1458340"/>
          <a:ext cx="9573490" cy="4944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0291">
                  <a:extLst>
                    <a:ext uri="{9D8B030D-6E8A-4147-A177-3AD203B41FA5}">
                      <a16:colId xmlns:a16="http://schemas.microsoft.com/office/drawing/2014/main" val="2897188077"/>
                    </a:ext>
                  </a:extLst>
                </a:gridCol>
                <a:gridCol w="3371173">
                  <a:extLst>
                    <a:ext uri="{9D8B030D-6E8A-4147-A177-3AD203B41FA5}">
                      <a16:colId xmlns:a16="http://schemas.microsoft.com/office/drawing/2014/main" val="684320872"/>
                    </a:ext>
                  </a:extLst>
                </a:gridCol>
                <a:gridCol w="4002026">
                  <a:extLst>
                    <a:ext uri="{9D8B030D-6E8A-4147-A177-3AD203B41FA5}">
                      <a16:colId xmlns:a16="http://schemas.microsoft.com/office/drawing/2014/main" val="1605792149"/>
                    </a:ext>
                  </a:extLst>
                </a:gridCol>
              </a:tblGrid>
              <a:tr h="1236038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accent2"/>
                          </a:solidFill>
                        </a:rPr>
                        <a:t>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accent2"/>
                          </a:solidFill>
                        </a:rPr>
                        <a:t>When to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accent2"/>
                          </a:solidFill>
                        </a:rPr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100155"/>
                  </a:ext>
                </a:extLst>
              </a:tr>
              <a:tr h="1236038">
                <a:tc>
                  <a:txBody>
                    <a:bodyPr/>
                    <a:lstStyle/>
                    <a:p>
                      <a:r>
                        <a:rPr lang="en-GB" sz="280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Continuous, symmetric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Exam scores in Mzuzu 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07387"/>
                  </a:ext>
                </a:extLst>
              </a:tr>
              <a:tr h="1236038">
                <a:tc>
                  <a:txBody>
                    <a:bodyPr/>
                    <a:lstStyle/>
                    <a:p>
                      <a:r>
                        <a:rPr lang="en-GB" sz="2800" dirty="0"/>
                        <a:t>Binomial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Count of successes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Girls passing MSCE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374906"/>
                  </a:ext>
                </a:extLst>
              </a:tr>
              <a:tr h="1236038">
                <a:tc>
                  <a:txBody>
                    <a:bodyPr/>
                    <a:lstStyle/>
                    <a:p>
                      <a:r>
                        <a:rPr lang="en-GB" sz="2800" dirty="0"/>
                        <a:t>Poisson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Events per time/space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Hospital births per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73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9521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FF36-3550-1476-A307-528400F6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Practice Problems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9000E-23AD-A996-9AC1-F2FADB8B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54" y="1381992"/>
            <a:ext cx="8354291" cy="45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691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4294-3E3D-0577-3272-61FEDC8F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C62A-C264-BB7A-69C2-149F13940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Assessment 2-Work in groups</a:t>
            </a:r>
          </a:p>
        </p:txBody>
      </p:sp>
    </p:spTree>
    <p:extLst>
      <p:ext uri="{BB962C8B-B14F-4D97-AF65-F5344CB8AC3E}">
        <p14:creationId xmlns:p14="http://schemas.microsoft.com/office/powerpoint/2010/main" val="20040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34B1-FBC1-93CE-C384-8A5C131D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Things Associated with Distributions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6CE9-A8E4-FA5B-B91D-1FC7A60F3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These components work together to define, interpret, and apply probability distributions in statistical analysis, helping you make data-driven decisions in a wide range of fields.</a:t>
            </a:r>
          </a:p>
          <a:p>
            <a:pPr algn="just"/>
            <a:r>
              <a:rPr lang="en-GB" dirty="0"/>
              <a:t>Mean (μ)</a:t>
            </a:r>
          </a:p>
          <a:p>
            <a:pPr algn="just"/>
            <a:r>
              <a:rPr lang="en-GB" dirty="0"/>
              <a:t>Median</a:t>
            </a:r>
          </a:p>
          <a:p>
            <a:pPr algn="just"/>
            <a:r>
              <a:rPr lang="en-GB" dirty="0"/>
              <a:t>Mode</a:t>
            </a:r>
          </a:p>
          <a:p>
            <a:pPr algn="just"/>
            <a:r>
              <a:rPr lang="en-GB" dirty="0"/>
              <a:t>Variance</a:t>
            </a:r>
          </a:p>
          <a:p>
            <a:pPr algn="just"/>
            <a:r>
              <a:rPr lang="en-GB" dirty="0"/>
              <a:t>Skewness</a:t>
            </a:r>
          </a:p>
          <a:p>
            <a:pPr algn="just"/>
            <a:r>
              <a:rPr lang="en-GB" dirty="0"/>
              <a:t>Kurtosis</a:t>
            </a:r>
          </a:p>
          <a:p>
            <a:pPr algn="just"/>
            <a:r>
              <a:rPr lang="en-GB" dirty="0"/>
              <a:t>Probability Density Functions PDF</a:t>
            </a:r>
          </a:p>
          <a:p>
            <a:pPr algn="just"/>
            <a:r>
              <a:rPr lang="en-GB" dirty="0"/>
              <a:t>Cumulative Distribution Function (CDF)</a:t>
            </a:r>
          </a:p>
        </p:txBody>
      </p:sp>
    </p:spTree>
    <p:extLst>
      <p:ext uri="{BB962C8B-B14F-4D97-AF65-F5344CB8AC3E}">
        <p14:creationId xmlns:p14="http://schemas.microsoft.com/office/powerpoint/2010/main" val="75548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94B0-03D4-2A69-187A-DBEE3399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Unimodal or Bimodal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D438-3142-9E85-6810-C3B0E1DF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1838770"/>
            <a:ext cx="10251600" cy="6003205"/>
          </a:xfrm>
        </p:spPr>
        <p:txBody>
          <a:bodyPr/>
          <a:lstStyle/>
          <a:p>
            <a:r>
              <a:rPr lang="en-GB" dirty="0"/>
              <a:t>When we talk about a distribution, we're usually describing how data is spread out like in a graph or a histogram.</a:t>
            </a:r>
          </a:p>
          <a:p>
            <a:r>
              <a:rPr lang="en-GB" dirty="0"/>
              <a:t>A distribution can be </a:t>
            </a:r>
            <a:r>
              <a:rPr lang="en-GB" dirty="0">
                <a:solidFill>
                  <a:schemeClr val="accent2"/>
                </a:solidFill>
              </a:rPr>
              <a:t>unimodal </a:t>
            </a:r>
            <a:r>
              <a:rPr lang="en-GB" dirty="0"/>
              <a:t>(one peak) or </a:t>
            </a:r>
            <a:r>
              <a:rPr lang="en-GB" dirty="0">
                <a:solidFill>
                  <a:schemeClr val="accent2"/>
                </a:solidFill>
              </a:rPr>
              <a:t>bimodal</a:t>
            </a:r>
            <a:r>
              <a:rPr lang="en-GB" dirty="0"/>
              <a:t> (two peaks).</a:t>
            </a:r>
          </a:p>
          <a:p>
            <a:r>
              <a:rPr lang="en-GB" dirty="0">
                <a:solidFill>
                  <a:schemeClr val="accent2"/>
                </a:solidFill>
              </a:rPr>
              <a:t>A unimodal </a:t>
            </a:r>
            <a:r>
              <a:rPr lang="en-GB" dirty="0"/>
              <a:t>distribution means the data has one main peak like a single hill.</a:t>
            </a:r>
          </a:p>
          <a:p>
            <a:r>
              <a:rPr lang="en-GB" dirty="0"/>
              <a:t>This means most of the values are grouped around one central point.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22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F764-74C6-83D5-C813-E8E9A577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Unimodal example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A0A7E-019D-7741-9F53-DDCEB6533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Maize prices in Lilongwe markets during one season.</a:t>
            </a:r>
            <a:br>
              <a:rPr lang="en-GB" dirty="0"/>
            </a:br>
            <a:r>
              <a:rPr lang="en-GB" dirty="0"/>
              <a:t>Most traders sell maize at about the same price  for example, around K300 per kg.</a:t>
            </a:r>
            <a:br>
              <a:rPr lang="en-GB" dirty="0"/>
            </a:br>
            <a:r>
              <a:rPr lang="en-GB" dirty="0"/>
              <a:t>So, the graph of maize prices would have one clear peak around K300.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03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C790-FA96-3DFD-0BA7-6CEC4105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Bimodal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06D8D-9954-42EB-2546-587632C2E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 bimodal </a:t>
            </a:r>
            <a:r>
              <a:rPr lang="en-GB" dirty="0"/>
              <a:t>distribution means the data has two peaks — like a graph with two hills.</a:t>
            </a:r>
          </a:p>
          <a:p>
            <a:r>
              <a:rPr lang="en-GB" dirty="0"/>
              <a:t>This suggests there are two common values or groups in the data, possibly from two different sources or patterns.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4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2749</Words>
  <Application>Microsoft Office PowerPoint</Application>
  <PresentationFormat>Widescreen</PresentationFormat>
  <Paragraphs>273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Aptos</vt:lpstr>
      <vt:lpstr>Aptos Display</vt:lpstr>
      <vt:lpstr>Arial</vt:lpstr>
      <vt:lpstr>Lato</vt:lpstr>
      <vt:lpstr>Roboto</vt:lpstr>
      <vt:lpstr>Office Theme</vt:lpstr>
      <vt:lpstr>LESSON 2 Statistical Inference Populations and samples Statistical Modelling and Probability Introduction to modelling, fitting data to models Evaluating Model Performance Matters Distributions – Normal, Binomial, Poisson Simulating distributions and plot</vt:lpstr>
      <vt:lpstr>2.4 Distributions – Normal, Binomial, Poisson Simulating distributions and plot</vt:lpstr>
      <vt:lpstr>Distributions </vt:lpstr>
      <vt:lpstr>Understanding Probability Distributions</vt:lpstr>
      <vt:lpstr>Understanding Probability Distributions:</vt:lpstr>
      <vt:lpstr>Things Associated with Distributions</vt:lpstr>
      <vt:lpstr>Unimodal or Bimodal</vt:lpstr>
      <vt:lpstr>Unimodal example </vt:lpstr>
      <vt:lpstr>Bimodal distribution</vt:lpstr>
      <vt:lpstr>Bimodal example: </vt:lpstr>
      <vt:lpstr>Things Associated with Distributions</vt:lpstr>
      <vt:lpstr>Things Associated with Distributions</vt:lpstr>
      <vt:lpstr>Things Associated with Distributions</vt:lpstr>
      <vt:lpstr>Things Associated with Distributions</vt:lpstr>
      <vt:lpstr>Things Associated with Distributions</vt:lpstr>
      <vt:lpstr>Things Associated with Distributions</vt:lpstr>
      <vt:lpstr>Things Associated with Distributions</vt:lpstr>
      <vt:lpstr>Things Associated with Distributions</vt:lpstr>
      <vt:lpstr>Things Associated with Distributions</vt:lpstr>
      <vt:lpstr>Things Associated with Distributions</vt:lpstr>
      <vt:lpstr>Things Associated with Distributions-PMF example</vt:lpstr>
      <vt:lpstr>PMF VS PDF</vt:lpstr>
      <vt:lpstr>Things Associated with Distributions</vt:lpstr>
      <vt:lpstr>Things Associated with Distributions</vt:lpstr>
      <vt:lpstr>Cumulative Distribution Function (CDF) </vt:lpstr>
      <vt:lpstr>Things Associated with Distributions</vt:lpstr>
      <vt:lpstr>Things Associated with Distributions-Kurtosis</vt:lpstr>
      <vt:lpstr>Common Types of Distributions</vt:lpstr>
      <vt:lpstr>Things Associated with Distributions</vt:lpstr>
      <vt:lpstr>Things Associated with Distributions</vt:lpstr>
      <vt:lpstr>Things Associated with Distributions</vt:lpstr>
      <vt:lpstr>Things Associated with Distributions</vt:lpstr>
      <vt:lpstr>Normal Distribution (Bell Curve) </vt:lpstr>
      <vt:lpstr>Normal Distribution (Bell Curve) </vt:lpstr>
      <vt:lpstr>Normal Distribution</vt:lpstr>
      <vt:lpstr>Normal Distribution </vt:lpstr>
      <vt:lpstr>Properties of Normal Distribution </vt:lpstr>
      <vt:lpstr>Binomial distribution</vt:lpstr>
      <vt:lpstr>Binomial Distribution</vt:lpstr>
      <vt:lpstr>Examples </vt:lpstr>
      <vt:lpstr>Binomial Distribution</vt:lpstr>
      <vt:lpstr>Binomial Distribution</vt:lpstr>
      <vt:lpstr>Examples: Binomial Distribution</vt:lpstr>
      <vt:lpstr>Examples: Binomial Distribution</vt:lpstr>
      <vt:lpstr>Examples: Binomial Distribution</vt:lpstr>
      <vt:lpstr>Examples: Binomial Distribution Binomial Distribution </vt:lpstr>
      <vt:lpstr>Examples: Binomial Distribution Binomial Distribution</vt:lpstr>
      <vt:lpstr>Binomial Distribution </vt:lpstr>
      <vt:lpstr>The Poisson Distribution</vt:lpstr>
      <vt:lpstr>Poisson</vt:lpstr>
      <vt:lpstr>The Poisson Distribution</vt:lpstr>
      <vt:lpstr>The Poisson Distribution</vt:lpstr>
      <vt:lpstr>The Poisson Distribution </vt:lpstr>
      <vt:lpstr>The Poisson Distribution</vt:lpstr>
      <vt:lpstr>PowerPoint Presentation</vt:lpstr>
      <vt:lpstr>Poisson Distribution </vt:lpstr>
      <vt:lpstr>When to Use Each Distribution </vt:lpstr>
      <vt:lpstr>Practice Problems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Precious Msonda</dc:creator>
  <cp:lastModifiedBy>Precious Msonda</cp:lastModifiedBy>
  <cp:revision>7</cp:revision>
  <dcterms:created xsi:type="dcterms:W3CDTF">2025-06-12T15:26:53Z</dcterms:created>
  <dcterms:modified xsi:type="dcterms:W3CDTF">2025-06-28T21:38:17Z</dcterms:modified>
</cp:coreProperties>
</file>