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439" r:id="rId12"/>
    <p:sldId id="438" r:id="rId13"/>
    <p:sldId id="437" r:id="rId14"/>
    <p:sldId id="446" r:id="rId15"/>
    <p:sldId id="447" r:id="rId16"/>
    <p:sldId id="266" r:id="rId17"/>
    <p:sldId id="441" r:id="rId18"/>
    <p:sldId id="442" r:id="rId19"/>
    <p:sldId id="443" r:id="rId20"/>
    <p:sldId id="444" r:id="rId21"/>
    <p:sldId id="445" r:id="rId22"/>
    <p:sldId id="267" r:id="rId23"/>
    <p:sldId id="268" r:id="rId24"/>
    <p:sldId id="269" r:id="rId25"/>
    <p:sldId id="270" r:id="rId26"/>
    <p:sldId id="271" r:id="rId27"/>
    <p:sldId id="272" r:id="rId28"/>
    <p:sldId id="273" r:id="rId29"/>
    <p:sldId id="274" r:id="rId30"/>
    <p:sldId id="275" r:id="rId31"/>
    <p:sldId id="276" r:id="rId32"/>
    <p:sldId id="277" r:id="rId33"/>
    <p:sldId id="279" r:id="rId34"/>
    <p:sldId id="280" r:id="rId35"/>
    <p:sldId id="440" r:id="rId36"/>
    <p:sldId id="449" r:id="rId37"/>
    <p:sldId id="454" r:id="rId38"/>
    <p:sldId id="450" r:id="rId39"/>
    <p:sldId id="451" r:id="rId40"/>
    <p:sldId id="448" r:id="rId41"/>
    <p:sldId id="457" r:id="rId42"/>
    <p:sldId id="458" r:id="rId43"/>
    <p:sldId id="453" r:id="rId44"/>
    <p:sldId id="455" r:id="rId45"/>
    <p:sldId id="456" r:id="rId46"/>
    <p:sldId id="460" r:id="rId47"/>
    <p:sldId id="461" r:id="rId48"/>
    <p:sldId id="462" r:id="rId49"/>
    <p:sldId id="463" r:id="rId50"/>
    <p:sldId id="464" r:id="rId51"/>
    <p:sldId id="465" r:id="rId52"/>
    <p:sldId id="466" r:id="rId53"/>
    <p:sldId id="467" r:id="rId54"/>
    <p:sldId id="468" r:id="rId55"/>
    <p:sldId id="469" r:id="rId56"/>
    <p:sldId id="471" r:id="rId57"/>
    <p:sldId id="473" r:id="rId58"/>
    <p:sldId id="475" r:id="rId59"/>
    <p:sldId id="478" r:id="rId60"/>
    <p:sldId id="480" r:id="rId61"/>
    <p:sldId id="482" r:id="rId62"/>
    <p:sldId id="484" r:id="rId63"/>
    <p:sldId id="486" r:id="rId64"/>
    <p:sldId id="488" r:id="rId65"/>
    <p:sldId id="490" r:id="rId66"/>
    <p:sldId id="492" r:id="rId67"/>
    <p:sldId id="494" r:id="rId68"/>
    <p:sldId id="495"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46" d="100"/>
          <a:sy n="46" d="100"/>
        </p:scale>
        <p:origin x="62" y="38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1C6FB7C-4CF5-5B74-20F1-67D43A1D1B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xmlns="" id="{087EEBC1-6FB5-ADF6-E37E-E9FDBDEBDE8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xmlns="" id="{3DEECBB4-6AD0-D007-4332-0BB19C2E7E88}"/>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B4D1AD6C-DE4D-240E-5C43-BAD9A3FFC6F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FBD52E25-9A80-86DF-B438-9F2E8F11BDCE}"/>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1590720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8E8D36-BE37-6FB7-E529-8AFA6BA7BAC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3F7D351C-8A9E-23A5-51A4-82C89E56D8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2E5B0A42-32BA-5A83-B919-D005CA858231}"/>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E2FD6D79-B759-FFAA-B86E-22742C3698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108A94E3-E6B4-B11E-8CF4-65084CE205FA}"/>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1929364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B18E8D29-138C-E23B-FFEF-81E3CCFC2E2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xmlns="" id="{6F03BF87-6586-5297-9BC3-CB37EAEE12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3192CA4-B49B-8061-DCD0-FF912AFBE2D6}"/>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323422EC-CA75-44A6-46E5-ABB737E0FC6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EBA1CCA7-411A-FDD1-A69A-A21A4E36C347}"/>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1115453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44C797-2BC5-B85A-2DC2-FA8DBDBC4E8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66A6CBA2-67D9-4DB1-4AF8-42B64D36E5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D2CF3456-6D16-E387-C691-4C2142CDB8F4}"/>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45411A16-0B6B-1C8E-661A-57DF50CD52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82B0E23B-DC8A-0DEC-68F9-D7F457E432FF}"/>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3682319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EF63DE-FE8C-C4E5-2B7A-19178AA9B1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xmlns="" id="{55AEB084-7378-7C25-B64E-83825D373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99E856AB-03C3-AEB4-09E7-7963FE60425D}"/>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8407C691-F384-B1CE-F583-182AD6DD968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xmlns="" id="{05819DBD-14E6-CCF5-B019-896193BCC4B0}"/>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22096297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4714F7-7C52-3945-50EB-7B900236D21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87BFD61F-6BE1-5800-30D7-54DC75EB6A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xmlns="" id="{6A76CE6F-9C21-35B9-BC70-35C2C4990E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xmlns="" id="{CA5EDF5C-9339-DF30-D0BD-28D543A934F3}"/>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6" name="Footer Placeholder 5">
            <a:extLst>
              <a:ext uri="{FF2B5EF4-FFF2-40B4-BE49-F238E27FC236}">
                <a16:creationId xmlns:a16="http://schemas.microsoft.com/office/drawing/2014/main" xmlns="" id="{F39DF7F9-E266-D580-B3F2-72C3591952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95D0F70C-106D-2B64-DC30-EB12EF03C368}"/>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32136356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B77B303-A26D-04FF-77FC-C3514194D7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FA813B2B-45D7-0590-0765-855B9A01B27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BD2DC3E1-620C-5838-3BC1-A95CED18D4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xmlns="" id="{81625542-1A95-458B-5AE8-C189F759C26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4FDDECD8-F573-15C5-4146-23192CB05D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xmlns="" id="{8BF3E18D-4F7B-3C03-192F-3A4C6D49462C}"/>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8" name="Footer Placeholder 7">
            <a:extLst>
              <a:ext uri="{FF2B5EF4-FFF2-40B4-BE49-F238E27FC236}">
                <a16:creationId xmlns:a16="http://schemas.microsoft.com/office/drawing/2014/main" xmlns="" id="{B12D7E9C-259D-6993-C1F6-20D8F97317B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xmlns="" id="{27081C85-9636-28E9-F638-B319CAA8FF64}"/>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2926379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A9C515-4187-C668-A14A-1E76497A2FB6}"/>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xmlns="" id="{A11BC187-573E-B9FB-2FF6-270DEDDB1E37}"/>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4" name="Footer Placeholder 3">
            <a:extLst>
              <a:ext uri="{FF2B5EF4-FFF2-40B4-BE49-F238E27FC236}">
                <a16:creationId xmlns:a16="http://schemas.microsoft.com/office/drawing/2014/main" xmlns="" id="{9841C253-9E0B-E3A8-5D5A-7A0A50157B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xmlns="" id="{195E8356-E331-AEC7-BF4E-D90FB1BFDE4E}"/>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4055836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D541CC09-5108-2DA1-ADAB-A16E6D8EC449}"/>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3" name="Footer Placeholder 2">
            <a:extLst>
              <a:ext uri="{FF2B5EF4-FFF2-40B4-BE49-F238E27FC236}">
                <a16:creationId xmlns:a16="http://schemas.microsoft.com/office/drawing/2014/main" xmlns="" id="{6D7ECEFA-D061-FBA2-81EB-B8411E2CF9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xmlns="" id="{38BBB944-36C8-3431-3081-83F0B7A3DD1A}"/>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326544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534BA22-AB80-4D6D-572B-FC28508AA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xmlns="" id="{1680D0D3-A085-DA23-19BE-F2C8891CA2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xmlns="" id="{4D107BCE-B3F5-68BA-70B9-460F1D8038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FFED351-6E08-7CA8-5947-A29A5F055C0C}"/>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6" name="Footer Placeholder 5">
            <a:extLst>
              <a:ext uri="{FF2B5EF4-FFF2-40B4-BE49-F238E27FC236}">
                <a16:creationId xmlns:a16="http://schemas.microsoft.com/office/drawing/2014/main" xmlns="" id="{283116BB-D742-CE0C-6879-68A837A5CB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4F58D3DE-5340-27AC-F7AE-794DF0AB5AEC}"/>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3358308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7CBAB7-5CA8-24E5-D04E-11A15009F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xmlns="" id="{DFF945F0-E25A-858B-A8EC-4027C2DECF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xmlns="" id="{C0EB6001-16B6-34AB-A847-3796C4E3D6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578A759-9C0F-D7AE-3B56-3DD762E9CFD9}"/>
              </a:ext>
            </a:extLst>
          </p:cNvPr>
          <p:cNvSpPr>
            <a:spLocks noGrp="1"/>
          </p:cNvSpPr>
          <p:nvPr>
            <p:ph type="dt" sz="half" idx="10"/>
          </p:nvPr>
        </p:nvSpPr>
        <p:spPr/>
        <p:txBody>
          <a:bodyPr/>
          <a:lstStyle/>
          <a:p>
            <a:fld id="{31BFD284-5072-424C-9958-DF01FE3960F0}" type="datetimeFigureOut">
              <a:rPr lang="en-GB" smtClean="0"/>
              <a:t>26/06/2025</a:t>
            </a:fld>
            <a:endParaRPr lang="en-GB"/>
          </a:p>
        </p:txBody>
      </p:sp>
      <p:sp>
        <p:nvSpPr>
          <p:cNvPr id="6" name="Footer Placeholder 5">
            <a:extLst>
              <a:ext uri="{FF2B5EF4-FFF2-40B4-BE49-F238E27FC236}">
                <a16:creationId xmlns:a16="http://schemas.microsoft.com/office/drawing/2014/main" xmlns="" id="{3C893A1D-71F2-4A21-A363-8CA5A212911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xmlns="" id="{B36A0915-F236-25EB-487A-4022EECB37B4}"/>
              </a:ext>
            </a:extLst>
          </p:cNvPr>
          <p:cNvSpPr>
            <a:spLocks noGrp="1"/>
          </p:cNvSpPr>
          <p:nvPr>
            <p:ph type="sldNum" sz="quarter" idx="12"/>
          </p:nvPr>
        </p:nvSpPr>
        <p:spPr/>
        <p:txBody>
          <a:bodyPr/>
          <a:lstStyle/>
          <a:p>
            <a:fld id="{628CEFF4-1B86-40FA-A3B6-3C6DC105DE55}" type="slidenum">
              <a:rPr lang="en-GB" smtClean="0"/>
              <a:t>‹#›</a:t>
            </a:fld>
            <a:endParaRPr lang="en-GB"/>
          </a:p>
        </p:txBody>
      </p:sp>
    </p:spTree>
    <p:extLst>
      <p:ext uri="{BB962C8B-B14F-4D97-AF65-F5344CB8AC3E}">
        <p14:creationId xmlns:p14="http://schemas.microsoft.com/office/powerpoint/2010/main" val="2178307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9268128E-18F0-959E-9A59-BE10FE117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xmlns="" id="{AFBC1A16-C61B-FD81-F5CA-6888FBDF81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xmlns="" id="{95B1D00D-D65B-8BFE-01F6-7A5ACB6E4C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BFD284-5072-424C-9958-DF01FE3960F0}" type="datetimeFigureOut">
              <a:rPr lang="en-GB" smtClean="0"/>
              <a:t>26/06/2025</a:t>
            </a:fld>
            <a:endParaRPr lang="en-GB"/>
          </a:p>
        </p:txBody>
      </p:sp>
      <p:sp>
        <p:nvSpPr>
          <p:cNvPr id="5" name="Footer Placeholder 4">
            <a:extLst>
              <a:ext uri="{FF2B5EF4-FFF2-40B4-BE49-F238E27FC236}">
                <a16:creationId xmlns:a16="http://schemas.microsoft.com/office/drawing/2014/main" xmlns="" id="{A2BE1CC9-9CAF-A131-8A18-6E6DC76814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xmlns="" id="{715F9151-9480-FF1F-D948-F6AFFAA9BC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8CEFF4-1B86-40FA-A3B6-3C6DC105DE55}" type="slidenum">
              <a:rPr lang="en-GB" smtClean="0"/>
              <a:t>‹#›</a:t>
            </a:fld>
            <a:endParaRPr lang="en-GB"/>
          </a:p>
        </p:txBody>
      </p:sp>
    </p:spTree>
    <p:extLst>
      <p:ext uri="{BB962C8B-B14F-4D97-AF65-F5344CB8AC3E}">
        <p14:creationId xmlns:p14="http://schemas.microsoft.com/office/powerpoint/2010/main" val="10730132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3.m4a"/><Relationship Id="rId1" Type="http://schemas.microsoft.com/office/2007/relationships/media" Target="../media/media3.m4a"/><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4.m4a"/><Relationship Id="rId1" Type="http://schemas.microsoft.com/office/2007/relationships/media" Target="../media/media4.m4a"/><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15256E1-36F4-508D-2052-A3473375C1EB}"/>
              </a:ext>
            </a:extLst>
          </p:cNvPr>
          <p:cNvSpPr>
            <a:spLocks noGrp="1"/>
          </p:cNvSpPr>
          <p:nvPr>
            <p:ph type="ctrTitle"/>
          </p:nvPr>
        </p:nvSpPr>
        <p:spPr/>
        <p:txBody>
          <a:bodyPr/>
          <a:lstStyle/>
          <a:p>
            <a:r>
              <a:rPr lang="en-GB" dirty="0"/>
              <a:t>Introduction to Development Studies</a:t>
            </a:r>
          </a:p>
        </p:txBody>
      </p:sp>
      <p:sp>
        <p:nvSpPr>
          <p:cNvPr id="3" name="Subtitle 2">
            <a:extLst>
              <a:ext uri="{FF2B5EF4-FFF2-40B4-BE49-F238E27FC236}">
                <a16:creationId xmlns:a16="http://schemas.microsoft.com/office/drawing/2014/main" xmlns="" id="{4F291F63-99B9-D80B-7F34-EF6FF0CBE309}"/>
              </a:ext>
            </a:extLst>
          </p:cNvPr>
          <p:cNvSpPr>
            <a:spLocks noGrp="1"/>
          </p:cNvSpPr>
          <p:nvPr>
            <p:ph type="subTitle" idx="1"/>
          </p:nvPr>
        </p:nvSpPr>
        <p:spPr/>
        <p:txBody>
          <a:bodyPr/>
          <a:lstStyle/>
          <a:p>
            <a:r>
              <a:rPr lang="en-GB" dirty="0"/>
              <a:t>Dr </a:t>
            </a:r>
            <a:r>
              <a:rPr lang="en-GB" dirty="0" err="1"/>
              <a:t>Chrispin</a:t>
            </a:r>
            <a:r>
              <a:rPr lang="en-GB" dirty="0"/>
              <a:t> Solomon Mphande</a:t>
            </a:r>
          </a:p>
          <a:p>
            <a:r>
              <a:rPr lang="en-GB" dirty="0"/>
              <a:t>(Development Studies)</a:t>
            </a:r>
          </a:p>
        </p:txBody>
      </p:sp>
      <p:pic>
        <p:nvPicPr>
          <p:cNvPr id="4" name="Audio 3">
            <a:hlinkClick r:id="" action="ppaction://media"/>
            <a:extLst>
              <a:ext uri="{FF2B5EF4-FFF2-40B4-BE49-F238E27FC236}">
                <a16:creationId xmlns:a16="http://schemas.microsoft.com/office/drawing/2014/main" xmlns="" id="{BA732DA8-A294-271B-0CBB-DAF372625B8F}"/>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1339973070"/>
      </p:ext>
    </p:extLst>
  </p:cSld>
  <p:clrMapOvr>
    <a:masterClrMapping/>
  </p:clrMapOvr>
  <mc:AlternateContent xmlns:mc="http://schemas.openxmlformats.org/markup-compatibility/2006" xmlns:p14="http://schemas.microsoft.com/office/powerpoint/2010/main">
    <mc:Choice Requires="p14">
      <p:transition spd="slow" p14:dur="2000" advTm="3489"/>
    </mc:Choice>
    <mc:Fallback xmlns="">
      <p:transition spd="slow" advTm="348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FF1FEE-3844-5AEE-4D0A-9E0087A1E5D5}"/>
              </a:ext>
            </a:extLst>
          </p:cNvPr>
          <p:cNvSpPr>
            <a:spLocks noGrp="1"/>
          </p:cNvSpPr>
          <p:nvPr>
            <p:ph type="title"/>
          </p:nvPr>
        </p:nvSpPr>
        <p:spPr/>
        <p:txBody>
          <a:bodyPr/>
          <a:lstStyle/>
          <a:p>
            <a:r>
              <a:rPr lang="en-GB" dirty="0"/>
              <a:t>Sustainable Development</a:t>
            </a:r>
          </a:p>
        </p:txBody>
      </p:sp>
      <p:sp>
        <p:nvSpPr>
          <p:cNvPr id="3" name="Content Placeholder 2">
            <a:extLst>
              <a:ext uri="{FF2B5EF4-FFF2-40B4-BE49-F238E27FC236}">
                <a16:creationId xmlns:a16="http://schemas.microsoft.com/office/drawing/2014/main" xmlns="" id="{9AA3143E-EDFF-DDBC-9F04-C6B9E165EB0C}"/>
              </a:ext>
            </a:extLst>
          </p:cNvPr>
          <p:cNvSpPr>
            <a:spLocks noGrp="1"/>
          </p:cNvSpPr>
          <p:nvPr>
            <p:ph idx="1"/>
          </p:nvPr>
        </p:nvSpPr>
        <p:spPr/>
        <p:txBody>
          <a:bodyPr/>
          <a:lstStyle/>
          <a:p>
            <a:r>
              <a:rPr lang="en-GB" dirty="0"/>
              <a:t>Word sustainable comes from Latin word </a:t>
            </a:r>
            <a:r>
              <a:rPr lang="en-GB" i="1" dirty="0"/>
              <a:t>‘</a:t>
            </a:r>
            <a:r>
              <a:rPr lang="en-GB" i="1" dirty="0" err="1"/>
              <a:t>sustere</a:t>
            </a:r>
            <a:r>
              <a:rPr lang="en-GB" i="1" dirty="0"/>
              <a:t>’ </a:t>
            </a:r>
            <a:r>
              <a:rPr lang="en-GB" dirty="0"/>
              <a:t>meaning to uphold</a:t>
            </a:r>
          </a:p>
          <a:p>
            <a:r>
              <a:rPr lang="en-GB" dirty="0"/>
              <a:t>World Commission on Environment and Development also referred to as Brundtland report defines SD as development that meets the needs of the present without compromising the ability of the future generation to meet their own needs</a:t>
            </a:r>
          </a:p>
          <a:p>
            <a:r>
              <a:rPr lang="en-GB" dirty="0"/>
              <a:t>Definition has two main key concepts</a:t>
            </a:r>
          </a:p>
          <a:p>
            <a:pPr lvl="1"/>
            <a:r>
              <a:rPr lang="en-GB" dirty="0"/>
              <a:t>First need: needs of the world’s poor</a:t>
            </a:r>
          </a:p>
          <a:p>
            <a:pPr lvl="1"/>
            <a:r>
              <a:rPr lang="en-GB" dirty="0"/>
              <a:t>Second idea of limitation: imposed by the state of technology and social organisation on how to influence the environment’s ability to meet present and future needs</a:t>
            </a:r>
          </a:p>
        </p:txBody>
      </p:sp>
    </p:spTree>
    <p:extLst>
      <p:ext uri="{BB962C8B-B14F-4D97-AF65-F5344CB8AC3E}">
        <p14:creationId xmlns:p14="http://schemas.microsoft.com/office/powerpoint/2010/main" val="560355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2F3568-B316-9AED-DCF5-2BCB0A1EB367}"/>
              </a:ext>
            </a:extLst>
          </p:cNvPr>
          <p:cNvSpPr>
            <a:spLocks noGrp="1"/>
          </p:cNvSpPr>
          <p:nvPr>
            <p:ph type="title"/>
          </p:nvPr>
        </p:nvSpPr>
        <p:spPr/>
        <p:txBody>
          <a:bodyPr/>
          <a:lstStyle/>
          <a:p>
            <a:r>
              <a:rPr lang="en-GB" dirty="0"/>
              <a:t>Sustainable in context</a:t>
            </a:r>
          </a:p>
        </p:txBody>
      </p:sp>
      <p:sp>
        <p:nvSpPr>
          <p:cNvPr id="3" name="Content Placeholder 2">
            <a:extLst>
              <a:ext uri="{FF2B5EF4-FFF2-40B4-BE49-F238E27FC236}">
                <a16:creationId xmlns:a16="http://schemas.microsoft.com/office/drawing/2014/main" xmlns="" id="{142DAFCE-AD15-350A-80CB-44983317E4CD}"/>
              </a:ext>
            </a:extLst>
          </p:cNvPr>
          <p:cNvSpPr>
            <a:spLocks noGrp="1"/>
          </p:cNvSpPr>
          <p:nvPr>
            <p:ph idx="1"/>
          </p:nvPr>
        </p:nvSpPr>
        <p:spPr/>
        <p:txBody>
          <a:bodyPr/>
          <a:lstStyle/>
          <a:p>
            <a:r>
              <a:rPr lang="en-GB" dirty="0"/>
              <a:t>It should be looked at in three different ways:</a:t>
            </a:r>
          </a:p>
          <a:p>
            <a:pPr lvl="1"/>
            <a:r>
              <a:rPr lang="en-GB" dirty="0"/>
              <a:t>Introduction of technical management practices over particular resources to attain a sustainable yield over a long period of time</a:t>
            </a:r>
          </a:p>
          <a:p>
            <a:pPr lvl="1"/>
            <a:r>
              <a:rPr lang="en-GB" dirty="0"/>
              <a:t>Management and regulation of the environment by society and its organs of governance to ensure their continued existence for future generations</a:t>
            </a:r>
          </a:p>
          <a:p>
            <a:pPr lvl="1"/>
            <a:r>
              <a:rPr lang="en-GB" dirty="0"/>
              <a:t>Embodies notion of equity that sustainable development must provide equal opportunities and access for all</a:t>
            </a:r>
          </a:p>
          <a:p>
            <a:r>
              <a:rPr lang="en-GB" dirty="0"/>
              <a:t>This links to sustainable livelihood framework</a:t>
            </a:r>
          </a:p>
        </p:txBody>
      </p:sp>
    </p:spTree>
    <p:extLst>
      <p:ext uri="{BB962C8B-B14F-4D97-AF65-F5344CB8AC3E}">
        <p14:creationId xmlns:p14="http://schemas.microsoft.com/office/powerpoint/2010/main" val="3156053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78098"/>
          </a:xfrm>
        </p:spPr>
        <p:txBody>
          <a:bodyPr/>
          <a:lstStyle/>
          <a:p>
            <a:r>
              <a:rPr lang="en-ZA" b="1" dirty="0">
                <a:effectLst>
                  <a:outerShdw blurRad="38100" dist="38100" dir="2700000" algn="tl">
                    <a:srgbClr val="000000">
                      <a:alpha val="43137"/>
                    </a:srgbClr>
                  </a:outerShdw>
                </a:effectLst>
              </a:rPr>
              <a:t>Sustainable livelihood</a:t>
            </a:r>
          </a:p>
        </p:txBody>
      </p:sp>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19536" y="1196752"/>
            <a:ext cx="8496944" cy="5544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61471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ZA" b="1" dirty="0">
                <a:effectLst>
                  <a:outerShdw blurRad="38100" dist="38100" dir="2700000" algn="tl">
                    <a:srgbClr val="000000">
                      <a:alpha val="43137"/>
                    </a:srgbClr>
                  </a:outerShdw>
                </a:effectLst>
              </a:rPr>
              <a:t>The Human Development Approach</a:t>
            </a:r>
          </a:p>
        </p:txBody>
      </p:sp>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552" y="1412776"/>
            <a:ext cx="8136904" cy="4968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1889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FD97F0-2FCE-D300-4750-A60157DD991B}"/>
              </a:ext>
            </a:extLst>
          </p:cNvPr>
          <p:cNvSpPr>
            <a:spLocks noGrp="1"/>
          </p:cNvSpPr>
          <p:nvPr>
            <p:ph type="title"/>
          </p:nvPr>
        </p:nvSpPr>
        <p:spPr/>
        <p:txBody>
          <a:bodyPr/>
          <a:lstStyle/>
          <a:p>
            <a:r>
              <a:rPr lang="en-GB" dirty="0"/>
              <a:t>Key concepts to note</a:t>
            </a:r>
          </a:p>
        </p:txBody>
      </p:sp>
      <p:sp>
        <p:nvSpPr>
          <p:cNvPr id="3" name="Content Placeholder 2">
            <a:extLst>
              <a:ext uri="{FF2B5EF4-FFF2-40B4-BE49-F238E27FC236}">
                <a16:creationId xmlns:a16="http://schemas.microsoft.com/office/drawing/2014/main" xmlns="" id="{88D59B79-78CB-0CBF-B784-0A291E9D792E}"/>
              </a:ext>
            </a:extLst>
          </p:cNvPr>
          <p:cNvSpPr>
            <a:spLocks noGrp="1"/>
          </p:cNvSpPr>
          <p:nvPr>
            <p:ph idx="1"/>
          </p:nvPr>
        </p:nvSpPr>
        <p:spPr/>
        <p:txBody>
          <a:bodyPr>
            <a:normAutofit fontScale="92500"/>
          </a:bodyPr>
          <a:lstStyle/>
          <a:p>
            <a:r>
              <a:rPr lang="en-GB" dirty="0"/>
              <a:t>Developed nation: these are countries that are industrially developed</a:t>
            </a:r>
          </a:p>
          <a:p>
            <a:pPr lvl="1"/>
            <a:r>
              <a:rPr lang="en-GB" dirty="0"/>
              <a:t>They have advanced technology</a:t>
            </a:r>
          </a:p>
          <a:p>
            <a:pPr lvl="1"/>
            <a:r>
              <a:rPr lang="en-GB" dirty="0"/>
              <a:t>Good health system</a:t>
            </a:r>
          </a:p>
          <a:p>
            <a:pPr lvl="1"/>
            <a:r>
              <a:rPr lang="en-GB" dirty="0"/>
              <a:t>Good education system</a:t>
            </a:r>
          </a:p>
          <a:p>
            <a:pPr lvl="1"/>
            <a:r>
              <a:rPr lang="en-GB" i="1" dirty="0"/>
              <a:t>Among others</a:t>
            </a:r>
          </a:p>
          <a:p>
            <a:r>
              <a:rPr lang="en-GB" dirty="0"/>
              <a:t>Developing nations </a:t>
            </a:r>
          </a:p>
          <a:p>
            <a:pPr lvl="1"/>
            <a:r>
              <a:rPr lang="en-GB" dirty="0"/>
              <a:t>Initially referred to as ‘underdeveloped nations’, ‘less developing nations’ (LCDS)</a:t>
            </a:r>
          </a:p>
          <a:p>
            <a:pPr lvl="1"/>
            <a:r>
              <a:rPr lang="en-GB" dirty="0"/>
              <a:t>These are countries that are predominantly on the lower ladder of development</a:t>
            </a:r>
          </a:p>
          <a:p>
            <a:pPr lvl="1"/>
            <a:r>
              <a:rPr lang="en-GB" dirty="0"/>
              <a:t>They still rely on traditional modes of development (they are mostly agrarian societies)</a:t>
            </a:r>
          </a:p>
          <a:p>
            <a:pPr lvl="1"/>
            <a:r>
              <a:rPr lang="en-GB" dirty="0"/>
              <a:t>Their social systems like health, education are still in their infant stages</a:t>
            </a:r>
          </a:p>
          <a:p>
            <a:pPr marL="0" indent="0">
              <a:buNone/>
            </a:pPr>
            <a:endParaRPr lang="en-GB" dirty="0"/>
          </a:p>
          <a:p>
            <a:endParaRPr lang="en-GB" dirty="0"/>
          </a:p>
        </p:txBody>
      </p:sp>
    </p:spTree>
    <p:extLst>
      <p:ext uri="{BB962C8B-B14F-4D97-AF65-F5344CB8AC3E}">
        <p14:creationId xmlns:p14="http://schemas.microsoft.com/office/powerpoint/2010/main" val="33929847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D3B364-94DC-D830-0FBF-D34585AF5A57}"/>
              </a:ext>
            </a:extLst>
          </p:cNvPr>
          <p:cNvSpPr>
            <a:spLocks noGrp="1"/>
          </p:cNvSpPr>
          <p:nvPr>
            <p:ph type="title"/>
          </p:nvPr>
        </p:nvSpPr>
        <p:spPr/>
        <p:txBody>
          <a:bodyPr/>
          <a:lstStyle/>
          <a:p>
            <a:r>
              <a:rPr lang="en-GB" dirty="0"/>
              <a:t>Continued </a:t>
            </a:r>
          </a:p>
        </p:txBody>
      </p:sp>
      <p:sp>
        <p:nvSpPr>
          <p:cNvPr id="3" name="Content Placeholder 2">
            <a:extLst>
              <a:ext uri="{FF2B5EF4-FFF2-40B4-BE49-F238E27FC236}">
                <a16:creationId xmlns:a16="http://schemas.microsoft.com/office/drawing/2014/main" xmlns="" id="{6291B372-7FEF-075F-D3C5-39656630856D}"/>
              </a:ext>
            </a:extLst>
          </p:cNvPr>
          <p:cNvSpPr>
            <a:spLocks noGrp="1"/>
          </p:cNvSpPr>
          <p:nvPr>
            <p:ph idx="1"/>
          </p:nvPr>
        </p:nvSpPr>
        <p:spPr/>
        <p:txBody>
          <a:bodyPr/>
          <a:lstStyle/>
          <a:p>
            <a:r>
              <a:rPr lang="en-GB" dirty="0"/>
              <a:t>Developmental states</a:t>
            </a:r>
          </a:p>
          <a:p>
            <a:pPr lvl="1"/>
            <a:r>
              <a:rPr lang="en-GB" dirty="0"/>
              <a:t>These are countries thriving on state led development</a:t>
            </a:r>
          </a:p>
          <a:p>
            <a:pPr lvl="2"/>
            <a:r>
              <a:rPr lang="en-GB" dirty="0"/>
              <a:t>Governments play a critical role in development</a:t>
            </a:r>
          </a:p>
          <a:p>
            <a:pPr lvl="2"/>
            <a:r>
              <a:rPr lang="en-GB" dirty="0"/>
              <a:t>Between 1964 and 1980s Malawi was in that category</a:t>
            </a:r>
          </a:p>
          <a:p>
            <a:pPr lvl="1"/>
            <a:r>
              <a:rPr lang="en-GB" dirty="0"/>
              <a:t>Examples include the Newly Industrialised Countries (NICS) such as Singapore, South Korea, Japan, Hongkong</a:t>
            </a:r>
          </a:p>
        </p:txBody>
      </p:sp>
    </p:spTree>
    <p:extLst>
      <p:ext uri="{BB962C8B-B14F-4D97-AF65-F5344CB8AC3E}">
        <p14:creationId xmlns:p14="http://schemas.microsoft.com/office/powerpoint/2010/main" val="1130444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FAF44-EF27-0CAC-820D-B7D9FF56827C}"/>
              </a:ext>
            </a:extLst>
          </p:cNvPr>
          <p:cNvSpPr>
            <a:spLocks noGrp="1"/>
          </p:cNvSpPr>
          <p:nvPr>
            <p:ph type="ctrTitle"/>
          </p:nvPr>
        </p:nvSpPr>
        <p:spPr/>
        <p:txBody>
          <a:bodyPr>
            <a:normAutofit/>
          </a:bodyPr>
          <a:lstStyle/>
          <a:p>
            <a:r>
              <a:rPr lang="en-GB" dirty="0"/>
              <a:t>Philosophical Foundations of Development</a:t>
            </a:r>
          </a:p>
        </p:txBody>
      </p:sp>
      <p:sp>
        <p:nvSpPr>
          <p:cNvPr id="3" name="Subtitle 2">
            <a:extLst>
              <a:ext uri="{FF2B5EF4-FFF2-40B4-BE49-F238E27FC236}">
                <a16:creationId xmlns:a16="http://schemas.microsoft.com/office/drawing/2014/main" xmlns="" id="{C147C187-E446-DCAE-034A-5EF0B6C13733}"/>
              </a:ext>
            </a:extLst>
          </p:cNvPr>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363842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6B91856-AD75-B212-B1F4-661D8A5AA51D}"/>
              </a:ext>
            </a:extLst>
          </p:cNvPr>
          <p:cNvSpPr>
            <a:spLocks noGrp="1"/>
          </p:cNvSpPr>
          <p:nvPr>
            <p:ph type="title"/>
          </p:nvPr>
        </p:nvSpPr>
        <p:spPr/>
        <p:txBody>
          <a:bodyPr/>
          <a:lstStyle/>
          <a:p>
            <a:r>
              <a:rPr lang="en-GB" dirty="0"/>
              <a:t>Intellectual framework by Kuhn (1967)</a:t>
            </a:r>
          </a:p>
        </p:txBody>
      </p:sp>
      <p:sp>
        <p:nvSpPr>
          <p:cNvPr id="3" name="Content Placeholder 2">
            <a:extLst>
              <a:ext uri="{FF2B5EF4-FFF2-40B4-BE49-F238E27FC236}">
                <a16:creationId xmlns:a16="http://schemas.microsoft.com/office/drawing/2014/main" xmlns="" id="{97F2F5C2-E88C-95CE-25D8-BF7129820A9A}"/>
              </a:ext>
            </a:extLst>
          </p:cNvPr>
          <p:cNvSpPr>
            <a:spLocks noGrp="1"/>
          </p:cNvSpPr>
          <p:nvPr>
            <p:ph idx="1"/>
          </p:nvPr>
        </p:nvSpPr>
        <p:spPr/>
        <p:txBody>
          <a:bodyPr/>
          <a:lstStyle/>
          <a:p>
            <a:r>
              <a:rPr lang="en-GB" dirty="0"/>
              <a:t>Discovered the concept of ‘Paradigm’</a:t>
            </a:r>
          </a:p>
          <a:p>
            <a:r>
              <a:rPr lang="en-GB" dirty="0"/>
              <a:t>It consists of beliefs, values and perceptions of empirical reality</a:t>
            </a:r>
          </a:p>
          <a:p>
            <a:r>
              <a:rPr lang="en-GB" dirty="0"/>
              <a:t>Major aim: to interpret the reality of the universe</a:t>
            </a:r>
          </a:p>
          <a:p>
            <a:r>
              <a:rPr lang="en-GB" dirty="0"/>
              <a:t>Main focus:</a:t>
            </a:r>
          </a:p>
          <a:p>
            <a:pPr lvl="1"/>
            <a:r>
              <a:rPr lang="en-GB" dirty="0"/>
              <a:t>On methodology: initially quantitative, then qualitative then later a combination of the two</a:t>
            </a:r>
          </a:p>
          <a:p>
            <a:pPr lvl="1"/>
            <a:r>
              <a:rPr lang="en-GB" dirty="0"/>
              <a:t>Different methodologies produce different results</a:t>
            </a:r>
          </a:p>
        </p:txBody>
      </p:sp>
    </p:spTree>
    <p:extLst>
      <p:ext uri="{BB962C8B-B14F-4D97-AF65-F5344CB8AC3E}">
        <p14:creationId xmlns:p14="http://schemas.microsoft.com/office/powerpoint/2010/main" val="19038896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E90230-E3F2-ABCA-96F5-41F5470F4DD0}"/>
              </a:ext>
            </a:extLst>
          </p:cNvPr>
          <p:cNvSpPr>
            <a:spLocks noGrp="1"/>
          </p:cNvSpPr>
          <p:nvPr>
            <p:ph type="title"/>
          </p:nvPr>
        </p:nvSpPr>
        <p:spPr/>
        <p:txBody>
          <a:bodyPr/>
          <a:lstStyle/>
          <a:p>
            <a:r>
              <a:rPr lang="en-GB" dirty="0"/>
              <a:t>Lessons learnt</a:t>
            </a:r>
          </a:p>
        </p:txBody>
      </p:sp>
      <p:sp>
        <p:nvSpPr>
          <p:cNvPr id="3" name="Content Placeholder 2">
            <a:extLst>
              <a:ext uri="{FF2B5EF4-FFF2-40B4-BE49-F238E27FC236}">
                <a16:creationId xmlns:a16="http://schemas.microsoft.com/office/drawing/2014/main" xmlns="" id="{F3785245-5BE5-2B6F-0954-450F526F27D5}"/>
              </a:ext>
            </a:extLst>
          </p:cNvPr>
          <p:cNvSpPr>
            <a:spLocks noGrp="1"/>
          </p:cNvSpPr>
          <p:nvPr>
            <p:ph idx="1"/>
          </p:nvPr>
        </p:nvSpPr>
        <p:spPr/>
        <p:txBody>
          <a:bodyPr/>
          <a:lstStyle/>
          <a:p>
            <a:r>
              <a:rPr lang="en-GB" dirty="0"/>
              <a:t>Theories identify variables (quantitative), help interpret lived experiences (qualitative)</a:t>
            </a:r>
          </a:p>
          <a:p>
            <a:r>
              <a:rPr lang="en-GB" dirty="0"/>
              <a:t>Theory guides in determining methodological approaches</a:t>
            </a:r>
          </a:p>
          <a:p>
            <a:r>
              <a:rPr lang="en-GB" dirty="0"/>
              <a:t>Methodology should constantly talk to the theory</a:t>
            </a:r>
          </a:p>
        </p:txBody>
      </p:sp>
    </p:spTree>
    <p:extLst>
      <p:ext uri="{BB962C8B-B14F-4D97-AF65-F5344CB8AC3E}">
        <p14:creationId xmlns:p14="http://schemas.microsoft.com/office/powerpoint/2010/main" val="12450286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B270B0-B25E-7B8B-BF47-8FFC402426E3}"/>
              </a:ext>
            </a:extLst>
          </p:cNvPr>
          <p:cNvSpPr>
            <a:spLocks noGrp="1"/>
          </p:cNvSpPr>
          <p:nvPr>
            <p:ph type="title"/>
          </p:nvPr>
        </p:nvSpPr>
        <p:spPr/>
        <p:txBody>
          <a:bodyPr/>
          <a:lstStyle/>
          <a:p>
            <a:r>
              <a:rPr lang="en-GB" dirty="0"/>
              <a:t>Development from Kuhn’s perspective</a:t>
            </a:r>
          </a:p>
        </p:txBody>
      </p:sp>
      <p:sp>
        <p:nvSpPr>
          <p:cNvPr id="3" name="Content Placeholder 2">
            <a:extLst>
              <a:ext uri="{FF2B5EF4-FFF2-40B4-BE49-F238E27FC236}">
                <a16:creationId xmlns:a16="http://schemas.microsoft.com/office/drawing/2014/main" xmlns="" id="{C2DE5E69-ACB7-CC61-7222-673B92294C53}"/>
              </a:ext>
            </a:extLst>
          </p:cNvPr>
          <p:cNvSpPr>
            <a:spLocks noGrp="1"/>
          </p:cNvSpPr>
          <p:nvPr>
            <p:ph idx="1"/>
          </p:nvPr>
        </p:nvSpPr>
        <p:spPr/>
        <p:txBody>
          <a:bodyPr/>
          <a:lstStyle/>
          <a:p>
            <a:r>
              <a:rPr lang="en-GB" dirty="0"/>
              <a:t>Engage multiple dimensions</a:t>
            </a:r>
          </a:p>
          <a:p>
            <a:r>
              <a:rPr lang="en-GB" dirty="0"/>
              <a:t>It must be periodical and content and context specific</a:t>
            </a:r>
          </a:p>
          <a:p>
            <a:r>
              <a:rPr lang="en-GB" dirty="0"/>
              <a:t>Point to note; he later abandoned it</a:t>
            </a:r>
          </a:p>
        </p:txBody>
      </p:sp>
    </p:spTree>
    <p:extLst>
      <p:ext uri="{BB962C8B-B14F-4D97-AF65-F5344CB8AC3E}">
        <p14:creationId xmlns:p14="http://schemas.microsoft.com/office/powerpoint/2010/main" val="757693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56750C-8FC2-E20E-2AA2-4E7F1E5D4927}"/>
              </a:ext>
            </a:extLst>
          </p:cNvPr>
          <p:cNvSpPr>
            <a:spLocks noGrp="1"/>
          </p:cNvSpPr>
          <p:nvPr>
            <p:ph type="title"/>
          </p:nvPr>
        </p:nvSpPr>
        <p:spPr/>
        <p:txBody>
          <a:bodyPr/>
          <a:lstStyle/>
          <a:p>
            <a:r>
              <a:rPr lang="en-GB" dirty="0"/>
              <a:t>General background</a:t>
            </a:r>
          </a:p>
        </p:txBody>
      </p:sp>
      <p:sp>
        <p:nvSpPr>
          <p:cNvPr id="3" name="Content Placeholder 2">
            <a:extLst>
              <a:ext uri="{FF2B5EF4-FFF2-40B4-BE49-F238E27FC236}">
                <a16:creationId xmlns:a16="http://schemas.microsoft.com/office/drawing/2014/main" xmlns="" id="{C7FBDB99-F6C0-91C4-056E-ED6FD4B7FD0A}"/>
              </a:ext>
            </a:extLst>
          </p:cNvPr>
          <p:cNvSpPr>
            <a:spLocks noGrp="1"/>
          </p:cNvSpPr>
          <p:nvPr>
            <p:ph idx="1"/>
          </p:nvPr>
        </p:nvSpPr>
        <p:spPr/>
        <p:txBody>
          <a:bodyPr/>
          <a:lstStyle/>
          <a:p>
            <a:r>
              <a:rPr lang="en-GB" dirty="0"/>
              <a:t>Development studies as a field of study has a number of entry points or departure points which have largely remained contested</a:t>
            </a:r>
          </a:p>
          <a:p>
            <a:r>
              <a:rPr lang="en-GB" dirty="0"/>
              <a:t>Varying departure points</a:t>
            </a:r>
          </a:p>
          <a:p>
            <a:pPr lvl="1"/>
            <a:r>
              <a:rPr lang="en-GB" dirty="0"/>
              <a:t>Colonial period. Some scholars argue that colonialists brought in ‘new’ approaches to social, economic and political aspects of life</a:t>
            </a:r>
          </a:p>
          <a:p>
            <a:pPr lvl="2"/>
            <a:r>
              <a:rPr lang="en-GB" dirty="0"/>
              <a:t>The colonised lost their identity</a:t>
            </a:r>
          </a:p>
          <a:p>
            <a:pPr lvl="2"/>
            <a:r>
              <a:rPr lang="en-GB" dirty="0"/>
              <a:t>Development was in form of infrastructure</a:t>
            </a:r>
          </a:p>
          <a:p>
            <a:pPr lvl="1"/>
            <a:r>
              <a:rPr lang="en-GB" dirty="0"/>
              <a:t>End of WW II and Truman’s call</a:t>
            </a:r>
          </a:p>
          <a:p>
            <a:pPr lvl="2"/>
            <a:r>
              <a:rPr lang="en-GB" dirty="0"/>
              <a:t>The need for industrial growth to trickle down from global north to global south</a:t>
            </a:r>
          </a:p>
          <a:p>
            <a:pPr lvl="2"/>
            <a:r>
              <a:rPr lang="en-GB" dirty="0"/>
              <a:t>New colonies searching for their developments needs</a:t>
            </a:r>
          </a:p>
          <a:p>
            <a:pPr lvl="2"/>
            <a:r>
              <a:rPr lang="en-GB" dirty="0"/>
              <a:t>The colonised emulated the coloniser’s development path</a:t>
            </a:r>
          </a:p>
          <a:p>
            <a:pPr lvl="1"/>
            <a:endParaRPr lang="en-GB" dirty="0"/>
          </a:p>
        </p:txBody>
      </p:sp>
      <p:pic>
        <p:nvPicPr>
          <p:cNvPr id="4" name="Audio 3">
            <a:hlinkClick r:id="" action="ppaction://media"/>
            <a:extLst>
              <a:ext uri="{FF2B5EF4-FFF2-40B4-BE49-F238E27FC236}">
                <a16:creationId xmlns:a16="http://schemas.microsoft.com/office/drawing/2014/main" xmlns="" id="{8EE50BF2-ADE4-DCF0-6255-B8830CA21323}"/>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67366031"/>
      </p:ext>
    </p:extLst>
  </p:cSld>
  <p:clrMapOvr>
    <a:masterClrMapping/>
  </p:clrMapOvr>
  <mc:AlternateContent xmlns:mc="http://schemas.openxmlformats.org/markup-compatibility/2006" xmlns:p14="http://schemas.microsoft.com/office/powerpoint/2010/main">
    <mc:Choice Requires="p14">
      <p:transition spd="slow" p14:dur="2000" advTm="27643"/>
    </mc:Choice>
    <mc:Fallback xmlns="">
      <p:transition spd="slow" advTm="2764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80607CF-E0F5-18AA-1CF7-ABD921A780D7}"/>
              </a:ext>
            </a:extLst>
          </p:cNvPr>
          <p:cNvSpPr>
            <a:spLocks noGrp="1"/>
          </p:cNvSpPr>
          <p:nvPr>
            <p:ph type="title"/>
          </p:nvPr>
        </p:nvSpPr>
        <p:spPr/>
        <p:txBody>
          <a:bodyPr/>
          <a:lstStyle/>
          <a:p>
            <a:r>
              <a:rPr lang="en-GB" dirty="0"/>
              <a:t>Contribution to theories of development</a:t>
            </a:r>
          </a:p>
        </p:txBody>
      </p:sp>
      <p:sp>
        <p:nvSpPr>
          <p:cNvPr id="3" name="Content Placeholder 2">
            <a:extLst>
              <a:ext uri="{FF2B5EF4-FFF2-40B4-BE49-F238E27FC236}">
                <a16:creationId xmlns:a16="http://schemas.microsoft.com/office/drawing/2014/main" xmlns="" id="{A1879C95-1861-E37F-F33E-14D5EA0FDCDE}"/>
              </a:ext>
            </a:extLst>
          </p:cNvPr>
          <p:cNvSpPr>
            <a:spLocks noGrp="1"/>
          </p:cNvSpPr>
          <p:nvPr>
            <p:ph idx="1"/>
          </p:nvPr>
        </p:nvSpPr>
        <p:spPr/>
        <p:txBody>
          <a:bodyPr/>
          <a:lstStyle/>
          <a:p>
            <a:r>
              <a:rPr lang="en-GB" dirty="0"/>
              <a:t>Body of knowledge should draw the attention of many scholars</a:t>
            </a:r>
          </a:p>
          <a:p>
            <a:r>
              <a:rPr lang="en-GB" dirty="0"/>
              <a:t>Body of knowledge should facilitate the development of other theories</a:t>
            </a:r>
          </a:p>
          <a:p>
            <a:pPr lvl="1"/>
            <a:r>
              <a:rPr lang="en-GB" dirty="0"/>
              <a:t>A theory should grow</a:t>
            </a:r>
          </a:p>
          <a:p>
            <a:r>
              <a:rPr lang="en-GB" dirty="0"/>
              <a:t>Body of knowledge should facilitate policy formulation</a:t>
            </a:r>
          </a:p>
          <a:p>
            <a:r>
              <a:rPr lang="en-GB" dirty="0"/>
              <a:t>A theory can fall apart if perceptions and values have changed</a:t>
            </a:r>
          </a:p>
          <a:p>
            <a:r>
              <a:rPr lang="en-GB" dirty="0"/>
              <a:t>Theory can change due to internal or external factors (technological, social, cultural, political) </a:t>
            </a:r>
          </a:p>
        </p:txBody>
      </p:sp>
    </p:spTree>
    <p:extLst>
      <p:ext uri="{BB962C8B-B14F-4D97-AF65-F5344CB8AC3E}">
        <p14:creationId xmlns:p14="http://schemas.microsoft.com/office/powerpoint/2010/main" val="3441632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A97555-6156-3391-3A62-B26FD5BD1898}"/>
              </a:ext>
            </a:extLst>
          </p:cNvPr>
          <p:cNvSpPr>
            <a:spLocks noGrp="1"/>
          </p:cNvSpPr>
          <p:nvPr>
            <p:ph type="title"/>
          </p:nvPr>
        </p:nvSpPr>
        <p:spPr/>
        <p:txBody>
          <a:bodyPr/>
          <a:lstStyle/>
          <a:p>
            <a:r>
              <a:rPr lang="en-GB" dirty="0"/>
              <a:t>Criticism to Kuhn Contribution</a:t>
            </a:r>
          </a:p>
        </p:txBody>
      </p:sp>
      <p:sp>
        <p:nvSpPr>
          <p:cNvPr id="3" name="Content Placeholder 2">
            <a:extLst>
              <a:ext uri="{FF2B5EF4-FFF2-40B4-BE49-F238E27FC236}">
                <a16:creationId xmlns:a16="http://schemas.microsoft.com/office/drawing/2014/main" xmlns="" id="{C9EC824E-2626-9400-2631-ADAE2931A886}"/>
              </a:ext>
            </a:extLst>
          </p:cNvPr>
          <p:cNvSpPr>
            <a:spLocks noGrp="1"/>
          </p:cNvSpPr>
          <p:nvPr>
            <p:ph idx="1"/>
          </p:nvPr>
        </p:nvSpPr>
        <p:spPr/>
        <p:txBody>
          <a:bodyPr/>
          <a:lstStyle/>
          <a:p>
            <a:r>
              <a:rPr lang="en-GB" dirty="0"/>
              <a:t>His conceptualisation of paradigm was rather rigid. It doesn’t give room for slight variations of perceptions and the possibilities to allow scholars to draw insights from other frameworks</a:t>
            </a:r>
          </a:p>
          <a:p>
            <a:r>
              <a:rPr lang="en-GB" dirty="0"/>
              <a:t>It limits intellectual debates within an intellectual framework mostly those that are not in favour of ‘explanatory power of the paradigm’.</a:t>
            </a:r>
          </a:p>
        </p:txBody>
      </p:sp>
    </p:spTree>
    <p:extLst>
      <p:ext uri="{BB962C8B-B14F-4D97-AF65-F5344CB8AC3E}">
        <p14:creationId xmlns:p14="http://schemas.microsoft.com/office/powerpoint/2010/main" val="226516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2E421B-F380-59A2-FB68-636F3C3174DB}"/>
              </a:ext>
            </a:extLst>
          </p:cNvPr>
          <p:cNvSpPr>
            <a:spLocks noGrp="1"/>
          </p:cNvSpPr>
          <p:nvPr>
            <p:ph type="title"/>
          </p:nvPr>
        </p:nvSpPr>
        <p:spPr/>
        <p:txBody>
          <a:bodyPr>
            <a:normAutofit fontScale="90000"/>
          </a:bodyPr>
          <a:lstStyle/>
          <a:p>
            <a:r>
              <a:rPr lang="en-US" dirty="0"/>
              <a:t>Classical Philosophical Heritage of Development Thinking (18</a:t>
            </a:r>
            <a:r>
              <a:rPr lang="en-US" baseline="30000" dirty="0"/>
              <a:t>th</a:t>
            </a:r>
            <a:r>
              <a:rPr lang="en-US" dirty="0"/>
              <a:t> and 19</a:t>
            </a:r>
            <a:r>
              <a:rPr lang="en-US" baseline="30000" dirty="0"/>
              <a:t>th</a:t>
            </a:r>
            <a:r>
              <a:rPr lang="en-US" dirty="0"/>
              <a:t> Century Scholars</a:t>
            </a:r>
            <a:endParaRPr lang="en-GB" dirty="0"/>
          </a:p>
        </p:txBody>
      </p:sp>
      <p:sp>
        <p:nvSpPr>
          <p:cNvPr id="3" name="Content Placeholder 2">
            <a:extLst>
              <a:ext uri="{FF2B5EF4-FFF2-40B4-BE49-F238E27FC236}">
                <a16:creationId xmlns:a16="http://schemas.microsoft.com/office/drawing/2014/main" xmlns="" id="{0893773E-280E-3295-0EB9-2BC02D688C74}"/>
              </a:ext>
            </a:extLst>
          </p:cNvPr>
          <p:cNvSpPr>
            <a:spLocks noGrp="1"/>
          </p:cNvSpPr>
          <p:nvPr>
            <p:ph idx="1"/>
          </p:nvPr>
        </p:nvSpPr>
        <p:spPr/>
        <p:txBody>
          <a:bodyPr/>
          <a:lstStyle/>
          <a:p>
            <a:r>
              <a:rPr lang="en-US" dirty="0"/>
              <a:t>Their main concern: Long run economic growth</a:t>
            </a:r>
          </a:p>
          <a:p>
            <a:r>
              <a:rPr lang="en-US" dirty="0"/>
              <a:t>They focused much on macroeconomic variable and how long run economic growth can be sustained.</a:t>
            </a:r>
          </a:p>
          <a:p>
            <a:r>
              <a:rPr lang="en-US" dirty="0"/>
              <a:t>Placed much emphasis on the manufacturing sector as the engine for growth.</a:t>
            </a:r>
          </a:p>
          <a:p>
            <a:r>
              <a:rPr lang="en-US" dirty="0"/>
              <a:t>Structural transformation was their main aim.</a:t>
            </a:r>
          </a:p>
          <a:p>
            <a:pPr marL="0" indent="0">
              <a:buNone/>
            </a:pPr>
            <a:endParaRPr lang="en-GB" dirty="0"/>
          </a:p>
        </p:txBody>
      </p:sp>
    </p:spTree>
    <p:extLst>
      <p:ext uri="{BB962C8B-B14F-4D97-AF65-F5344CB8AC3E}">
        <p14:creationId xmlns:p14="http://schemas.microsoft.com/office/powerpoint/2010/main" val="349126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611E82D-6AAA-76D6-5197-E5FC9161333E}"/>
              </a:ext>
            </a:extLst>
          </p:cNvPr>
          <p:cNvSpPr>
            <a:spLocks noGrp="1"/>
          </p:cNvSpPr>
          <p:nvPr>
            <p:ph type="title"/>
          </p:nvPr>
        </p:nvSpPr>
        <p:spPr/>
        <p:txBody>
          <a:bodyPr/>
          <a:lstStyle/>
          <a:p>
            <a:r>
              <a:rPr lang="en-US" dirty="0"/>
              <a:t>Adam Smith</a:t>
            </a:r>
            <a:endParaRPr lang="en-GB" dirty="0"/>
          </a:p>
        </p:txBody>
      </p:sp>
      <p:sp>
        <p:nvSpPr>
          <p:cNvPr id="3" name="Content Placeholder 2">
            <a:extLst>
              <a:ext uri="{FF2B5EF4-FFF2-40B4-BE49-F238E27FC236}">
                <a16:creationId xmlns:a16="http://schemas.microsoft.com/office/drawing/2014/main" xmlns="" id="{CB0FEAB3-83CD-0F99-0A8F-753505BCDC33}"/>
              </a:ext>
            </a:extLst>
          </p:cNvPr>
          <p:cNvSpPr>
            <a:spLocks noGrp="1"/>
          </p:cNvSpPr>
          <p:nvPr>
            <p:ph idx="1"/>
          </p:nvPr>
        </p:nvSpPr>
        <p:spPr/>
        <p:txBody>
          <a:bodyPr>
            <a:normAutofit lnSpcReduction="10000"/>
          </a:bodyPr>
          <a:lstStyle/>
          <a:p>
            <a:r>
              <a:rPr lang="en-US" dirty="0"/>
              <a:t>Known for his work ‘The Wealth of Nations’ produced in 1776.</a:t>
            </a:r>
          </a:p>
          <a:p>
            <a:r>
              <a:rPr lang="en-US" dirty="0"/>
              <a:t>Main argument: expansion of market was key in improving the productivity of the nation as well as the productivity of its </a:t>
            </a:r>
            <a:r>
              <a:rPr lang="en-US" dirty="0" err="1"/>
              <a:t>labour</a:t>
            </a:r>
            <a:r>
              <a:rPr lang="en-US" dirty="0"/>
              <a:t>. </a:t>
            </a:r>
          </a:p>
          <a:p>
            <a:r>
              <a:rPr lang="en-US" dirty="0"/>
              <a:t>A huge market, in his views, </a:t>
            </a:r>
            <a:r>
              <a:rPr lang="en-US" dirty="0" err="1"/>
              <a:t>catalyses</a:t>
            </a:r>
            <a:r>
              <a:rPr lang="en-US" dirty="0"/>
              <a:t> productivity of goods and services and the productivity of </a:t>
            </a:r>
            <a:r>
              <a:rPr lang="en-US" dirty="0" err="1"/>
              <a:t>labour</a:t>
            </a:r>
            <a:r>
              <a:rPr lang="en-US" dirty="0"/>
              <a:t>. </a:t>
            </a:r>
          </a:p>
          <a:p>
            <a:r>
              <a:rPr lang="en-US" dirty="0"/>
              <a:t>He was talking about international trade.</a:t>
            </a:r>
          </a:p>
          <a:p>
            <a:r>
              <a:rPr lang="en-US" dirty="0"/>
              <a:t>In his view the market also makes it possible to improve efficiency in </a:t>
            </a:r>
            <a:r>
              <a:rPr lang="en-US" dirty="0" err="1"/>
              <a:t>labour</a:t>
            </a:r>
            <a:r>
              <a:rPr lang="en-US" dirty="0"/>
              <a:t> productivity through division of </a:t>
            </a:r>
            <a:r>
              <a:rPr lang="en-US" dirty="0" err="1"/>
              <a:t>labour</a:t>
            </a:r>
            <a:r>
              <a:rPr lang="en-US" dirty="0"/>
              <a:t>. It enhances expertise and minimizes time wastage due to switching tasks.</a:t>
            </a:r>
          </a:p>
          <a:p>
            <a:r>
              <a:rPr lang="en-US" dirty="0"/>
              <a:t> Division of </a:t>
            </a:r>
            <a:r>
              <a:rPr lang="en-US" dirty="0" err="1"/>
              <a:t>labour</a:t>
            </a:r>
            <a:r>
              <a:rPr lang="en-US" dirty="0"/>
              <a:t> helps design tools specific to a task. </a:t>
            </a:r>
          </a:p>
          <a:p>
            <a:pPr marL="0" indent="0">
              <a:buNone/>
            </a:pPr>
            <a:endParaRPr lang="en-GB" dirty="0"/>
          </a:p>
        </p:txBody>
      </p:sp>
    </p:spTree>
    <p:extLst>
      <p:ext uri="{BB962C8B-B14F-4D97-AF65-F5344CB8AC3E}">
        <p14:creationId xmlns:p14="http://schemas.microsoft.com/office/powerpoint/2010/main" val="3992327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DC1F58-04F9-EA9D-57E8-6C2910B4DEE0}"/>
              </a:ext>
            </a:extLst>
          </p:cNvPr>
          <p:cNvSpPr>
            <a:spLocks noGrp="1"/>
          </p:cNvSpPr>
          <p:nvPr>
            <p:ph type="title"/>
          </p:nvPr>
        </p:nvSpPr>
        <p:spPr/>
        <p:txBody>
          <a:bodyPr/>
          <a:lstStyle/>
          <a:p>
            <a:r>
              <a:rPr lang="en-US" dirty="0"/>
              <a:t>Qualifications made</a:t>
            </a:r>
            <a:endParaRPr lang="en-GB" dirty="0"/>
          </a:p>
        </p:txBody>
      </p:sp>
      <p:sp>
        <p:nvSpPr>
          <p:cNvPr id="3" name="Content Placeholder 2">
            <a:extLst>
              <a:ext uri="{FF2B5EF4-FFF2-40B4-BE49-F238E27FC236}">
                <a16:creationId xmlns:a16="http://schemas.microsoft.com/office/drawing/2014/main" xmlns="" id="{A2763D44-A71D-A114-BB2E-BEFE686EBCAA}"/>
              </a:ext>
            </a:extLst>
          </p:cNvPr>
          <p:cNvSpPr>
            <a:spLocks noGrp="1"/>
          </p:cNvSpPr>
          <p:nvPr>
            <p:ph idx="1"/>
          </p:nvPr>
        </p:nvSpPr>
        <p:spPr/>
        <p:txBody>
          <a:bodyPr>
            <a:normAutofit lnSpcReduction="10000"/>
          </a:bodyPr>
          <a:lstStyle/>
          <a:p>
            <a:r>
              <a:rPr lang="en-US" dirty="0"/>
              <a:t>Expansion of the market alone does not automatically lead to improvement in the level of goods and </a:t>
            </a:r>
            <a:r>
              <a:rPr lang="en-US" dirty="0" err="1"/>
              <a:t>labour</a:t>
            </a:r>
            <a:r>
              <a:rPr lang="en-US" dirty="0"/>
              <a:t>. </a:t>
            </a:r>
          </a:p>
          <a:p>
            <a:r>
              <a:rPr lang="en-US" dirty="0"/>
              <a:t>This only happens when firms take advantage of existing opportunities brought about by market expansion.</a:t>
            </a:r>
          </a:p>
          <a:p>
            <a:r>
              <a:rPr lang="en-US" dirty="0"/>
              <a:t>Main argument: productivity is hugely dependent on investment, particularly if the level of investment grows faster than the size of the </a:t>
            </a:r>
            <a:r>
              <a:rPr lang="en-US" dirty="0" err="1"/>
              <a:t>labour</a:t>
            </a:r>
            <a:r>
              <a:rPr lang="en-US" dirty="0"/>
              <a:t> force. </a:t>
            </a:r>
          </a:p>
          <a:p>
            <a:r>
              <a:rPr lang="en-US" dirty="0"/>
              <a:t>This is important because when it happens it frees </a:t>
            </a:r>
            <a:r>
              <a:rPr lang="en-US" dirty="0" err="1"/>
              <a:t>labour</a:t>
            </a:r>
            <a:r>
              <a:rPr lang="en-US" dirty="0"/>
              <a:t> from unproductive activities to productive activities. He further argued that investment is dependent on savings. Poor people cannot save hence cannot invest.</a:t>
            </a:r>
          </a:p>
          <a:p>
            <a:endParaRPr lang="en-GB" dirty="0"/>
          </a:p>
        </p:txBody>
      </p:sp>
    </p:spTree>
    <p:extLst>
      <p:ext uri="{BB962C8B-B14F-4D97-AF65-F5344CB8AC3E}">
        <p14:creationId xmlns:p14="http://schemas.microsoft.com/office/powerpoint/2010/main" val="38256361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8BD3AB-CAF9-1F07-AF61-D83B3EAA0CFA}"/>
              </a:ext>
            </a:extLst>
          </p:cNvPr>
          <p:cNvSpPr>
            <a:spLocks noGrp="1"/>
          </p:cNvSpPr>
          <p:nvPr>
            <p:ph type="title"/>
          </p:nvPr>
        </p:nvSpPr>
        <p:spPr/>
        <p:txBody>
          <a:bodyPr/>
          <a:lstStyle/>
          <a:p>
            <a:r>
              <a:rPr lang="en-US" dirty="0"/>
              <a:t>Expectations</a:t>
            </a:r>
            <a:endParaRPr lang="en-GB" dirty="0"/>
          </a:p>
        </p:txBody>
      </p:sp>
      <p:sp>
        <p:nvSpPr>
          <p:cNvPr id="3" name="Content Placeholder 2">
            <a:extLst>
              <a:ext uri="{FF2B5EF4-FFF2-40B4-BE49-F238E27FC236}">
                <a16:creationId xmlns:a16="http://schemas.microsoft.com/office/drawing/2014/main" xmlns="" id="{BF0C441D-CBA4-518C-4CD0-7BAFDA007C4B}"/>
              </a:ext>
            </a:extLst>
          </p:cNvPr>
          <p:cNvSpPr>
            <a:spLocks noGrp="1"/>
          </p:cNvSpPr>
          <p:nvPr>
            <p:ph idx="1"/>
          </p:nvPr>
        </p:nvSpPr>
        <p:spPr/>
        <p:txBody>
          <a:bodyPr>
            <a:normAutofit fontScale="85000" lnSpcReduction="20000"/>
          </a:bodyPr>
          <a:lstStyle/>
          <a:p>
            <a:r>
              <a:rPr lang="en-US" dirty="0"/>
              <a:t>Manufacturers and merchants would save and invest the savings in further development of the manufacturing sector.</a:t>
            </a:r>
          </a:p>
          <a:p>
            <a:r>
              <a:rPr lang="en-US" dirty="0"/>
              <a:t>Investing in manufacturing was better than investing in agriculture for two reasons:</a:t>
            </a:r>
          </a:p>
          <a:p>
            <a:pPr lvl="0"/>
            <a:r>
              <a:rPr lang="en-US" dirty="0"/>
              <a:t>Scope for increasing </a:t>
            </a:r>
            <a:r>
              <a:rPr lang="en-US" dirty="0" err="1"/>
              <a:t>labour</a:t>
            </a:r>
            <a:r>
              <a:rPr lang="en-US" dirty="0"/>
              <a:t> productivity is higher in manufacturing sector than in the agricultural sector.</a:t>
            </a:r>
          </a:p>
          <a:p>
            <a:pPr lvl="0"/>
            <a:r>
              <a:rPr lang="en-US" dirty="0"/>
              <a:t>Seasonal nature of tasks in the agricultural sector makes it difficult to get all employees to be productively engaged at the same time. </a:t>
            </a:r>
          </a:p>
          <a:p>
            <a:pPr lvl="0"/>
            <a:r>
              <a:rPr lang="en-US" dirty="0"/>
              <a:t>The only improvement in the agricultural sector was through technological advancement though the impact would still be limited because subsistence agriculture is the priority of a man and as such agricultural development must precede industrial development. He argued that it was possible to get food from elsewhere within the same territory or even beyond through trade.</a:t>
            </a:r>
          </a:p>
          <a:p>
            <a:pPr marL="0" indent="0">
              <a:buNone/>
            </a:pPr>
            <a:endParaRPr lang="en-GB" dirty="0"/>
          </a:p>
        </p:txBody>
      </p:sp>
    </p:spTree>
    <p:extLst>
      <p:ext uri="{BB962C8B-B14F-4D97-AF65-F5344CB8AC3E}">
        <p14:creationId xmlns:p14="http://schemas.microsoft.com/office/powerpoint/2010/main" val="33837569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2BD0D59-7FAB-457F-1D80-7C620167D08C}"/>
              </a:ext>
            </a:extLst>
          </p:cNvPr>
          <p:cNvSpPr>
            <a:spLocks noGrp="1"/>
          </p:cNvSpPr>
          <p:nvPr>
            <p:ph type="title"/>
          </p:nvPr>
        </p:nvSpPr>
        <p:spPr/>
        <p:txBody>
          <a:bodyPr/>
          <a:lstStyle/>
          <a:p>
            <a:r>
              <a:rPr lang="en-US" dirty="0"/>
              <a:t>Policy implications</a:t>
            </a:r>
            <a:endParaRPr lang="en-GB" dirty="0"/>
          </a:p>
        </p:txBody>
      </p:sp>
      <p:sp>
        <p:nvSpPr>
          <p:cNvPr id="3" name="Content Placeholder 2">
            <a:extLst>
              <a:ext uri="{FF2B5EF4-FFF2-40B4-BE49-F238E27FC236}">
                <a16:creationId xmlns:a16="http://schemas.microsoft.com/office/drawing/2014/main" xmlns="" id="{904D0A6B-D7C4-AD4A-760E-DC648AB3864A}"/>
              </a:ext>
            </a:extLst>
          </p:cNvPr>
          <p:cNvSpPr>
            <a:spLocks noGrp="1"/>
          </p:cNvSpPr>
          <p:nvPr>
            <p:ph idx="1"/>
          </p:nvPr>
        </p:nvSpPr>
        <p:spPr/>
        <p:txBody>
          <a:bodyPr/>
          <a:lstStyle/>
          <a:p>
            <a:pPr lvl="0"/>
            <a:r>
              <a:rPr lang="en-US" dirty="0"/>
              <a:t>State must promote free international trade</a:t>
            </a:r>
          </a:p>
          <a:p>
            <a:pPr lvl="0"/>
            <a:r>
              <a:rPr lang="en-US" dirty="0"/>
              <a:t>State must abolish all obstacles to free international trade as well as protection of monopolies</a:t>
            </a:r>
          </a:p>
          <a:p>
            <a:pPr lvl="0"/>
            <a:r>
              <a:rPr lang="en-US" dirty="0"/>
              <a:t>State must ensure that it establishes law and order. Trade cannot take place in a conflict area.</a:t>
            </a:r>
          </a:p>
          <a:p>
            <a:pPr marL="0" indent="0">
              <a:buNone/>
            </a:pPr>
            <a:endParaRPr lang="en-GB" dirty="0"/>
          </a:p>
        </p:txBody>
      </p:sp>
    </p:spTree>
    <p:extLst>
      <p:ext uri="{BB962C8B-B14F-4D97-AF65-F5344CB8AC3E}">
        <p14:creationId xmlns:p14="http://schemas.microsoft.com/office/powerpoint/2010/main" val="2898284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7FF747-1F7D-411E-E2AB-93620A89D1F5}"/>
              </a:ext>
            </a:extLst>
          </p:cNvPr>
          <p:cNvSpPr>
            <a:spLocks noGrp="1"/>
          </p:cNvSpPr>
          <p:nvPr>
            <p:ph type="title"/>
          </p:nvPr>
        </p:nvSpPr>
        <p:spPr/>
        <p:txBody>
          <a:bodyPr/>
          <a:lstStyle/>
          <a:p>
            <a:r>
              <a:rPr lang="en-US" dirty="0"/>
              <a:t>David Ricardo</a:t>
            </a:r>
            <a:endParaRPr lang="en-GB" dirty="0"/>
          </a:p>
        </p:txBody>
      </p:sp>
      <p:sp>
        <p:nvSpPr>
          <p:cNvPr id="3" name="Content Placeholder 2">
            <a:extLst>
              <a:ext uri="{FF2B5EF4-FFF2-40B4-BE49-F238E27FC236}">
                <a16:creationId xmlns:a16="http://schemas.microsoft.com/office/drawing/2014/main" xmlns="" id="{04770215-724F-D7F1-0004-A72650C32D5A}"/>
              </a:ext>
            </a:extLst>
          </p:cNvPr>
          <p:cNvSpPr>
            <a:spLocks noGrp="1"/>
          </p:cNvSpPr>
          <p:nvPr>
            <p:ph idx="1"/>
          </p:nvPr>
        </p:nvSpPr>
        <p:spPr/>
        <p:txBody>
          <a:bodyPr>
            <a:normAutofit fontScale="92500" lnSpcReduction="20000"/>
          </a:bodyPr>
          <a:lstStyle/>
          <a:p>
            <a:r>
              <a:rPr lang="en-US" dirty="0"/>
              <a:t>Main line of thinking: economic growth is financed out of profits from productive activities and it continues as long as the share of profits remains positive.</a:t>
            </a:r>
          </a:p>
          <a:p>
            <a:r>
              <a:rPr lang="en-US" dirty="0"/>
              <a:t>Main argument: in the phase of economic growth the share of profits can be eroded and if it happens economic growth grinds to a halt. </a:t>
            </a:r>
          </a:p>
          <a:p>
            <a:r>
              <a:rPr lang="en-US" dirty="0"/>
              <a:t>The profits can get eroded through increase in demand which in turn leads to increase in wages.</a:t>
            </a:r>
          </a:p>
          <a:p>
            <a:r>
              <a:rPr lang="en-US" dirty="0"/>
              <a:t>The implication is that more land is claimed for food production and this may result in acquiring marginal/unproductive land for agricultural use which may increase the production costs and this may have an impact on food prices.</a:t>
            </a:r>
          </a:p>
          <a:p>
            <a:r>
              <a:rPr lang="en-US" dirty="0"/>
              <a:t>This may attract demand for wage increase in the manufacturing sector to meet rising cost of food.</a:t>
            </a:r>
          </a:p>
          <a:p>
            <a:pPr marL="0" indent="0">
              <a:buNone/>
            </a:pPr>
            <a:endParaRPr lang="en-GB" dirty="0"/>
          </a:p>
        </p:txBody>
      </p:sp>
    </p:spTree>
    <p:extLst>
      <p:ext uri="{BB962C8B-B14F-4D97-AF65-F5344CB8AC3E}">
        <p14:creationId xmlns:p14="http://schemas.microsoft.com/office/powerpoint/2010/main" val="28900811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00043D-D3E9-3DE5-9880-94CC237416F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BA015E78-5ACD-6FE9-D358-81A208F49C10}"/>
              </a:ext>
            </a:extLst>
          </p:cNvPr>
          <p:cNvSpPr>
            <a:spLocks noGrp="1"/>
          </p:cNvSpPr>
          <p:nvPr>
            <p:ph idx="1"/>
          </p:nvPr>
        </p:nvSpPr>
        <p:spPr/>
        <p:txBody>
          <a:bodyPr/>
          <a:lstStyle/>
          <a:p>
            <a:r>
              <a:rPr lang="en-US" dirty="0"/>
              <a:t>This can be dealt with in two ways:</a:t>
            </a:r>
          </a:p>
          <a:p>
            <a:pPr lvl="0"/>
            <a:r>
              <a:rPr lang="en-US" dirty="0"/>
              <a:t>Technical improvements in agricultural sector</a:t>
            </a:r>
          </a:p>
          <a:p>
            <a:pPr lvl="0"/>
            <a:r>
              <a:rPr lang="en-US" dirty="0"/>
              <a:t>Through international trade</a:t>
            </a:r>
          </a:p>
          <a:p>
            <a:pPr marL="0" indent="0">
              <a:buNone/>
            </a:pPr>
            <a:r>
              <a:rPr lang="en-US" dirty="0"/>
              <a:t>He argued that key to international trade is not only the expansion of the market per se but also the attendant allocation and use of resources due to specialization and comparable usage.</a:t>
            </a:r>
          </a:p>
          <a:p>
            <a:pPr marL="0" indent="0">
              <a:buNone/>
            </a:pPr>
            <a:endParaRPr lang="en-GB" dirty="0"/>
          </a:p>
        </p:txBody>
      </p:sp>
    </p:spTree>
    <p:extLst>
      <p:ext uri="{BB962C8B-B14F-4D97-AF65-F5344CB8AC3E}">
        <p14:creationId xmlns:p14="http://schemas.microsoft.com/office/powerpoint/2010/main" val="11000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518EE9-3E8F-D1D4-53DA-B8B93178ED25}"/>
              </a:ext>
            </a:extLst>
          </p:cNvPr>
          <p:cNvSpPr>
            <a:spLocks noGrp="1"/>
          </p:cNvSpPr>
          <p:nvPr>
            <p:ph type="title"/>
          </p:nvPr>
        </p:nvSpPr>
        <p:spPr/>
        <p:txBody>
          <a:bodyPr/>
          <a:lstStyle/>
          <a:p>
            <a:r>
              <a:rPr lang="en-US" dirty="0"/>
              <a:t>Karl Marx</a:t>
            </a:r>
            <a:endParaRPr lang="en-GB" dirty="0"/>
          </a:p>
        </p:txBody>
      </p:sp>
      <p:sp>
        <p:nvSpPr>
          <p:cNvPr id="3" name="Content Placeholder 2">
            <a:extLst>
              <a:ext uri="{FF2B5EF4-FFF2-40B4-BE49-F238E27FC236}">
                <a16:creationId xmlns:a16="http://schemas.microsoft.com/office/drawing/2014/main" xmlns="" id="{DBD0907B-634E-F3B5-75E1-503F78ABAB21}"/>
              </a:ext>
            </a:extLst>
          </p:cNvPr>
          <p:cNvSpPr>
            <a:spLocks noGrp="1"/>
          </p:cNvSpPr>
          <p:nvPr>
            <p:ph idx="1"/>
          </p:nvPr>
        </p:nvSpPr>
        <p:spPr/>
        <p:txBody>
          <a:bodyPr/>
          <a:lstStyle/>
          <a:p>
            <a:r>
              <a:rPr lang="en-US" dirty="0"/>
              <a:t>Main argument: the ideal situation for any society is to be in material abundance in the context of communal ownership where each member of society works according to their ability for the good of the society but are rewarded according to their needs. </a:t>
            </a:r>
          </a:p>
          <a:p>
            <a:r>
              <a:rPr lang="en-US" dirty="0"/>
              <a:t>He emphasized on interconnections between politics, economics and cultural aspect of social organization and activity. </a:t>
            </a:r>
          </a:p>
          <a:p>
            <a:r>
              <a:rPr lang="en-US" dirty="0"/>
              <a:t>He argued that politics and culture reinforce each other to create class dominance supported by a particular mode of production.</a:t>
            </a:r>
          </a:p>
          <a:p>
            <a:pPr marL="0" indent="0">
              <a:buNone/>
            </a:pPr>
            <a:endParaRPr lang="en-GB" dirty="0"/>
          </a:p>
        </p:txBody>
      </p:sp>
    </p:spTree>
    <p:extLst>
      <p:ext uri="{BB962C8B-B14F-4D97-AF65-F5344CB8AC3E}">
        <p14:creationId xmlns:p14="http://schemas.microsoft.com/office/powerpoint/2010/main" val="42654232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7469B6A-E406-E70D-81B5-ED5CAD4AAA5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6DE894C-6A44-6840-B5C1-5503BC900CAF}"/>
              </a:ext>
            </a:extLst>
          </p:cNvPr>
          <p:cNvSpPr>
            <a:spLocks noGrp="1"/>
          </p:cNvSpPr>
          <p:nvPr>
            <p:ph idx="1"/>
          </p:nvPr>
        </p:nvSpPr>
        <p:spPr/>
        <p:txBody>
          <a:bodyPr/>
          <a:lstStyle/>
          <a:p>
            <a:r>
              <a:rPr lang="en-GB" dirty="0"/>
              <a:t>Development studies investigates the process and outcomes of development</a:t>
            </a:r>
          </a:p>
          <a:p>
            <a:r>
              <a:rPr lang="en-GB" dirty="0"/>
              <a:t>Development project come to be identified with western lifestyle</a:t>
            </a:r>
          </a:p>
          <a:p>
            <a:r>
              <a:rPr lang="en-GB" dirty="0"/>
              <a:t>Non-western cultures have been exposed to this lifestyle</a:t>
            </a:r>
          </a:p>
          <a:p>
            <a:pPr lvl="1"/>
            <a:r>
              <a:rPr lang="en-GB" dirty="0"/>
              <a:t>Some have even adopted the western style of consumption</a:t>
            </a:r>
          </a:p>
          <a:p>
            <a:pPr lvl="1"/>
            <a:r>
              <a:rPr lang="en-GB" dirty="0"/>
              <a:t>Adoption of European model of development became what was referred to as ‘development project’</a:t>
            </a:r>
          </a:p>
        </p:txBody>
      </p:sp>
      <p:pic>
        <p:nvPicPr>
          <p:cNvPr id="4" name="Audio 3">
            <a:hlinkClick r:id="" action="ppaction://media"/>
            <a:extLst>
              <a:ext uri="{FF2B5EF4-FFF2-40B4-BE49-F238E27FC236}">
                <a16:creationId xmlns:a16="http://schemas.microsoft.com/office/drawing/2014/main" xmlns="" id="{0352F262-972F-1BAF-FE55-0D396D27F76D}"/>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2527692065"/>
      </p:ext>
    </p:extLst>
  </p:cSld>
  <p:clrMapOvr>
    <a:masterClrMapping/>
  </p:clrMapOvr>
  <mc:AlternateContent xmlns:mc="http://schemas.openxmlformats.org/markup-compatibility/2006" xmlns:p14="http://schemas.microsoft.com/office/powerpoint/2010/main">
    <mc:Choice Requires="p14">
      <p:transition spd="slow" p14:dur="2000" advTm="8624"/>
    </mc:Choice>
    <mc:Fallback xmlns="">
      <p:transition spd="slow" advTm="862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484FF77-1D4E-9ABE-EBA3-AA45F9C9349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ECE09564-2AF8-0168-D16A-8BF8428AF8F5}"/>
              </a:ext>
            </a:extLst>
          </p:cNvPr>
          <p:cNvSpPr>
            <a:spLocks noGrp="1"/>
          </p:cNvSpPr>
          <p:nvPr>
            <p:ph idx="1"/>
          </p:nvPr>
        </p:nvSpPr>
        <p:spPr/>
        <p:txBody>
          <a:bodyPr/>
          <a:lstStyle/>
          <a:p>
            <a:r>
              <a:rPr lang="en-US" dirty="0"/>
              <a:t>Main argument: the ideal situation for any society is to be in material abundance in the context of communal ownership where each member of society works according to their ability for the good of the society but are rewarded according to their needs. </a:t>
            </a:r>
          </a:p>
          <a:p>
            <a:r>
              <a:rPr lang="en-US" dirty="0"/>
              <a:t>He emphasized on interconnections between politics, economics and cultural aspect of social organization and activity. </a:t>
            </a:r>
          </a:p>
          <a:p>
            <a:r>
              <a:rPr lang="en-US" dirty="0"/>
              <a:t>He argued that politics and culture reinforce each other to create class dominance supported by a particular mode of production.</a:t>
            </a:r>
          </a:p>
          <a:p>
            <a:pPr marL="0" indent="0">
              <a:buNone/>
            </a:pPr>
            <a:endParaRPr lang="en-GB" dirty="0"/>
          </a:p>
        </p:txBody>
      </p:sp>
    </p:spTree>
    <p:extLst>
      <p:ext uri="{BB962C8B-B14F-4D97-AF65-F5344CB8AC3E}">
        <p14:creationId xmlns:p14="http://schemas.microsoft.com/office/powerpoint/2010/main" val="1647828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1C2D49-8F62-4907-F907-E86D8B6C3359}"/>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CD6B4E9E-A2C4-1D1A-6018-D9E676FC9727}"/>
              </a:ext>
            </a:extLst>
          </p:cNvPr>
          <p:cNvSpPr>
            <a:spLocks noGrp="1"/>
          </p:cNvSpPr>
          <p:nvPr>
            <p:ph idx="1"/>
          </p:nvPr>
        </p:nvSpPr>
        <p:spPr/>
        <p:txBody>
          <a:bodyPr/>
          <a:lstStyle/>
          <a:p>
            <a:r>
              <a:rPr lang="en-US" dirty="0"/>
              <a:t>Capitalist modes of production can be summarized as follows:</a:t>
            </a:r>
          </a:p>
          <a:p>
            <a:pPr>
              <a:buFont typeface="Wingdings" panose="05000000000000000000" pitchFamily="2" charset="2"/>
              <a:buChar char="Ø"/>
            </a:pPr>
            <a:r>
              <a:rPr lang="en-US" dirty="0"/>
              <a:t>Commodities produced, some exchanged for Money, some are transformed into other commodities. (C	M	C)</a:t>
            </a:r>
          </a:p>
          <a:p>
            <a:pPr>
              <a:buFont typeface="Wingdings" panose="05000000000000000000" pitchFamily="2" charset="2"/>
              <a:buChar char="Ø"/>
            </a:pPr>
            <a:r>
              <a:rPr lang="en-US" dirty="0"/>
              <a:t>Money used to buy raw materials and have </a:t>
            </a:r>
            <a:r>
              <a:rPr lang="en-US" dirty="0" err="1"/>
              <a:t>labour</a:t>
            </a:r>
            <a:r>
              <a:rPr lang="en-US" dirty="0"/>
              <a:t> to produce commodity, exchange for money (M C M)</a:t>
            </a:r>
          </a:p>
          <a:p>
            <a:r>
              <a:rPr lang="en-US" dirty="0"/>
              <a:t>Key argument: people are not getting value of their </a:t>
            </a:r>
            <a:r>
              <a:rPr lang="en-US" dirty="0" err="1"/>
              <a:t>labour</a:t>
            </a:r>
            <a:r>
              <a:rPr lang="en-US" dirty="0"/>
              <a:t>.</a:t>
            </a:r>
          </a:p>
          <a:p>
            <a:r>
              <a:rPr lang="en-US" dirty="0"/>
              <a:t>One day they will rise up and seize the means of production		</a:t>
            </a:r>
          </a:p>
          <a:p>
            <a:pPr marL="0" indent="0">
              <a:buNone/>
            </a:pPr>
            <a:endParaRPr lang="en-GB" dirty="0"/>
          </a:p>
        </p:txBody>
      </p:sp>
    </p:spTree>
    <p:extLst>
      <p:ext uri="{BB962C8B-B14F-4D97-AF65-F5344CB8AC3E}">
        <p14:creationId xmlns:p14="http://schemas.microsoft.com/office/powerpoint/2010/main" val="6817061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470C5-0795-9358-B5FE-FAE9FD3B1FAD}"/>
              </a:ext>
            </a:extLst>
          </p:cNvPr>
          <p:cNvSpPr>
            <a:spLocks noGrp="1"/>
          </p:cNvSpPr>
          <p:nvPr>
            <p:ph type="title"/>
          </p:nvPr>
        </p:nvSpPr>
        <p:spPr/>
        <p:txBody>
          <a:bodyPr/>
          <a:lstStyle/>
          <a:p>
            <a:r>
              <a:rPr lang="en-US" dirty="0"/>
              <a:t>Twist to his argument</a:t>
            </a:r>
            <a:endParaRPr lang="en-GB" dirty="0"/>
          </a:p>
        </p:txBody>
      </p:sp>
      <p:sp>
        <p:nvSpPr>
          <p:cNvPr id="3" name="Content Placeholder 2">
            <a:extLst>
              <a:ext uri="{FF2B5EF4-FFF2-40B4-BE49-F238E27FC236}">
                <a16:creationId xmlns:a16="http://schemas.microsoft.com/office/drawing/2014/main" xmlns="" id="{0F226A9A-171E-98DE-A1B4-B2FEF51A5367}"/>
              </a:ext>
            </a:extLst>
          </p:cNvPr>
          <p:cNvSpPr>
            <a:spLocks noGrp="1"/>
          </p:cNvSpPr>
          <p:nvPr>
            <p:ph idx="1"/>
          </p:nvPr>
        </p:nvSpPr>
        <p:spPr/>
        <p:txBody>
          <a:bodyPr>
            <a:normAutofit fontScale="92500" lnSpcReduction="10000"/>
          </a:bodyPr>
          <a:lstStyle/>
          <a:p>
            <a:r>
              <a:rPr lang="en-US" dirty="0"/>
              <a:t>Lenin’s argument: capitalism was not giving way to socialism because western industrialists had managed to bribe the workers and in turn managed to postpone the revolution indefinitely through imperialism.</a:t>
            </a:r>
          </a:p>
          <a:p>
            <a:r>
              <a:rPr lang="en-US" dirty="0"/>
              <a:t>They were able to expand their empire in Africa and Asia and were able to make supernormal profits which was used to pay workers good salaries and killed their conscious.</a:t>
            </a:r>
          </a:p>
          <a:p>
            <a:r>
              <a:rPr lang="en-US" dirty="0"/>
              <a:t>Marx argued that free market can be overturn capitalism</a:t>
            </a:r>
          </a:p>
          <a:p>
            <a:r>
              <a:rPr lang="en-US" dirty="0"/>
              <a:t>Lenin on the other side argued that change can only be engineered through a coordinated revolution.</a:t>
            </a:r>
          </a:p>
          <a:p>
            <a:r>
              <a:rPr lang="en-US" dirty="0"/>
              <a:t>This was the basis of the principal pf collectivization (exploiting their own workers</a:t>
            </a:r>
          </a:p>
          <a:p>
            <a:endParaRPr lang="en-GB" dirty="0"/>
          </a:p>
        </p:txBody>
      </p:sp>
    </p:spTree>
    <p:extLst>
      <p:ext uri="{BB962C8B-B14F-4D97-AF65-F5344CB8AC3E}">
        <p14:creationId xmlns:p14="http://schemas.microsoft.com/office/powerpoint/2010/main" val="39448462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099EAED-335A-45D5-888A-5ACBCD8D4487}"/>
              </a:ext>
            </a:extLst>
          </p:cNvPr>
          <p:cNvSpPr>
            <a:spLocks noGrp="1"/>
          </p:cNvSpPr>
          <p:nvPr>
            <p:ph type="title"/>
          </p:nvPr>
        </p:nvSpPr>
        <p:spPr/>
        <p:txBody>
          <a:bodyPr/>
          <a:lstStyle/>
          <a:p>
            <a:r>
              <a:rPr lang="en-GB" dirty="0"/>
              <a:t>Comments on classic growth theory</a:t>
            </a:r>
          </a:p>
        </p:txBody>
      </p:sp>
      <p:sp>
        <p:nvSpPr>
          <p:cNvPr id="3" name="Content Placeholder 2">
            <a:extLst>
              <a:ext uri="{FF2B5EF4-FFF2-40B4-BE49-F238E27FC236}">
                <a16:creationId xmlns:a16="http://schemas.microsoft.com/office/drawing/2014/main" xmlns="" id="{B3965A87-8664-959F-28F8-4460E60B35F8}"/>
              </a:ext>
            </a:extLst>
          </p:cNvPr>
          <p:cNvSpPr>
            <a:spLocks noGrp="1"/>
          </p:cNvSpPr>
          <p:nvPr>
            <p:ph idx="1"/>
          </p:nvPr>
        </p:nvSpPr>
        <p:spPr/>
        <p:txBody>
          <a:bodyPr/>
          <a:lstStyle/>
          <a:p>
            <a:r>
              <a:rPr lang="en-GB" dirty="0"/>
              <a:t>It was not monolithic</a:t>
            </a:r>
          </a:p>
          <a:p>
            <a:r>
              <a:rPr lang="en-GB" dirty="0"/>
              <a:t>Rather there were contradictions within it</a:t>
            </a:r>
          </a:p>
          <a:p>
            <a:r>
              <a:rPr lang="en-GB" dirty="0"/>
              <a:t>There is no such a single thing as growth model</a:t>
            </a:r>
          </a:p>
          <a:p>
            <a:r>
              <a:rPr lang="en-GB" dirty="0"/>
              <a:t>There a number of recurring key factors which include trade, technology, population growth and natural resources </a:t>
            </a:r>
          </a:p>
        </p:txBody>
      </p:sp>
    </p:spTree>
    <p:extLst>
      <p:ext uri="{BB962C8B-B14F-4D97-AF65-F5344CB8AC3E}">
        <p14:creationId xmlns:p14="http://schemas.microsoft.com/office/powerpoint/2010/main" val="13946671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E1FCEE-4DE8-C9D7-FCE0-744BB0B88C0B}"/>
              </a:ext>
            </a:extLst>
          </p:cNvPr>
          <p:cNvSpPr>
            <a:spLocks noGrp="1"/>
          </p:cNvSpPr>
          <p:nvPr>
            <p:ph type="title"/>
          </p:nvPr>
        </p:nvSpPr>
        <p:spPr/>
        <p:txBody>
          <a:bodyPr/>
          <a:lstStyle/>
          <a:p>
            <a:r>
              <a:rPr lang="en-GB" dirty="0"/>
              <a:t>Variations in agricultural sector</a:t>
            </a:r>
          </a:p>
        </p:txBody>
      </p:sp>
      <p:sp>
        <p:nvSpPr>
          <p:cNvPr id="3" name="Content Placeholder 2">
            <a:extLst>
              <a:ext uri="{FF2B5EF4-FFF2-40B4-BE49-F238E27FC236}">
                <a16:creationId xmlns:a16="http://schemas.microsoft.com/office/drawing/2014/main" xmlns="" id="{270DFE1B-1E34-662C-F245-FD98D59FAB07}"/>
              </a:ext>
            </a:extLst>
          </p:cNvPr>
          <p:cNvSpPr>
            <a:spLocks noGrp="1"/>
          </p:cNvSpPr>
          <p:nvPr>
            <p:ph idx="1"/>
          </p:nvPr>
        </p:nvSpPr>
        <p:spPr/>
        <p:txBody>
          <a:bodyPr/>
          <a:lstStyle/>
          <a:p>
            <a:r>
              <a:rPr lang="en-GB" dirty="0"/>
              <a:t>In Latin America and some parts of Africa land is still in abundance</a:t>
            </a:r>
          </a:p>
          <a:p>
            <a:r>
              <a:rPr lang="en-GB" dirty="0"/>
              <a:t>Land tenure systems are different from those assumed by classical economists</a:t>
            </a:r>
          </a:p>
          <a:p>
            <a:r>
              <a:rPr lang="en-GB" dirty="0"/>
              <a:t>In some parts of South Korea, Brazil, India agricultural productivity has not imposed a brake on growth</a:t>
            </a:r>
          </a:p>
          <a:p>
            <a:r>
              <a:rPr lang="en-GB" dirty="0"/>
              <a:t>Enormous breakthroughs in agriculture has been registered through ‘Green Revolution’</a:t>
            </a:r>
          </a:p>
        </p:txBody>
      </p:sp>
    </p:spTree>
    <p:extLst>
      <p:ext uri="{BB962C8B-B14F-4D97-AF65-F5344CB8AC3E}">
        <p14:creationId xmlns:p14="http://schemas.microsoft.com/office/powerpoint/2010/main" val="11163545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338C8EB-4A71-69AE-4F5D-F99CE7C8524F}"/>
              </a:ext>
            </a:extLst>
          </p:cNvPr>
          <p:cNvSpPr>
            <a:spLocks noGrp="1"/>
          </p:cNvSpPr>
          <p:nvPr>
            <p:ph type="title"/>
          </p:nvPr>
        </p:nvSpPr>
        <p:spPr/>
        <p:txBody>
          <a:bodyPr/>
          <a:lstStyle/>
          <a:p>
            <a:pPr algn="ctr"/>
            <a:r>
              <a:rPr lang="en-GB" b="1" dirty="0"/>
              <a:t>Neo-classical thinkers</a:t>
            </a:r>
          </a:p>
        </p:txBody>
      </p:sp>
      <p:sp>
        <p:nvSpPr>
          <p:cNvPr id="3" name="Text Placeholder 2">
            <a:extLst>
              <a:ext uri="{FF2B5EF4-FFF2-40B4-BE49-F238E27FC236}">
                <a16:creationId xmlns:a16="http://schemas.microsoft.com/office/drawing/2014/main" xmlns="" id="{B1703E54-B514-713C-44AF-01B78841410D}"/>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828935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8838166-FEE0-C538-F858-603856BD3B98}"/>
              </a:ext>
            </a:extLst>
          </p:cNvPr>
          <p:cNvSpPr>
            <a:spLocks noGrp="1"/>
          </p:cNvSpPr>
          <p:nvPr>
            <p:ph type="title"/>
          </p:nvPr>
        </p:nvSpPr>
        <p:spPr/>
        <p:txBody>
          <a:bodyPr/>
          <a:lstStyle/>
          <a:p>
            <a:r>
              <a:rPr lang="en-GB" dirty="0"/>
              <a:t>Joseph Schumpeter</a:t>
            </a:r>
          </a:p>
        </p:txBody>
      </p:sp>
      <p:sp>
        <p:nvSpPr>
          <p:cNvPr id="3" name="Content Placeholder 2">
            <a:extLst>
              <a:ext uri="{FF2B5EF4-FFF2-40B4-BE49-F238E27FC236}">
                <a16:creationId xmlns:a16="http://schemas.microsoft.com/office/drawing/2014/main" xmlns="" id="{28B83E58-652C-EB21-E7E1-B906C0F99016}"/>
              </a:ext>
            </a:extLst>
          </p:cNvPr>
          <p:cNvSpPr>
            <a:spLocks noGrp="1"/>
          </p:cNvSpPr>
          <p:nvPr>
            <p:ph idx="1"/>
          </p:nvPr>
        </p:nvSpPr>
        <p:spPr/>
        <p:txBody>
          <a:bodyPr>
            <a:normAutofit fontScale="92500" lnSpcReduction="10000"/>
          </a:bodyPr>
          <a:lstStyle/>
          <a:p>
            <a:r>
              <a:rPr lang="en-GB" dirty="0"/>
              <a:t>Focussed on the relationship between growth, development and entrepreneurship.</a:t>
            </a:r>
          </a:p>
          <a:p>
            <a:pPr lvl="1"/>
            <a:r>
              <a:rPr lang="en-GB" dirty="0"/>
              <a:t>He tried to make a distinction between growth and development</a:t>
            </a:r>
          </a:p>
          <a:p>
            <a:r>
              <a:rPr lang="en-GB" dirty="0"/>
              <a:t>Distinction between economic growth and development</a:t>
            </a:r>
          </a:p>
          <a:p>
            <a:pPr lvl="1"/>
            <a:r>
              <a:rPr lang="en-GB" dirty="0"/>
              <a:t>Economic growth: consists of a gradual process of expansion of productivity </a:t>
            </a:r>
            <a:r>
              <a:rPr lang="en-GB" dirty="0" smtClean="0"/>
              <a:t>i.e. </a:t>
            </a:r>
            <a:r>
              <a:rPr lang="en-GB" dirty="0"/>
              <a:t>producing more of the same using the same means/methods of production </a:t>
            </a:r>
          </a:p>
          <a:p>
            <a:pPr lvl="1"/>
            <a:r>
              <a:rPr lang="en-GB" dirty="0"/>
              <a:t>Economic development: consists of carrying out new production methods or combining the existing methods of production in new ways so that the productive means have a formative impact on production resulting in new ways of production of new goods, opening up of new supply, new markets or the total reorganization of the industry like breaking down of the monopoly or creating a monopoly In each case innovation is entailed in production methods, products, markets or industrial organisation</a:t>
            </a:r>
          </a:p>
        </p:txBody>
      </p:sp>
    </p:spTree>
    <p:extLst>
      <p:ext uri="{BB962C8B-B14F-4D97-AF65-F5344CB8AC3E}">
        <p14:creationId xmlns:p14="http://schemas.microsoft.com/office/powerpoint/2010/main" val="2830120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C0BC0F-92F7-09A7-0D7B-1450F9024F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3B51F220-F9FE-C417-D7B5-32886059117D}"/>
              </a:ext>
            </a:extLst>
          </p:cNvPr>
          <p:cNvSpPr>
            <a:spLocks noGrp="1"/>
          </p:cNvSpPr>
          <p:nvPr>
            <p:ph idx="1"/>
          </p:nvPr>
        </p:nvSpPr>
        <p:spPr/>
        <p:txBody>
          <a:bodyPr/>
          <a:lstStyle/>
          <a:p>
            <a:r>
              <a:rPr lang="en-GB" dirty="0"/>
              <a:t>In Tonga: innovation lies at the </a:t>
            </a:r>
            <a:r>
              <a:rPr lang="en-GB" dirty="0" smtClean="0"/>
              <a:t>center </a:t>
            </a:r>
            <a:r>
              <a:rPr lang="en-GB" dirty="0"/>
              <a:t>of development process</a:t>
            </a:r>
          </a:p>
          <a:p>
            <a:r>
              <a:rPr lang="en-GB" dirty="0"/>
              <a:t>Placed emphasis on transformative aspect of development and argued that development, unlike growth, does not happen in a dramatic fashion</a:t>
            </a:r>
          </a:p>
          <a:p>
            <a:pPr lvl="1"/>
            <a:r>
              <a:rPr lang="en-GB" dirty="0"/>
              <a:t>Rather it occurs in fits and starts in the process experiencing production evolution </a:t>
            </a:r>
          </a:p>
        </p:txBody>
      </p:sp>
    </p:spTree>
    <p:extLst>
      <p:ext uri="{BB962C8B-B14F-4D97-AF65-F5344CB8AC3E}">
        <p14:creationId xmlns:p14="http://schemas.microsoft.com/office/powerpoint/2010/main" val="35369612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E743DB7-E86F-EA72-E270-69DBC898826D}"/>
              </a:ext>
            </a:extLst>
          </p:cNvPr>
          <p:cNvSpPr>
            <a:spLocks noGrp="1"/>
          </p:cNvSpPr>
          <p:nvPr>
            <p:ph type="title"/>
          </p:nvPr>
        </p:nvSpPr>
        <p:spPr/>
        <p:txBody>
          <a:bodyPr/>
          <a:lstStyle/>
          <a:p>
            <a:r>
              <a:rPr lang="en-GB" dirty="0"/>
              <a:t>Essential features of Schumpeter’s thinking</a:t>
            </a:r>
          </a:p>
        </p:txBody>
      </p:sp>
      <p:sp>
        <p:nvSpPr>
          <p:cNvPr id="3" name="Content Placeholder 2">
            <a:extLst>
              <a:ext uri="{FF2B5EF4-FFF2-40B4-BE49-F238E27FC236}">
                <a16:creationId xmlns:a16="http://schemas.microsoft.com/office/drawing/2014/main" xmlns="" id="{D87F6801-59FE-AEFA-78AC-B8969B334BBF}"/>
              </a:ext>
            </a:extLst>
          </p:cNvPr>
          <p:cNvSpPr>
            <a:spLocks noGrp="1"/>
          </p:cNvSpPr>
          <p:nvPr>
            <p:ph idx="1"/>
          </p:nvPr>
        </p:nvSpPr>
        <p:spPr/>
        <p:txBody>
          <a:bodyPr>
            <a:normAutofit lnSpcReduction="10000"/>
          </a:bodyPr>
          <a:lstStyle/>
          <a:p>
            <a:r>
              <a:rPr lang="en-GB" dirty="0"/>
              <a:t>Mobilisation of existing factors of production and their construction in new ways</a:t>
            </a:r>
          </a:p>
          <a:p>
            <a:r>
              <a:rPr lang="en-GB" dirty="0"/>
              <a:t>Extension of credit which is generally essential to provide the necessary command over these factors in the market</a:t>
            </a:r>
          </a:p>
          <a:p>
            <a:r>
              <a:rPr lang="en-GB" dirty="0"/>
              <a:t>The presence of an economic entrepreneur for the initiation of the process of resource mobilisation and for carrying it through to completion</a:t>
            </a:r>
          </a:p>
          <a:p>
            <a:r>
              <a:rPr lang="en-GB" b="1" i="1" dirty="0"/>
              <a:t>Capitalists are not innovators, rather they invest to the entrepreneurs </a:t>
            </a:r>
          </a:p>
          <a:p>
            <a:pPr lvl="1"/>
            <a:r>
              <a:rPr lang="en-GB" b="1" i="1" dirty="0"/>
              <a:t>Malawi is more of a distributor as opposed to production. We are all vendors </a:t>
            </a:r>
          </a:p>
          <a:p>
            <a:endParaRPr lang="en-GB" dirty="0"/>
          </a:p>
        </p:txBody>
      </p:sp>
    </p:spTree>
    <p:extLst>
      <p:ext uri="{BB962C8B-B14F-4D97-AF65-F5344CB8AC3E}">
        <p14:creationId xmlns:p14="http://schemas.microsoft.com/office/powerpoint/2010/main" val="378235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7258F7-4532-6E35-7FC3-F11249368CB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F07CF761-645A-5EC5-118C-AC3FED1AB3EF}"/>
              </a:ext>
            </a:extLst>
          </p:cNvPr>
          <p:cNvSpPr>
            <a:spLocks noGrp="1"/>
          </p:cNvSpPr>
          <p:nvPr>
            <p:ph idx="1"/>
          </p:nvPr>
        </p:nvSpPr>
        <p:spPr/>
        <p:txBody>
          <a:bodyPr/>
          <a:lstStyle/>
          <a:p>
            <a:r>
              <a:rPr lang="en-GB" dirty="0"/>
              <a:t>For him essential features of economic development is not the incremental accumulation of new capital but the mobilisation of existing factors for new uses</a:t>
            </a:r>
          </a:p>
          <a:p>
            <a:r>
              <a:rPr lang="en-GB" dirty="0"/>
              <a:t>In conclusion: the country needs entrepreneurs (also dubbed risk takers) to drive the economy</a:t>
            </a:r>
          </a:p>
          <a:p>
            <a:r>
              <a:rPr lang="en-GB" dirty="0"/>
              <a:t>If the new combination of factors of production is carried out by existing firms or by individuals with substantial wealth, then the problem of finance may not arise.</a:t>
            </a:r>
          </a:p>
          <a:p>
            <a:r>
              <a:rPr lang="en-GB" dirty="0"/>
              <a:t>The initiators may already have necessary factors or be able to buy them</a:t>
            </a:r>
          </a:p>
        </p:txBody>
      </p:sp>
    </p:spTree>
    <p:extLst>
      <p:ext uri="{BB962C8B-B14F-4D97-AF65-F5344CB8AC3E}">
        <p14:creationId xmlns:p14="http://schemas.microsoft.com/office/powerpoint/2010/main" val="3430314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591724-F258-F453-2E12-6720BA9A564E}"/>
              </a:ext>
            </a:extLst>
          </p:cNvPr>
          <p:cNvSpPr>
            <a:spLocks noGrp="1"/>
          </p:cNvSpPr>
          <p:nvPr>
            <p:ph type="title"/>
          </p:nvPr>
        </p:nvSpPr>
        <p:spPr/>
        <p:txBody>
          <a:bodyPr/>
          <a:lstStyle/>
          <a:p>
            <a:r>
              <a:rPr lang="en-GB" dirty="0"/>
              <a:t>Setting the Context: Defining ‘Development’</a:t>
            </a:r>
          </a:p>
        </p:txBody>
      </p:sp>
      <p:sp>
        <p:nvSpPr>
          <p:cNvPr id="3" name="Content Placeholder 2">
            <a:extLst>
              <a:ext uri="{FF2B5EF4-FFF2-40B4-BE49-F238E27FC236}">
                <a16:creationId xmlns:a16="http://schemas.microsoft.com/office/drawing/2014/main" xmlns="" id="{48CD72F9-67DF-1D4C-C932-3763EB642981}"/>
              </a:ext>
            </a:extLst>
          </p:cNvPr>
          <p:cNvSpPr>
            <a:spLocks noGrp="1"/>
          </p:cNvSpPr>
          <p:nvPr>
            <p:ph idx="1"/>
          </p:nvPr>
        </p:nvSpPr>
        <p:spPr/>
        <p:txBody>
          <a:bodyPr>
            <a:normAutofit lnSpcReduction="10000"/>
          </a:bodyPr>
          <a:lstStyle/>
          <a:p>
            <a:r>
              <a:rPr lang="en-GB" dirty="0"/>
              <a:t>Term ‘development is a contested one in terms of outcome and gains</a:t>
            </a:r>
          </a:p>
          <a:p>
            <a:pPr lvl="1"/>
            <a:r>
              <a:rPr lang="en-GB" dirty="0"/>
              <a:t>Including what people lose out or gain in experiencing development</a:t>
            </a:r>
          </a:p>
          <a:p>
            <a:endParaRPr lang="en-GB" dirty="0"/>
          </a:p>
          <a:p>
            <a:r>
              <a:rPr lang="en-GB" dirty="0"/>
              <a:t>Layers of meanings</a:t>
            </a:r>
          </a:p>
          <a:p>
            <a:pPr lvl="1"/>
            <a:r>
              <a:rPr lang="en-GB" dirty="0"/>
              <a:t>Sachs (1992) views development as activities required to bring about change or progress and is often linked with ‘economic growth’</a:t>
            </a:r>
          </a:p>
          <a:p>
            <a:pPr lvl="1"/>
            <a:r>
              <a:rPr lang="en-GB" dirty="0" err="1"/>
              <a:t>Banik</a:t>
            </a:r>
            <a:r>
              <a:rPr lang="en-GB" dirty="0"/>
              <a:t> (2006): viewed development as a deliberate move towards a more liveable condition</a:t>
            </a:r>
          </a:p>
          <a:p>
            <a:pPr lvl="1"/>
            <a:r>
              <a:rPr lang="en-GB" dirty="0"/>
              <a:t>Escobar (1995) viewed development as a historically singular experience, the creation of a domain of thought and action by analysing the characteristics and interactions of the three axes: of knowledge, system of power, and forms of subjectivity that characterise developed or underdeveloped </a:t>
            </a:r>
          </a:p>
          <a:p>
            <a:endParaRPr lang="en-GB" dirty="0"/>
          </a:p>
        </p:txBody>
      </p:sp>
      <p:pic>
        <p:nvPicPr>
          <p:cNvPr id="4" name="Audio 3">
            <a:hlinkClick r:id="" action="ppaction://media"/>
            <a:extLst>
              <a:ext uri="{FF2B5EF4-FFF2-40B4-BE49-F238E27FC236}">
                <a16:creationId xmlns:a16="http://schemas.microsoft.com/office/drawing/2014/main" xmlns="" id="{F3755E95-76ED-E03A-FAB9-A51C200565D9}"/>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200000" t="-90625" r="-200000" b="-90625"/>
          <a:stretch>
            <a:fillRect/>
          </a:stretch>
        </p:blipFill>
        <p:spPr>
          <a:xfrm>
            <a:off x="9144000" y="5143500"/>
            <a:ext cx="3048000" cy="1714500"/>
          </a:xfrm>
          <a:prstGeom prst="rect">
            <a:avLst/>
          </a:prstGeom>
        </p:spPr>
      </p:pic>
    </p:spTree>
    <p:extLst>
      <p:ext uri="{BB962C8B-B14F-4D97-AF65-F5344CB8AC3E}">
        <p14:creationId xmlns:p14="http://schemas.microsoft.com/office/powerpoint/2010/main" val="551754096"/>
      </p:ext>
    </p:extLst>
  </p:cSld>
  <p:clrMapOvr>
    <a:masterClrMapping/>
  </p:clrMapOvr>
  <mc:AlternateContent xmlns:mc="http://schemas.openxmlformats.org/markup-compatibility/2006" xmlns:p14="http://schemas.microsoft.com/office/powerpoint/2010/main">
    <mc:Choice Requires="p14">
      <p:transition spd="slow" p14:dur="2000" advTm="7657"/>
    </mc:Choice>
    <mc:Fallback xmlns="">
      <p:transition spd="slow" advTm="7657"/>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4"/>
                </p:tgtEl>
              </p:cMediaNode>
            </p:audio>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75868CB-15E2-2C10-90A6-C39C19F7CBBA}"/>
              </a:ext>
            </a:extLst>
          </p:cNvPr>
          <p:cNvSpPr>
            <a:spLocks noGrp="1"/>
          </p:cNvSpPr>
          <p:nvPr>
            <p:ph type="title"/>
          </p:nvPr>
        </p:nvSpPr>
        <p:spPr/>
        <p:txBody>
          <a:bodyPr/>
          <a:lstStyle/>
          <a:p>
            <a:r>
              <a:rPr lang="en-GB" dirty="0"/>
              <a:t>Harrod-</a:t>
            </a:r>
            <a:r>
              <a:rPr lang="en-GB" dirty="0" err="1"/>
              <a:t>Domar</a:t>
            </a:r>
            <a:r>
              <a:rPr lang="en-GB" dirty="0"/>
              <a:t> model</a:t>
            </a:r>
          </a:p>
        </p:txBody>
      </p:sp>
      <p:sp>
        <p:nvSpPr>
          <p:cNvPr id="3" name="Content Placeholder 2">
            <a:extLst>
              <a:ext uri="{FF2B5EF4-FFF2-40B4-BE49-F238E27FC236}">
                <a16:creationId xmlns:a16="http://schemas.microsoft.com/office/drawing/2014/main" xmlns="" id="{CEAA1374-92C3-2F9B-F396-69CB06A49CAB}"/>
              </a:ext>
            </a:extLst>
          </p:cNvPr>
          <p:cNvSpPr>
            <a:spLocks noGrp="1"/>
          </p:cNvSpPr>
          <p:nvPr>
            <p:ph idx="1"/>
          </p:nvPr>
        </p:nvSpPr>
        <p:spPr/>
        <p:txBody>
          <a:bodyPr>
            <a:normAutofit fontScale="85000" lnSpcReduction="10000"/>
          </a:bodyPr>
          <a:lstStyle/>
          <a:p>
            <a:r>
              <a:rPr lang="en-GB" dirty="0"/>
              <a:t>Point of departure: GDP growth is proportional to the share of investment spending.</a:t>
            </a:r>
          </a:p>
          <a:p>
            <a:pPr lvl="1"/>
            <a:r>
              <a:rPr lang="en-GB" dirty="0"/>
              <a:t>This implies growth rate is a function of savings and the marginal productivity of labour</a:t>
            </a:r>
          </a:p>
          <a:p>
            <a:r>
              <a:rPr lang="en-GB" dirty="0"/>
              <a:t>Argument: more savings in an economy lead to more investment, and more investments accelerate the pace of the growth rate</a:t>
            </a:r>
          </a:p>
          <a:p>
            <a:r>
              <a:rPr lang="en-GB" dirty="0"/>
              <a:t>The model proposed that the economic growth rate of an economy depends on </a:t>
            </a:r>
          </a:p>
          <a:p>
            <a:pPr lvl="1"/>
            <a:r>
              <a:rPr lang="en-GB" dirty="0"/>
              <a:t>The level of savings: high savings enable higher investment which leads to higher income and a higher growth rate</a:t>
            </a:r>
          </a:p>
          <a:p>
            <a:pPr lvl="1"/>
            <a:r>
              <a:rPr lang="en-GB" dirty="0"/>
              <a:t>The level of capital-output ratio: capital out ratio (which implies efficiency of development output ratio) means that a unit of capital required to produce a unit of output over a given period of time </a:t>
            </a:r>
          </a:p>
          <a:p>
            <a:r>
              <a:rPr lang="en-GB" dirty="0"/>
              <a:t>It begins its analysis by introducing the </a:t>
            </a:r>
            <a:r>
              <a:rPr lang="en-GB" b="1" i="1" dirty="0"/>
              <a:t>warranty growth rate </a:t>
            </a:r>
            <a:r>
              <a:rPr lang="en-GB" dirty="0"/>
              <a:t>which is sanctioned by the values of two crucial variables:</a:t>
            </a:r>
            <a:endParaRPr lang="en-GB" b="1" i="1" dirty="0"/>
          </a:p>
        </p:txBody>
      </p:sp>
    </p:spTree>
    <p:extLst>
      <p:ext uri="{BB962C8B-B14F-4D97-AF65-F5344CB8AC3E}">
        <p14:creationId xmlns:p14="http://schemas.microsoft.com/office/powerpoint/2010/main" val="12455655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44A19C-DFE6-65C6-D0F1-AB92607FA712}"/>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887E9270-4E3B-BBAE-3AE9-A948A3AC3CB6}"/>
              </a:ext>
            </a:extLst>
          </p:cNvPr>
          <p:cNvSpPr>
            <a:spLocks noGrp="1"/>
          </p:cNvSpPr>
          <p:nvPr>
            <p:ph idx="1"/>
          </p:nvPr>
        </p:nvSpPr>
        <p:spPr/>
        <p:txBody>
          <a:bodyPr/>
          <a:lstStyle/>
          <a:p>
            <a:r>
              <a:rPr lang="en-GB" dirty="0"/>
              <a:t>Growth is looked at as a function of the volume/quantity of labour and the quantity of capital</a:t>
            </a:r>
          </a:p>
          <a:p>
            <a:r>
              <a:rPr lang="en-GB" dirty="0"/>
              <a:t>Growth is dependent on the level of capital</a:t>
            </a:r>
          </a:p>
          <a:p>
            <a:r>
              <a:rPr lang="en-GB" dirty="0"/>
              <a:t>Paradox of developing countries: abundant labour with limited capital</a:t>
            </a:r>
          </a:p>
          <a:p>
            <a:r>
              <a:rPr lang="en-GB" dirty="0"/>
              <a:t>Consequence: slows down magnitude of growth</a:t>
            </a:r>
          </a:p>
        </p:txBody>
      </p:sp>
    </p:spTree>
    <p:extLst>
      <p:ext uri="{BB962C8B-B14F-4D97-AF65-F5344CB8AC3E}">
        <p14:creationId xmlns:p14="http://schemas.microsoft.com/office/powerpoint/2010/main" val="8052311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AC12F9-399B-917F-E293-0E71DEA82F89}"/>
              </a:ext>
            </a:extLst>
          </p:cNvPr>
          <p:cNvSpPr>
            <a:spLocks noGrp="1"/>
          </p:cNvSpPr>
          <p:nvPr>
            <p:ph type="title"/>
          </p:nvPr>
        </p:nvSpPr>
        <p:spPr/>
        <p:txBody>
          <a:bodyPr/>
          <a:lstStyle/>
          <a:p>
            <a:r>
              <a:rPr lang="en-GB" dirty="0"/>
              <a:t>Implications</a:t>
            </a:r>
          </a:p>
        </p:txBody>
      </p:sp>
      <p:sp>
        <p:nvSpPr>
          <p:cNvPr id="3" name="Content Placeholder 2">
            <a:extLst>
              <a:ext uri="{FF2B5EF4-FFF2-40B4-BE49-F238E27FC236}">
                <a16:creationId xmlns:a16="http://schemas.microsoft.com/office/drawing/2014/main" xmlns="" id="{91781CA9-2253-8DC7-464B-176F9E3E0675}"/>
              </a:ext>
            </a:extLst>
          </p:cNvPr>
          <p:cNvSpPr>
            <a:spLocks noGrp="1"/>
          </p:cNvSpPr>
          <p:nvPr>
            <p:ph idx="1"/>
          </p:nvPr>
        </p:nvSpPr>
        <p:spPr/>
        <p:txBody>
          <a:bodyPr/>
          <a:lstStyle/>
          <a:p>
            <a:r>
              <a:rPr lang="en-GB" dirty="0"/>
              <a:t>Countries have to obtain loans to finance development processes</a:t>
            </a:r>
          </a:p>
          <a:p>
            <a:pPr lvl="1"/>
            <a:r>
              <a:rPr lang="en-GB" dirty="0"/>
              <a:t>Led to aid programs modelled in Europe after the success of the Marshal Plan after the Second World War to finance Europe</a:t>
            </a:r>
          </a:p>
          <a:p>
            <a:r>
              <a:rPr lang="en-GB" dirty="0"/>
              <a:t>It is very difficult to see how savings as a parameter can be manipulated in policy interventions geared towards economic growth</a:t>
            </a:r>
          </a:p>
        </p:txBody>
      </p:sp>
    </p:spTree>
    <p:extLst>
      <p:ext uri="{BB962C8B-B14F-4D97-AF65-F5344CB8AC3E}">
        <p14:creationId xmlns:p14="http://schemas.microsoft.com/office/powerpoint/2010/main" val="1689945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F2B303-B943-2180-20C6-B0855EBE83D4}"/>
              </a:ext>
            </a:extLst>
          </p:cNvPr>
          <p:cNvSpPr>
            <a:spLocks noGrp="1"/>
          </p:cNvSpPr>
          <p:nvPr>
            <p:ph type="title"/>
          </p:nvPr>
        </p:nvSpPr>
        <p:spPr/>
        <p:txBody>
          <a:bodyPr/>
          <a:lstStyle/>
          <a:p>
            <a:r>
              <a:rPr lang="en-GB" dirty="0"/>
              <a:t>John </a:t>
            </a:r>
            <a:r>
              <a:rPr lang="en-GB" dirty="0" err="1"/>
              <a:t>Meynard</a:t>
            </a:r>
            <a:r>
              <a:rPr lang="en-GB" dirty="0"/>
              <a:t> Keynes</a:t>
            </a:r>
          </a:p>
        </p:txBody>
      </p:sp>
      <p:sp>
        <p:nvSpPr>
          <p:cNvPr id="3" name="Content Placeholder 2">
            <a:extLst>
              <a:ext uri="{FF2B5EF4-FFF2-40B4-BE49-F238E27FC236}">
                <a16:creationId xmlns:a16="http://schemas.microsoft.com/office/drawing/2014/main" xmlns="" id="{E46289A4-0B98-2CD5-8104-625796FC7325}"/>
              </a:ext>
            </a:extLst>
          </p:cNvPr>
          <p:cNvSpPr>
            <a:spLocks noGrp="1"/>
          </p:cNvSpPr>
          <p:nvPr>
            <p:ph idx="1"/>
          </p:nvPr>
        </p:nvSpPr>
        <p:spPr/>
        <p:txBody>
          <a:bodyPr>
            <a:normAutofit fontScale="77500" lnSpcReduction="20000"/>
          </a:bodyPr>
          <a:lstStyle/>
          <a:p>
            <a:r>
              <a:rPr lang="en-GB" dirty="0"/>
              <a:t>Main argument: employment was but one of the many economic possibilities</a:t>
            </a:r>
          </a:p>
          <a:p>
            <a:r>
              <a:rPr lang="en-GB" dirty="0"/>
              <a:t>Argued against encouraging people to save, but rather government has to step in to provide impetus to spend</a:t>
            </a:r>
          </a:p>
          <a:p>
            <a:r>
              <a:rPr lang="en-GB" dirty="0"/>
              <a:t>Government should invest in order to make the economy grow</a:t>
            </a:r>
          </a:p>
          <a:p>
            <a:r>
              <a:rPr lang="en-GB" dirty="0"/>
              <a:t>He is known for promoting state involvement in order to make the economy grow</a:t>
            </a:r>
          </a:p>
          <a:p>
            <a:r>
              <a:rPr lang="en-GB" dirty="0"/>
              <a:t>Level of employment was determined by aggregate demand for goods and services in the entire economy</a:t>
            </a:r>
          </a:p>
          <a:p>
            <a:r>
              <a:rPr lang="en-GB" dirty="0"/>
              <a:t>Two groups emerged:</a:t>
            </a:r>
          </a:p>
          <a:p>
            <a:pPr lvl="1"/>
            <a:r>
              <a:rPr lang="en-GB" dirty="0"/>
              <a:t>Consumers buying goods and investors buying production equipment</a:t>
            </a:r>
          </a:p>
          <a:p>
            <a:pPr lvl="1"/>
            <a:r>
              <a:rPr lang="en-GB" dirty="0"/>
              <a:t>Consumers increased their spending as their incomes rose although by a smaller proportion</a:t>
            </a:r>
          </a:p>
          <a:p>
            <a:r>
              <a:rPr lang="en-GB" dirty="0"/>
              <a:t>In Keynesian system, real investment (in new factories, tools, machines and greater inventories of goods) was the crucial variable as changes in real investment fed into other areas of an economy</a:t>
            </a:r>
          </a:p>
          <a:p>
            <a:pPr lvl="1"/>
            <a:r>
              <a:rPr lang="en-GB" dirty="0"/>
              <a:t>Investment came from decisions made by entrepreneurs under condition of risk.</a:t>
            </a:r>
          </a:p>
        </p:txBody>
      </p:sp>
    </p:spTree>
    <p:extLst>
      <p:ext uri="{BB962C8B-B14F-4D97-AF65-F5344CB8AC3E}">
        <p14:creationId xmlns:p14="http://schemas.microsoft.com/office/powerpoint/2010/main" val="31897398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D221FFC-4164-2413-0B03-B1F7419FE266}"/>
              </a:ext>
            </a:extLst>
          </p:cNvPr>
          <p:cNvSpPr>
            <a:spLocks noGrp="1"/>
          </p:cNvSpPr>
          <p:nvPr>
            <p:ph type="title"/>
          </p:nvPr>
        </p:nvSpPr>
        <p:spPr/>
        <p:txBody>
          <a:bodyPr/>
          <a:lstStyle/>
          <a:p>
            <a:r>
              <a:rPr lang="en-GB" dirty="0"/>
              <a:t>Importance</a:t>
            </a:r>
          </a:p>
        </p:txBody>
      </p:sp>
      <p:sp>
        <p:nvSpPr>
          <p:cNvPr id="3" name="Content Placeholder 2">
            <a:extLst>
              <a:ext uri="{FF2B5EF4-FFF2-40B4-BE49-F238E27FC236}">
                <a16:creationId xmlns:a16="http://schemas.microsoft.com/office/drawing/2014/main" xmlns="" id="{C6C09B27-8797-DB95-06FA-3058E44ABBE7}"/>
              </a:ext>
            </a:extLst>
          </p:cNvPr>
          <p:cNvSpPr>
            <a:spLocks noGrp="1"/>
          </p:cNvSpPr>
          <p:nvPr>
            <p:ph idx="1"/>
          </p:nvPr>
        </p:nvSpPr>
        <p:spPr/>
        <p:txBody>
          <a:bodyPr/>
          <a:lstStyle/>
          <a:p>
            <a:r>
              <a:rPr lang="en-GB" dirty="0"/>
              <a:t>Provide platform for considering different economic models to ensure growth</a:t>
            </a:r>
          </a:p>
          <a:p>
            <a:r>
              <a:rPr lang="en-GB" dirty="0"/>
              <a:t>Developing national systems of accounting as well as collecting macroeconomic data</a:t>
            </a:r>
          </a:p>
          <a:p>
            <a:r>
              <a:rPr lang="en-GB" dirty="0"/>
              <a:t>Brought attention to protectionism</a:t>
            </a:r>
          </a:p>
          <a:p>
            <a:r>
              <a:rPr lang="en-GB" dirty="0"/>
              <a:t>Helped to promote institutional reforms</a:t>
            </a:r>
          </a:p>
        </p:txBody>
      </p:sp>
    </p:spTree>
    <p:extLst>
      <p:ext uri="{BB962C8B-B14F-4D97-AF65-F5344CB8AC3E}">
        <p14:creationId xmlns:p14="http://schemas.microsoft.com/office/powerpoint/2010/main" val="4391524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9179EE-DAE1-DB0C-CE9C-10AE3CDC4CCA}"/>
              </a:ext>
            </a:extLst>
          </p:cNvPr>
          <p:cNvSpPr>
            <a:spLocks noGrp="1"/>
          </p:cNvSpPr>
          <p:nvPr>
            <p:ph type="title"/>
          </p:nvPr>
        </p:nvSpPr>
        <p:spPr/>
        <p:txBody>
          <a:bodyPr/>
          <a:lstStyle/>
          <a:p>
            <a:r>
              <a:rPr lang="en-GB" dirty="0"/>
              <a:t>Criticism</a:t>
            </a:r>
          </a:p>
        </p:txBody>
      </p:sp>
      <p:sp>
        <p:nvSpPr>
          <p:cNvPr id="3" name="Content Placeholder 2">
            <a:extLst>
              <a:ext uri="{FF2B5EF4-FFF2-40B4-BE49-F238E27FC236}">
                <a16:creationId xmlns:a16="http://schemas.microsoft.com/office/drawing/2014/main" xmlns="" id="{EBD95097-4A5F-8AC7-BA50-3D776348BF62}"/>
              </a:ext>
            </a:extLst>
          </p:cNvPr>
          <p:cNvSpPr>
            <a:spLocks noGrp="1"/>
          </p:cNvSpPr>
          <p:nvPr>
            <p:ph idx="1"/>
          </p:nvPr>
        </p:nvSpPr>
        <p:spPr/>
        <p:txBody>
          <a:bodyPr/>
          <a:lstStyle/>
          <a:p>
            <a:r>
              <a:rPr lang="en-GB" dirty="0"/>
              <a:t>Doubting the capacity of the private sector to ensure full resource utilisation</a:t>
            </a:r>
          </a:p>
          <a:p>
            <a:r>
              <a:rPr lang="en-GB" dirty="0"/>
              <a:t>Placing too much on state intervention as a way of stimulating demand for achieving employment</a:t>
            </a:r>
          </a:p>
          <a:p>
            <a:r>
              <a:rPr lang="en-GB" dirty="0"/>
              <a:t>Over focussing on macroeconomic efficiency considerations</a:t>
            </a:r>
          </a:p>
          <a:p>
            <a:r>
              <a:rPr lang="en-GB" dirty="0"/>
              <a:t>His key arguments</a:t>
            </a:r>
          </a:p>
          <a:p>
            <a:pPr lvl="1"/>
            <a:r>
              <a:rPr lang="en-GB" dirty="0"/>
              <a:t>Role of the state in ensuring economic stabilisation. </a:t>
            </a:r>
          </a:p>
          <a:p>
            <a:pPr lvl="1"/>
            <a:r>
              <a:rPr lang="en-GB" dirty="0"/>
              <a:t>State should kickstart the economy to ensure employment</a:t>
            </a:r>
          </a:p>
          <a:p>
            <a:endParaRPr lang="en-GB" dirty="0"/>
          </a:p>
        </p:txBody>
      </p:sp>
    </p:spTree>
    <p:extLst>
      <p:ext uri="{BB962C8B-B14F-4D97-AF65-F5344CB8AC3E}">
        <p14:creationId xmlns:p14="http://schemas.microsoft.com/office/powerpoint/2010/main" val="29719353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B65813A-4F65-C127-9D3D-813CB4EF2F41}"/>
              </a:ext>
            </a:extLst>
          </p:cNvPr>
          <p:cNvSpPr>
            <a:spLocks noGrp="1"/>
          </p:cNvSpPr>
          <p:nvPr>
            <p:ph type="title"/>
          </p:nvPr>
        </p:nvSpPr>
        <p:spPr/>
        <p:txBody>
          <a:bodyPr/>
          <a:lstStyle/>
          <a:p>
            <a:pPr algn="ctr"/>
            <a:r>
              <a:rPr lang="en-GB" dirty="0"/>
              <a:t>Conclusions of classical heritage of development</a:t>
            </a:r>
          </a:p>
        </p:txBody>
      </p:sp>
      <p:sp>
        <p:nvSpPr>
          <p:cNvPr id="3" name="Content Placeholder 2">
            <a:extLst>
              <a:ext uri="{FF2B5EF4-FFF2-40B4-BE49-F238E27FC236}">
                <a16:creationId xmlns:a16="http://schemas.microsoft.com/office/drawing/2014/main" xmlns="" id="{30542388-592C-A964-36C0-D8C2ADA36306}"/>
              </a:ext>
            </a:extLst>
          </p:cNvPr>
          <p:cNvSpPr>
            <a:spLocks noGrp="1"/>
          </p:cNvSpPr>
          <p:nvPr>
            <p:ph idx="1"/>
          </p:nvPr>
        </p:nvSpPr>
        <p:spPr/>
        <p:txBody>
          <a:bodyPr/>
          <a:lstStyle/>
          <a:p>
            <a:r>
              <a:rPr lang="en-GB" dirty="0"/>
              <a:t>Placed much emphasis on the expansion of the market as a means to level national productivity as well as labour productivity</a:t>
            </a:r>
          </a:p>
          <a:p>
            <a:r>
              <a:rPr lang="en-GB" dirty="0"/>
              <a:t>Emphasised on the role of profits as a source of financing sustainable economic growth</a:t>
            </a:r>
          </a:p>
          <a:p>
            <a:r>
              <a:rPr lang="en-GB" dirty="0"/>
              <a:t>Emphasised on the role of international trade in expanding markets and helping countries exploit their comparative advantage</a:t>
            </a:r>
          </a:p>
          <a:p>
            <a:r>
              <a:rPr lang="en-GB" dirty="0"/>
              <a:t>Emphasised on technical change/progress in improving labour productivity as well as enhancing the capacities of countries to produce their own food and materials for industrial productivity.</a:t>
            </a:r>
          </a:p>
        </p:txBody>
      </p:sp>
    </p:spTree>
    <p:extLst>
      <p:ext uri="{BB962C8B-B14F-4D97-AF65-F5344CB8AC3E}">
        <p14:creationId xmlns:p14="http://schemas.microsoft.com/office/powerpoint/2010/main" val="817801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93B1ECE-B98B-4185-20B7-D2BFDFE69E16}"/>
              </a:ext>
            </a:extLst>
          </p:cNvPr>
          <p:cNvSpPr>
            <a:spLocks noGrp="1"/>
          </p:cNvSpPr>
          <p:nvPr>
            <p:ph type="title"/>
          </p:nvPr>
        </p:nvSpPr>
        <p:spPr/>
        <p:txBody>
          <a:bodyPr/>
          <a:lstStyle/>
          <a:p>
            <a:r>
              <a:rPr lang="en-GB" dirty="0"/>
              <a:t>History of Development Studies</a:t>
            </a:r>
          </a:p>
        </p:txBody>
      </p:sp>
      <p:sp>
        <p:nvSpPr>
          <p:cNvPr id="3" name="Text Placeholder 2">
            <a:extLst>
              <a:ext uri="{FF2B5EF4-FFF2-40B4-BE49-F238E27FC236}">
                <a16:creationId xmlns:a16="http://schemas.microsoft.com/office/drawing/2014/main" xmlns="" id="{6252C1CC-92E9-CA10-9D0F-2E09CC7C47A1}"/>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26807772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BA21F0-F623-5830-9F22-4FE2881CE08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A6A6B835-6F91-3B5A-746D-0D49110F5F8C}"/>
              </a:ext>
            </a:extLst>
          </p:cNvPr>
          <p:cNvSpPr>
            <a:spLocks noGrp="1"/>
          </p:cNvSpPr>
          <p:nvPr>
            <p:ph idx="1"/>
          </p:nvPr>
        </p:nvSpPr>
        <p:spPr/>
        <p:txBody>
          <a:bodyPr>
            <a:normAutofit fontScale="92500"/>
          </a:bodyPr>
          <a:lstStyle/>
          <a:p>
            <a:r>
              <a:rPr lang="en-GB" dirty="0"/>
              <a:t>Origins of development studies are often traced back to the advent of development economics in the post war era.</a:t>
            </a:r>
          </a:p>
          <a:p>
            <a:r>
              <a:rPr lang="en-GB" dirty="0"/>
              <a:t>It coincided with decolonisation agenda in Asia, Africa and Latin America.</a:t>
            </a:r>
          </a:p>
          <a:p>
            <a:r>
              <a:rPr lang="en-GB" dirty="0"/>
              <a:t>Late 1940s and early 1950s witnessed a rapid expansion in development economics</a:t>
            </a:r>
          </a:p>
          <a:p>
            <a:r>
              <a:rPr lang="en-GB" dirty="0"/>
              <a:t> Former colonies were interested to explore how western powers had developed and how developing countries would catch up.</a:t>
            </a:r>
          </a:p>
          <a:p>
            <a:r>
              <a:rPr lang="en-GB" dirty="0"/>
              <a:t>Major pre-occupation: to achieve sustainable and transformative economic development with particular emphasis on nation building and national unity</a:t>
            </a:r>
          </a:p>
          <a:p>
            <a:endParaRPr lang="en-GB" dirty="0"/>
          </a:p>
        </p:txBody>
      </p:sp>
    </p:spTree>
    <p:extLst>
      <p:ext uri="{BB962C8B-B14F-4D97-AF65-F5344CB8AC3E}">
        <p14:creationId xmlns:p14="http://schemas.microsoft.com/office/powerpoint/2010/main" val="26974731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75CA80E-E21C-86BF-6019-4D34FAC6FFA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F388AE28-5628-3CA4-5614-849F0C9C1185}"/>
              </a:ext>
            </a:extLst>
          </p:cNvPr>
          <p:cNvSpPr>
            <a:spLocks noGrp="1"/>
          </p:cNvSpPr>
          <p:nvPr>
            <p:ph idx="1"/>
          </p:nvPr>
        </p:nvSpPr>
        <p:spPr/>
        <p:txBody>
          <a:bodyPr/>
          <a:lstStyle/>
          <a:p>
            <a:r>
              <a:rPr lang="en-GB" dirty="0"/>
              <a:t>Developing countries were interested to expand capacities of their economies</a:t>
            </a:r>
          </a:p>
          <a:p>
            <a:r>
              <a:rPr lang="en-GB" dirty="0"/>
              <a:t>They also aimed at improving agents of change to increase efficiency of political system and to revitalise the public sector machinery because it is the heart of the public machinery</a:t>
            </a:r>
          </a:p>
        </p:txBody>
      </p:sp>
    </p:spTree>
    <p:extLst>
      <p:ext uri="{BB962C8B-B14F-4D97-AF65-F5344CB8AC3E}">
        <p14:creationId xmlns:p14="http://schemas.microsoft.com/office/powerpoint/2010/main" val="1019995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5FB5B53-2B54-64F9-1039-A5360E028B1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4512F466-D7D5-F5C5-0509-BC65F22F6796}"/>
              </a:ext>
            </a:extLst>
          </p:cNvPr>
          <p:cNvSpPr>
            <a:spLocks noGrp="1"/>
          </p:cNvSpPr>
          <p:nvPr>
            <p:ph idx="1"/>
          </p:nvPr>
        </p:nvSpPr>
        <p:spPr/>
        <p:txBody>
          <a:bodyPr/>
          <a:lstStyle/>
          <a:p>
            <a:r>
              <a:rPr lang="en-GB" dirty="0"/>
              <a:t>21</a:t>
            </a:r>
            <a:r>
              <a:rPr lang="en-GB" baseline="30000" dirty="0"/>
              <a:t>st</a:t>
            </a:r>
            <a:r>
              <a:rPr lang="en-GB" dirty="0"/>
              <a:t> century debates: viewed development in association with technological progress</a:t>
            </a:r>
          </a:p>
          <a:p>
            <a:pPr lvl="1"/>
            <a:r>
              <a:rPr lang="en-GB" dirty="0"/>
              <a:t>In this case development is understood to be positive because it brings material and psychological improvement as humans learn to manipulate the natural world</a:t>
            </a:r>
          </a:p>
          <a:p>
            <a:pPr lvl="1"/>
            <a:r>
              <a:rPr lang="en-GB" dirty="0"/>
              <a:t>Development intends to evaluate outcomes, gains, and/or losses </a:t>
            </a:r>
          </a:p>
          <a:p>
            <a:r>
              <a:rPr lang="en-GB" dirty="0"/>
              <a:t>Sen: Development as freedom</a:t>
            </a:r>
          </a:p>
          <a:p>
            <a:pPr lvl="1"/>
            <a:r>
              <a:rPr lang="en-GB" dirty="0"/>
              <a:t>Focused on capabilities</a:t>
            </a:r>
          </a:p>
          <a:p>
            <a:endParaRPr lang="en-GB" dirty="0"/>
          </a:p>
        </p:txBody>
      </p:sp>
    </p:spTree>
    <p:extLst>
      <p:ext uri="{BB962C8B-B14F-4D97-AF65-F5344CB8AC3E}">
        <p14:creationId xmlns:p14="http://schemas.microsoft.com/office/powerpoint/2010/main" val="359426342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A766CFF-24FF-9698-10B5-410DA6C0D382}"/>
              </a:ext>
            </a:extLst>
          </p:cNvPr>
          <p:cNvSpPr>
            <a:spLocks noGrp="1"/>
          </p:cNvSpPr>
          <p:nvPr>
            <p:ph type="title"/>
          </p:nvPr>
        </p:nvSpPr>
        <p:spPr/>
        <p:txBody>
          <a:bodyPr/>
          <a:lstStyle/>
          <a:p>
            <a:r>
              <a:rPr lang="en-GB" dirty="0"/>
              <a:t>Definitions of the term ‘Development’</a:t>
            </a:r>
          </a:p>
        </p:txBody>
      </p:sp>
      <p:sp>
        <p:nvSpPr>
          <p:cNvPr id="3" name="Content Placeholder 2">
            <a:extLst>
              <a:ext uri="{FF2B5EF4-FFF2-40B4-BE49-F238E27FC236}">
                <a16:creationId xmlns:a16="http://schemas.microsoft.com/office/drawing/2014/main" xmlns="" id="{C160CCEC-68B8-2E0B-F0A8-7425D546F44F}"/>
              </a:ext>
            </a:extLst>
          </p:cNvPr>
          <p:cNvSpPr>
            <a:spLocks noGrp="1"/>
          </p:cNvSpPr>
          <p:nvPr>
            <p:ph idx="1"/>
          </p:nvPr>
        </p:nvSpPr>
        <p:spPr/>
        <p:txBody>
          <a:bodyPr/>
          <a:lstStyle/>
          <a:p>
            <a:r>
              <a:rPr lang="en-GB" dirty="0"/>
              <a:t>Calm and Geiger (1962) defined development as change plus growth</a:t>
            </a:r>
          </a:p>
          <a:p>
            <a:r>
              <a:rPr lang="en-GB" dirty="0"/>
              <a:t>Weidner (1970) defined development as progress in the direction of modernity particularly nation building and social economics progress.</a:t>
            </a:r>
          </a:p>
          <a:p>
            <a:r>
              <a:rPr lang="en-GB" dirty="0"/>
              <a:t>Seers (1970) defined development as the potential realisation of human personality that can be achieved through poverty reduction, employment, self-reliance and cultural independence.</a:t>
            </a:r>
          </a:p>
          <a:p>
            <a:r>
              <a:rPr lang="en-GB" dirty="0"/>
              <a:t>Todaro (1977) defined development as changes in attitudes, structures and institutions as well as acceleration of growth, reduction of inequality and absolute poverty.</a:t>
            </a:r>
          </a:p>
          <a:p>
            <a:pPr marL="0" indent="0">
              <a:buNone/>
            </a:pPr>
            <a:endParaRPr lang="en-GB" dirty="0"/>
          </a:p>
        </p:txBody>
      </p:sp>
    </p:spTree>
    <p:extLst>
      <p:ext uri="{BB962C8B-B14F-4D97-AF65-F5344CB8AC3E}">
        <p14:creationId xmlns:p14="http://schemas.microsoft.com/office/powerpoint/2010/main" val="3741401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E7F56B-1A44-7B32-9914-2C5A819C11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E94B4AE4-ABFE-A4A5-7BE9-E5B858A0675D}"/>
              </a:ext>
            </a:extLst>
          </p:cNvPr>
          <p:cNvSpPr>
            <a:spLocks noGrp="1"/>
          </p:cNvSpPr>
          <p:nvPr>
            <p:ph idx="1"/>
          </p:nvPr>
        </p:nvSpPr>
        <p:spPr/>
        <p:txBody>
          <a:bodyPr>
            <a:normAutofit lnSpcReduction="10000"/>
          </a:bodyPr>
          <a:lstStyle/>
          <a:p>
            <a:r>
              <a:rPr lang="en-GB" dirty="0"/>
              <a:t>World Development Report (1991) defined development as the efforts to improve the wellbeing of people with particular focus on promoting their political, economic and civil rights regardless of their gender, ethnicity, nationality, race among others</a:t>
            </a:r>
          </a:p>
          <a:p>
            <a:pPr lvl="1"/>
            <a:r>
              <a:rPr lang="en-GB" dirty="0"/>
              <a:t>This implies that development is about improving people’s access to health, education, food, security as well as opening up equal opportunities for richer and varied life</a:t>
            </a:r>
          </a:p>
          <a:p>
            <a:r>
              <a:rPr lang="en-GB" dirty="0" err="1"/>
              <a:t>Remenyi</a:t>
            </a:r>
            <a:r>
              <a:rPr lang="en-GB" dirty="0"/>
              <a:t> (2004) defined development as an outcome oriented process aimed at improving the living standards at the people and enhancing their capacity for self reliance in economies that are technically complex and globally interdependent more than ever before.</a:t>
            </a:r>
          </a:p>
        </p:txBody>
      </p:sp>
    </p:spTree>
    <p:extLst>
      <p:ext uri="{BB962C8B-B14F-4D97-AF65-F5344CB8AC3E}">
        <p14:creationId xmlns:p14="http://schemas.microsoft.com/office/powerpoint/2010/main" val="30434475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5FC331B-B3E6-EDA3-8BB8-A821ECBC76B2}"/>
              </a:ext>
            </a:extLst>
          </p:cNvPr>
          <p:cNvSpPr>
            <a:spLocks noGrp="1"/>
          </p:cNvSpPr>
          <p:nvPr>
            <p:ph type="title"/>
          </p:nvPr>
        </p:nvSpPr>
        <p:spPr/>
        <p:txBody>
          <a:bodyPr/>
          <a:lstStyle/>
          <a:p>
            <a:r>
              <a:rPr lang="en-GB" dirty="0"/>
              <a:t>Theories of Development</a:t>
            </a:r>
          </a:p>
        </p:txBody>
      </p:sp>
      <p:sp>
        <p:nvSpPr>
          <p:cNvPr id="3" name="Text Placeholder 2">
            <a:extLst>
              <a:ext uri="{FF2B5EF4-FFF2-40B4-BE49-F238E27FC236}">
                <a16:creationId xmlns:a16="http://schemas.microsoft.com/office/drawing/2014/main" xmlns="" id="{7F814341-629F-BA84-DA72-5502F53D5C05}"/>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9261658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A1D459-F990-8F6B-084D-7432E0429F10}"/>
              </a:ext>
            </a:extLst>
          </p:cNvPr>
          <p:cNvSpPr>
            <a:spLocks noGrp="1"/>
          </p:cNvSpPr>
          <p:nvPr>
            <p:ph type="title"/>
          </p:nvPr>
        </p:nvSpPr>
        <p:spPr/>
        <p:txBody>
          <a:bodyPr/>
          <a:lstStyle/>
          <a:p>
            <a:r>
              <a:rPr lang="en-GB" dirty="0"/>
              <a:t>Modernisation theory</a:t>
            </a:r>
          </a:p>
        </p:txBody>
      </p:sp>
      <p:sp>
        <p:nvSpPr>
          <p:cNvPr id="3" name="Content Placeholder 2">
            <a:extLst>
              <a:ext uri="{FF2B5EF4-FFF2-40B4-BE49-F238E27FC236}">
                <a16:creationId xmlns:a16="http://schemas.microsoft.com/office/drawing/2014/main" xmlns="" id="{D3E4492F-6E7E-FD45-8652-4D1706A11035}"/>
              </a:ext>
            </a:extLst>
          </p:cNvPr>
          <p:cNvSpPr>
            <a:spLocks noGrp="1"/>
          </p:cNvSpPr>
          <p:nvPr>
            <p:ph idx="1"/>
          </p:nvPr>
        </p:nvSpPr>
        <p:spPr/>
        <p:txBody>
          <a:bodyPr/>
          <a:lstStyle/>
          <a:p>
            <a:r>
              <a:rPr lang="en-GB" dirty="0"/>
              <a:t>Point of departure: conceptualised development as process of catching up through the rational application of Science and Technology</a:t>
            </a:r>
          </a:p>
          <a:p>
            <a:r>
              <a:rPr lang="en-GB" dirty="0"/>
              <a:t>Theory equates development with economic growth and industrialisation trickling down to the poor</a:t>
            </a:r>
          </a:p>
        </p:txBody>
      </p:sp>
    </p:spTree>
    <p:extLst>
      <p:ext uri="{BB962C8B-B14F-4D97-AF65-F5344CB8AC3E}">
        <p14:creationId xmlns:p14="http://schemas.microsoft.com/office/powerpoint/2010/main" val="20319253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A74E254-C584-5666-3E15-9884362B7728}"/>
              </a:ext>
            </a:extLst>
          </p:cNvPr>
          <p:cNvSpPr>
            <a:spLocks noGrp="1"/>
          </p:cNvSpPr>
          <p:nvPr>
            <p:ph type="title"/>
          </p:nvPr>
        </p:nvSpPr>
        <p:spPr/>
        <p:txBody>
          <a:bodyPr/>
          <a:lstStyle/>
          <a:p>
            <a:r>
              <a:rPr lang="en-GB" dirty="0"/>
              <a:t>What triggered modernisation</a:t>
            </a:r>
          </a:p>
        </p:txBody>
      </p:sp>
      <p:sp>
        <p:nvSpPr>
          <p:cNvPr id="3" name="Content Placeholder 2">
            <a:extLst>
              <a:ext uri="{FF2B5EF4-FFF2-40B4-BE49-F238E27FC236}">
                <a16:creationId xmlns:a16="http://schemas.microsoft.com/office/drawing/2014/main" xmlns="" id="{B0D1DC65-CB90-F909-F5C6-D3F8B8CFB78F}"/>
              </a:ext>
            </a:extLst>
          </p:cNvPr>
          <p:cNvSpPr>
            <a:spLocks noGrp="1"/>
          </p:cNvSpPr>
          <p:nvPr>
            <p:ph idx="1"/>
          </p:nvPr>
        </p:nvSpPr>
        <p:spPr/>
        <p:txBody>
          <a:bodyPr/>
          <a:lstStyle/>
          <a:p>
            <a:r>
              <a:rPr lang="en-GB" dirty="0"/>
              <a:t>Desire of the political elite in developing countries to develop almost the same way their colonial masters had developed</a:t>
            </a:r>
          </a:p>
          <a:p>
            <a:pPr lvl="1"/>
            <a:r>
              <a:rPr lang="en-GB" dirty="0"/>
              <a:t>Developing countries aimed at replicating the experiences of development that took place in Europe and USA</a:t>
            </a:r>
          </a:p>
          <a:p>
            <a:r>
              <a:rPr lang="en-GB" dirty="0"/>
              <a:t>Emergence of the Cold War: rivalry between the East and the West in competing for influence in what is known as nonaligned countries.</a:t>
            </a:r>
          </a:p>
          <a:p>
            <a:pPr lvl="1"/>
            <a:r>
              <a:rPr lang="en-GB" dirty="0"/>
              <a:t>The rivalry created an atmosphere to win over developing countries through development assistance</a:t>
            </a:r>
          </a:p>
          <a:p>
            <a:pPr lvl="1"/>
            <a:r>
              <a:rPr lang="en-GB" dirty="0"/>
              <a:t>It was inspired by the Marshal Plan which demonstrated the impact of transfer of resources as engineering processes</a:t>
            </a:r>
          </a:p>
        </p:txBody>
      </p:sp>
    </p:spTree>
    <p:extLst>
      <p:ext uri="{BB962C8B-B14F-4D97-AF65-F5344CB8AC3E}">
        <p14:creationId xmlns:p14="http://schemas.microsoft.com/office/powerpoint/2010/main" val="32979213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0C85CBC-F416-B08A-154E-723EC027332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DFF145BE-B8D5-DDD6-944E-90BFF4F24739}"/>
              </a:ext>
            </a:extLst>
          </p:cNvPr>
          <p:cNvSpPr>
            <a:spLocks noGrp="1"/>
          </p:cNvSpPr>
          <p:nvPr>
            <p:ph idx="1"/>
          </p:nvPr>
        </p:nvSpPr>
        <p:spPr/>
        <p:txBody>
          <a:bodyPr/>
          <a:lstStyle/>
          <a:p>
            <a:r>
              <a:rPr lang="en-GB" dirty="0"/>
              <a:t>At the end of WWII most countries in America and Europe stablished development agencies like USAID for USA, CIDA for Canada, DFID/UKAID for Britain among others</a:t>
            </a:r>
          </a:p>
          <a:p>
            <a:r>
              <a:rPr lang="en-GB" dirty="0"/>
              <a:t>Again, the period witnessed the establishment of multilateral institutions like World Bank and IMF as vehicles for channelling development assistance to developing countries</a:t>
            </a:r>
          </a:p>
          <a:p>
            <a:r>
              <a:rPr lang="en-GB" dirty="0"/>
              <a:t>Important to note: theories were established to serve as manual guiding the development processes of the time that prescribed how development ought to be done.</a:t>
            </a:r>
          </a:p>
        </p:txBody>
      </p:sp>
    </p:spTree>
    <p:extLst>
      <p:ext uri="{BB962C8B-B14F-4D97-AF65-F5344CB8AC3E}">
        <p14:creationId xmlns:p14="http://schemas.microsoft.com/office/powerpoint/2010/main" val="9805839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dirty="0"/>
              <a:t>Key assumptions of modernisation theory</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ZA" dirty="0"/>
              <a:t>It equates development with growth and industrialisation theory without any explicit focus on poverty reduction. </a:t>
            </a:r>
          </a:p>
          <a:p>
            <a:pPr lvl="0"/>
            <a:r>
              <a:rPr lang="en-ZA" dirty="0"/>
              <a:t>The assumption: good economy would create benefits for the rest of the society by trickling down to the masses.</a:t>
            </a:r>
          </a:p>
          <a:p>
            <a:pPr lvl="0"/>
            <a:r>
              <a:rPr lang="en-ZA" dirty="0"/>
              <a:t>Another assumption is that there is no contradiction or antagonism between tradition and modernity. Traditional state societies should be left behind when a country needs to develop.</a:t>
            </a:r>
            <a:endParaRPr lang="en-US" dirty="0"/>
          </a:p>
          <a:p>
            <a:r>
              <a:rPr lang="en-ZA" dirty="0"/>
              <a:t>This was inspired by Joseph Schumpeter who argued that developing countries do not only lack resources but also lack the capacity for modern leadership and entrepreneurial skills which are necessary to set a country on a path of development.</a:t>
            </a:r>
            <a:endParaRPr lang="en-US" dirty="0"/>
          </a:p>
          <a:p>
            <a:endParaRPr lang="en-US" dirty="0"/>
          </a:p>
        </p:txBody>
      </p:sp>
    </p:spTree>
    <p:extLst>
      <p:ext uri="{BB962C8B-B14F-4D97-AF65-F5344CB8AC3E}">
        <p14:creationId xmlns:p14="http://schemas.microsoft.com/office/powerpoint/2010/main" val="6265751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8EED6C-E5D0-D4BF-6BF6-9E69EA45DB3E}"/>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xmlns="" id="{D71DABE6-179B-3338-F082-812C513F0C6B}"/>
              </a:ext>
            </a:extLst>
          </p:cNvPr>
          <p:cNvSpPr>
            <a:spLocks noGrp="1"/>
          </p:cNvSpPr>
          <p:nvPr>
            <p:ph idx="1"/>
          </p:nvPr>
        </p:nvSpPr>
        <p:spPr/>
        <p:txBody>
          <a:bodyPr/>
          <a:lstStyle/>
          <a:p>
            <a:pPr lvl="0"/>
            <a:r>
              <a:rPr lang="en-ZA" dirty="0"/>
              <a:t>Development proceeds in a linear fashion. </a:t>
            </a:r>
          </a:p>
          <a:p>
            <a:pPr lvl="0"/>
            <a:r>
              <a:rPr lang="en-ZA" dirty="0"/>
              <a:t>Developing countries were not yet developed because they had not yet started climbing the ladder of development. </a:t>
            </a:r>
          </a:p>
          <a:p>
            <a:pPr lvl="0"/>
            <a:r>
              <a:rPr lang="en-ZA" dirty="0"/>
              <a:t>The most influential work was that of Rostow who conceptualised five stages of economic growth a society must pass from traditional society to the age of high mass consumption. </a:t>
            </a:r>
            <a:endParaRPr lang="en-US" dirty="0"/>
          </a:p>
          <a:p>
            <a:pPr lvl="0"/>
            <a:r>
              <a:rPr lang="en-ZA" dirty="0"/>
              <a:t>Developing countries would follow the same stages/path of development that western European countries and the USA followed. The assumption is that there is a universal path of development. </a:t>
            </a:r>
            <a:endParaRPr lang="en-US" dirty="0"/>
          </a:p>
          <a:p>
            <a:endParaRPr lang="en-US" dirty="0"/>
          </a:p>
        </p:txBody>
      </p:sp>
    </p:spTree>
    <p:extLst>
      <p:ext uri="{BB962C8B-B14F-4D97-AF65-F5344CB8AC3E}">
        <p14:creationId xmlns:p14="http://schemas.microsoft.com/office/powerpoint/2010/main" val="178120381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ZA" b="1" dirty="0"/>
              <a:t>Five stages of economic growth according to </a:t>
            </a:r>
            <a:r>
              <a:rPr lang="en-ZA" b="1" dirty="0" err="1"/>
              <a:t>Rostow</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10000"/>
          </a:bodyPr>
          <a:lstStyle/>
          <a:p>
            <a:pPr lvl="0"/>
            <a:r>
              <a:rPr lang="en-ZA" b="1" dirty="0"/>
              <a:t>Traditional society: </a:t>
            </a:r>
            <a:r>
              <a:rPr lang="en-ZA" dirty="0"/>
              <a:t>a society without any specialisation </a:t>
            </a:r>
          </a:p>
          <a:p>
            <a:pPr marL="0" lvl="0" indent="0">
              <a:buNone/>
            </a:pPr>
            <a:r>
              <a:rPr lang="en-ZA" dirty="0"/>
              <a:t>Each household strives to be self reliant. However, he argues that traditional societies are not static; they experience ad hoc change which might bring improvements in trade, industry and agriculture. </a:t>
            </a:r>
          </a:p>
          <a:p>
            <a:pPr marL="0" lvl="0" indent="0">
              <a:buNone/>
            </a:pPr>
            <a:r>
              <a:rPr lang="en-ZA" dirty="0"/>
              <a:t>The challenge: there is ceiling on the magnitude of what can be produced because traditional societies are often unable to fully exploit the fruits of modern science and technology. (Traditional societies employ primitive methods of production). </a:t>
            </a:r>
            <a:endParaRPr lang="en-US" dirty="0"/>
          </a:p>
          <a:p>
            <a:pPr marL="0" indent="0">
              <a:buNone/>
            </a:pPr>
            <a:r>
              <a:rPr lang="en-ZA" dirty="0"/>
              <a:t>In traditional families clan heads play an important role in social organisation and prospects of achievements. </a:t>
            </a:r>
          </a:p>
          <a:p>
            <a:pPr marL="0" indent="0">
              <a:buNone/>
            </a:pPr>
            <a:r>
              <a:rPr lang="en-ZA" dirty="0"/>
              <a:t>Ambitions are limited to the achievements of fore-grandparents. </a:t>
            </a:r>
            <a:endParaRPr lang="en-US" dirty="0"/>
          </a:p>
        </p:txBody>
      </p:sp>
    </p:spTree>
    <p:extLst>
      <p:ext uri="{BB962C8B-B14F-4D97-AF65-F5344CB8AC3E}">
        <p14:creationId xmlns:p14="http://schemas.microsoft.com/office/powerpoint/2010/main" val="39906966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continued</a:t>
            </a:r>
          </a:p>
        </p:txBody>
      </p:sp>
      <p:sp>
        <p:nvSpPr>
          <p:cNvPr id="3" name="Content Placeholder 2"/>
          <p:cNvSpPr>
            <a:spLocks noGrp="1"/>
          </p:cNvSpPr>
          <p:nvPr>
            <p:ph idx="1"/>
          </p:nvPr>
        </p:nvSpPr>
        <p:spPr/>
        <p:txBody>
          <a:bodyPr>
            <a:normAutofit fontScale="92500" lnSpcReduction="10000"/>
          </a:bodyPr>
          <a:lstStyle/>
          <a:p>
            <a:pPr lvl="0"/>
            <a:r>
              <a:rPr lang="en-ZA" b="1" dirty="0"/>
              <a:t>Precondition take off:</a:t>
            </a:r>
            <a:r>
              <a:rPr lang="en-ZA" dirty="0"/>
              <a:t> denotes societies in transition and this stage takes a very long time because it is a challenge to transform societies so that they can begin to fully exploit modern science and technology. </a:t>
            </a:r>
          </a:p>
          <a:p>
            <a:pPr lvl="0">
              <a:buFont typeface="Wingdings" panose="05000000000000000000" pitchFamily="2" charset="2"/>
              <a:buChar char="v"/>
            </a:pPr>
            <a:r>
              <a:rPr lang="en-ZA" dirty="0"/>
              <a:t>Major feature: emergence of a group of people (both in private and public sectors) geared towards making profit. </a:t>
            </a:r>
          </a:p>
          <a:p>
            <a:pPr lvl="0">
              <a:buFont typeface="Wingdings" panose="05000000000000000000" pitchFamily="2" charset="2"/>
              <a:buChar char="v"/>
            </a:pPr>
            <a:r>
              <a:rPr lang="en-ZA" dirty="0"/>
              <a:t>However, progress is limited because of the use of not so sophisticated production techniques, the existence of old social structures of values and the emergence of regionally based political institutions. </a:t>
            </a:r>
          </a:p>
          <a:p>
            <a:pPr lvl="0">
              <a:buFont typeface="Wingdings" panose="05000000000000000000" pitchFamily="2" charset="2"/>
              <a:buChar char="v"/>
            </a:pPr>
            <a:r>
              <a:rPr lang="en-ZA" dirty="0"/>
              <a:t>The main feature is not necessarily economy but political. It basically entails the establishment of an effective centralised state that can successfully drive the modernisation process. (kill the tribe build the nation)</a:t>
            </a:r>
            <a:endParaRPr lang="en-US" dirty="0"/>
          </a:p>
          <a:p>
            <a:pPr marL="0" indent="0">
              <a:buNone/>
            </a:pPr>
            <a:endParaRPr lang="en-US" dirty="0"/>
          </a:p>
          <a:p>
            <a:endParaRPr lang="en-US" dirty="0"/>
          </a:p>
        </p:txBody>
      </p:sp>
    </p:spTree>
    <p:extLst>
      <p:ext uri="{BB962C8B-B14F-4D97-AF65-F5344CB8AC3E}">
        <p14:creationId xmlns:p14="http://schemas.microsoft.com/office/powerpoint/2010/main" val="1721100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C91FFAD-DC71-5D8B-5A73-C7AC295EFC6D}"/>
              </a:ext>
            </a:extLst>
          </p:cNvPr>
          <p:cNvSpPr>
            <a:spLocks noGrp="1"/>
          </p:cNvSpPr>
          <p:nvPr>
            <p:ph type="title"/>
          </p:nvPr>
        </p:nvSpPr>
        <p:spPr/>
        <p:txBody>
          <a:bodyPr/>
          <a:lstStyle/>
          <a:p>
            <a:r>
              <a:rPr lang="en-GB" dirty="0"/>
              <a:t>Starting point</a:t>
            </a:r>
          </a:p>
        </p:txBody>
      </p:sp>
      <p:sp>
        <p:nvSpPr>
          <p:cNvPr id="3" name="Content Placeholder 2">
            <a:extLst>
              <a:ext uri="{FF2B5EF4-FFF2-40B4-BE49-F238E27FC236}">
                <a16:creationId xmlns:a16="http://schemas.microsoft.com/office/drawing/2014/main" xmlns="" id="{97586B9A-1770-061B-7773-9D816A745ACB}"/>
              </a:ext>
            </a:extLst>
          </p:cNvPr>
          <p:cNvSpPr>
            <a:spLocks noGrp="1"/>
          </p:cNvSpPr>
          <p:nvPr>
            <p:ph idx="1"/>
          </p:nvPr>
        </p:nvSpPr>
        <p:spPr/>
        <p:txBody>
          <a:bodyPr/>
          <a:lstStyle/>
          <a:p>
            <a:pPr algn="just">
              <a:defRPr/>
            </a:pPr>
            <a:r>
              <a:rPr lang="en-US" dirty="0">
                <a:cs typeface="Arial" pitchFamily="34" charset="0"/>
              </a:rPr>
              <a:t>“</a:t>
            </a:r>
            <a:r>
              <a:rPr lang="en-US" i="1" dirty="0">
                <a:cs typeface="Arial" pitchFamily="34" charset="0"/>
              </a:rPr>
              <a:t>Development is a </a:t>
            </a:r>
            <a:r>
              <a:rPr lang="en-US" b="1" i="1" u="sng" dirty="0">
                <a:cs typeface="Arial" pitchFamily="34" charset="0"/>
              </a:rPr>
              <a:t>deliberate movement </a:t>
            </a:r>
            <a:r>
              <a:rPr lang="en-US" i="1" dirty="0">
                <a:cs typeface="Arial" pitchFamily="34" charset="0"/>
              </a:rPr>
              <a:t>of societies towards a situation of more </a:t>
            </a:r>
            <a:r>
              <a:rPr lang="en-US" i="1" dirty="0" err="1">
                <a:cs typeface="Arial" pitchFamily="34" charset="0"/>
              </a:rPr>
              <a:t>liveable</a:t>
            </a:r>
            <a:r>
              <a:rPr lang="en-US" i="1" dirty="0">
                <a:cs typeface="Arial" pitchFamily="34" charset="0"/>
              </a:rPr>
              <a:t> life conditions” </a:t>
            </a:r>
            <a:r>
              <a:rPr lang="en-US" dirty="0">
                <a:cs typeface="Arial" pitchFamily="34" charset="0"/>
              </a:rPr>
              <a:t>(</a:t>
            </a:r>
            <a:r>
              <a:rPr lang="en-US" dirty="0" err="1">
                <a:cs typeface="Arial" pitchFamily="34" charset="0"/>
              </a:rPr>
              <a:t>Banik</a:t>
            </a:r>
            <a:r>
              <a:rPr lang="en-US" dirty="0">
                <a:cs typeface="Arial" pitchFamily="34" charset="0"/>
              </a:rPr>
              <a:t>, 2006:53)</a:t>
            </a:r>
          </a:p>
          <a:p>
            <a:pPr algn="just">
              <a:defRPr/>
            </a:pPr>
            <a:r>
              <a:rPr lang="en-US" dirty="0">
                <a:cs typeface="Arial" pitchFamily="34" charset="0"/>
              </a:rPr>
              <a:t>This definition implies:</a:t>
            </a:r>
          </a:p>
          <a:p>
            <a:pPr marL="514350" indent="-514350" algn="just">
              <a:buFont typeface="+mj-lt"/>
              <a:buAutoNum type="arabicPeriod"/>
              <a:defRPr/>
            </a:pPr>
            <a:r>
              <a:rPr lang="en-US" dirty="0">
                <a:cs typeface="Arial" pitchFamily="34" charset="0"/>
              </a:rPr>
              <a:t>Human intervention/not natural outcome</a:t>
            </a:r>
          </a:p>
          <a:p>
            <a:pPr marL="514350" indent="-514350" algn="just">
              <a:buFont typeface="+mj-lt"/>
              <a:buAutoNum type="arabicPeriod"/>
              <a:defRPr/>
            </a:pPr>
            <a:r>
              <a:rPr lang="en-US" dirty="0">
                <a:cs typeface="Arial" pitchFamily="34" charset="0"/>
              </a:rPr>
              <a:t>Progress or continuity</a:t>
            </a:r>
          </a:p>
          <a:p>
            <a:pPr marL="514350" indent="-514350" algn="just">
              <a:buFont typeface="+mj-lt"/>
              <a:buAutoNum type="arabicPeriod"/>
              <a:defRPr/>
            </a:pPr>
            <a:r>
              <a:rPr lang="en-US" dirty="0">
                <a:cs typeface="Arial" pitchFamily="34" charset="0"/>
              </a:rPr>
              <a:t>Struggle/strife/conflict with nature</a:t>
            </a:r>
          </a:p>
          <a:p>
            <a:pPr marL="514350" indent="-514350" algn="just">
              <a:buFont typeface="+mj-lt"/>
              <a:buAutoNum type="arabicPeriod"/>
              <a:defRPr/>
            </a:pPr>
            <a:r>
              <a:rPr lang="en-US" dirty="0">
                <a:cs typeface="Arial" pitchFamily="34" charset="0"/>
              </a:rPr>
              <a:t>Futuristic orientation/perspective</a:t>
            </a:r>
          </a:p>
          <a:p>
            <a:pPr marL="514350" indent="-514350" algn="just">
              <a:buFont typeface="+mj-lt"/>
              <a:buAutoNum type="arabicPeriod"/>
              <a:defRPr/>
            </a:pPr>
            <a:r>
              <a:rPr lang="en-US" dirty="0">
                <a:cs typeface="Arial" pitchFamily="34" charset="0"/>
              </a:rPr>
              <a:t>Betterment/improvement</a:t>
            </a:r>
          </a:p>
          <a:p>
            <a:endParaRPr lang="en-GB" dirty="0"/>
          </a:p>
        </p:txBody>
      </p:sp>
    </p:spTree>
    <p:extLst>
      <p:ext uri="{BB962C8B-B14F-4D97-AF65-F5344CB8AC3E}">
        <p14:creationId xmlns:p14="http://schemas.microsoft.com/office/powerpoint/2010/main" val="3120219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t>
            </a:r>
            <a:r>
              <a:rPr lang="en-US" dirty="0" err="1"/>
              <a:t>contd</a:t>
            </a:r>
            <a:endParaRPr lang="en-US" dirty="0"/>
          </a:p>
        </p:txBody>
      </p:sp>
      <p:sp>
        <p:nvSpPr>
          <p:cNvPr id="3" name="Content Placeholder 2"/>
          <p:cNvSpPr>
            <a:spLocks noGrp="1"/>
          </p:cNvSpPr>
          <p:nvPr>
            <p:ph idx="1"/>
          </p:nvPr>
        </p:nvSpPr>
        <p:spPr/>
        <p:txBody>
          <a:bodyPr>
            <a:normAutofit fontScale="85000" lnSpcReduction="20000"/>
          </a:bodyPr>
          <a:lstStyle/>
          <a:p>
            <a:pPr lvl="0"/>
            <a:r>
              <a:rPr lang="en-ZA" b="1" dirty="0"/>
              <a:t>Take off stage</a:t>
            </a:r>
            <a:r>
              <a:rPr lang="en-ZA" dirty="0"/>
              <a:t>: its an interval in the development process of a society whereby old blocks and resistances are overcome and growth becomes more or less automatic (growth becomes a normal condition). This stage is characterised by build up of people who take modernisation as a high order political business. (Social capital builds conditions of trust, new industries develop and have several multiplier effect).</a:t>
            </a:r>
            <a:endParaRPr lang="en-US" dirty="0"/>
          </a:p>
          <a:p>
            <a:pPr marL="0" indent="0">
              <a:buNone/>
            </a:pPr>
            <a:endParaRPr lang="en-US" dirty="0"/>
          </a:p>
          <a:p>
            <a:r>
              <a:rPr lang="en-ZA" dirty="0"/>
              <a:t>Labour force expands ( through movement of people from rural to industrial areas) and gives rise to new industries to take care of workers’ needs. Profits from original industries are also reinvested in other industries. These developments culminate into technological advancement particularly in the agricultural sector which is important to sustain the process of modernisation. This is the case because the advancements in the agricultural sector are important as they contribute to a dramatic reduction in the food bill.</a:t>
            </a:r>
            <a:endParaRPr lang="en-US" dirty="0"/>
          </a:p>
        </p:txBody>
      </p:sp>
    </p:spTree>
    <p:extLst>
      <p:ext uri="{BB962C8B-B14F-4D97-AF65-F5344CB8AC3E}">
        <p14:creationId xmlns:p14="http://schemas.microsoft.com/office/powerpoint/2010/main" val="41714749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t>
            </a:r>
            <a:r>
              <a:rPr lang="en-US" dirty="0" err="1"/>
              <a:t>contd</a:t>
            </a:r>
            <a:endParaRPr lang="en-US" dirty="0"/>
          </a:p>
        </p:txBody>
      </p:sp>
      <p:sp>
        <p:nvSpPr>
          <p:cNvPr id="3" name="Content Placeholder 2"/>
          <p:cNvSpPr>
            <a:spLocks noGrp="1"/>
          </p:cNvSpPr>
          <p:nvPr>
            <p:ph idx="1"/>
          </p:nvPr>
        </p:nvSpPr>
        <p:spPr/>
        <p:txBody>
          <a:bodyPr/>
          <a:lstStyle/>
          <a:p>
            <a:pPr lvl="0"/>
            <a:r>
              <a:rPr lang="en-ZA" b="1" dirty="0"/>
              <a:t>Drive to maturity</a:t>
            </a:r>
            <a:r>
              <a:rPr lang="en-ZA" dirty="0"/>
              <a:t>: during this stage new industries develop and old ones level off and an economy finds its place in the international set up. </a:t>
            </a:r>
          </a:p>
          <a:p>
            <a:pPr lvl="0">
              <a:buFont typeface="Wingdings" panose="05000000000000000000" pitchFamily="2" charset="2"/>
              <a:buChar char="v"/>
            </a:pPr>
            <a:r>
              <a:rPr lang="en-ZA" dirty="0"/>
              <a:t>Implication: an economy is able to produce more goods and also expand on the range of industries that employ more refined and complex technologies across a whole range of products. </a:t>
            </a:r>
          </a:p>
          <a:p>
            <a:pPr lvl="0">
              <a:buFont typeface="Wingdings" panose="05000000000000000000" pitchFamily="2" charset="2"/>
              <a:buChar char="v"/>
            </a:pPr>
            <a:r>
              <a:rPr lang="en-ZA" dirty="0"/>
              <a:t>Ultimately an economy is able to produce not everything but whatever it chooses to produce.</a:t>
            </a:r>
            <a:endParaRPr lang="en-US" dirty="0"/>
          </a:p>
          <a:p>
            <a:endParaRPr lang="en-US" dirty="0"/>
          </a:p>
        </p:txBody>
      </p:sp>
    </p:spTree>
    <p:extLst>
      <p:ext uri="{BB962C8B-B14F-4D97-AF65-F5344CB8AC3E}">
        <p14:creationId xmlns:p14="http://schemas.microsoft.com/office/powerpoint/2010/main" val="418533639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a:t>
            </a:r>
            <a:r>
              <a:rPr lang="en-US" dirty="0" err="1"/>
              <a:t>contd</a:t>
            </a:r>
            <a:endParaRPr lang="en-US" dirty="0"/>
          </a:p>
        </p:txBody>
      </p:sp>
      <p:sp>
        <p:nvSpPr>
          <p:cNvPr id="3" name="Content Placeholder 2"/>
          <p:cNvSpPr>
            <a:spLocks noGrp="1"/>
          </p:cNvSpPr>
          <p:nvPr>
            <p:ph idx="1"/>
          </p:nvPr>
        </p:nvSpPr>
        <p:spPr/>
        <p:txBody>
          <a:bodyPr>
            <a:normAutofit fontScale="92500" lnSpcReduction="20000"/>
          </a:bodyPr>
          <a:lstStyle/>
          <a:p>
            <a:pPr lvl="0"/>
            <a:r>
              <a:rPr lang="en-ZA" b="1" dirty="0"/>
              <a:t>Age of High mass consumption</a:t>
            </a:r>
            <a:r>
              <a:rPr lang="en-ZA" dirty="0"/>
              <a:t> : main feature: shift towards durable consumer goods. This is the case because per capita income rises to a point whereby almost each and every individual has total command of their consumption beyond food, shelter and clothing. </a:t>
            </a:r>
          </a:p>
          <a:p>
            <a:pPr lvl="0">
              <a:buFont typeface="Wingdings" panose="05000000000000000000" pitchFamily="2" charset="2"/>
              <a:buChar char="v"/>
            </a:pPr>
            <a:r>
              <a:rPr lang="en-ZA" dirty="0"/>
              <a:t>More people opt to live in urban areas.</a:t>
            </a:r>
          </a:p>
          <a:p>
            <a:pPr lvl="0">
              <a:buFont typeface="Wingdings" panose="05000000000000000000" pitchFamily="2" charset="2"/>
              <a:buChar char="v"/>
            </a:pPr>
            <a:r>
              <a:rPr lang="en-ZA" dirty="0"/>
              <a:t>There are changes in workforce with the majority in white collar jobs and very few manual jobs. </a:t>
            </a:r>
          </a:p>
          <a:p>
            <a:pPr lvl="0">
              <a:buFont typeface="Wingdings" panose="05000000000000000000" pitchFamily="2" charset="2"/>
              <a:buChar char="v"/>
            </a:pPr>
            <a:r>
              <a:rPr lang="en-ZA" dirty="0"/>
              <a:t>Governments in these societies introduce welfare systems as a strategy to completely eliminate poverty and to ensure people live a meaningful and dignified life through pension funds, child protection among others. </a:t>
            </a:r>
          </a:p>
          <a:p>
            <a:pPr lvl="0">
              <a:buFont typeface="Wingdings" panose="05000000000000000000" pitchFamily="2" charset="2"/>
              <a:buChar char="v"/>
            </a:pPr>
            <a:r>
              <a:rPr lang="en-ZA" dirty="0"/>
              <a:t>Ultimate goal: nobody should be left behind. Everyone should be part and parcel of the society.</a:t>
            </a:r>
            <a:endParaRPr lang="en-US" dirty="0"/>
          </a:p>
          <a:p>
            <a:endParaRPr lang="en-US" dirty="0"/>
          </a:p>
        </p:txBody>
      </p:sp>
    </p:spTree>
    <p:extLst>
      <p:ext uri="{BB962C8B-B14F-4D97-AF65-F5344CB8AC3E}">
        <p14:creationId xmlns:p14="http://schemas.microsoft.com/office/powerpoint/2010/main" val="40899036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Dependency theories of Development</a:t>
            </a:r>
          </a:p>
        </p:txBody>
      </p:sp>
      <p:sp>
        <p:nvSpPr>
          <p:cNvPr id="3" name="Content Placeholder 2"/>
          <p:cNvSpPr>
            <a:spLocks noGrp="1"/>
          </p:cNvSpPr>
          <p:nvPr>
            <p:ph idx="1"/>
          </p:nvPr>
        </p:nvSpPr>
        <p:spPr/>
        <p:txBody>
          <a:bodyPr>
            <a:normAutofit fontScale="92500" lnSpcReduction="10000"/>
          </a:bodyPr>
          <a:lstStyle/>
          <a:p>
            <a:r>
              <a:rPr lang="en-US" dirty="0"/>
              <a:t>Also referred to as the underdevelopment thesis</a:t>
            </a:r>
          </a:p>
          <a:p>
            <a:r>
              <a:rPr lang="en-US" dirty="0"/>
              <a:t>Key argument: developed countries are developed because developing countries are underdeveloped.</a:t>
            </a:r>
          </a:p>
          <a:p>
            <a:r>
              <a:rPr lang="en-US" dirty="0"/>
              <a:t>Developed countries developed because they expropriated surplus from developing countries</a:t>
            </a:r>
          </a:p>
          <a:p>
            <a:r>
              <a:rPr lang="en-US" dirty="0"/>
              <a:t>Point to note: the state of affairs did not change at all levels after independence</a:t>
            </a:r>
          </a:p>
          <a:p>
            <a:r>
              <a:rPr lang="en-US" dirty="0"/>
              <a:t>Lifestyles of the elite in developing countries remained intertwined with their counterparts in the metropolis.</a:t>
            </a:r>
          </a:p>
          <a:p>
            <a:r>
              <a:rPr lang="en-US" dirty="0"/>
              <a:t>The emerging social elites simply stepped into the shoes of the departed elites of the metropolis</a:t>
            </a:r>
          </a:p>
        </p:txBody>
      </p:sp>
    </p:spTree>
    <p:extLst>
      <p:ext uri="{BB962C8B-B14F-4D97-AF65-F5344CB8AC3E}">
        <p14:creationId xmlns:p14="http://schemas.microsoft.com/office/powerpoint/2010/main" val="359094299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Contd</a:t>
            </a:r>
            <a:endParaRPr lang="en-US" dirty="0"/>
          </a:p>
        </p:txBody>
      </p:sp>
      <p:sp>
        <p:nvSpPr>
          <p:cNvPr id="3" name="Content Placeholder 2"/>
          <p:cNvSpPr>
            <a:spLocks noGrp="1"/>
          </p:cNvSpPr>
          <p:nvPr>
            <p:ph idx="1"/>
          </p:nvPr>
        </p:nvSpPr>
        <p:spPr/>
        <p:txBody>
          <a:bodyPr>
            <a:normAutofit/>
          </a:bodyPr>
          <a:lstStyle/>
          <a:p>
            <a:r>
              <a:rPr lang="en-US" dirty="0"/>
              <a:t>Underdevelopment is not a traditional situation that can be alienated by transfer of capital and technology but rather it should be viewed as a historical and dynamic continuous process that arises as a result of the exploitative relationship between the developed and developing nation.</a:t>
            </a:r>
          </a:p>
          <a:p>
            <a:r>
              <a:rPr lang="en-US" dirty="0"/>
              <a:t>The theory argues against the optimistic claims of modernization that developing countries will one day catch up with developed countries.</a:t>
            </a:r>
          </a:p>
        </p:txBody>
      </p:sp>
    </p:spTree>
    <p:extLst>
      <p:ext uri="{BB962C8B-B14F-4D97-AF65-F5344CB8AC3E}">
        <p14:creationId xmlns:p14="http://schemas.microsoft.com/office/powerpoint/2010/main" val="5886646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AD429F-1616-C388-9E36-F1446E6B2238}"/>
              </a:ext>
            </a:extLst>
          </p:cNvPr>
          <p:cNvSpPr>
            <a:spLocks noGrp="1"/>
          </p:cNvSpPr>
          <p:nvPr>
            <p:ph type="title"/>
          </p:nvPr>
        </p:nvSpPr>
        <p:spPr/>
        <p:txBody>
          <a:bodyPr/>
          <a:lstStyle/>
          <a:p>
            <a:r>
              <a:rPr lang="en-US" dirty="0" err="1"/>
              <a:t>Contd</a:t>
            </a:r>
            <a:endParaRPr lang="en-US" dirty="0"/>
          </a:p>
        </p:txBody>
      </p:sp>
      <p:sp>
        <p:nvSpPr>
          <p:cNvPr id="3" name="Content Placeholder 2">
            <a:extLst>
              <a:ext uri="{FF2B5EF4-FFF2-40B4-BE49-F238E27FC236}">
                <a16:creationId xmlns:a16="http://schemas.microsoft.com/office/drawing/2014/main" xmlns="" id="{EED8775D-9007-5FC9-2AE7-C21CD53C066A}"/>
              </a:ext>
            </a:extLst>
          </p:cNvPr>
          <p:cNvSpPr>
            <a:spLocks noGrp="1"/>
          </p:cNvSpPr>
          <p:nvPr>
            <p:ph idx="1"/>
          </p:nvPr>
        </p:nvSpPr>
        <p:spPr/>
        <p:txBody>
          <a:bodyPr/>
          <a:lstStyle/>
          <a:p>
            <a:r>
              <a:rPr lang="en-US" dirty="0"/>
              <a:t>Underdevelopment is therefore viewed as a deliberate consequence of the plans of the developed countries to maintain their advantage position over developing countries through the use of their economic and financial power</a:t>
            </a:r>
          </a:p>
          <a:p>
            <a:r>
              <a:rPr lang="en-US" dirty="0"/>
              <a:t>Key debate: failure of developing countries is due to their overreliance on developed countries.</a:t>
            </a:r>
          </a:p>
          <a:p>
            <a:r>
              <a:rPr lang="en-US" dirty="0"/>
              <a:t>Solution: cut off the link </a:t>
            </a:r>
          </a:p>
          <a:p>
            <a:pPr marL="0" indent="0">
              <a:buNone/>
            </a:pPr>
            <a:r>
              <a:rPr lang="en-US" dirty="0"/>
              <a:t> Refer to the work by Dambisa </a:t>
            </a:r>
            <a:r>
              <a:rPr lang="en-US" dirty="0" err="1"/>
              <a:t>Moyo</a:t>
            </a:r>
            <a:r>
              <a:rPr lang="en-US" dirty="0"/>
              <a:t> The Dead Aid</a:t>
            </a:r>
          </a:p>
        </p:txBody>
      </p:sp>
    </p:spTree>
    <p:extLst>
      <p:ext uri="{BB962C8B-B14F-4D97-AF65-F5344CB8AC3E}">
        <p14:creationId xmlns:p14="http://schemas.microsoft.com/office/powerpoint/2010/main" val="3183278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 of Dependency</a:t>
            </a:r>
          </a:p>
        </p:txBody>
      </p:sp>
      <p:sp>
        <p:nvSpPr>
          <p:cNvPr id="3" name="Content Placeholder 2"/>
          <p:cNvSpPr>
            <a:spLocks noGrp="1"/>
          </p:cNvSpPr>
          <p:nvPr>
            <p:ph idx="1"/>
          </p:nvPr>
        </p:nvSpPr>
        <p:spPr/>
        <p:txBody>
          <a:bodyPr>
            <a:normAutofit fontScale="70000" lnSpcReduction="20000"/>
          </a:bodyPr>
          <a:lstStyle/>
          <a:p>
            <a:r>
              <a:rPr lang="en-US" dirty="0"/>
              <a:t>Point of departure: development theory and policy cannot entirely be distilled on the basis of historical analysis of the experiences of western countries rather on a comprehensive understanding of economic and social factors that shaped the process of development.</a:t>
            </a:r>
          </a:p>
          <a:p>
            <a:r>
              <a:rPr lang="en-US" dirty="0"/>
              <a:t>Key argument: its wrong to assume that developing countries resemble the experiences of developed countries.</a:t>
            </a:r>
          </a:p>
          <a:p>
            <a:r>
              <a:rPr lang="en-US" dirty="0"/>
              <a:t>Rather it is necessary to factor in the social and economic processes of capitalism throughout the entire historical process</a:t>
            </a:r>
          </a:p>
          <a:p>
            <a:r>
              <a:rPr lang="en-US" dirty="0"/>
              <a:t>Basis of argument: developed countries were never at any point underdeveloped although at some point were undeveloped.</a:t>
            </a:r>
          </a:p>
          <a:p>
            <a:r>
              <a:rPr lang="en-US" dirty="0"/>
              <a:t>There is a chain of dependency from the metropolis to the ordinary man and woman in the street.</a:t>
            </a:r>
          </a:p>
          <a:p>
            <a:r>
              <a:rPr lang="en-US" dirty="0"/>
              <a:t>Bourgeoisies in the developed countries exploited their counterparts in the developing countries who in turn exploited the peasants.</a:t>
            </a:r>
          </a:p>
          <a:p>
            <a:r>
              <a:rPr lang="en-US" dirty="0"/>
              <a:t>Conclusion: cut off the link.</a:t>
            </a:r>
          </a:p>
        </p:txBody>
      </p:sp>
    </p:spTree>
    <p:extLst>
      <p:ext uri="{BB962C8B-B14F-4D97-AF65-F5344CB8AC3E}">
        <p14:creationId xmlns:p14="http://schemas.microsoft.com/office/powerpoint/2010/main" val="9178139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Major criticism</a:t>
            </a:r>
          </a:p>
        </p:txBody>
      </p:sp>
      <p:sp>
        <p:nvSpPr>
          <p:cNvPr id="3" name="Content Placeholder 2"/>
          <p:cNvSpPr>
            <a:spLocks noGrp="1"/>
          </p:cNvSpPr>
          <p:nvPr>
            <p:ph idx="1"/>
          </p:nvPr>
        </p:nvSpPr>
        <p:spPr/>
        <p:txBody>
          <a:bodyPr/>
          <a:lstStyle/>
          <a:p>
            <a:r>
              <a:rPr lang="en-US" dirty="0"/>
              <a:t>Placed much emphasis on economic factors of development with particular focus on developed countries expropriating economy from developing countries.</a:t>
            </a:r>
          </a:p>
          <a:p>
            <a:r>
              <a:rPr lang="en-US" dirty="0"/>
              <a:t>However, it succeeded in bringing to fore the international dimension to development by bringing scrutiny between developed and developing countries</a:t>
            </a:r>
          </a:p>
          <a:p>
            <a:r>
              <a:rPr lang="en-US" dirty="0"/>
              <a:t>Major setback: the emergence of the newly </a:t>
            </a:r>
            <a:r>
              <a:rPr lang="en-US" dirty="0" err="1"/>
              <a:t>industrialised</a:t>
            </a:r>
            <a:r>
              <a:rPr lang="en-US" dirty="0"/>
              <a:t> nations (NICS) also referred to as the Asian tigers.</a:t>
            </a:r>
          </a:p>
          <a:p>
            <a:r>
              <a:rPr lang="en-US" dirty="0"/>
              <a:t>Most of these countries were equally colonies but have managed to develop to equal the first world.</a:t>
            </a:r>
          </a:p>
        </p:txBody>
      </p:sp>
    </p:spTree>
    <p:extLst>
      <p:ext uri="{BB962C8B-B14F-4D97-AF65-F5344CB8AC3E}">
        <p14:creationId xmlns:p14="http://schemas.microsoft.com/office/powerpoint/2010/main" val="7791326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Neoliberalism</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79273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A2215E6-6191-A37E-71BC-997BD09F966F}"/>
              </a:ext>
            </a:extLst>
          </p:cNvPr>
          <p:cNvSpPr>
            <a:spLocks noGrp="1"/>
          </p:cNvSpPr>
          <p:nvPr>
            <p:ph type="title"/>
          </p:nvPr>
        </p:nvSpPr>
        <p:spPr/>
        <p:txBody>
          <a:bodyPr/>
          <a:lstStyle/>
          <a:p>
            <a:r>
              <a:rPr lang="en-GB" dirty="0"/>
              <a:t>Elements of liveable condition</a:t>
            </a:r>
          </a:p>
        </p:txBody>
      </p:sp>
      <p:sp>
        <p:nvSpPr>
          <p:cNvPr id="3" name="Content Placeholder 2">
            <a:extLst>
              <a:ext uri="{FF2B5EF4-FFF2-40B4-BE49-F238E27FC236}">
                <a16:creationId xmlns:a16="http://schemas.microsoft.com/office/drawing/2014/main" xmlns="" id="{B9CDFBE0-DD9F-D9BC-64BD-850D5462EC45}"/>
              </a:ext>
            </a:extLst>
          </p:cNvPr>
          <p:cNvSpPr>
            <a:spLocks noGrp="1"/>
          </p:cNvSpPr>
          <p:nvPr>
            <p:ph idx="1"/>
          </p:nvPr>
        </p:nvSpPr>
        <p:spPr/>
        <p:txBody>
          <a:bodyPr>
            <a:normAutofit lnSpcReduction="10000"/>
          </a:bodyPr>
          <a:lstStyle/>
          <a:p>
            <a:pPr marL="514350" indent="-514350" algn="just">
              <a:buFont typeface="+mj-lt"/>
              <a:buAutoNum type="arabicPeriod"/>
            </a:pPr>
            <a:r>
              <a:rPr lang="en-US" altLang="en-US" b="1" i="1" dirty="0"/>
              <a:t> Modicum of economic growth</a:t>
            </a:r>
            <a:endParaRPr lang="en-US" altLang="en-US" b="1" dirty="0"/>
          </a:p>
          <a:p>
            <a:pPr algn="just"/>
            <a:r>
              <a:rPr lang="en-US" altLang="en-US" dirty="0"/>
              <a:t>Enhanced capacity to produce, consume, and exchange goods and services</a:t>
            </a:r>
          </a:p>
          <a:p>
            <a:pPr algn="just">
              <a:buFont typeface="Wingdings" panose="05000000000000000000" pitchFamily="2" charset="2"/>
              <a:buNone/>
            </a:pPr>
            <a:r>
              <a:rPr lang="en-US" altLang="en-US" b="1" i="1" dirty="0"/>
              <a:t>2. Some redistribution of growth</a:t>
            </a:r>
          </a:p>
          <a:p>
            <a:pPr algn="just"/>
            <a:r>
              <a:rPr lang="en-US" altLang="en-US" dirty="0"/>
              <a:t>A certain degree of equity </a:t>
            </a:r>
          </a:p>
          <a:p>
            <a:pPr algn="just">
              <a:buFont typeface="Wingdings" panose="05000000000000000000" pitchFamily="2" charset="2"/>
              <a:buNone/>
            </a:pPr>
            <a:r>
              <a:rPr lang="en-US" altLang="en-US" b="1" i="1" dirty="0"/>
              <a:t>3. Strong institutions</a:t>
            </a:r>
            <a:r>
              <a:rPr lang="en-US" altLang="en-US" dirty="0"/>
              <a:t> (rules and regulations)</a:t>
            </a:r>
            <a:endParaRPr lang="en-US" altLang="en-US" b="1" dirty="0"/>
          </a:p>
          <a:p>
            <a:pPr algn="just"/>
            <a:r>
              <a:rPr lang="en-US" altLang="en-US" dirty="0"/>
              <a:t>For the management of growth</a:t>
            </a:r>
          </a:p>
          <a:p>
            <a:pPr algn="just"/>
            <a:r>
              <a:rPr lang="en-US" altLang="en-US" dirty="0"/>
              <a:t>For the redistribution of growth </a:t>
            </a:r>
          </a:p>
          <a:p>
            <a:pPr algn="just">
              <a:buFont typeface="Wingdings" panose="05000000000000000000" pitchFamily="2" charset="2"/>
              <a:buNone/>
            </a:pPr>
            <a:r>
              <a:rPr lang="en-US" altLang="en-US" dirty="0"/>
              <a:t>Democracy comes in for the reason of point 3</a:t>
            </a:r>
          </a:p>
          <a:p>
            <a:endParaRPr lang="en-GB" dirty="0"/>
          </a:p>
        </p:txBody>
      </p:sp>
    </p:spTree>
    <p:extLst>
      <p:ext uri="{BB962C8B-B14F-4D97-AF65-F5344CB8AC3E}">
        <p14:creationId xmlns:p14="http://schemas.microsoft.com/office/powerpoint/2010/main" val="2891859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B7078E7-B2CD-9F81-09EC-4DA6DC0A97E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xmlns="" id="{0567C9D1-0BCD-6D48-6588-5477ED58AAC6}"/>
              </a:ext>
            </a:extLst>
          </p:cNvPr>
          <p:cNvSpPr>
            <a:spLocks noGrp="1"/>
          </p:cNvSpPr>
          <p:nvPr>
            <p:ph idx="1"/>
          </p:nvPr>
        </p:nvSpPr>
        <p:spPr/>
        <p:txBody>
          <a:bodyPr/>
          <a:lstStyle/>
          <a:p>
            <a:pPr algn="just">
              <a:buFont typeface="Wingdings" panose="05000000000000000000" pitchFamily="2" charset="2"/>
              <a:buNone/>
            </a:pPr>
            <a:r>
              <a:rPr lang="en-GB" altLang="en-US" b="1" i="1" dirty="0"/>
              <a:t>4.Societal transformation</a:t>
            </a:r>
          </a:p>
          <a:p>
            <a:pPr algn="just">
              <a:buFont typeface="Wingdings" panose="05000000000000000000" pitchFamily="2" charset="2"/>
              <a:buChar char="q"/>
            </a:pPr>
            <a:r>
              <a:rPr lang="en-GB" altLang="en-US" dirty="0"/>
              <a:t>Changes in the key structures of society - as a result of growth or to achieve growth</a:t>
            </a:r>
          </a:p>
          <a:p>
            <a:pPr algn="just">
              <a:buFont typeface="Wingdings" panose="05000000000000000000" pitchFamily="2" charset="2"/>
              <a:buChar char="q"/>
            </a:pPr>
            <a:r>
              <a:rPr lang="en-GB" altLang="en-US" dirty="0"/>
              <a:t>Changes in the value systems</a:t>
            </a:r>
          </a:p>
          <a:p>
            <a:pPr algn="just">
              <a:buFont typeface="Wingdings" panose="05000000000000000000" pitchFamily="2" charset="2"/>
              <a:buNone/>
            </a:pPr>
            <a:r>
              <a:rPr lang="en-GB" altLang="en-US" b="1" i="1" dirty="0"/>
              <a:t>5. Progression and succession</a:t>
            </a:r>
          </a:p>
          <a:p>
            <a:pPr algn="just">
              <a:buFont typeface="Wingdings" panose="05000000000000000000" pitchFamily="2" charset="2"/>
              <a:buChar char="q"/>
            </a:pPr>
            <a:r>
              <a:rPr lang="en-GB" altLang="en-US" dirty="0"/>
              <a:t>Every incoming generation being better than the previous one</a:t>
            </a:r>
          </a:p>
          <a:p>
            <a:pPr marL="0" indent="0">
              <a:buNone/>
            </a:pPr>
            <a:endParaRPr lang="en-GB" dirty="0"/>
          </a:p>
        </p:txBody>
      </p:sp>
    </p:spTree>
    <p:extLst>
      <p:ext uri="{BB962C8B-B14F-4D97-AF65-F5344CB8AC3E}">
        <p14:creationId xmlns:p14="http://schemas.microsoft.com/office/powerpoint/2010/main" val="11476755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B3ECD25-5D21-92C6-0E54-C4D2CFC6FF4A}"/>
              </a:ext>
            </a:extLst>
          </p:cNvPr>
          <p:cNvSpPr>
            <a:spLocks noGrp="1"/>
          </p:cNvSpPr>
          <p:nvPr>
            <p:ph type="title"/>
          </p:nvPr>
        </p:nvSpPr>
        <p:spPr/>
        <p:txBody>
          <a:bodyPr/>
          <a:lstStyle/>
          <a:p>
            <a:r>
              <a:rPr lang="en-GB" dirty="0"/>
              <a:t>Major debates</a:t>
            </a:r>
          </a:p>
        </p:txBody>
      </p:sp>
      <p:sp>
        <p:nvSpPr>
          <p:cNvPr id="3" name="Content Placeholder 2">
            <a:extLst>
              <a:ext uri="{FF2B5EF4-FFF2-40B4-BE49-F238E27FC236}">
                <a16:creationId xmlns:a16="http://schemas.microsoft.com/office/drawing/2014/main" xmlns="" id="{4584286F-8F8E-B27C-2C52-1C89F0940230}"/>
              </a:ext>
            </a:extLst>
          </p:cNvPr>
          <p:cNvSpPr>
            <a:spLocks noGrp="1"/>
          </p:cNvSpPr>
          <p:nvPr>
            <p:ph idx="1"/>
          </p:nvPr>
        </p:nvSpPr>
        <p:spPr/>
        <p:txBody>
          <a:bodyPr/>
          <a:lstStyle/>
          <a:p>
            <a:pPr algn="just"/>
            <a:r>
              <a:rPr lang="en-US" altLang="en-US" dirty="0">
                <a:latin typeface="Arial" panose="020B0604020202020204" pitchFamily="34" charset="0"/>
                <a:cs typeface="Arial" panose="020B0604020202020204" pitchFamily="34" charset="0"/>
              </a:rPr>
              <a:t>Owes its origins to the emergence of Sociology of Development and Development Economics after WWII</a:t>
            </a:r>
          </a:p>
          <a:p>
            <a:pPr algn="just"/>
            <a:r>
              <a:rPr lang="en-US" altLang="en-US" dirty="0">
                <a:latin typeface="Arial" panose="020B0604020202020204" pitchFamily="34" charset="0"/>
                <a:cs typeface="Arial" panose="020B0604020202020204" pitchFamily="34" charset="0"/>
              </a:rPr>
              <a:t>New thinking in development science (rethinking development)</a:t>
            </a:r>
          </a:p>
          <a:p>
            <a:pPr algn="just"/>
            <a:r>
              <a:rPr lang="en-US" altLang="en-US" dirty="0">
                <a:latin typeface="Arial" panose="020B0604020202020204" pitchFamily="34" charset="0"/>
                <a:cs typeface="Arial" panose="020B0604020202020204" pitchFamily="34" charset="0"/>
              </a:rPr>
              <a:t>Treating development as a human activity not a natural outcome of capitalism and its growth</a:t>
            </a:r>
          </a:p>
          <a:p>
            <a:pPr algn="just"/>
            <a:r>
              <a:rPr lang="en-US" altLang="en-US" dirty="0">
                <a:latin typeface="Arial" panose="020B0604020202020204" pitchFamily="34" charset="0"/>
                <a:cs typeface="Arial" panose="020B0604020202020204" pitchFamily="34" charset="0"/>
              </a:rPr>
              <a:t>Development viewed as a deliberate intervention in the economic, social and political set up of society</a:t>
            </a:r>
          </a:p>
          <a:p>
            <a:endParaRPr lang="en-GB" dirty="0"/>
          </a:p>
        </p:txBody>
      </p:sp>
    </p:spTree>
    <p:extLst>
      <p:ext uri="{BB962C8B-B14F-4D97-AF65-F5344CB8AC3E}">
        <p14:creationId xmlns:p14="http://schemas.microsoft.com/office/powerpoint/2010/main" val="39529390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4069</TotalTime>
  <Words>4786</Words>
  <Application>Microsoft Office PowerPoint</Application>
  <PresentationFormat>Widescreen</PresentationFormat>
  <Paragraphs>337</Paragraphs>
  <Slides>68</Slides>
  <Notes>0</Notes>
  <HiddenSlides>0</HiddenSlides>
  <MMClips>4</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68</vt:i4>
      </vt:variant>
    </vt:vector>
  </HeadingPairs>
  <TitlesOfParts>
    <vt:vector size="73" baseType="lpstr">
      <vt:lpstr>Arial</vt:lpstr>
      <vt:lpstr>Calibri</vt:lpstr>
      <vt:lpstr>Calibri Light</vt:lpstr>
      <vt:lpstr>Wingdings</vt:lpstr>
      <vt:lpstr>Office Theme</vt:lpstr>
      <vt:lpstr>Introduction to Development Studies</vt:lpstr>
      <vt:lpstr>General background</vt:lpstr>
      <vt:lpstr>PowerPoint Presentation</vt:lpstr>
      <vt:lpstr>Setting the Context: Defining ‘Development’</vt:lpstr>
      <vt:lpstr>PowerPoint Presentation</vt:lpstr>
      <vt:lpstr>Starting point</vt:lpstr>
      <vt:lpstr>Elements of liveable condition</vt:lpstr>
      <vt:lpstr>PowerPoint Presentation</vt:lpstr>
      <vt:lpstr>Major debates</vt:lpstr>
      <vt:lpstr>Sustainable Development</vt:lpstr>
      <vt:lpstr>Sustainable in context</vt:lpstr>
      <vt:lpstr>Sustainable livelihood</vt:lpstr>
      <vt:lpstr>The Human Development Approach</vt:lpstr>
      <vt:lpstr>Key concepts to note</vt:lpstr>
      <vt:lpstr>Continued </vt:lpstr>
      <vt:lpstr>Philosophical Foundations of Development</vt:lpstr>
      <vt:lpstr>Intellectual framework by Kuhn (1967)</vt:lpstr>
      <vt:lpstr>Lessons learnt</vt:lpstr>
      <vt:lpstr>Development from Kuhn’s perspective</vt:lpstr>
      <vt:lpstr>Contribution to theories of development</vt:lpstr>
      <vt:lpstr>Criticism to Kuhn Contribution</vt:lpstr>
      <vt:lpstr>Classical Philosophical Heritage of Development Thinking (18th and 19th Century Scholars</vt:lpstr>
      <vt:lpstr>Adam Smith</vt:lpstr>
      <vt:lpstr>Qualifications made</vt:lpstr>
      <vt:lpstr>Expectations</vt:lpstr>
      <vt:lpstr>Policy implications</vt:lpstr>
      <vt:lpstr>David Ricardo</vt:lpstr>
      <vt:lpstr>PowerPoint Presentation</vt:lpstr>
      <vt:lpstr>Karl Marx</vt:lpstr>
      <vt:lpstr>PowerPoint Presentation</vt:lpstr>
      <vt:lpstr>PowerPoint Presentation</vt:lpstr>
      <vt:lpstr>Twist to his argument</vt:lpstr>
      <vt:lpstr>Comments on classic growth theory</vt:lpstr>
      <vt:lpstr>Variations in agricultural sector</vt:lpstr>
      <vt:lpstr>Neo-classical thinkers</vt:lpstr>
      <vt:lpstr>Joseph Schumpeter</vt:lpstr>
      <vt:lpstr>PowerPoint Presentation</vt:lpstr>
      <vt:lpstr>Essential features of Schumpeter’s thinking</vt:lpstr>
      <vt:lpstr>PowerPoint Presentation</vt:lpstr>
      <vt:lpstr>Harrod-Domar model</vt:lpstr>
      <vt:lpstr>PowerPoint Presentation</vt:lpstr>
      <vt:lpstr>Implications</vt:lpstr>
      <vt:lpstr>John Meynard Keynes</vt:lpstr>
      <vt:lpstr>Importance</vt:lpstr>
      <vt:lpstr>Criticism</vt:lpstr>
      <vt:lpstr>Conclusions of classical heritage of development</vt:lpstr>
      <vt:lpstr>History of Development Studies</vt:lpstr>
      <vt:lpstr>PowerPoint Presentation</vt:lpstr>
      <vt:lpstr>PowerPoint Presentation</vt:lpstr>
      <vt:lpstr>Definitions of the term ‘Development’</vt:lpstr>
      <vt:lpstr>PowerPoint Presentation</vt:lpstr>
      <vt:lpstr>Theories of Development</vt:lpstr>
      <vt:lpstr>Modernisation theory</vt:lpstr>
      <vt:lpstr>What triggered modernisation</vt:lpstr>
      <vt:lpstr>PowerPoint Presentation</vt:lpstr>
      <vt:lpstr>Key assumptions of modernisation theory </vt:lpstr>
      <vt:lpstr>Contd</vt:lpstr>
      <vt:lpstr>Five stages of economic growth according to Rostow </vt:lpstr>
      <vt:lpstr>Stages continued</vt:lpstr>
      <vt:lpstr>Stages contd</vt:lpstr>
      <vt:lpstr>Stages contd</vt:lpstr>
      <vt:lpstr>Stages contd</vt:lpstr>
      <vt:lpstr>Dependency theories of Development</vt:lpstr>
      <vt:lpstr>Contd</vt:lpstr>
      <vt:lpstr>Contd</vt:lpstr>
      <vt:lpstr>Chain of Dependency</vt:lpstr>
      <vt:lpstr>Major criticism</vt:lpstr>
      <vt:lpstr>Neoliberalism</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Development Studies</dc:title>
  <dc:creator>User</dc:creator>
  <cp:lastModifiedBy>Microsoft account</cp:lastModifiedBy>
  <cp:revision>30</cp:revision>
  <dcterms:created xsi:type="dcterms:W3CDTF">2023-09-14T11:47:58Z</dcterms:created>
  <dcterms:modified xsi:type="dcterms:W3CDTF">2025-06-26T07:54:52Z</dcterms:modified>
</cp:coreProperties>
</file>