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6" r:id="rId43"/>
    <p:sldId id="308" r:id="rId44"/>
    <p:sldId id="307" r:id="rId45"/>
    <p:sldId id="309" r:id="rId46"/>
    <p:sldId id="298" r:id="rId47"/>
    <p:sldId id="299" r:id="rId48"/>
    <p:sldId id="310" r:id="rId49"/>
    <p:sldId id="301" r:id="rId50"/>
    <p:sldId id="302" r:id="rId51"/>
    <p:sldId id="303" r:id="rId52"/>
    <p:sldId id="304" r:id="rId53"/>
    <p:sldId id="30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4" autoAdjust="0"/>
    <p:restoredTop sz="94660"/>
  </p:normalViewPr>
  <p:slideViewPr>
    <p:cSldViewPr snapToGrid="0">
      <p:cViewPr varScale="1">
        <p:scale>
          <a:sx n="72" d="100"/>
          <a:sy n="72" d="100"/>
        </p:scale>
        <p:origin x="8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0404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0034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259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869602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1252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739766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15761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24636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53944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22829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D0524-A34C-4900-845A-4E9C83E337B2}"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91674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D0524-A34C-4900-845A-4E9C83E337B2}"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4735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D0524-A34C-4900-845A-4E9C83E337B2}"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9650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D0524-A34C-4900-845A-4E9C83E337B2}"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78547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46280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60437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7D0524-A34C-4900-845A-4E9C83E337B2}" type="datetimeFigureOut">
              <a:rPr lang="en-US" smtClean="0"/>
              <a:t>4/28/2021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60242A-277F-4FDB-BCE8-613D7EDF74E6}" type="slidenum">
              <a:rPr lang="en-US" smtClean="0"/>
              <a:t>‹#›</a:t>
            </a:fld>
            <a:endParaRPr lang="en-US"/>
          </a:p>
        </p:txBody>
      </p:sp>
    </p:spTree>
    <p:extLst>
      <p:ext uri="{BB962C8B-B14F-4D97-AF65-F5344CB8AC3E}">
        <p14:creationId xmlns:p14="http://schemas.microsoft.com/office/powerpoint/2010/main" val="369988855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616A-176D-41C7-8FC0-815DC3364E50}"/>
              </a:ext>
            </a:extLst>
          </p:cNvPr>
          <p:cNvSpPr>
            <a:spLocks noGrp="1"/>
          </p:cNvSpPr>
          <p:nvPr>
            <p:ph type="ctrTitle"/>
          </p:nvPr>
        </p:nvSpPr>
        <p:spPr/>
        <p:txBody>
          <a:bodyPr>
            <a:noAutofit/>
          </a:bodyPr>
          <a:lstStyle/>
          <a:p>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END USER COMPUTING.</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BICT 1101</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94158F-1A6E-4430-854C-952EAA8BC32C}"/>
              </a:ext>
            </a:extLst>
          </p:cNvPr>
          <p:cNvSpPr>
            <a:spLocks noGrp="1"/>
          </p:cNvSpPr>
          <p:nvPr>
            <p:ph type="subTitle"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2: Word Processing</a:t>
            </a:r>
            <a:endParaRPr lang="en-US" sz="4000" dirty="0"/>
          </a:p>
        </p:txBody>
      </p:sp>
    </p:spTree>
    <p:extLst>
      <p:ext uri="{BB962C8B-B14F-4D97-AF65-F5344CB8AC3E}">
        <p14:creationId xmlns:p14="http://schemas.microsoft.com/office/powerpoint/2010/main" val="165397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0A72-2A32-41EF-87EC-8DA58AED148F}"/>
              </a:ext>
            </a:extLst>
          </p:cNvPr>
          <p:cNvSpPr>
            <a:spLocks noGrp="1"/>
          </p:cNvSpPr>
          <p:nvPr>
            <p:ph type="title"/>
          </p:nvPr>
        </p:nvSpPr>
        <p:spPr/>
        <p:txBody>
          <a:bodyPr/>
          <a:lstStyle/>
          <a:p>
            <a:r>
              <a:rPr lang="en-US" dirty="0"/>
              <a:t>THE QUICK ACCESS TOOLBAR.</a:t>
            </a:r>
          </a:p>
        </p:txBody>
      </p:sp>
      <p:sp>
        <p:nvSpPr>
          <p:cNvPr id="3" name="Content Placeholder 2">
            <a:extLst>
              <a:ext uri="{FF2B5EF4-FFF2-40B4-BE49-F238E27FC236}">
                <a16:creationId xmlns:a16="http://schemas.microsoft.com/office/drawing/2014/main" id="{FF502323-8CA4-4745-A862-07249803F37E}"/>
              </a:ext>
            </a:extLst>
          </p:cNvPr>
          <p:cNvSpPr>
            <a:spLocks noGrp="1"/>
          </p:cNvSpPr>
          <p:nvPr>
            <p:ph idx="1"/>
          </p:nvPr>
        </p:nvSpPr>
        <p:spPr/>
        <p:txBody>
          <a:bodyPr/>
          <a:lstStyle/>
          <a:p>
            <a:r>
              <a:rPr lang="en-US" dirty="0"/>
              <a:t>The Quick Access Toolbar is the small area to the upper left of the Ribbon. It contains the things that you use over and over every day: Save, Undo, and Repeat.</a:t>
            </a:r>
          </a:p>
        </p:txBody>
      </p:sp>
    </p:spTree>
    <p:extLst>
      <p:ext uri="{BB962C8B-B14F-4D97-AF65-F5344CB8AC3E}">
        <p14:creationId xmlns:p14="http://schemas.microsoft.com/office/powerpoint/2010/main" val="1452119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6B33-1AF0-4D25-9D7F-913D014B6285}"/>
              </a:ext>
            </a:extLst>
          </p:cNvPr>
          <p:cNvSpPr>
            <a:spLocks noGrp="1"/>
          </p:cNvSpPr>
          <p:nvPr>
            <p:ph type="title"/>
          </p:nvPr>
        </p:nvSpPr>
        <p:spPr/>
        <p:txBody>
          <a:bodyPr/>
          <a:lstStyle/>
          <a:p>
            <a:r>
              <a:rPr lang="en-US" dirty="0"/>
              <a:t>THE TITLE BAR</a:t>
            </a:r>
          </a:p>
        </p:txBody>
      </p:sp>
      <p:sp>
        <p:nvSpPr>
          <p:cNvPr id="3" name="Content Placeholder 2">
            <a:extLst>
              <a:ext uri="{FF2B5EF4-FFF2-40B4-BE49-F238E27FC236}">
                <a16:creationId xmlns:a16="http://schemas.microsoft.com/office/drawing/2014/main" id="{1AEB642B-5725-454A-B6B0-65EB2CD3ED04}"/>
              </a:ext>
            </a:extLst>
          </p:cNvPr>
          <p:cNvSpPr>
            <a:spLocks noGrp="1"/>
          </p:cNvSpPr>
          <p:nvPr>
            <p:ph idx="1"/>
          </p:nvPr>
        </p:nvSpPr>
        <p:spPr/>
        <p:txBody>
          <a:bodyPr/>
          <a:lstStyle/>
          <a:p>
            <a:r>
              <a:rPr lang="en-US" dirty="0"/>
              <a:t>Next to Quick Access toolbar is the Title bar.</a:t>
            </a:r>
          </a:p>
          <a:p>
            <a:r>
              <a:rPr lang="en-US" dirty="0"/>
              <a:t>The Title bar displays the title of the document on which you are currently working. </a:t>
            </a:r>
          </a:p>
          <a:p>
            <a:r>
              <a:rPr lang="en-US" dirty="0"/>
              <a:t>Word names the first new document you open Document1. </a:t>
            </a:r>
          </a:p>
          <a:p>
            <a:r>
              <a:rPr lang="en-US" dirty="0"/>
              <a:t>As you open additional new documents, Word names them sequentially. </a:t>
            </a:r>
          </a:p>
          <a:p>
            <a:r>
              <a:rPr lang="en-US" dirty="0"/>
              <a:t>When you save your document, you assign the document a new name.</a:t>
            </a:r>
          </a:p>
          <a:p>
            <a:pPr marL="0" indent="0">
              <a:buNone/>
            </a:pPr>
            <a:endParaRPr lang="en-US" dirty="0"/>
          </a:p>
        </p:txBody>
      </p:sp>
    </p:spTree>
    <p:extLst>
      <p:ext uri="{BB962C8B-B14F-4D97-AF65-F5344CB8AC3E}">
        <p14:creationId xmlns:p14="http://schemas.microsoft.com/office/powerpoint/2010/main" val="140997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9AC3-FFB1-41B6-A867-5DCD02460061}"/>
              </a:ext>
            </a:extLst>
          </p:cNvPr>
          <p:cNvSpPr>
            <a:spLocks noGrp="1"/>
          </p:cNvSpPr>
          <p:nvPr>
            <p:ph type="title"/>
          </p:nvPr>
        </p:nvSpPr>
        <p:spPr/>
        <p:txBody>
          <a:bodyPr/>
          <a:lstStyle/>
          <a:p>
            <a:r>
              <a:rPr lang="en-US" dirty="0"/>
              <a:t>TEMPORARILY HIDE THE RIBBON</a:t>
            </a:r>
          </a:p>
        </p:txBody>
      </p:sp>
      <p:sp>
        <p:nvSpPr>
          <p:cNvPr id="3" name="Content Placeholder 2">
            <a:extLst>
              <a:ext uri="{FF2B5EF4-FFF2-40B4-BE49-F238E27FC236}">
                <a16:creationId xmlns:a16="http://schemas.microsoft.com/office/drawing/2014/main" id="{534381EC-5DDB-4B13-BC41-C4DFF2E444AF}"/>
              </a:ext>
            </a:extLst>
          </p:cNvPr>
          <p:cNvSpPr>
            <a:spLocks noGrp="1"/>
          </p:cNvSpPr>
          <p:nvPr>
            <p:ph idx="1"/>
          </p:nvPr>
        </p:nvSpPr>
        <p:spPr/>
        <p:txBody>
          <a:bodyPr>
            <a:normAutofit/>
          </a:bodyPr>
          <a:lstStyle/>
          <a:p>
            <a:r>
              <a:rPr lang="en-US" dirty="0"/>
              <a:t>The Ribbon makes everything nicely centralized and easy to find.</a:t>
            </a:r>
          </a:p>
          <a:p>
            <a:r>
              <a:rPr lang="en-US" dirty="0"/>
              <a:t>But sometimes you don’t need to find things. You just want to work on your document, and you’d like more room to do that. </a:t>
            </a:r>
          </a:p>
          <a:p>
            <a:r>
              <a:rPr lang="en-US" dirty="0"/>
              <a:t>In that case, it’s just as easy to hide the Ribbon temporarily as it is to use it.</a:t>
            </a:r>
          </a:p>
          <a:p>
            <a:r>
              <a:rPr lang="en-US" dirty="0"/>
              <a:t>Here’s How:</a:t>
            </a:r>
          </a:p>
          <a:p>
            <a:pPr marL="1428750" lvl="2" indent="-514350">
              <a:buFont typeface="+mj-lt"/>
              <a:buAutoNum type="arabicPeriod"/>
            </a:pPr>
            <a:r>
              <a:rPr lang="en-US" sz="2400" dirty="0"/>
              <a:t>Double-click the active tab. The groups disappear so that you have more room.</a:t>
            </a:r>
          </a:p>
          <a:p>
            <a:pPr marL="1428750" lvl="2" indent="-514350">
              <a:buFont typeface="+mj-lt"/>
              <a:buAutoNum type="arabicPeriod"/>
            </a:pPr>
            <a:r>
              <a:rPr lang="en-US" sz="2400" dirty="0"/>
              <a:t>To see all the commands again, double-click the active tab again to bring back the groups.</a:t>
            </a:r>
          </a:p>
          <a:p>
            <a:endParaRPr lang="en-US" dirty="0"/>
          </a:p>
        </p:txBody>
      </p:sp>
    </p:spTree>
    <p:extLst>
      <p:ext uri="{BB962C8B-B14F-4D97-AF65-F5344CB8AC3E}">
        <p14:creationId xmlns:p14="http://schemas.microsoft.com/office/powerpoint/2010/main" val="363077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9D79-D655-4887-A855-9B470EAD4222}"/>
              </a:ext>
            </a:extLst>
          </p:cNvPr>
          <p:cNvSpPr>
            <a:spLocks noGrp="1"/>
          </p:cNvSpPr>
          <p:nvPr>
            <p:ph type="title"/>
          </p:nvPr>
        </p:nvSpPr>
        <p:spPr/>
        <p:txBody>
          <a:bodyPr/>
          <a:lstStyle/>
          <a:p>
            <a:r>
              <a:rPr lang="en-US" dirty="0"/>
              <a:t>STATUS BAR</a:t>
            </a:r>
          </a:p>
        </p:txBody>
      </p:sp>
      <p:sp>
        <p:nvSpPr>
          <p:cNvPr id="3" name="Content Placeholder 2">
            <a:extLst>
              <a:ext uri="{FF2B5EF4-FFF2-40B4-BE49-F238E27FC236}">
                <a16:creationId xmlns:a16="http://schemas.microsoft.com/office/drawing/2014/main" id="{1CE55BB1-C5EB-4530-A27D-4FCD4DDB6E54}"/>
              </a:ext>
            </a:extLst>
          </p:cNvPr>
          <p:cNvSpPr>
            <a:spLocks noGrp="1"/>
          </p:cNvSpPr>
          <p:nvPr>
            <p:ph idx="1"/>
          </p:nvPr>
        </p:nvSpPr>
        <p:spPr/>
        <p:txBody>
          <a:bodyPr/>
          <a:lstStyle/>
          <a:p>
            <a:r>
              <a:rPr lang="en-US" dirty="0"/>
              <a:t>The Status bar appears at the very bottom of your window and provides information as the current page and the number of words in your document. </a:t>
            </a:r>
          </a:p>
          <a:p>
            <a:r>
              <a:rPr lang="en-US" dirty="0"/>
              <a:t>You can change what displays on the Status bar by right-clicking on the Status bar and selecting the options you want from the Customize Status Bar menu. </a:t>
            </a:r>
          </a:p>
          <a:p>
            <a:r>
              <a:rPr lang="en-US" dirty="0"/>
              <a:t>You click a menu item to select it. You click it again to deselect it. A check mark next to an item means it is selected.</a:t>
            </a:r>
          </a:p>
        </p:txBody>
      </p:sp>
    </p:spTree>
    <p:extLst>
      <p:ext uri="{BB962C8B-B14F-4D97-AF65-F5344CB8AC3E}">
        <p14:creationId xmlns:p14="http://schemas.microsoft.com/office/powerpoint/2010/main" val="210264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E807-F57D-46DB-8551-29AF6FC4D867}"/>
              </a:ext>
            </a:extLst>
          </p:cNvPr>
          <p:cNvSpPr>
            <a:spLocks noGrp="1"/>
          </p:cNvSpPr>
          <p:nvPr>
            <p:ph type="title"/>
          </p:nvPr>
        </p:nvSpPr>
        <p:spPr/>
        <p:txBody>
          <a:bodyPr/>
          <a:lstStyle/>
          <a:p>
            <a:r>
              <a:rPr lang="en-US" dirty="0"/>
              <a:t>RULER</a:t>
            </a:r>
          </a:p>
        </p:txBody>
      </p:sp>
      <p:sp>
        <p:nvSpPr>
          <p:cNvPr id="3" name="Content Placeholder 2">
            <a:extLst>
              <a:ext uri="{FF2B5EF4-FFF2-40B4-BE49-F238E27FC236}">
                <a16:creationId xmlns:a16="http://schemas.microsoft.com/office/drawing/2014/main" id="{FC4F0EDB-9640-4AB7-8C85-FEEFFC736C2E}"/>
              </a:ext>
            </a:extLst>
          </p:cNvPr>
          <p:cNvSpPr>
            <a:spLocks noGrp="1"/>
          </p:cNvSpPr>
          <p:nvPr>
            <p:ph idx="1"/>
          </p:nvPr>
        </p:nvSpPr>
        <p:spPr/>
        <p:txBody>
          <a:bodyPr>
            <a:normAutofit/>
          </a:bodyPr>
          <a:lstStyle/>
          <a:p>
            <a:r>
              <a:rPr lang="en-US" sz="2000" dirty="0"/>
              <a:t>The ruler is found below the Ribbon. You can use the ruler to change the format of your document quickly. </a:t>
            </a:r>
          </a:p>
          <a:p>
            <a:r>
              <a:rPr lang="en-US" sz="2000" dirty="0"/>
              <a:t>For example it helps you align the text, tables, graphics and other elements of your document. </a:t>
            </a:r>
          </a:p>
          <a:p>
            <a:r>
              <a:rPr lang="en-US" sz="2000" dirty="0"/>
              <a:t>It uses inches or centimeters as the measurements unit and gives you an idea about the size of the document.</a:t>
            </a:r>
          </a:p>
          <a:p>
            <a:r>
              <a:rPr lang="en-US" sz="2000" dirty="0"/>
              <a:t>If your ruler is not visible, follow the steps listed here:</a:t>
            </a:r>
          </a:p>
          <a:p>
            <a:pPr marL="971550" lvl="1" indent="-514350">
              <a:buFont typeface="+mj-lt"/>
              <a:buAutoNum type="arabicPeriod"/>
            </a:pPr>
            <a:r>
              <a:rPr lang="en-US" sz="1800" dirty="0"/>
              <a:t>Click the View tab to choose it. </a:t>
            </a:r>
          </a:p>
          <a:p>
            <a:pPr marL="971550" lvl="1" indent="-514350">
              <a:buFont typeface="+mj-lt"/>
              <a:buAutoNum type="arabicPeriod"/>
            </a:pPr>
            <a:r>
              <a:rPr lang="en-US" sz="1800" dirty="0"/>
              <a:t>Click the check box next to Ruler in the Show/Hide group. The ruler appears below the Ribbon.</a:t>
            </a:r>
          </a:p>
          <a:p>
            <a:endParaRPr lang="en-US" dirty="0"/>
          </a:p>
        </p:txBody>
      </p:sp>
    </p:spTree>
    <p:extLst>
      <p:ext uri="{BB962C8B-B14F-4D97-AF65-F5344CB8AC3E}">
        <p14:creationId xmlns:p14="http://schemas.microsoft.com/office/powerpoint/2010/main" val="93365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3E03-CB96-459E-A532-AA1BD38CAA47}"/>
              </a:ext>
            </a:extLst>
          </p:cNvPr>
          <p:cNvSpPr>
            <a:spLocks noGrp="1"/>
          </p:cNvSpPr>
          <p:nvPr>
            <p:ph type="title"/>
          </p:nvPr>
        </p:nvSpPr>
        <p:spPr/>
        <p:txBody>
          <a:bodyPr/>
          <a:lstStyle/>
          <a:p>
            <a:r>
              <a:rPr lang="en-US" dirty="0"/>
              <a:t>TEXT AREA</a:t>
            </a:r>
          </a:p>
        </p:txBody>
      </p:sp>
      <p:sp>
        <p:nvSpPr>
          <p:cNvPr id="3" name="Content Placeholder 2">
            <a:extLst>
              <a:ext uri="{FF2B5EF4-FFF2-40B4-BE49-F238E27FC236}">
                <a16:creationId xmlns:a16="http://schemas.microsoft.com/office/drawing/2014/main" id="{741296D8-5531-40FD-96CC-FB1DF644BB28}"/>
              </a:ext>
            </a:extLst>
          </p:cNvPr>
          <p:cNvSpPr>
            <a:spLocks noGrp="1"/>
          </p:cNvSpPr>
          <p:nvPr>
            <p:ph idx="1"/>
          </p:nvPr>
        </p:nvSpPr>
        <p:spPr/>
        <p:txBody>
          <a:bodyPr/>
          <a:lstStyle/>
          <a:p>
            <a:r>
              <a:rPr lang="en-US" dirty="0"/>
              <a:t>Just below the ruler is a large area called the text area. </a:t>
            </a:r>
          </a:p>
          <a:p>
            <a:r>
              <a:rPr lang="en-US" dirty="0"/>
              <a:t>You type your document in the text area. </a:t>
            </a:r>
          </a:p>
          <a:p>
            <a:r>
              <a:rPr lang="en-US" dirty="0"/>
              <a:t>The blinking vertical line in the upper-left corner of the text area is the </a:t>
            </a:r>
            <a:r>
              <a:rPr lang="en-US" b="1" i="1" dirty="0"/>
              <a:t>cursor</a:t>
            </a:r>
            <a:r>
              <a:rPr lang="en-US" dirty="0"/>
              <a:t>. </a:t>
            </a:r>
          </a:p>
          <a:p>
            <a:pPr lvl="1"/>
            <a:r>
              <a:rPr lang="en-US" dirty="0"/>
              <a:t>It marks the insertion point. As you type, your text displays at the cursor location. </a:t>
            </a:r>
          </a:p>
          <a:p>
            <a:pPr lvl="1"/>
            <a:r>
              <a:rPr lang="en-US" dirty="0"/>
              <a:t>The horizontal line next to the cursor marks the end of the document.</a:t>
            </a:r>
          </a:p>
        </p:txBody>
      </p:sp>
    </p:spTree>
    <p:extLst>
      <p:ext uri="{BB962C8B-B14F-4D97-AF65-F5344CB8AC3E}">
        <p14:creationId xmlns:p14="http://schemas.microsoft.com/office/powerpoint/2010/main" val="3849591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3E84-F3AF-4FF5-A08F-962B0F209532}"/>
              </a:ext>
            </a:extLst>
          </p:cNvPr>
          <p:cNvSpPr>
            <a:spLocks noGrp="1"/>
          </p:cNvSpPr>
          <p:nvPr>
            <p:ph type="title"/>
          </p:nvPr>
        </p:nvSpPr>
        <p:spPr/>
        <p:txBody>
          <a:bodyPr/>
          <a:lstStyle/>
          <a:p>
            <a:r>
              <a:rPr lang="en-US" dirty="0"/>
              <a:t>USING THE KEYBOARD</a:t>
            </a:r>
          </a:p>
        </p:txBody>
      </p:sp>
      <p:sp>
        <p:nvSpPr>
          <p:cNvPr id="3" name="Content Placeholder 2">
            <a:extLst>
              <a:ext uri="{FF2B5EF4-FFF2-40B4-BE49-F238E27FC236}">
                <a16:creationId xmlns:a16="http://schemas.microsoft.com/office/drawing/2014/main" id="{E46F60D0-26E5-41C6-9DE8-6702919C95F0}"/>
              </a:ext>
            </a:extLst>
          </p:cNvPr>
          <p:cNvSpPr>
            <a:spLocks noGrp="1"/>
          </p:cNvSpPr>
          <p:nvPr>
            <p:ph idx="1"/>
          </p:nvPr>
        </p:nvSpPr>
        <p:spPr/>
        <p:txBody>
          <a:bodyPr/>
          <a:lstStyle/>
          <a:p>
            <a:r>
              <a:rPr lang="en-US" dirty="0"/>
              <a:t>The Ribbon design comes with new shortcuts.</a:t>
            </a:r>
          </a:p>
          <a:p>
            <a:r>
              <a:rPr lang="en-US" dirty="0"/>
              <a:t>This change brings two big advantages over previous versions of Office programs:</a:t>
            </a:r>
          </a:p>
          <a:p>
            <a:pPr lvl="2"/>
            <a:r>
              <a:rPr lang="en-US" sz="2800" dirty="0"/>
              <a:t>There are shortcuts for every single button on the Ribbon.</a:t>
            </a:r>
          </a:p>
          <a:p>
            <a:pPr lvl="2"/>
            <a:r>
              <a:rPr lang="en-US" sz="2800" dirty="0"/>
              <a:t>Shortcuts often require fewer keys.</a:t>
            </a:r>
          </a:p>
          <a:p>
            <a:r>
              <a:rPr lang="en-US" dirty="0"/>
              <a:t>The new shortcuts also have a new name: Key Tips. </a:t>
            </a:r>
          </a:p>
          <a:p>
            <a:endParaRPr lang="en-US" dirty="0"/>
          </a:p>
        </p:txBody>
      </p:sp>
    </p:spTree>
    <p:extLst>
      <p:ext uri="{BB962C8B-B14F-4D97-AF65-F5344CB8AC3E}">
        <p14:creationId xmlns:p14="http://schemas.microsoft.com/office/powerpoint/2010/main" val="3370850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DF24-8034-4AF5-AE4F-1738E0AE12AE}"/>
              </a:ext>
            </a:extLst>
          </p:cNvPr>
          <p:cNvSpPr>
            <a:spLocks noGrp="1"/>
          </p:cNvSpPr>
          <p:nvPr>
            <p:ph type="title"/>
          </p:nvPr>
        </p:nvSpPr>
        <p:spPr/>
        <p:txBody>
          <a:bodyPr/>
          <a:lstStyle/>
          <a:p>
            <a:r>
              <a:rPr lang="en-US" dirty="0"/>
              <a:t>USING THE KEYBOARD</a:t>
            </a:r>
          </a:p>
        </p:txBody>
      </p:sp>
      <p:sp>
        <p:nvSpPr>
          <p:cNvPr id="3" name="Content Placeholder 2">
            <a:extLst>
              <a:ext uri="{FF2B5EF4-FFF2-40B4-BE49-F238E27FC236}">
                <a16:creationId xmlns:a16="http://schemas.microsoft.com/office/drawing/2014/main" id="{6DD24527-8D56-4D42-A999-990E763D268C}"/>
              </a:ext>
            </a:extLst>
          </p:cNvPr>
          <p:cNvSpPr>
            <a:spLocks noGrp="1"/>
          </p:cNvSpPr>
          <p:nvPr>
            <p:ph idx="1"/>
          </p:nvPr>
        </p:nvSpPr>
        <p:spPr/>
        <p:txBody>
          <a:bodyPr>
            <a:normAutofit lnSpcReduction="10000"/>
          </a:bodyPr>
          <a:lstStyle/>
          <a:p>
            <a:r>
              <a:rPr lang="en-US" dirty="0"/>
              <a:t>To use Key Tips, start by pressing ALT. (Pressing ALT makes the Key Tip badges appear for all Ribbon tabs, the Quick Access Toolbar commands, and the Microsoft Office Button.)</a:t>
            </a:r>
          </a:p>
          <a:p>
            <a:r>
              <a:rPr lang="en-US" dirty="0"/>
              <a:t>Next:</a:t>
            </a:r>
          </a:p>
          <a:p>
            <a:pPr lvl="2"/>
            <a:r>
              <a:rPr lang="en-US" sz="2800" dirty="0"/>
              <a:t>Press the Key Tip for the tab you want to display. For example, press H for the Home tab. This makes all the Key Tips for that tab’s commands appear.</a:t>
            </a:r>
          </a:p>
          <a:p>
            <a:pPr lvl="2"/>
            <a:r>
              <a:rPr lang="en-US" sz="2800" dirty="0"/>
              <a:t>Press the Key Tip for the command you want.</a:t>
            </a:r>
          </a:p>
          <a:p>
            <a:endParaRPr lang="en-US" dirty="0"/>
          </a:p>
        </p:txBody>
      </p:sp>
    </p:spTree>
    <p:extLst>
      <p:ext uri="{BB962C8B-B14F-4D97-AF65-F5344CB8AC3E}">
        <p14:creationId xmlns:p14="http://schemas.microsoft.com/office/powerpoint/2010/main" val="2469798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910A-B2E7-428B-8238-BA5611E65E2E}"/>
              </a:ext>
            </a:extLst>
          </p:cNvPr>
          <p:cNvSpPr>
            <a:spLocks noGrp="1"/>
          </p:cNvSpPr>
          <p:nvPr>
            <p:ph type="title"/>
          </p:nvPr>
        </p:nvSpPr>
        <p:spPr/>
        <p:txBody>
          <a:bodyPr>
            <a:normAutofit/>
          </a:bodyPr>
          <a:lstStyle/>
          <a:p>
            <a:r>
              <a:rPr lang="en-US" dirty="0"/>
              <a:t>UNDERSTANDING DOCUMENT VIEW</a:t>
            </a:r>
          </a:p>
        </p:txBody>
      </p:sp>
      <p:sp>
        <p:nvSpPr>
          <p:cNvPr id="3" name="Content Placeholder 2">
            <a:extLst>
              <a:ext uri="{FF2B5EF4-FFF2-40B4-BE49-F238E27FC236}">
                <a16:creationId xmlns:a16="http://schemas.microsoft.com/office/drawing/2014/main" id="{7B48FEE6-FEDA-4932-A7F6-2498B6565565}"/>
              </a:ext>
            </a:extLst>
          </p:cNvPr>
          <p:cNvSpPr>
            <a:spLocks noGrp="1"/>
          </p:cNvSpPr>
          <p:nvPr>
            <p:ph idx="1"/>
          </p:nvPr>
        </p:nvSpPr>
        <p:spPr/>
        <p:txBody>
          <a:bodyPr>
            <a:normAutofit lnSpcReduction="10000"/>
          </a:bodyPr>
          <a:lstStyle/>
          <a:p>
            <a:r>
              <a:rPr lang="en-US" dirty="0"/>
              <a:t>In Microsoft Word , you can display your document in one of five views: </a:t>
            </a:r>
          </a:p>
          <a:p>
            <a:pPr marL="0" indent="0">
              <a:buNone/>
            </a:pPr>
            <a:r>
              <a:rPr lang="en-US" b="1" dirty="0"/>
              <a:t>1. Draft view: </a:t>
            </a:r>
            <a:r>
              <a:rPr lang="en-US" dirty="0"/>
              <a:t>Draft view is the most frequently used view. You use Draft view to quickly edit your document.</a:t>
            </a:r>
          </a:p>
          <a:p>
            <a:pPr marL="0" indent="0">
              <a:buNone/>
            </a:pPr>
            <a:r>
              <a:rPr lang="en-US" b="1" dirty="0"/>
              <a:t>2. Web Layout: </a:t>
            </a:r>
            <a:r>
              <a:rPr lang="en-US" dirty="0"/>
              <a:t>Web Layout view enables you to see your document as it would appear in a browser such as Internet Explorer. </a:t>
            </a:r>
          </a:p>
          <a:p>
            <a:pPr marL="0" indent="0">
              <a:buNone/>
            </a:pPr>
            <a:r>
              <a:rPr lang="en-US" b="1" dirty="0"/>
              <a:t>3. Print Layout: </a:t>
            </a:r>
            <a:r>
              <a:rPr lang="en-US" dirty="0"/>
              <a:t>The Print Layout view shows the document as it will look when it is printed. </a:t>
            </a:r>
          </a:p>
          <a:p>
            <a:pPr marL="0" indent="0">
              <a:buNone/>
            </a:pPr>
            <a:r>
              <a:rPr lang="en-US" b="1" dirty="0"/>
              <a:t>4. Full Screen reading: </a:t>
            </a:r>
            <a:r>
              <a:rPr lang="en-US" dirty="0"/>
              <a:t>Reading Layout view formats your screen to make reading your document more comfortable. </a:t>
            </a:r>
          </a:p>
          <a:p>
            <a:pPr marL="0" indent="0">
              <a:buNone/>
            </a:pPr>
            <a:r>
              <a:rPr lang="en-US" b="1" dirty="0"/>
              <a:t>5. Outline Layout: </a:t>
            </a:r>
            <a:r>
              <a:rPr lang="en-US" dirty="0"/>
              <a:t>Outline view displays the document in outline form. You can display headings without the text. If you move a heading, the accompanying text moves with it.</a:t>
            </a:r>
          </a:p>
          <a:p>
            <a:endParaRPr lang="en-US" dirty="0"/>
          </a:p>
        </p:txBody>
      </p:sp>
    </p:spTree>
    <p:extLst>
      <p:ext uri="{BB962C8B-B14F-4D97-AF65-F5344CB8AC3E}">
        <p14:creationId xmlns:p14="http://schemas.microsoft.com/office/powerpoint/2010/main" val="177693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7C20-F548-4B74-841B-83CB0005F868}"/>
              </a:ext>
            </a:extLst>
          </p:cNvPr>
          <p:cNvSpPr>
            <a:spLocks noGrp="1"/>
          </p:cNvSpPr>
          <p:nvPr>
            <p:ph type="title"/>
          </p:nvPr>
        </p:nvSpPr>
        <p:spPr/>
        <p:txBody>
          <a:bodyPr/>
          <a:lstStyle/>
          <a:p>
            <a:r>
              <a:rPr lang="en-US" dirty="0"/>
              <a:t>START TYPING</a:t>
            </a:r>
          </a:p>
        </p:txBody>
      </p:sp>
      <p:sp>
        <p:nvSpPr>
          <p:cNvPr id="3" name="Content Placeholder 2">
            <a:extLst>
              <a:ext uri="{FF2B5EF4-FFF2-40B4-BE49-F238E27FC236}">
                <a16:creationId xmlns:a16="http://schemas.microsoft.com/office/drawing/2014/main" id="{9CEC30DC-2763-42D4-BB5D-77CA2388519E}"/>
              </a:ext>
            </a:extLst>
          </p:cNvPr>
          <p:cNvSpPr>
            <a:spLocks noGrp="1"/>
          </p:cNvSpPr>
          <p:nvPr>
            <p:ph idx="1"/>
          </p:nvPr>
        </p:nvSpPr>
        <p:spPr/>
        <p:txBody>
          <a:bodyPr>
            <a:normAutofit/>
          </a:bodyPr>
          <a:lstStyle/>
          <a:p>
            <a:r>
              <a:rPr lang="en-US" dirty="0"/>
              <a:t>In the document, look for the cursor, which tells you where the content you type will appear on the page. Word waits for you to start typing.</a:t>
            </a:r>
          </a:p>
          <a:p>
            <a:r>
              <a:rPr lang="en-US" dirty="0"/>
              <a:t>If you’d like to start typing further down the page instead of at the very top, press ENTER key on your keyboard until the cursor is where you want to type.</a:t>
            </a:r>
          </a:p>
          <a:p>
            <a:r>
              <a:rPr lang="en-US" dirty="0"/>
              <a:t>The cursor – a blinking vertical line in the upper-left corner of the page</a:t>
            </a:r>
          </a:p>
          <a:p>
            <a:r>
              <a:rPr lang="en-US" dirty="0"/>
              <a:t>When you start typing, the text you type pushes the cursor to the right. If you get to the end of a line, just continue to type. The text and the insertion point will move on to the next line for you.</a:t>
            </a:r>
          </a:p>
          <a:p>
            <a:endParaRPr lang="en-US" dirty="0"/>
          </a:p>
          <a:p>
            <a:endParaRPr lang="en-US" dirty="0"/>
          </a:p>
        </p:txBody>
      </p:sp>
    </p:spTree>
    <p:extLst>
      <p:ext uri="{BB962C8B-B14F-4D97-AF65-F5344CB8AC3E}">
        <p14:creationId xmlns:p14="http://schemas.microsoft.com/office/powerpoint/2010/main" val="192011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70A2-92E7-4CD6-B833-DCE5B2707D3B}"/>
              </a:ext>
            </a:extLst>
          </p:cNvPr>
          <p:cNvSpPr>
            <a:spLocks noGrp="1"/>
          </p:cNvSpPr>
          <p:nvPr>
            <p:ph type="title"/>
          </p:nvPr>
        </p:nvSpPr>
        <p:spPr/>
        <p:txBody>
          <a:bodyPr>
            <a:normAutofit fontScale="90000"/>
          </a:bodyPr>
          <a:lstStyle/>
          <a:p>
            <a:br>
              <a:rPr lang="en-US" dirty="0"/>
            </a:br>
            <a:r>
              <a:rPr lang="en-US" dirty="0"/>
              <a:t>WORD PROCESSING</a:t>
            </a:r>
            <a:br>
              <a:rPr lang="en-US" dirty="0"/>
            </a:br>
            <a:endParaRPr lang="en-US" dirty="0"/>
          </a:p>
        </p:txBody>
      </p:sp>
      <p:sp>
        <p:nvSpPr>
          <p:cNvPr id="3" name="Content Placeholder 2">
            <a:extLst>
              <a:ext uri="{FF2B5EF4-FFF2-40B4-BE49-F238E27FC236}">
                <a16:creationId xmlns:a16="http://schemas.microsoft.com/office/drawing/2014/main" id="{4E56E3E3-3FB9-49AD-BC29-C71617FAB232}"/>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DokChampa" panose="020B0604020202020204" pitchFamily="34" charset="-34"/>
              </a:rPr>
              <a:t>A word processing program allows us to manipulate text and related objects such as pictures.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DokChampa" panose="020B0604020202020204" pitchFamily="34" charset="-34"/>
              </a:rPr>
              <a:t>The main purpose of a word processing program is to permit the user to create text documents, edit (insert, delete and replace) text and objects, format the document to increase readability and appearance, print a copy of the document, and save the document for future use or reference.</a:t>
            </a:r>
          </a:p>
          <a:p>
            <a:endParaRPr lang="en-US" dirty="0"/>
          </a:p>
        </p:txBody>
      </p:sp>
    </p:spTree>
    <p:extLst>
      <p:ext uri="{BB962C8B-B14F-4D97-AF65-F5344CB8AC3E}">
        <p14:creationId xmlns:p14="http://schemas.microsoft.com/office/powerpoint/2010/main" val="300178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C252-A170-45DB-95D6-C99D3E3CD96F}"/>
              </a:ext>
            </a:extLst>
          </p:cNvPr>
          <p:cNvSpPr>
            <a:spLocks noGrp="1"/>
          </p:cNvSpPr>
          <p:nvPr>
            <p:ph type="title"/>
          </p:nvPr>
        </p:nvSpPr>
        <p:spPr/>
        <p:txBody>
          <a:bodyPr/>
          <a:lstStyle/>
          <a:p>
            <a:r>
              <a:rPr lang="en-US" dirty="0"/>
              <a:t>TYPING</a:t>
            </a:r>
          </a:p>
        </p:txBody>
      </p:sp>
      <p:sp>
        <p:nvSpPr>
          <p:cNvPr id="3" name="Content Placeholder 2">
            <a:extLst>
              <a:ext uri="{FF2B5EF4-FFF2-40B4-BE49-F238E27FC236}">
                <a16:creationId xmlns:a16="http://schemas.microsoft.com/office/drawing/2014/main" id="{129C24D9-D397-4AE8-A668-EE8FB8184169}"/>
              </a:ext>
            </a:extLst>
          </p:cNvPr>
          <p:cNvSpPr>
            <a:spLocks noGrp="1"/>
          </p:cNvSpPr>
          <p:nvPr>
            <p:ph idx="1"/>
          </p:nvPr>
        </p:nvSpPr>
        <p:spPr/>
        <p:txBody>
          <a:bodyPr>
            <a:normAutofit/>
          </a:bodyPr>
          <a:lstStyle/>
          <a:p>
            <a:r>
              <a:rPr lang="en-US" dirty="0"/>
              <a:t>Once you’ve finished typing your first paragraph, press ENTER key to go to the next paragraph. </a:t>
            </a:r>
          </a:p>
          <a:p>
            <a:r>
              <a:rPr lang="en-US" dirty="0"/>
              <a:t>If you want more space between the two paragraphs (or any two paragraphs), press ENTER again and then start typing your second paragraph.</a:t>
            </a:r>
          </a:p>
          <a:p>
            <a:r>
              <a:rPr lang="en-US" dirty="0"/>
              <a:t>If you make a mistake while typing, just press the BACKSPACE key to “erase” the incorrect characters or words.</a:t>
            </a:r>
          </a:p>
          <a:p>
            <a:endParaRPr lang="en-US" dirty="0"/>
          </a:p>
        </p:txBody>
      </p:sp>
    </p:spTree>
    <p:extLst>
      <p:ext uri="{BB962C8B-B14F-4D97-AF65-F5344CB8AC3E}">
        <p14:creationId xmlns:p14="http://schemas.microsoft.com/office/powerpoint/2010/main" val="737353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47F9-44ED-44E7-B30A-DF3EF4FD6B4B}"/>
              </a:ext>
            </a:extLst>
          </p:cNvPr>
          <p:cNvSpPr>
            <a:spLocks noGrp="1"/>
          </p:cNvSpPr>
          <p:nvPr>
            <p:ph type="title"/>
          </p:nvPr>
        </p:nvSpPr>
        <p:spPr/>
        <p:txBody>
          <a:bodyPr>
            <a:normAutofit/>
          </a:bodyPr>
          <a:lstStyle/>
          <a:p>
            <a:r>
              <a:rPr lang="en-US" dirty="0"/>
              <a:t>FIX GRAMMAR AND SPELLING MISTAKES</a:t>
            </a:r>
          </a:p>
        </p:txBody>
      </p:sp>
      <p:sp>
        <p:nvSpPr>
          <p:cNvPr id="3" name="Content Placeholder 2">
            <a:extLst>
              <a:ext uri="{FF2B5EF4-FFF2-40B4-BE49-F238E27FC236}">
                <a16:creationId xmlns:a16="http://schemas.microsoft.com/office/drawing/2014/main" id="{7654C321-82C0-4918-BDEF-00AE6B9F21D1}"/>
              </a:ext>
            </a:extLst>
          </p:cNvPr>
          <p:cNvSpPr>
            <a:spLocks noGrp="1"/>
          </p:cNvSpPr>
          <p:nvPr>
            <p:ph idx="1"/>
          </p:nvPr>
        </p:nvSpPr>
        <p:spPr/>
        <p:txBody>
          <a:bodyPr>
            <a:normAutofit fontScale="92500" lnSpcReduction="10000"/>
          </a:bodyPr>
          <a:lstStyle/>
          <a:p>
            <a:r>
              <a:rPr lang="en-US" dirty="0"/>
              <a:t>As you type, Word will warn you if you make spelling or grammar mistakes by inserting a wavy red, green, or blue underline beneath the text that it thinks is an error.</a:t>
            </a:r>
          </a:p>
          <a:p>
            <a:r>
              <a:rPr lang="en-US" dirty="0"/>
              <a:t>Wavy lines like these warn you of spelling and grammar mistakes.</a:t>
            </a:r>
          </a:p>
          <a:p>
            <a:r>
              <a:rPr lang="en-US" b="1" dirty="0"/>
              <a:t>Red underline</a:t>
            </a:r>
            <a:r>
              <a:rPr lang="en-US" dirty="0"/>
              <a:t>: This indicates either a possible spelling error or that Word doesn’t recognize a word, such as a proper name or place.</a:t>
            </a:r>
          </a:p>
          <a:p>
            <a:r>
              <a:rPr lang="en-US" b="1" dirty="0"/>
              <a:t>Green underline: </a:t>
            </a:r>
            <a:r>
              <a:rPr lang="en-US" dirty="0"/>
              <a:t>Word thinks that grammar should be revised.</a:t>
            </a:r>
          </a:p>
          <a:p>
            <a:r>
              <a:rPr lang="en-US" b="1" dirty="0"/>
              <a:t>Blue underline: </a:t>
            </a:r>
            <a:r>
              <a:rPr lang="en-US" dirty="0"/>
              <a:t>A word is spelled correctly but does not seem to be the correct word for the sentence. </a:t>
            </a:r>
          </a:p>
          <a:p>
            <a:pPr lvl="2"/>
            <a:r>
              <a:rPr lang="en-US" dirty="0"/>
              <a:t>For example, you type “too,” but the word should be “to.”</a:t>
            </a:r>
          </a:p>
          <a:p>
            <a:r>
              <a:rPr lang="en-US" dirty="0"/>
              <a:t>You right-click an underlined word to see suggested revisions. Click a revision to replace the word in the document and get rid of the underlines.</a:t>
            </a:r>
          </a:p>
          <a:p>
            <a:endParaRPr lang="en-US" dirty="0"/>
          </a:p>
          <a:p>
            <a:endParaRPr lang="en-US" dirty="0"/>
          </a:p>
        </p:txBody>
      </p:sp>
    </p:spTree>
    <p:extLst>
      <p:ext uri="{BB962C8B-B14F-4D97-AF65-F5344CB8AC3E}">
        <p14:creationId xmlns:p14="http://schemas.microsoft.com/office/powerpoint/2010/main" val="135063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C7B-2789-43FD-B2C4-5E249D6573BD}"/>
              </a:ext>
            </a:extLst>
          </p:cNvPr>
          <p:cNvSpPr>
            <a:spLocks noGrp="1"/>
          </p:cNvSpPr>
          <p:nvPr>
            <p:ph type="title"/>
          </p:nvPr>
        </p:nvSpPr>
        <p:spPr/>
        <p:txBody>
          <a:bodyPr/>
          <a:lstStyle/>
          <a:p>
            <a:br>
              <a:rPr lang="en-US" dirty="0"/>
            </a:br>
            <a:r>
              <a:rPr lang="en-US" dirty="0"/>
              <a:t>FIX SPELLING AND GRAMMAR MISTAKES</a:t>
            </a:r>
          </a:p>
        </p:txBody>
      </p:sp>
      <p:sp>
        <p:nvSpPr>
          <p:cNvPr id="3" name="Content Placeholder 2">
            <a:extLst>
              <a:ext uri="{FF2B5EF4-FFF2-40B4-BE49-F238E27FC236}">
                <a16:creationId xmlns:a16="http://schemas.microsoft.com/office/drawing/2014/main" id="{217F4DF4-5E48-4CBC-AB51-D879AF291DB9}"/>
              </a:ext>
            </a:extLst>
          </p:cNvPr>
          <p:cNvSpPr>
            <a:spLocks noGrp="1"/>
          </p:cNvSpPr>
          <p:nvPr>
            <p:ph idx="1"/>
          </p:nvPr>
        </p:nvSpPr>
        <p:spPr/>
        <p:txBody>
          <a:bodyPr/>
          <a:lstStyle/>
          <a:p>
            <a:r>
              <a:rPr lang="en-US" dirty="0"/>
              <a:t>You can also use Review tab under Proofing group, click Spelling and grammar to spell check your document. (Every once in a while, Word may not have an alternate spelling.  And If you print a document with the underlines, they will not show up on printed pages.)</a:t>
            </a:r>
          </a:p>
          <a:p>
            <a:r>
              <a:rPr lang="en-US" dirty="0"/>
              <a:t>A caution about green and blue underlines: Word is really good at spelling, which is pretty straightforward most of the time. But grammar and correct word usage take some judgment.</a:t>
            </a:r>
          </a:p>
          <a:p>
            <a:r>
              <a:rPr lang="en-US" dirty="0"/>
              <a:t>If you think that you are right, and Word is wrong, then you can right-click the word and ignore the suggested revisions and get rid of the underlines.</a:t>
            </a:r>
          </a:p>
          <a:p>
            <a:r>
              <a:rPr lang="en-US" b="1" dirty="0"/>
              <a:t>Tip: </a:t>
            </a:r>
            <a:r>
              <a:rPr lang="en-US" dirty="0"/>
              <a:t>If you prefer not to stop every time you see wavy underlines, you can just ignore them as you go. When you are through, you can tell Word to check spelling and grammar all at one time.</a:t>
            </a:r>
          </a:p>
          <a:p>
            <a:endParaRPr lang="en-US" dirty="0"/>
          </a:p>
        </p:txBody>
      </p:sp>
    </p:spTree>
    <p:extLst>
      <p:ext uri="{BB962C8B-B14F-4D97-AF65-F5344CB8AC3E}">
        <p14:creationId xmlns:p14="http://schemas.microsoft.com/office/powerpoint/2010/main" val="1198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672E-289F-46F8-A463-DFB2F2695116}"/>
              </a:ext>
            </a:extLst>
          </p:cNvPr>
          <p:cNvSpPr>
            <a:spLocks noGrp="1"/>
          </p:cNvSpPr>
          <p:nvPr>
            <p:ph type="title"/>
          </p:nvPr>
        </p:nvSpPr>
        <p:spPr/>
        <p:txBody>
          <a:bodyPr/>
          <a:lstStyle/>
          <a:p>
            <a:br>
              <a:rPr lang="en-US" dirty="0"/>
            </a:br>
            <a:r>
              <a:rPr lang="en-US" dirty="0"/>
              <a:t>FORMAT TEXT</a:t>
            </a:r>
          </a:p>
        </p:txBody>
      </p:sp>
      <p:sp>
        <p:nvSpPr>
          <p:cNvPr id="3" name="Content Placeholder 2">
            <a:extLst>
              <a:ext uri="{FF2B5EF4-FFF2-40B4-BE49-F238E27FC236}">
                <a16:creationId xmlns:a16="http://schemas.microsoft.com/office/drawing/2014/main" id="{4B1797ED-62DE-4665-B4A7-02E028FDB405}"/>
              </a:ext>
            </a:extLst>
          </p:cNvPr>
          <p:cNvSpPr>
            <a:spLocks noGrp="1"/>
          </p:cNvSpPr>
          <p:nvPr>
            <p:ph idx="1"/>
          </p:nvPr>
        </p:nvSpPr>
        <p:spPr/>
        <p:txBody>
          <a:bodyPr>
            <a:normAutofit fontScale="92500" lnSpcReduction="20000"/>
          </a:bodyPr>
          <a:lstStyle/>
          <a:p>
            <a:r>
              <a:rPr lang="en-US" dirty="0"/>
              <a:t>To emphasize text bold, italic, and underlined formatting are some of the ways used.</a:t>
            </a:r>
          </a:p>
          <a:p>
            <a:r>
              <a:rPr lang="en-US" dirty="0"/>
              <a:t>Calling of attention to any important information in a document can be done by adding emphasis with </a:t>
            </a:r>
            <a:r>
              <a:rPr lang="en-US" b="1" dirty="0"/>
              <a:t>bold</a:t>
            </a:r>
            <a:r>
              <a:rPr lang="en-US" dirty="0"/>
              <a:t>, </a:t>
            </a:r>
            <a:r>
              <a:rPr lang="en-US" b="1" i="1" dirty="0"/>
              <a:t>italic</a:t>
            </a:r>
            <a:r>
              <a:rPr lang="en-US" dirty="0"/>
              <a:t>, or </a:t>
            </a:r>
            <a:r>
              <a:rPr lang="en-US" b="1" u="sng" dirty="0"/>
              <a:t>underlined</a:t>
            </a:r>
            <a:r>
              <a:rPr lang="en-US" dirty="0"/>
              <a:t> formatting. </a:t>
            </a:r>
          </a:p>
          <a:p>
            <a:r>
              <a:rPr lang="en-US" b="1" dirty="0"/>
              <a:t>Let’s make the text bold using the ribbon.  </a:t>
            </a:r>
          </a:p>
          <a:p>
            <a:r>
              <a:rPr lang="en-US" dirty="0"/>
              <a:t>There are several tabs across the top. Each tab represents an activity area. </a:t>
            </a:r>
          </a:p>
          <a:p>
            <a:r>
              <a:rPr lang="en-US" dirty="0"/>
              <a:t>The second tab, Home tab, should be selected (if not, you click it to select it).</a:t>
            </a:r>
          </a:p>
          <a:p>
            <a:r>
              <a:rPr lang="en-US" dirty="0"/>
              <a:t>Each tab has several groups of commands that show related items together.</a:t>
            </a:r>
          </a:p>
          <a:p>
            <a:r>
              <a:rPr lang="en-US" dirty="0"/>
              <a:t>On the Home tab, look for Font group, where you’ll see buttons and commands that perform a specific action on your document. </a:t>
            </a:r>
          </a:p>
          <a:p>
            <a:r>
              <a:rPr lang="en-US" dirty="0"/>
              <a:t>For example, </a:t>
            </a:r>
            <a:r>
              <a:rPr lang="en-US" b="1" dirty="0"/>
              <a:t>Bold button </a:t>
            </a:r>
            <a:r>
              <a:rPr lang="en-US" dirty="0"/>
              <a:t>makes the text bold. Or you can change the </a:t>
            </a:r>
            <a:r>
              <a:rPr lang="en-US" b="1" dirty="0">
                <a:solidFill>
                  <a:srgbClr val="FF0000"/>
                </a:solidFill>
              </a:rPr>
              <a:t>font color</a:t>
            </a:r>
            <a:r>
              <a:rPr lang="en-US" dirty="0"/>
              <a:t> and </a:t>
            </a:r>
            <a:r>
              <a:rPr lang="en-US" sz="3500" dirty="0"/>
              <a:t>size</a:t>
            </a:r>
            <a:r>
              <a:rPr lang="en-US" dirty="0"/>
              <a:t> of text with the Font Color and Font Size buttons.</a:t>
            </a:r>
          </a:p>
          <a:p>
            <a:endParaRPr lang="en-US" dirty="0"/>
          </a:p>
        </p:txBody>
      </p:sp>
    </p:spTree>
    <p:extLst>
      <p:ext uri="{BB962C8B-B14F-4D97-AF65-F5344CB8AC3E}">
        <p14:creationId xmlns:p14="http://schemas.microsoft.com/office/powerpoint/2010/main" val="1062537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7311-C421-4F93-9355-FBB36488DF8A}"/>
              </a:ext>
            </a:extLst>
          </p:cNvPr>
          <p:cNvSpPr>
            <a:spLocks noGrp="1"/>
          </p:cNvSpPr>
          <p:nvPr>
            <p:ph type="title"/>
          </p:nvPr>
        </p:nvSpPr>
        <p:spPr/>
        <p:txBody>
          <a:bodyPr/>
          <a:lstStyle/>
          <a:p>
            <a:br>
              <a:rPr lang="en-US" dirty="0"/>
            </a:br>
            <a:r>
              <a:rPr lang="en-US" dirty="0"/>
              <a:t>ADD SOME STYLE</a:t>
            </a:r>
          </a:p>
        </p:txBody>
      </p:sp>
      <p:sp>
        <p:nvSpPr>
          <p:cNvPr id="3" name="Content Placeholder 2">
            <a:extLst>
              <a:ext uri="{FF2B5EF4-FFF2-40B4-BE49-F238E27FC236}">
                <a16:creationId xmlns:a16="http://schemas.microsoft.com/office/drawing/2014/main" id="{E37B298B-9375-47FD-8173-62D05B7906AA}"/>
              </a:ext>
            </a:extLst>
          </p:cNvPr>
          <p:cNvSpPr>
            <a:spLocks noGrp="1"/>
          </p:cNvSpPr>
          <p:nvPr>
            <p:ph idx="1"/>
          </p:nvPr>
        </p:nvSpPr>
        <p:spPr/>
        <p:txBody>
          <a:bodyPr/>
          <a:lstStyle/>
          <a:p>
            <a:r>
              <a:rPr lang="en-US" dirty="0"/>
              <a:t>You can make most changes to text from Font group, but formatting text this way is handy when you want to change the format of just a few characters or words.</a:t>
            </a:r>
          </a:p>
          <a:p>
            <a:r>
              <a:rPr lang="en-US" dirty="0"/>
              <a:t>However, there’s a way to make all the changes with just one command, by using styles.</a:t>
            </a:r>
          </a:p>
          <a:p>
            <a:r>
              <a:rPr lang="en-US" dirty="0"/>
              <a:t>The </a:t>
            </a:r>
            <a:r>
              <a:rPr lang="en-US" b="1" dirty="0"/>
              <a:t>Paragraph</a:t>
            </a:r>
            <a:r>
              <a:rPr lang="en-US" dirty="0"/>
              <a:t> and </a:t>
            </a:r>
            <a:r>
              <a:rPr lang="en-US" b="1" dirty="0"/>
              <a:t>Styles groups</a:t>
            </a:r>
            <a:r>
              <a:rPr lang="en-US" dirty="0"/>
              <a:t>, on the Home tab</a:t>
            </a:r>
          </a:p>
          <a:p>
            <a:r>
              <a:rPr lang="en-US" dirty="0"/>
              <a:t>The styles are on the Home tab, in the Styles group. </a:t>
            </a:r>
          </a:p>
          <a:p>
            <a:r>
              <a:rPr lang="en-US" dirty="0"/>
              <a:t>You just choose the style you want, and the text size, font, attributes, and paragraph formatting are changed for you automatically.</a:t>
            </a:r>
          </a:p>
          <a:p>
            <a:endParaRPr lang="en-US" dirty="0"/>
          </a:p>
        </p:txBody>
      </p:sp>
    </p:spTree>
    <p:extLst>
      <p:ext uri="{BB962C8B-B14F-4D97-AF65-F5344CB8AC3E}">
        <p14:creationId xmlns:p14="http://schemas.microsoft.com/office/powerpoint/2010/main" val="2532048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CA34-7FCE-451D-8AB0-38D103480071}"/>
              </a:ext>
            </a:extLst>
          </p:cNvPr>
          <p:cNvSpPr>
            <a:spLocks noGrp="1"/>
          </p:cNvSpPr>
          <p:nvPr>
            <p:ph type="title"/>
          </p:nvPr>
        </p:nvSpPr>
        <p:spPr/>
        <p:txBody>
          <a:bodyPr/>
          <a:lstStyle/>
          <a:p>
            <a:br>
              <a:rPr lang="en-US" dirty="0"/>
            </a:br>
            <a:r>
              <a:rPr lang="en-US" dirty="0"/>
              <a:t>CHANGE MARGINS</a:t>
            </a:r>
          </a:p>
        </p:txBody>
      </p:sp>
      <p:sp>
        <p:nvSpPr>
          <p:cNvPr id="3" name="Content Placeholder 2">
            <a:extLst>
              <a:ext uri="{FF2B5EF4-FFF2-40B4-BE49-F238E27FC236}">
                <a16:creationId xmlns:a16="http://schemas.microsoft.com/office/drawing/2014/main" id="{CD3437B3-A3B9-4AE7-947D-8366A31ED3E6}"/>
              </a:ext>
            </a:extLst>
          </p:cNvPr>
          <p:cNvSpPr>
            <a:spLocks noGrp="1"/>
          </p:cNvSpPr>
          <p:nvPr>
            <p:ph idx="1"/>
          </p:nvPr>
        </p:nvSpPr>
        <p:spPr/>
        <p:txBody>
          <a:bodyPr>
            <a:normAutofit/>
          </a:bodyPr>
          <a:lstStyle/>
          <a:p>
            <a:r>
              <a:rPr lang="en-US" dirty="0"/>
              <a:t>Page margins are the blank spaces around the edges of the page. There is a 1-inch (2.54 cm) page margin at the top, bottom, left, and right sides of the page.</a:t>
            </a:r>
          </a:p>
          <a:p>
            <a:r>
              <a:rPr lang="en-US" dirty="0"/>
              <a:t>This is the most common margin width, which you might use for most of your documents. </a:t>
            </a:r>
          </a:p>
          <a:p>
            <a:r>
              <a:rPr lang="en-US" dirty="0"/>
              <a:t>But if you want different margins, you should know how to change them, which you can at any time from the Margins button on the layout tab.</a:t>
            </a:r>
          </a:p>
          <a:p>
            <a:r>
              <a:rPr lang="en-US" b="1" dirty="0"/>
              <a:t>When might you want different margins? </a:t>
            </a:r>
          </a:p>
          <a:p>
            <a:r>
              <a:rPr lang="en-US" dirty="0"/>
              <a:t>When you type for example a very brief letter, or a recipe, an invitation, or a poem, you might like different margins.</a:t>
            </a:r>
          </a:p>
          <a:p>
            <a:endParaRPr lang="en-US" dirty="0"/>
          </a:p>
        </p:txBody>
      </p:sp>
    </p:spTree>
    <p:extLst>
      <p:ext uri="{BB962C8B-B14F-4D97-AF65-F5344CB8AC3E}">
        <p14:creationId xmlns:p14="http://schemas.microsoft.com/office/powerpoint/2010/main" val="418125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4B89-6B97-48EB-A5C3-367603C18512}"/>
              </a:ext>
            </a:extLst>
          </p:cNvPr>
          <p:cNvSpPr>
            <a:spLocks noGrp="1"/>
          </p:cNvSpPr>
          <p:nvPr>
            <p:ph type="title"/>
          </p:nvPr>
        </p:nvSpPr>
        <p:spPr/>
        <p:txBody>
          <a:bodyPr/>
          <a:lstStyle/>
          <a:p>
            <a:br>
              <a:rPr lang="en-US" dirty="0"/>
            </a:br>
            <a:r>
              <a:rPr lang="en-US" dirty="0"/>
              <a:t>CHANGE MARGINS</a:t>
            </a:r>
          </a:p>
        </p:txBody>
      </p:sp>
      <p:sp>
        <p:nvSpPr>
          <p:cNvPr id="3" name="Content Placeholder 2">
            <a:extLst>
              <a:ext uri="{FF2B5EF4-FFF2-40B4-BE49-F238E27FC236}">
                <a16:creationId xmlns:a16="http://schemas.microsoft.com/office/drawing/2014/main" id="{73062988-EF63-4506-8715-C1B14FAD8B0E}"/>
              </a:ext>
            </a:extLst>
          </p:cNvPr>
          <p:cNvSpPr>
            <a:spLocks noGrp="1"/>
          </p:cNvSpPr>
          <p:nvPr>
            <p:ph idx="1"/>
          </p:nvPr>
        </p:nvSpPr>
        <p:spPr/>
        <p:txBody>
          <a:bodyPr/>
          <a:lstStyle/>
          <a:p>
            <a:r>
              <a:rPr lang="en-US" dirty="0"/>
              <a:t>To use the ribbon to change margins, use the </a:t>
            </a:r>
            <a:r>
              <a:rPr lang="en-US" b="1" dirty="0"/>
              <a:t>Layout tab</a:t>
            </a:r>
            <a:r>
              <a:rPr lang="en-US" dirty="0"/>
              <a:t>.</a:t>
            </a:r>
          </a:p>
          <a:p>
            <a:r>
              <a:rPr lang="en-US" dirty="0"/>
              <a:t>Click Layout tab to select it, and then, in Page Setup group, you click Margins. </a:t>
            </a:r>
          </a:p>
          <a:p>
            <a:r>
              <a:rPr lang="en-US" dirty="0"/>
              <a:t>You’ll see different margin sizes, shown in little pictures (icons), along with the measurements for each of the margins.</a:t>
            </a:r>
          </a:p>
          <a:p>
            <a:r>
              <a:rPr lang="en-US" dirty="0"/>
              <a:t>The highlighted margin in the list is Normal, the current margin. To get narrower margins, you can click Narrow. </a:t>
            </a:r>
          </a:p>
          <a:p>
            <a:r>
              <a:rPr lang="en-US" dirty="0"/>
              <a:t>If you want the left and right margins to be much wider, click Wide.</a:t>
            </a:r>
          </a:p>
          <a:p>
            <a:endParaRPr lang="en-US" dirty="0"/>
          </a:p>
        </p:txBody>
      </p:sp>
    </p:spTree>
    <p:extLst>
      <p:ext uri="{BB962C8B-B14F-4D97-AF65-F5344CB8AC3E}">
        <p14:creationId xmlns:p14="http://schemas.microsoft.com/office/powerpoint/2010/main" val="1536594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5F74-8C9C-4AC1-8BFA-157D43CA768C}"/>
              </a:ext>
            </a:extLst>
          </p:cNvPr>
          <p:cNvSpPr>
            <a:spLocks noGrp="1"/>
          </p:cNvSpPr>
          <p:nvPr>
            <p:ph type="title"/>
          </p:nvPr>
        </p:nvSpPr>
        <p:spPr/>
        <p:txBody>
          <a:bodyPr/>
          <a:lstStyle/>
          <a:p>
            <a:br>
              <a:rPr lang="en-US" dirty="0"/>
            </a:br>
            <a:r>
              <a:rPr lang="en-US" dirty="0"/>
              <a:t>CHANGE MARGINS</a:t>
            </a:r>
          </a:p>
        </p:txBody>
      </p:sp>
      <p:sp>
        <p:nvSpPr>
          <p:cNvPr id="3" name="Content Placeholder 2">
            <a:extLst>
              <a:ext uri="{FF2B5EF4-FFF2-40B4-BE49-F238E27FC236}">
                <a16:creationId xmlns:a16="http://schemas.microsoft.com/office/drawing/2014/main" id="{F4560FC8-2B5E-4290-A6A0-FA02ACC37083}"/>
              </a:ext>
            </a:extLst>
          </p:cNvPr>
          <p:cNvSpPr>
            <a:spLocks noGrp="1"/>
          </p:cNvSpPr>
          <p:nvPr>
            <p:ph idx="1"/>
          </p:nvPr>
        </p:nvSpPr>
        <p:spPr/>
        <p:txBody>
          <a:bodyPr/>
          <a:lstStyle/>
          <a:p>
            <a:r>
              <a:rPr lang="en-US" dirty="0"/>
              <a:t>When you click the margin type that you want, your entire document automatically changes to the margin type you selected.</a:t>
            </a:r>
          </a:p>
          <a:p>
            <a:r>
              <a:rPr lang="en-US" dirty="0"/>
              <a:t>When you choose a margin, the icon for the margin you chose gets a different color background (gets highlighted).</a:t>
            </a:r>
          </a:p>
          <a:p>
            <a:r>
              <a:rPr lang="en-US" dirty="0"/>
              <a:t>If you click Margins button again, that background color tells you which margin size has been set for your document.</a:t>
            </a:r>
          </a:p>
          <a:p>
            <a:endParaRPr lang="en-US" dirty="0"/>
          </a:p>
        </p:txBody>
      </p:sp>
    </p:spTree>
    <p:extLst>
      <p:ext uri="{BB962C8B-B14F-4D97-AF65-F5344CB8AC3E}">
        <p14:creationId xmlns:p14="http://schemas.microsoft.com/office/powerpoint/2010/main" val="1360781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42CF-CD85-46B4-9269-94062AE7B4DF}"/>
              </a:ext>
            </a:extLst>
          </p:cNvPr>
          <p:cNvSpPr>
            <a:spLocks noGrp="1"/>
          </p:cNvSpPr>
          <p:nvPr>
            <p:ph type="title"/>
          </p:nvPr>
        </p:nvSpPr>
        <p:spPr/>
        <p:txBody>
          <a:bodyPr>
            <a:normAutofit/>
          </a:bodyPr>
          <a:lstStyle/>
          <a:p>
            <a:br>
              <a:rPr lang="en-US" sz="3200" dirty="0"/>
            </a:br>
            <a:r>
              <a:rPr lang="en-US" sz="3200" dirty="0"/>
              <a:t>SAVE, PRINT AND CLOSE YOUR DOCUMENT.</a:t>
            </a:r>
          </a:p>
        </p:txBody>
      </p:sp>
      <p:sp>
        <p:nvSpPr>
          <p:cNvPr id="3" name="Content Placeholder 2">
            <a:extLst>
              <a:ext uri="{FF2B5EF4-FFF2-40B4-BE49-F238E27FC236}">
                <a16:creationId xmlns:a16="http://schemas.microsoft.com/office/drawing/2014/main" id="{FE2E7023-91FF-44B1-BA78-78A8F3B586F9}"/>
              </a:ext>
            </a:extLst>
          </p:cNvPr>
          <p:cNvSpPr>
            <a:spLocks noGrp="1"/>
          </p:cNvSpPr>
          <p:nvPr>
            <p:ph idx="1"/>
          </p:nvPr>
        </p:nvSpPr>
        <p:spPr/>
        <p:txBody>
          <a:bodyPr>
            <a:normAutofit/>
          </a:bodyPr>
          <a:lstStyle/>
          <a:p>
            <a:r>
              <a:rPr lang="en-US" dirty="0"/>
              <a:t>At some point you may have a sentence or several paragraphs of ideas, facts, or figures that you would regret losing if a power failure shut your computer off.</a:t>
            </a:r>
          </a:p>
          <a:p>
            <a:r>
              <a:rPr lang="en-US" dirty="0"/>
              <a:t>To keep your work, you have to save it, and it’s never too early to do that.</a:t>
            </a:r>
          </a:p>
          <a:p>
            <a:r>
              <a:rPr lang="en-US" dirty="0"/>
              <a:t>Backstage view, where you can save and print your document.</a:t>
            </a:r>
          </a:p>
          <a:p>
            <a:r>
              <a:rPr lang="en-US" dirty="0"/>
              <a:t>On the ribbon, Click the first tab, File tab. This opens a large window called the Backstage, a place where you take care of a lot of things, such as saving you document, and printing it.</a:t>
            </a:r>
          </a:p>
          <a:p>
            <a:r>
              <a:rPr lang="en-US" dirty="0"/>
              <a:t>In the left column, Click Save or Save As. </a:t>
            </a:r>
          </a:p>
        </p:txBody>
      </p:sp>
    </p:spTree>
    <p:extLst>
      <p:ext uri="{BB962C8B-B14F-4D97-AF65-F5344CB8AC3E}">
        <p14:creationId xmlns:p14="http://schemas.microsoft.com/office/powerpoint/2010/main" val="3898703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065A-6E0C-41B6-AFB9-954D44CAB597}"/>
              </a:ext>
            </a:extLst>
          </p:cNvPr>
          <p:cNvSpPr>
            <a:spLocks noGrp="1"/>
          </p:cNvSpPr>
          <p:nvPr>
            <p:ph type="title"/>
          </p:nvPr>
        </p:nvSpPr>
        <p:spPr/>
        <p:txBody>
          <a:bodyPr>
            <a:normAutofit/>
          </a:bodyPr>
          <a:lstStyle/>
          <a:p>
            <a:br>
              <a:rPr lang="en-US" dirty="0"/>
            </a:br>
            <a:r>
              <a:rPr lang="en-US" dirty="0"/>
              <a:t>MOVING AROUND THE DOCUMENT</a:t>
            </a:r>
          </a:p>
        </p:txBody>
      </p:sp>
      <p:sp>
        <p:nvSpPr>
          <p:cNvPr id="3" name="Content Placeholder 2">
            <a:extLst>
              <a:ext uri="{FF2B5EF4-FFF2-40B4-BE49-F238E27FC236}">
                <a16:creationId xmlns:a16="http://schemas.microsoft.com/office/drawing/2014/main" id="{3F4DF38A-ED74-4D9F-B21A-D4058A9AC4DA}"/>
              </a:ext>
            </a:extLst>
          </p:cNvPr>
          <p:cNvSpPr>
            <a:spLocks noGrp="1"/>
          </p:cNvSpPr>
          <p:nvPr>
            <p:ph idx="1"/>
          </p:nvPr>
        </p:nvSpPr>
        <p:spPr/>
        <p:txBody>
          <a:bodyPr>
            <a:normAutofit/>
          </a:bodyPr>
          <a:lstStyle/>
          <a:p>
            <a:r>
              <a:rPr lang="en-US" dirty="0"/>
              <a:t>The cursor (the vertical line) is at the end of the paragraph. To type anywhere else in the document, you need to move the cursor to that place.</a:t>
            </a:r>
          </a:p>
          <a:p>
            <a:r>
              <a:rPr lang="en-US" dirty="0"/>
              <a:t>Move the cursor to another location by moving the pointer and then clicking, or by using the keyboard.</a:t>
            </a:r>
          </a:p>
          <a:p>
            <a:r>
              <a:rPr lang="en-US" dirty="0"/>
              <a:t>Here are a couple of ways to do that:</a:t>
            </a:r>
          </a:p>
          <a:p>
            <a:r>
              <a:rPr lang="en-US" dirty="0"/>
              <a:t>With your mouse, move the cursor to where you want to type and then click to insert the cursor. Then start typing. Or…</a:t>
            </a:r>
          </a:p>
          <a:p>
            <a:r>
              <a:rPr lang="en-US" dirty="0"/>
              <a:t>Press the </a:t>
            </a:r>
            <a:r>
              <a:rPr lang="en-US" b="1" dirty="0"/>
              <a:t>UP ARROW  </a:t>
            </a:r>
            <a:r>
              <a:rPr lang="en-US" dirty="0"/>
              <a:t>on your keyboard to move the cursor up one line at a time. You can also use LEFT  ARROW to move the cursor left, one character at a time.</a:t>
            </a:r>
          </a:p>
          <a:p>
            <a:pPr marL="0" indent="0">
              <a:buNone/>
            </a:pPr>
            <a:endParaRPr lang="en-US" dirty="0"/>
          </a:p>
        </p:txBody>
      </p:sp>
    </p:spTree>
    <p:extLst>
      <p:ext uri="{BB962C8B-B14F-4D97-AF65-F5344CB8AC3E}">
        <p14:creationId xmlns:p14="http://schemas.microsoft.com/office/powerpoint/2010/main" val="69601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CDD9-9DE6-4868-926F-2639E8C95CDC}"/>
              </a:ext>
            </a:extLst>
          </p:cNvPr>
          <p:cNvSpPr>
            <a:spLocks noGrp="1"/>
          </p:cNvSpPr>
          <p:nvPr>
            <p:ph type="title"/>
          </p:nvPr>
        </p:nvSpPr>
        <p:spPr/>
        <p:txBody>
          <a:bodyPr>
            <a:normAutofit fontScale="90000"/>
          </a:bodyPr>
          <a:lstStyle/>
          <a:p>
            <a:br>
              <a:rPr lang="en-US" dirty="0"/>
            </a:br>
            <a:r>
              <a:rPr lang="en-US" dirty="0"/>
              <a:t>BASICS OF WORD PROCESSSING USING MICROSOFT WORD</a:t>
            </a:r>
            <a:br>
              <a:rPr lang="en-US" dirty="0"/>
            </a:br>
            <a:endParaRPr lang="en-US" dirty="0"/>
          </a:p>
        </p:txBody>
      </p:sp>
      <p:sp>
        <p:nvSpPr>
          <p:cNvPr id="3" name="Content Placeholder 2">
            <a:extLst>
              <a:ext uri="{FF2B5EF4-FFF2-40B4-BE49-F238E27FC236}">
                <a16:creationId xmlns:a16="http://schemas.microsoft.com/office/drawing/2014/main" id="{A2FC233F-2375-4E5F-8687-46CB217727E1}"/>
              </a:ext>
            </a:extLst>
          </p:cNvPr>
          <p:cNvSpPr>
            <a:spLocks noGrp="1"/>
          </p:cNvSpPr>
          <p:nvPr>
            <p:ph idx="1"/>
          </p:nvPr>
        </p:nvSpPr>
        <p:spPr/>
        <p:txBody>
          <a:bodyPr>
            <a:normAutofit/>
          </a:bodyPr>
          <a:lstStyle/>
          <a:p>
            <a:r>
              <a:rPr lang="en-US" dirty="0"/>
              <a:t>Microsoft Word is a word processing software package. You can use it to type letters, reports, and other documents.</a:t>
            </a:r>
          </a:p>
          <a:p>
            <a:r>
              <a:rPr lang="en-US" b="1" i="1" dirty="0"/>
              <a:t>STARTING WORD</a:t>
            </a:r>
          </a:p>
          <a:p>
            <a:pPr lvl="2">
              <a:buFont typeface="+mj-lt"/>
              <a:buAutoNum type="arabicPeriod"/>
            </a:pPr>
            <a:r>
              <a:rPr lang="en-US" sz="1800" dirty="0"/>
              <a:t>Through search box, type “</a:t>
            </a:r>
            <a:r>
              <a:rPr lang="en-US" sz="1800" b="1" dirty="0"/>
              <a:t>Word</a:t>
            </a:r>
            <a:r>
              <a:rPr lang="en-US" sz="1800" dirty="0"/>
              <a:t>”. </a:t>
            </a:r>
          </a:p>
          <a:p>
            <a:pPr lvl="2">
              <a:buFont typeface="+mj-lt"/>
              <a:buAutoNum type="arabicPeriod"/>
            </a:pPr>
            <a:r>
              <a:rPr lang="en-US" sz="1800" dirty="0"/>
              <a:t>If pinned in the start screen. Click the start menu and select Word</a:t>
            </a:r>
          </a:p>
          <a:p>
            <a:pPr lvl="2">
              <a:buFont typeface="+mj-lt"/>
              <a:buAutoNum type="arabicPeriod"/>
            </a:pPr>
            <a:r>
              <a:rPr lang="en-US" sz="1800" dirty="0"/>
              <a:t>From the taskbar (Quick Launch Area if pinned there click on the Word icon </a:t>
            </a:r>
          </a:p>
          <a:p>
            <a:endParaRPr lang="en-US" dirty="0"/>
          </a:p>
          <a:p>
            <a:endParaRPr lang="en-US" dirty="0"/>
          </a:p>
        </p:txBody>
      </p:sp>
    </p:spTree>
    <p:extLst>
      <p:ext uri="{BB962C8B-B14F-4D97-AF65-F5344CB8AC3E}">
        <p14:creationId xmlns:p14="http://schemas.microsoft.com/office/powerpoint/2010/main" val="893140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91EE-63FE-4601-96D3-AF7CB31B7F8F}"/>
              </a:ext>
            </a:extLst>
          </p:cNvPr>
          <p:cNvSpPr>
            <a:spLocks noGrp="1"/>
          </p:cNvSpPr>
          <p:nvPr>
            <p:ph type="title"/>
          </p:nvPr>
        </p:nvSpPr>
        <p:spPr/>
        <p:txBody>
          <a:bodyPr/>
          <a:lstStyle/>
          <a:p>
            <a:br>
              <a:rPr lang="en-US" dirty="0"/>
            </a:br>
            <a:r>
              <a:rPr lang="en-US" dirty="0"/>
              <a:t>MOVING AROUND THE DOCUMENT</a:t>
            </a:r>
          </a:p>
        </p:txBody>
      </p:sp>
      <p:sp>
        <p:nvSpPr>
          <p:cNvPr id="3" name="Content Placeholder 2">
            <a:extLst>
              <a:ext uri="{FF2B5EF4-FFF2-40B4-BE49-F238E27FC236}">
                <a16:creationId xmlns:a16="http://schemas.microsoft.com/office/drawing/2014/main" id="{75260E05-917C-4DF7-B28C-1F2522BB1D46}"/>
              </a:ext>
            </a:extLst>
          </p:cNvPr>
          <p:cNvSpPr>
            <a:spLocks noGrp="1"/>
          </p:cNvSpPr>
          <p:nvPr>
            <p:ph idx="1"/>
          </p:nvPr>
        </p:nvSpPr>
        <p:spPr/>
        <p:txBody>
          <a:bodyPr/>
          <a:lstStyle/>
          <a:p>
            <a:pPr marL="0" indent="0">
              <a:buNone/>
            </a:pPr>
            <a:r>
              <a:rPr lang="en-US" b="1" dirty="0"/>
              <a:t>Tips: </a:t>
            </a:r>
          </a:p>
          <a:p>
            <a:r>
              <a:rPr lang="en-US" dirty="0"/>
              <a:t>You can also press CTRL+LEFT ARROW to move left one word at a time. (Keep in mind that in keyboard shortcuts the plus sign (+) is not a key; it just means that you press the LEFT ARROW key while holding down the CTRL key.)</a:t>
            </a:r>
          </a:p>
        </p:txBody>
      </p:sp>
    </p:spTree>
    <p:extLst>
      <p:ext uri="{BB962C8B-B14F-4D97-AF65-F5344CB8AC3E}">
        <p14:creationId xmlns:p14="http://schemas.microsoft.com/office/powerpoint/2010/main" val="600298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ADBD-3358-41C4-8875-C12ABE99DEAC}"/>
              </a:ext>
            </a:extLst>
          </p:cNvPr>
          <p:cNvSpPr>
            <a:spLocks noGrp="1"/>
          </p:cNvSpPr>
          <p:nvPr>
            <p:ph type="title"/>
          </p:nvPr>
        </p:nvSpPr>
        <p:spPr/>
        <p:txBody>
          <a:bodyPr/>
          <a:lstStyle/>
          <a:p>
            <a:br>
              <a:rPr lang="en-US" dirty="0"/>
            </a:br>
            <a:r>
              <a:rPr lang="en-US" dirty="0"/>
              <a:t>USE THE SCROLL BAR</a:t>
            </a:r>
          </a:p>
        </p:txBody>
      </p:sp>
      <p:sp>
        <p:nvSpPr>
          <p:cNvPr id="3" name="Content Placeholder 2">
            <a:extLst>
              <a:ext uri="{FF2B5EF4-FFF2-40B4-BE49-F238E27FC236}">
                <a16:creationId xmlns:a16="http://schemas.microsoft.com/office/drawing/2014/main" id="{EB6B5BC2-9B06-42D0-8CF3-7AF78F40C3B4}"/>
              </a:ext>
            </a:extLst>
          </p:cNvPr>
          <p:cNvSpPr>
            <a:spLocks noGrp="1"/>
          </p:cNvSpPr>
          <p:nvPr>
            <p:ph idx="1"/>
          </p:nvPr>
        </p:nvSpPr>
        <p:spPr/>
        <p:txBody>
          <a:bodyPr/>
          <a:lstStyle/>
          <a:p>
            <a:r>
              <a:rPr lang="en-US" dirty="0"/>
              <a:t>If your document is getting long, it may not be practical to have to continuously press arrow keys to move up or down the document. Instead, use the scroll bar.</a:t>
            </a:r>
          </a:p>
          <a:p>
            <a:pPr marL="0" indent="0">
              <a:buNone/>
            </a:pPr>
            <a:r>
              <a:rPr lang="en-US" b="1" dirty="0"/>
              <a:t>Here’s how it works:</a:t>
            </a:r>
          </a:p>
          <a:p>
            <a:r>
              <a:rPr lang="en-US" dirty="0"/>
              <a:t>The scroll bar is on the right side of the window.</a:t>
            </a:r>
          </a:p>
          <a:p>
            <a:r>
              <a:rPr lang="en-US" dirty="0"/>
              <a:t>To use it, click the scroll box, and then drag it up or down to move through a document without moving the cursor. </a:t>
            </a:r>
          </a:p>
          <a:p>
            <a:r>
              <a:rPr lang="en-US" dirty="0"/>
              <a:t>Or click the single scroll arrows at either end of the scroll bar to move up or down.</a:t>
            </a:r>
          </a:p>
          <a:p>
            <a:r>
              <a:rPr lang="en-US" dirty="0"/>
              <a:t>You can also scroll by using your keyboard. Press the PAGE UP (pg up) key to go up one screen or PAGE DOWN (pg dn) to go down one screen.</a:t>
            </a:r>
          </a:p>
          <a:p>
            <a:endParaRPr lang="en-US" dirty="0"/>
          </a:p>
        </p:txBody>
      </p:sp>
    </p:spTree>
    <p:extLst>
      <p:ext uri="{BB962C8B-B14F-4D97-AF65-F5344CB8AC3E}">
        <p14:creationId xmlns:p14="http://schemas.microsoft.com/office/powerpoint/2010/main" val="4185457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86F4-C211-4D6B-9778-2D6E67E4DE11}"/>
              </a:ext>
            </a:extLst>
          </p:cNvPr>
          <p:cNvSpPr>
            <a:spLocks noGrp="1"/>
          </p:cNvSpPr>
          <p:nvPr>
            <p:ph type="title"/>
          </p:nvPr>
        </p:nvSpPr>
        <p:spPr/>
        <p:txBody>
          <a:bodyPr/>
          <a:lstStyle/>
          <a:p>
            <a:br>
              <a:rPr lang="en-US" dirty="0"/>
            </a:br>
            <a:r>
              <a:rPr lang="en-US" dirty="0"/>
              <a:t>FORMATTING MARKS</a:t>
            </a:r>
          </a:p>
        </p:txBody>
      </p:sp>
      <p:sp>
        <p:nvSpPr>
          <p:cNvPr id="3" name="Content Placeholder 2">
            <a:extLst>
              <a:ext uri="{FF2B5EF4-FFF2-40B4-BE49-F238E27FC236}">
                <a16:creationId xmlns:a16="http://schemas.microsoft.com/office/drawing/2014/main" id="{51222E8C-BEF1-4836-8C61-A261BF084FE5}"/>
              </a:ext>
            </a:extLst>
          </p:cNvPr>
          <p:cNvSpPr>
            <a:spLocks noGrp="1"/>
          </p:cNvSpPr>
          <p:nvPr>
            <p:ph idx="1"/>
          </p:nvPr>
        </p:nvSpPr>
        <p:spPr/>
        <p:txBody>
          <a:bodyPr>
            <a:normAutofit/>
          </a:bodyPr>
          <a:lstStyle/>
          <a:p>
            <a:r>
              <a:rPr lang="en-US" dirty="0"/>
              <a:t>Use Formatting marks to see what’s going on in your document by looking at the formatting marks that MS Word automatically inserts as you type.</a:t>
            </a:r>
          </a:p>
          <a:p>
            <a:r>
              <a:rPr lang="en-US" dirty="0"/>
              <a:t>These marks are always in documents, but they are invisible to you until you display them.</a:t>
            </a:r>
          </a:p>
          <a:p>
            <a:r>
              <a:rPr lang="en-US" dirty="0"/>
              <a:t>You can use them to see if your paragraphs seem to be far apart, and the second paragraph starts farther to the right than the first paragraph.</a:t>
            </a:r>
          </a:p>
          <a:p>
            <a:r>
              <a:rPr lang="en-US" dirty="0"/>
              <a:t>For example, a dot appears every time you press the SPACEBAR, such as between words. One dot is one space; two dots are two spaces, and so on. </a:t>
            </a:r>
          </a:p>
          <a:p>
            <a:r>
              <a:rPr lang="en-US" dirty="0"/>
              <a:t>Normally there should be one space between each word.</a:t>
            </a:r>
          </a:p>
          <a:p>
            <a:endParaRPr lang="en-US" dirty="0"/>
          </a:p>
        </p:txBody>
      </p:sp>
    </p:spTree>
    <p:extLst>
      <p:ext uri="{BB962C8B-B14F-4D97-AF65-F5344CB8AC3E}">
        <p14:creationId xmlns:p14="http://schemas.microsoft.com/office/powerpoint/2010/main" val="3612300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35FA-FDB8-45C0-B14F-875ECC968673}"/>
              </a:ext>
            </a:extLst>
          </p:cNvPr>
          <p:cNvSpPr>
            <a:spLocks noGrp="1"/>
          </p:cNvSpPr>
          <p:nvPr>
            <p:ph type="title"/>
          </p:nvPr>
        </p:nvSpPr>
        <p:spPr/>
        <p:txBody>
          <a:bodyPr/>
          <a:lstStyle/>
          <a:p>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FORMATTING MARKS</a:t>
            </a:r>
            <a:endParaRPr lang="en-US" dirty="0"/>
          </a:p>
        </p:txBody>
      </p:sp>
      <p:sp>
        <p:nvSpPr>
          <p:cNvPr id="3" name="Content Placeholder 2">
            <a:extLst>
              <a:ext uri="{FF2B5EF4-FFF2-40B4-BE49-F238E27FC236}">
                <a16:creationId xmlns:a16="http://schemas.microsoft.com/office/drawing/2014/main" id="{866104D6-2A0E-410C-89CE-6BEDFFAE3E62}"/>
              </a:ext>
            </a:extLst>
          </p:cNvPr>
          <p:cNvSpPr>
            <a:spLocks noGrp="1"/>
          </p:cNvSpPr>
          <p:nvPr>
            <p:ph idx="1"/>
          </p:nvPr>
        </p:nvSpPr>
        <p:spPr/>
        <p:txBody>
          <a:bodyPr/>
          <a:lstStyle/>
          <a:p>
            <a:r>
              <a:rPr lang="en-US" dirty="0"/>
              <a:t>Word inserts a paragraph mark (     ) each time you press ENTER key to start a new paragraph. </a:t>
            </a:r>
          </a:p>
          <a:p>
            <a:r>
              <a:rPr lang="en-US" dirty="0"/>
              <a:t>For example, if there are two paragraph marks between two paragraphs, it means that ENTER was pressed twice. This creates extra space between paragraphs.</a:t>
            </a:r>
          </a:p>
          <a:p>
            <a:r>
              <a:rPr lang="en-US" dirty="0"/>
              <a:t>One arrow (    ) appears each time TAB is pressed. </a:t>
            </a:r>
          </a:p>
          <a:p>
            <a:r>
              <a:rPr lang="en-US" dirty="0"/>
              <a:t>If there is one arrow before a paragraph and two arrows before the second paragraph, this means that TAB was pressed twice in the second paragraph.</a:t>
            </a:r>
          </a:p>
          <a:p>
            <a:endParaRPr lang="en-US" dirty="0"/>
          </a:p>
          <a:p>
            <a:endParaRPr lang="en-US" dirty="0"/>
          </a:p>
        </p:txBody>
      </p:sp>
      <p:pic>
        <p:nvPicPr>
          <p:cNvPr id="4" name="Picture 3">
            <a:extLst>
              <a:ext uri="{FF2B5EF4-FFF2-40B4-BE49-F238E27FC236}">
                <a16:creationId xmlns:a16="http://schemas.microsoft.com/office/drawing/2014/main" id="{A318EA87-915A-4875-8424-FC1102C9C786}"/>
              </a:ext>
            </a:extLst>
          </p:cNvPr>
          <p:cNvPicPr>
            <a:picLocks noChangeAspect="1"/>
          </p:cNvPicPr>
          <p:nvPr/>
        </p:nvPicPr>
        <p:blipFill>
          <a:blip r:embed="rId2"/>
          <a:stretch>
            <a:fillRect/>
          </a:stretch>
        </p:blipFill>
        <p:spPr>
          <a:xfrm>
            <a:off x="6658016" y="2247826"/>
            <a:ext cx="201185" cy="188992"/>
          </a:xfrm>
          <a:prstGeom prst="rect">
            <a:avLst/>
          </a:prstGeom>
        </p:spPr>
      </p:pic>
      <p:pic>
        <p:nvPicPr>
          <p:cNvPr id="5" name="Picture 4">
            <a:extLst>
              <a:ext uri="{FF2B5EF4-FFF2-40B4-BE49-F238E27FC236}">
                <a16:creationId xmlns:a16="http://schemas.microsoft.com/office/drawing/2014/main" id="{6933AC23-A235-490A-B3AF-7D96097C6056}"/>
              </a:ext>
            </a:extLst>
          </p:cNvPr>
          <p:cNvPicPr>
            <a:picLocks noChangeAspect="1"/>
          </p:cNvPicPr>
          <p:nvPr/>
        </p:nvPicPr>
        <p:blipFill>
          <a:blip r:embed="rId3"/>
          <a:stretch>
            <a:fillRect/>
          </a:stretch>
        </p:blipFill>
        <p:spPr>
          <a:xfrm>
            <a:off x="4413232" y="3876094"/>
            <a:ext cx="158510" cy="146317"/>
          </a:xfrm>
          <a:prstGeom prst="rect">
            <a:avLst/>
          </a:prstGeom>
        </p:spPr>
      </p:pic>
    </p:spTree>
    <p:extLst>
      <p:ext uri="{BB962C8B-B14F-4D97-AF65-F5344CB8AC3E}">
        <p14:creationId xmlns:p14="http://schemas.microsoft.com/office/powerpoint/2010/main" val="615117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05D5-72BD-4D7A-8789-B3D09DE46379}"/>
              </a:ext>
            </a:extLst>
          </p:cNvPr>
          <p:cNvSpPr>
            <a:spLocks noGrp="1"/>
          </p:cNvSpPr>
          <p:nvPr>
            <p:ph type="title"/>
          </p:nvPr>
        </p:nvSpPr>
        <p:spPr/>
        <p:txBody>
          <a:bodyPr>
            <a:normAutofit/>
          </a:bodyPr>
          <a:lstStyle/>
          <a:p>
            <a:r>
              <a:rPr lang="en-US" dirty="0"/>
              <a:t>BEHIND THE SCENES WITH FORMATTING MARKS</a:t>
            </a:r>
          </a:p>
        </p:txBody>
      </p:sp>
      <p:sp>
        <p:nvSpPr>
          <p:cNvPr id="3" name="Content Placeholder 2">
            <a:extLst>
              <a:ext uri="{FF2B5EF4-FFF2-40B4-BE49-F238E27FC236}">
                <a16:creationId xmlns:a16="http://schemas.microsoft.com/office/drawing/2014/main" id="{C96B6229-04F5-46D4-872B-BE92A5AFA5E9}"/>
              </a:ext>
            </a:extLst>
          </p:cNvPr>
          <p:cNvSpPr>
            <a:spLocks noGrp="1"/>
          </p:cNvSpPr>
          <p:nvPr>
            <p:ph idx="1"/>
          </p:nvPr>
        </p:nvSpPr>
        <p:spPr/>
        <p:txBody>
          <a:bodyPr/>
          <a:lstStyle/>
          <a:p>
            <a:r>
              <a:rPr lang="en-US" dirty="0"/>
              <a:t>To see formatting marks, go to the ribbon, at the top of the window. </a:t>
            </a:r>
          </a:p>
          <a:p>
            <a:r>
              <a:rPr lang="en-US" dirty="0"/>
              <a:t>On the Home tab, in the Paragraph group, click the Show/Hide button </a:t>
            </a:r>
          </a:p>
          <a:p>
            <a:pPr marL="0" indent="0">
              <a:buNone/>
            </a:pPr>
            <a:r>
              <a:rPr lang="en-US" dirty="0"/>
              <a:t>	(      ). Click the button again to hide formatting marks.</a:t>
            </a:r>
          </a:p>
          <a:p>
            <a:endParaRPr lang="en-US" dirty="0"/>
          </a:p>
        </p:txBody>
      </p:sp>
      <p:pic>
        <p:nvPicPr>
          <p:cNvPr id="4" name="Picture 3">
            <a:extLst>
              <a:ext uri="{FF2B5EF4-FFF2-40B4-BE49-F238E27FC236}">
                <a16:creationId xmlns:a16="http://schemas.microsoft.com/office/drawing/2014/main" id="{1F12F3A2-C665-485E-9ADD-44C50550D67C}"/>
              </a:ext>
            </a:extLst>
          </p:cNvPr>
          <p:cNvPicPr>
            <a:picLocks noChangeAspect="1"/>
          </p:cNvPicPr>
          <p:nvPr/>
        </p:nvPicPr>
        <p:blipFill>
          <a:blip r:embed="rId2"/>
          <a:stretch>
            <a:fillRect/>
          </a:stretch>
        </p:blipFill>
        <p:spPr>
          <a:xfrm>
            <a:off x="3292093" y="2978812"/>
            <a:ext cx="280440" cy="237765"/>
          </a:xfrm>
          <a:prstGeom prst="rect">
            <a:avLst/>
          </a:prstGeom>
        </p:spPr>
      </p:pic>
    </p:spTree>
    <p:extLst>
      <p:ext uri="{BB962C8B-B14F-4D97-AF65-F5344CB8AC3E}">
        <p14:creationId xmlns:p14="http://schemas.microsoft.com/office/powerpoint/2010/main" val="3896544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E528-A364-4EF3-81E9-7F2F1729B8EC}"/>
              </a:ext>
            </a:extLst>
          </p:cNvPr>
          <p:cNvSpPr>
            <a:spLocks noGrp="1"/>
          </p:cNvSpPr>
          <p:nvPr>
            <p:ph type="title"/>
          </p:nvPr>
        </p:nvSpPr>
        <p:spPr/>
        <p:txBody>
          <a:bodyPr/>
          <a:lstStyle/>
          <a:p>
            <a:br>
              <a:rPr lang="en-US" dirty="0"/>
            </a:br>
            <a:r>
              <a:rPr lang="en-US" dirty="0"/>
              <a:t>MOVE TEXT BY USING CUT AND PASTE </a:t>
            </a:r>
          </a:p>
        </p:txBody>
      </p:sp>
      <p:sp>
        <p:nvSpPr>
          <p:cNvPr id="3" name="Content Placeholder 2">
            <a:extLst>
              <a:ext uri="{FF2B5EF4-FFF2-40B4-BE49-F238E27FC236}">
                <a16:creationId xmlns:a16="http://schemas.microsoft.com/office/drawing/2014/main" id="{D78ABDCD-BA1E-4147-9BE1-F8CB417A6F52}"/>
              </a:ext>
            </a:extLst>
          </p:cNvPr>
          <p:cNvSpPr>
            <a:spLocks noGrp="1"/>
          </p:cNvSpPr>
          <p:nvPr>
            <p:ph idx="1"/>
          </p:nvPr>
        </p:nvSpPr>
        <p:spPr/>
        <p:txBody>
          <a:bodyPr>
            <a:normAutofit fontScale="92500" lnSpcReduction="10000"/>
          </a:bodyPr>
          <a:lstStyle/>
          <a:p>
            <a:r>
              <a:rPr lang="en-US" dirty="0"/>
              <a:t>If you want to move text around in the document, You don’t need to delete the text and type it again where you want it. Instead, just use Cut and Paste.</a:t>
            </a:r>
          </a:p>
          <a:p>
            <a:r>
              <a:rPr lang="en-US" dirty="0"/>
              <a:t>For instance, in the first paragraph, you decide that the second sentence should be the first sentence in the paragraph.</a:t>
            </a:r>
          </a:p>
          <a:p>
            <a:pPr lvl="1"/>
            <a:r>
              <a:rPr lang="en-US" dirty="0"/>
              <a:t>Select the sentence you want to move. </a:t>
            </a:r>
          </a:p>
          <a:p>
            <a:pPr lvl="1"/>
            <a:r>
              <a:rPr lang="en-US" dirty="0"/>
              <a:t>On the ribbon, in Home tab, Click Cut (    ).</a:t>
            </a:r>
          </a:p>
          <a:p>
            <a:pPr lvl="1"/>
            <a:r>
              <a:rPr lang="en-US" dirty="0"/>
              <a:t>Move the cursor to the beginning of the paragraph, where you want the sentence to appear (after the dot formatting mark). </a:t>
            </a:r>
          </a:p>
          <a:p>
            <a:pPr lvl="1"/>
            <a:r>
              <a:rPr lang="en-US" dirty="0"/>
              <a:t>On the Home tab, in the Clipboard group, click Paste (     ).</a:t>
            </a:r>
          </a:p>
          <a:p>
            <a:r>
              <a:rPr lang="en-US" dirty="0"/>
              <a:t>In steps 2 and 4, you could instead use keyboard shortcuts to do the same thing, by pressing CTRL+X to cut (think of the X as a scissor) and CTRL+V to paste.</a:t>
            </a:r>
          </a:p>
          <a:p>
            <a:endParaRPr lang="en-US" dirty="0"/>
          </a:p>
        </p:txBody>
      </p:sp>
      <p:pic>
        <p:nvPicPr>
          <p:cNvPr id="5" name="Picture 4">
            <a:extLst>
              <a:ext uri="{FF2B5EF4-FFF2-40B4-BE49-F238E27FC236}">
                <a16:creationId xmlns:a16="http://schemas.microsoft.com/office/drawing/2014/main" id="{F1439DB6-B194-4E86-952F-C02BFC312B4F}"/>
              </a:ext>
            </a:extLst>
          </p:cNvPr>
          <p:cNvPicPr>
            <a:picLocks noChangeAspect="1"/>
          </p:cNvPicPr>
          <p:nvPr/>
        </p:nvPicPr>
        <p:blipFill>
          <a:blip r:embed="rId2"/>
          <a:stretch>
            <a:fillRect/>
          </a:stretch>
        </p:blipFill>
        <p:spPr>
          <a:xfrm>
            <a:off x="7046912" y="3711101"/>
            <a:ext cx="226337" cy="208230"/>
          </a:xfrm>
          <a:prstGeom prst="rect">
            <a:avLst/>
          </a:prstGeom>
        </p:spPr>
      </p:pic>
      <p:pic>
        <p:nvPicPr>
          <p:cNvPr id="7" name="Picture 6">
            <a:extLst>
              <a:ext uri="{FF2B5EF4-FFF2-40B4-BE49-F238E27FC236}">
                <a16:creationId xmlns:a16="http://schemas.microsoft.com/office/drawing/2014/main" id="{BF50CD9C-80CA-4AEA-AD09-1021E42BBF53}"/>
              </a:ext>
            </a:extLst>
          </p:cNvPr>
          <p:cNvPicPr>
            <a:picLocks noChangeAspect="1"/>
          </p:cNvPicPr>
          <p:nvPr/>
        </p:nvPicPr>
        <p:blipFill>
          <a:blip r:embed="rId3"/>
          <a:stretch>
            <a:fillRect/>
          </a:stretch>
        </p:blipFill>
        <p:spPr>
          <a:xfrm>
            <a:off x="8437698" y="4522681"/>
            <a:ext cx="325925" cy="353085"/>
          </a:xfrm>
          <a:prstGeom prst="rect">
            <a:avLst/>
          </a:prstGeom>
        </p:spPr>
      </p:pic>
    </p:spTree>
    <p:extLst>
      <p:ext uri="{BB962C8B-B14F-4D97-AF65-F5344CB8AC3E}">
        <p14:creationId xmlns:p14="http://schemas.microsoft.com/office/powerpoint/2010/main" val="1485027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486-705E-4BE8-A91D-905583A62314}"/>
              </a:ext>
            </a:extLst>
          </p:cNvPr>
          <p:cNvSpPr>
            <a:spLocks noGrp="1"/>
          </p:cNvSpPr>
          <p:nvPr>
            <p:ph type="title"/>
          </p:nvPr>
        </p:nvSpPr>
        <p:spPr/>
        <p:txBody>
          <a:bodyPr/>
          <a:lstStyle/>
          <a:p>
            <a:br>
              <a:rPr lang="en-US" dirty="0"/>
            </a:br>
            <a:r>
              <a:rPr lang="en-US" dirty="0"/>
              <a:t>UNDO</a:t>
            </a:r>
          </a:p>
        </p:txBody>
      </p:sp>
      <p:sp>
        <p:nvSpPr>
          <p:cNvPr id="3" name="Content Placeholder 2">
            <a:extLst>
              <a:ext uri="{FF2B5EF4-FFF2-40B4-BE49-F238E27FC236}">
                <a16:creationId xmlns:a16="http://schemas.microsoft.com/office/drawing/2014/main" id="{A32BF95A-7A40-42BB-A44F-69EB76C4E43C}"/>
              </a:ext>
            </a:extLst>
          </p:cNvPr>
          <p:cNvSpPr>
            <a:spLocks noGrp="1"/>
          </p:cNvSpPr>
          <p:nvPr>
            <p:ph idx="1"/>
          </p:nvPr>
        </p:nvSpPr>
        <p:spPr/>
        <p:txBody>
          <a:bodyPr>
            <a:normAutofit fontScale="92500" lnSpcReduction="10000"/>
          </a:bodyPr>
          <a:lstStyle/>
          <a:p>
            <a:r>
              <a:rPr lang="en-US" dirty="0"/>
              <a:t>You’ve moved the sentence, but now that you look at it, you’re not happy with the change. Fortunately, you don’t have to go through the entire cut-and-paste process again to move the sentence back to its original place. Instead, use Undo.</a:t>
            </a:r>
          </a:p>
          <a:p>
            <a:r>
              <a:rPr lang="en-US" dirty="0"/>
              <a:t>On the Quick Access Toolbar at the very top of the window, click the Undo button (     ).</a:t>
            </a:r>
          </a:p>
          <a:p>
            <a:r>
              <a:rPr lang="en-US" dirty="0"/>
              <a:t>This will undo the last action you took, which in this case was pasting the sentence in the new location.</a:t>
            </a:r>
          </a:p>
          <a:p>
            <a:r>
              <a:rPr lang="en-US" dirty="0"/>
              <a:t>Or, to use another handy keyboard shortcut, press CTRL+Z or </a:t>
            </a:r>
            <a:r>
              <a:rPr lang="en-US" dirty="0" err="1"/>
              <a:t>Alt+Backspace</a:t>
            </a:r>
            <a:r>
              <a:rPr lang="en-US" dirty="0"/>
              <a:t> on most Microsoft Windows applications.</a:t>
            </a:r>
          </a:p>
          <a:p>
            <a:r>
              <a:rPr lang="en-US" dirty="0"/>
              <a:t>To Redo something you have undone or Repeat an action, press CTRL+Y or F4. (If F4 not working, press F-Lock Key of </a:t>
            </a:r>
            <a:r>
              <a:rPr lang="en-US" dirty="0" err="1"/>
              <a:t>Fn</a:t>
            </a:r>
            <a:r>
              <a:rPr lang="en-US" dirty="0"/>
              <a:t> Key, then F4).</a:t>
            </a:r>
          </a:p>
          <a:p>
            <a:r>
              <a:rPr lang="en-US" dirty="0"/>
              <a:t>The Redo button only appears after you have Undone an action.</a:t>
            </a:r>
          </a:p>
          <a:p>
            <a:endParaRPr lang="en-US" dirty="0"/>
          </a:p>
        </p:txBody>
      </p:sp>
      <p:pic>
        <p:nvPicPr>
          <p:cNvPr id="5" name="Picture 4">
            <a:extLst>
              <a:ext uri="{FF2B5EF4-FFF2-40B4-BE49-F238E27FC236}">
                <a16:creationId xmlns:a16="http://schemas.microsoft.com/office/drawing/2014/main" id="{78419F94-BE7B-4316-9E21-6668A6B8CBAA}"/>
              </a:ext>
            </a:extLst>
          </p:cNvPr>
          <p:cNvPicPr>
            <a:picLocks noChangeAspect="1"/>
          </p:cNvPicPr>
          <p:nvPr/>
        </p:nvPicPr>
        <p:blipFill>
          <a:blip r:embed="rId2"/>
          <a:stretch>
            <a:fillRect/>
          </a:stretch>
        </p:blipFill>
        <p:spPr>
          <a:xfrm>
            <a:off x="3888660" y="3523668"/>
            <a:ext cx="253497" cy="208230"/>
          </a:xfrm>
          <a:prstGeom prst="rect">
            <a:avLst/>
          </a:prstGeom>
        </p:spPr>
      </p:pic>
    </p:spTree>
    <p:extLst>
      <p:ext uri="{BB962C8B-B14F-4D97-AF65-F5344CB8AC3E}">
        <p14:creationId xmlns:p14="http://schemas.microsoft.com/office/powerpoint/2010/main" val="7128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9F25-7B2B-46CB-B76C-9712610FC28C}"/>
              </a:ext>
            </a:extLst>
          </p:cNvPr>
          <p:cNvSpPr>
            <a:spLocks noGrp="1"/>
          </p:cNvSpPr>
          <p:nvPr>
            <p:ph type="title"/>
          </p:nvPr>
        </p:nvSpPr>
        <p:spPr/>
        <p:txBody>
          <a:bodyPr/>
          <a:lstStyle/>
          <a:p>
            <a:br>
              <a:rPr lang="en-US" dirty="0"/>
            </a:br>
            <a:r>
              <a:rPr lang="en-US" dirty="0"/>
              <a:t>LINE SPACING</a:t>
            </a:r>
          </a:p>
        </p:txBody>
      </p:sp>
      <p:sp>
        <p:nvSpPr>
          <p:cNvPr id="3" name="Content Placeholder 2">
            <a:extLst>
              <a:ext uri="{FF2B5EF4-FFF2-40B4-BE49-F238E27FC236}">
                <a16:creationId xmlns:a16="http://schemas.microsoft.com/office/drawing/2014/main" id="{87B4D1E3-DA1D-4E37-98B8-D1B9D0CC7AB8}"/>
              </a:ext>
            </a:extLst>
          </p:cNvPr>
          <p:cNvSpPr>
            <a:spLocks noGrp="1"/>
          </p:cNvSpPr>
          <p:nvPr>
            <p:ph idx="1"/>
          </p:nvPr>
        </p:nvSpPr>
        <p:spPr/>
        <p:txBody>
          <a:bodyPr/>
          <a:lstStyle/>
          <a:p>
            <a:r>
              <a:rPr lang="en-US" dirty="0"/>
              <a:t>You can adjust the space between lines of text. </a:t>
            </a:r>
          </a:p>
          <a:p>
            <a:r>
              <a:rPr lang="en-US" dirty="0"/>
              <a:t>If you’d like more or less space between lines throughout a document, or in a selected area of text, such as in a letter address, it’s easy to change the spacing.</a:t>
            </a:r>
          </a:p>
          <a:p>
            <a:pPr marL="0" indent="0">
              <a:buNone/>
            </a:pPr>
            <a:r>
              <a:rPr lang="en-US" b="1" dirty="0"/>
              <a:t>Changing line spacing in a document.</a:t>
            </a:r>
          </a:p>
          <a:p>
            <a:r>
              <a:rPr lang="en-US" dirty="0"/>
              <a:t>To change line spacing for an entire document, you need to select all the text in the document by pressing CTRL+A.</a:t>
            </a:r>
          </a:p>
          <a:p>
            <a:r>
              <a:rPr lang="en-US" dirty="0"/>
              <a:t>To change line spacing for a single paragraph, you can just place the cursor inside the text; you don’t have to select the text.</a:t>
            </a:r>
          </a:p>
          <a:p>
            <a:endParaRPr lang="en-US" dirty="0"/>
          </a:p>
        </p:txBody>
      </p:sp>
    </p:spTree>
    <p:extLst>
      <p:ext uri="{BB962C8B-B14F-4D97-AF65-F5344CB8AC3E}">
        <p14:creationId xmlns:p14="http://schemas.microsoft.com/office/powerpoint/2010/main" val="927210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0944-E552-49EA-8C64-CB9413269FE7}"/>
              </a:ext>
            </a:extLst>
          </p:cNvPr>
          <p:cNvSpPr>
            <a:spLocks noGrp="1"/>
          </p:cNvSpPr>
          <p:nvPr>
            <p:ph type="title"/>
          </p:nvPr>
        </p:nvSpPr>
        <p:spPr/>
        <p:txBody>
          <a:bodyPr/>
          <a:lstStyle/>
          <a:p>
            <a:br>
              <a:rPr lang="en-US" dirty="0"/>
            </a:br>
            <a:r>
              <a:rPr lang="en-US" dirty="0"/>
              <a:t>LINE SPACING</a:t>
            </a:r>
          </a:p>
        </p:txBody>
      </p:sp>
      <p:sp>
        <p:nvSpPr>
          <p:cNvPr id="3" name="Content Placeholder 2">
            <a:extLst>
              <a:ext uri="{FF2B5EF4-FFF2-40B4-BE49-F238E27FC236}">
                <a16:creationId xmlns:a16="http://schemas.microsoft.com/office/drawing/2014/main" id="{3DF02160-A14F-4466-878B-58D21B6F027E}"/>
              </a:ext>
            </a:extLst>
          </p:cNvPr>
          <p:cNvSpPr>
            <a:spLocks noGrp="1"/>
          </p:cNvSpPr>
          <p:nvPr>
            <p:ph idx="1"/>
          </p:nvPr>
        </p:nvSpPr>
        <p:spPr/>
        <p:txBody>
          <a:bodyPr/>
          <a:lstStyle/>
          <a:p>
            <a:r>
              <a:rPr lang="en-US" dirty="0"/>
              <a:t>Then, on </a:t>
            </a:r>
            <a:r>
              <a:rPr lang="en-US" b="1" dirty="0"/>
              <a:t>Home</a:t>
            </a:r>
            <a:r>
              <a:rPr lang="en-US" dirty="0"/>
              <a:t> tab, in the </a:t>
            </a:r>
            <a:r>
              <a:rPr lang="en-US" b="1" dirty="0"/>
              <a:t>Paragraph</a:t>
            </a:r>
            <a:r>
              <a:rPr lang="en-US" dirty="0"/>
              <a:t> group, click </a:t>
            </a:r>
            <a:r>
              <a:rPr lang="en-US" b="1" dirty="0"/>
              <a:t>Line Spacing </a:t>
            </a:r>
            <a:r>
              <a:rPr lang="en-US" dirty="0"/>
              <a:t>(    ).</a:t>
            </a:r>
          </a:p>
          <a:p>
            <a:r>
              <a:rPr lang="en-US" dirty="0"/>
              <a:t>A check mark in the list tells you what the current line spacing is. Click the new line spacing you want.</a:t>
            </a:r>
          </a:p>
          <a:p>
            <a:pPr marL="0" indent="0">
              <a:buNone/>
            </a:pPr>
            <a:endParaRPr lang="en-US" dirty="0"/>
          </a:p>
        </p:txBody>
      </p:sp>
      <p:pic>
        <p:nvPicPr>
          <p:cNvPr id="5" name="Picture 4">
            <a:extLst>
              <a:ext uri="{FF2B5EF4-FFF2-40B4-BE49-F238E27FC236}">
                <a16:creationId xmlns:a16="http://schemas.microsoft.com/office/drawing/2014/main" id="{282705D9-14CB-48FE-998D-70C85DECB4EA}"/>
              </a:ext>
            </a:extLst>
          </p:cNvPr>
          <p:cNvPicPr>
            <a:picLocks noChangeAspect="1"/>
          </p:cNvPicPr>
          <p:nvPr/>
        </p:nvPicPr>
        <p:blipFill>
          <a:blip r:embed="rId2"/>
          <a:stretch>
            <a:fillRect/>
          </a:stretch>
        </p:blipFill>
        <p:spPr>
          <a:xfrm>
            <a:off x="10139815" y="2196548"/>
            <a:ext cx="208230" cy="262550"/>
          </a:xfrm>
          <a:prstGeom prst="rect">
            <a:avLst/>
          </a:prstGeom>
        </p:spPr>
      </p:pic>
    </p:spTree>
    <p:extLst>
      <p:ext uri="{BB962C8B-B14F-4D97-AF65-F5344CB8AC3E}">
        <p14:creationId xmlns:p14="http://schemas.microsoft.com/office/powerpoint/2010/main" val="374138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B19F-75F1-4363-B578-7D8D0FA19E40}"/>
              </a:ext>
            </a:extLst>
          </p:cNvPr>
          <p:cNvSpPr>
            <a:spLocks noGrp="1"/>
          </p:cNvSpPr>
          <p:nvPr>
            <p:ph type="title"/>
          </p:nvPr>
        </p:nvSpPr>
        <p:spPr/>
        <p:txBody>
          <a:bodyPr>
            <a:normAutofit/>
          </a:bodyPr>
          <a:lstStyle/>
          <a:p>
            <a:br>
              <a:rPr lang="en-US" dirty="0"/>
            </a:br>
            <a:r>
              <a:rPr lang="en-US" dirty="0"/>
              <a:t>ALIGN TEXT LEFT, CENTER OR RIGHT.</a:t>
            </a:r>
          </a:p>
        </p:txBody>
      </p:sp>
      <p:sp>
        <p:nvSpPr>
          <p:cNvPr id="3" name="Content Placeholder 2">
            <a:extLst>
              <a:ext uri="{FF2B5EF4-FFF2-40B4-BE49-F238E27FC236}">
                <a16:creationId xmlns:a16="http://schemas.microsoft.com/office/drawing/2014/main" id="{6A327F01-BC52-44D5-865C-F305D4636018}"/>
              </a:ext>
            </a:extLst>
          </p:cNvPr>
          <p:cNvSpPr>
            <a:spLocks noGrp="1"/>
          </p:cNvSpPr>
          <p:nvPr>
            <p:ph idx="1"/>
          </p:nvPr>
        </p:nvSpPr>
        <p:spPr/>
        <p:txBody>
          <a:bodyPr>
            <a:normAutofit fontScale="92500" lnSpcReduction="10000"/>
          </a:bodyPr>
          <a:lstStyle/>
          <a:p>
            <a:r>
              <a:rPr lang="en-US" dirty="0"/>
              <a:t>Text can be left-aligned; right-aligned; centered; or justified, which means it’s aligned evenly along the left and right margins.</a:t>
            </a:r>
          </a:p>
          <a:p>
            <a:r>
              <a:rPr lang="en-US" dirty="0"/>
              <a:t>Horizontal alignment determines the appearance and orientation of the edges of the paragraphs.</a:t>
            </a:r>
          </a:p>
          <a:p>
            <a:pPr marL="0" indent="0">
              <a:buNone/>
            </a:pPr>
            <a:r>
              <a:rPr lang="en-US" b="1" dirty="0"/>
              <a:t>The Align buttons.</a:t>
            </a:r>
          </a:p>
          <a:p>
            <a:r>
              <a:rPr lang="en-US" dirty="0"/>
              <a:t>The most common alignment is left-aligned, but you can change it to whatever you want, for a single paragraph, a set of paragraphs, or the entire document</a:t>
            </a:r>
          </a:p>
          <a:p>
            <a:r>
              <a:rPr lang="en-US" dirty="0"/>
              <a:t>For example, in many documents, titles are centered in the middle of the page.</a:t>
            </a:r>
          </a:p>
          <a:p>
            <a:r>
              <a:rPr lang="en-US" dirty="0"/>
              <a:t>Select the text that you want to align, or press CTRL+A to select all the text in the document.</a:t>
            </a:r>
          </a:p>
          <a:p>
            <a:r>
              <a:rPr lang="en-US" dirty="0"/>
              <a:t>Then, on the </a:t>
            </a:r>
            <a:r>
              <a:rPr lang="en-US" b="1" dirty="0"/>
              <a:t>Home</a:t>
            </a:r>
            <a:r>
              <a:rPr lang="en-US" dirty="0"/>
              <a:t> tab, in the </a:t>
            </a:r>
            <a:r>
              <a:rPr lang="en-US" b="1" dirty="0"/>
              <a:t>Paragraph</a:t>
            </a:r>
            <a:r>
              <a:rPr lang="en-US" dirty="0"/>
              <a:t> group, click </a:t>
            </a:r>
            <a:r>
              <a:rPr lang="en-US" b="1" dirty="0"/>
              <a:t>Align Left </a:t>
            </a:r>
            <a:r>
              <a:rPr lang="en-US" dirty="0"/>
              <a:t>(    ) or </a:t>
            </a:r>
            <a:r>
              <a:rPr lang="en-US" b="1" dirty="0"/>
              <a:t>Align Right </a:t>
            </a:r>
            <a:r>
              <a:rPr lang="en-US" dirty="0"/>
              <a:t>(     ), </a:t>
            </a:r>
            <a:r>
              <a:rPr lang="en-US" b="1" dirty="0"/>
              <a:t>Center</a:t>
            </a:r>
            <a:r>
              <a:rPr lang="en-US" dirty="0"/>
              <a:t> (     ), or </a:t>
            </a:r>
            <a:r>
              <a:rPr lang="en-US" b="1" dirty="0"/>
              <a:t>Justify</a:t>
            </a:r>
            <a:r>
              <a:rPr lang="en-US" dirty="0"/>
              <a:t> (     ).</a:t>
            </a:r>
          </a:p>
          <a:p>
            <a:endParaRPr lang="en-US" dirty="0"/>
          </a:p>
        </p:txBody>
      </p:sp>
      <p:pic>
        <p:nvPicPr>
          <p:cNvPr id="5" name="Picture 4">
            <a:extLst>
              <a:ext uri="{FF2B5EF4-FFF2-40B4-BE49-F238E27FC236}">
                <a16:creationId xmlns:a16="http://schemas.microsoft.com/office/drawing/2014/main" id="{DAD27EDF-8A7A-44F1-9E56-3CE3E22B56C2}"/>
              </a:ext>
            </a:extLst>
          </p:cNvPr>
          <p:cNvPicPr>
            <a:picLocks noChangeAspect="1"/>
          </p:cNvPicPr>
          <p:nvPr/>
        </p:nvPicPr>
        <p:blipFill>
          <a:blip r:embed="rId2"/>
          <a:stretch>
            <a:fillRect/>
          </a:stretch>
        </p:blipFill>
        <p:spPr>
          <a:xfrm>
            <a:off x="9710236" y="5262917"/>
            <a:ext cx="298764" cy="307818"/>
          </a:xfrm>
          <a:prstGeom prst="rect">
            <a:avLst/>
          </a:prstGeom>
        </p:spPr>
      </p:pic>
      <p:pic>
        <p:nvPicPr>
          <p:cNvPr id="7" name="Picture 6">
            <a:extLst>
              <a:ext uri="{FF2B5EF4-FFF2-40B4-BE49-F238E27FC236}">
                <a16:creationId xmlns:a16="http://schemas.microsoft.com/office/drawing/2014/main" id="{4F9B7745-9A12-4B1D-AEC9-3213C2C3BB9A}"/>
              </a:ext>
            </a:extLst>
          </p:cNvPr>
          <p:cNvPicPr>
            <a:picLocks noChangeAspect="1"/>
          </p:cNvPicPr>
          <p:nvPr/>
        </p:nvPicPr>
        <p:blipFill>
          <a:blip r:embed="rId3"/>
          <a:stretch>
            <a:fillRect/>
          </a:stretch>
        </p:blipFill>
        <p:spPr>
          <a:xfrm>
            <a:off x="3743542" y="5554170"/>
            <a:ext cx="199176" cy="235390"/>
          </a:xfrm>
          <a:prstGeom prst="rect">
            <a:avLst/>
          </a:prstGeom>
        </p:spPr>
      </p:pic>
      <p:pic>
        <p:nvPicPr>
          <p:cNvPr id="9" name="Picture 8">
            <a:extLst>
              <a:ext uri="{FF2B5EF4-FFF2-40B4-BE49-F238E27FC236}">
                <a16:creationId xmlns:a16="http://schemas.microsoft.com/office/drawing/2014/main" id="{137EAF5C-C274-494A-A0F2-3B1A7747E891}"/>
              </a:ext>
            </a:extLst>
          </p:cNvPr>
          <p:cNvPicPr>
            <a:picLocks noChangeAspect="1"/>
          </p:cNvPicPr>
          <p:nvPr/>
        </p:nvPicPr>
        <p:blipFill>
          <a:blip r:embed="rId4"/>
          <a:stretch>
            <a:fillRect/>
          </a:stretch>
        </p:blipFill>
        <p:spPr>
          <a:xfrm>
            <a:off x="5097048" y="5554170"/>
            <a:ext cx="217283" cy="226337"/>
          </a:xfrm>
          <a:prstGeom prst="rect">
            <a:avLst/>
          </a:prstGeom>
        </p:spPr>
      </p:pic>
      <p:pic>
        <p:nvPicPr>
          <p:cNvPr id="11" name="Picture 10">
            <a:extLst>
              <a:ext uri="{FF2B5EF4-FFF2-40B4-BE49-F238E27FC236}">
                <a16:creationId xmlns:a16="http://schemas.microsoft.com/office/drawing/2014/main" id="{087555CA-E068-4311-B1E8-BAE9D114BBBE}"/>
              </a:ext>
            </a:extLst>
          </p:cNvPr>
          <p:cNvPicPr>
            <a:picLocks noChangeAspect="1"/>
          </p:cNvPicPr>
          <p:nvPr/>
        </p:nvPicPr>
        <p:blipFill>
          <a:blip r:embed="rId5"/>
          <a:stretch>
            <a:fillRect/>
          </a:stretch>
        </p:blipFill>
        <p:spPr>
          <a:xfrm>
            <a:off x="6582033" y="5541804"/>
            <a:ext cx="244444" cy="235390"/>
          </a:xfrm>
          <a:prstGeom prst="rect">
            <a:avLst/>
          </a:prstGeom>
        </p:spPr>
      </p:pic>
    </p:spTree>
    <p:extLst>
      <p:ext uri="{BB962C8B-B14F-4D97-AF65-F5344CB8AC3E}">
        <p14:creationId xmlns:p14="http://schemas.microsoft.com/office/powerpoint/2010/main" val="408443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39F8-F38B-416C-A455-182D34B2A6C0}"/>
              </a:ext>
            </a:extLst>
          </p:cNvPr>
          <p:cNvSpPr>
            <a:spLocks noGrp="1"/>
          </p:cNvSpPr>
          <p:nvPr>
            <p:ph type="title"/>
          </p:nvPr>
        </p:nvSpPr>
        <p:spPr/>
        <p:txBody>
          <a:bodyPr>
            <a:normAutofit fontScale="90000"/>
          </a:bodyPr>
          <a:lstStyle/>
          <a:p>
            <a:br>
              <a:rPr lang="en-US" dirty="0"/>
            </a:br>
            <a:r>
              <a:rPr lang="en-US" dirty="0"/>
              <a:t>CREATING A NEW DOCUMENT</a:t>
            </a:r>
            <a:br>
              <a:rPr lang="en-US" dirty="0"/>
            </a:br>
            <a:endParaRPr lang="en-US" dirty="0"/>
          </a:p>
        </p:txBody>
      </p:sp>
      <p:sp>
        <p:nvSpPr>
          <p:cNvPr id="3" name="Content Placeholder 2">
            <a:extLst>
              <a:ext uri="{FF2B5EF4-FFF2-40B4-BE49-F238E27FC236}">
                <a16:creationId xmlns:a16="http://schemas.microsoft.com/office/drawing/2014/main" id="{AFAD9077-E53D-42C1-AEDE-6837E43AF408}"/>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DokChampa" panose="020B0604020202020204" pitchFamily="34" charset="-34"/>
              </a:rPr>
              <a:t>After starting Word, a new blank document opens up by default. </a:t>
            </a:r>
            <a:r>
              <a:rPr lang="en-US" dirty="0">
                <a:latin typeface="Calibri" panose="020F0502020204030204" pitchFamily="34" charset="0"/>
                <a:ea typeface="Calibri" panose="020F0502020204030204" pitchFamily="34" charset="0"/>
                <a:cs typeface="DokChampa" panose="020B0604020202020204" pitchFamily="34" charset="-34"/>
              </a:rPr>
              <a:t>T</a:t>
            </a:r>
            <a:r>
              <a:rPr lang="en-US" sz="2800" dirty="0">
                <a:effectLst/>
                <a:latin typeface="Calibri" panose="020F0502020204030204" pitchFamily="34" charset="0"/>
                <a:ea typeface="Calibri" panose="020F0502020204030204" pitchFamily="34" charset="0"/>
                <a:cs typeface="DokChampa" panose="020B0604020202020204" pitchFamily="34" charset="-34"/>
              </a:rPr>
              <a:t>ype and format the text as desired here. Two methods to create a new document once you open Word:</a:t>
            </a:r>
          </a:p>
          <a:p>
            <a:pPr marL="342900" marR="0" lvl="0" indent="-342900">
              <a:lnSpc>
                <a:spcPct val="107000"/>
              </a:lnSpc>
              <a:spcBef>
                <a:spcPts val="0"/>
              </a:spcBef>
              <a:spcAft>
                <a:spcPts val="0"/>
              </a:spcAft>
              <a:buFont typeface="+mj-lt"/>
              <a:buAutoNum type="arabicPeriod"/>
            </a:pPr>
            <a:r>
              <a:rPr lang="en-US" sz="2800" dirty="0">
                <a:effectLst/>
                <a:latin typeface="Calibri" panose="020F0502020204030204" pitchFamily="34" charset="0"/>
                <a:ea typeface="Calibri" panose="020F0502020204030204" pitchFamily="34" charset="0"/>
                <a:cs typeface="DokChampa" panose="020B0604020202020204" pitchFamily="34" charset="-34"/>
              </a:rPr>
              <a:t>Click on the “File Tab” and then New. Click Blank document and a new document appears formatted using the normal template. Note the choices for a new document under Templates.</a:t>
            </a:r>
          </a:p>
          <a:p>
            <a:pPr marL="342900" marR="0" lvl="0" indent="-342900">
              <a:lnSpc>
                <a:spcPct val="107000"/>
              </a:lnSpc>
              <a:spcBef>
                <a:spcPts val="0"/>
              </a:spcBef>
              <a:spcAft>
                <a:spcPts val="0"/>
              </a:spcAft>
              <a:buFont typeface="+mj-lt"/>
              <a:buAutoNum type="arabicPeriod"/>
            </a:pPr>
            <a:r>
              <a:rPr lang="en-US" sz="2800" dirty="0">
                <a:effectLst/>
                <a:latin typeface="Calibri" panose="020F0502020204030204" pitchFamily="34" charset="0"/>
                <a:ea typeface="Calibri" panose="020F0502020204030204" pitchFamily="34" charset="0"/>
                <a:cs typeface="DokChampa" panose="020B0604020202020204" pitchFamily="34" charset="-34"/>
              </a:rPr>
              <a:t>Add the “New Document” symbol to the Quick Access Toolbar. Click the “File Tab”, choose “Options”, “Quick Access Toolbar”, “New”, “Add”, and “OK”. Alternatively</a:t>
            </a:r>
          </a:p>
          <a:p>
            <a:pPr lvl="1">
              <a:lnSpc>
                <a:spcPct val="107000"/>
              </a:lnSpc>
              <a:spcBef>
                <a:spcPts val="0"/>
              </a:spcBef>
              <a:spcAft>
                <a:spcPts val="800"/>
              </a:spcAft>
            </a:pPr>
            <a:r>
              <a:rPr lang="en-US" sz="2600" dirty="0">
                <a:effectLst/>
                <a:latin typeface="Calibri" panose="020F0502020204030204" pitchFamily="34" charset="0"/>
                <a:ea typeface="Calibri" panose="020F0502020204030204" pitchFamily="34" charset="0"/>
                <a:cs typeface="DokChampa" panose="020B0604020202020204" pitchFamily="34" charset="-34"/>
              </a:rPr>
              <a:t>Click the “Arrow” to the right of the “Quick Access Toolbar”, Click “New”. Now the New Document button shows on the Quick Access Toolbar. Click the New button and the new document window appears.</a:t>
            </a:r>
          </a:p>
          <a:p>
            <a:endParaRPr lang="en-US" dirty="0"/>
          </a:p>
        </p:txBody>
      </p:sp>
    </p:spTree>
    <p:extLst>
      <p:ext uri="{BB962C8B-B14F-4D97-AF65-F5344CB8AC3E}">
        <p14:creationId xmlns:p14="http://schemas.microsoft.com/office/powerpoint/2010/main" val="1534807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308C-AC38-4781-933F-F0C960B26474}"/>
              </a:ext>
            </a:extLst>
          </p:cNvPr>
          <p:cNvSpPr>
            <a:spLocks noGrp="1"/>
          </p:cNvSpPr>
          <p:nvPr>
            <p:ph type="title"/>
          </p:nvPr>
        </p:nvSpPr>
        <p:spPr/>
        <p:txBody>
          <a:bodyPr/>
          <a:lstStyle/>
          <a:p>
            <a:br>
              <a:rPr lang="en-US" dirty="0"/>
            </a:br>
            <a:r>
              <a:rPr lang="en-US" dirty="0"/>
              <a:t>TABLES (CREATING A TABLE)</a:t>
            </a:r>
          </a:p>
        </p:txBody>
      </p:sp>
      <p:sp>
        <p:nvSpPr>
          <p:cNvPr id="3" name="Content Placeholder 2">
            <a:extLst>
              <a:ext uri="{FF2B5EF4-FFF2-40B4-BE49-F238E27FC236}">
                <a16:creationId xmlns:a16="http://schemas.microsoft.com/office/drawing/2014/main" id="{3361A75A-06B0-428B-99B6-B53E5D03D6A6}"/>
              </a:ext>
            </a:extLst>
          </p:cNvPr>
          <p:cNvSpPr>
            <a:spLocks noGrp="1"/>
          </p:cNvSpPr>
          <p:nvPr>
            <p:ph idx="1"/>
          </p:nvPr>
        </p:nvSpPr>
        <p:spPr/>
        <p:txBody>
          <a:bodyPr/>
          <a:lstStyle/>
          <a:p>
            <a:r>
              <a:rPr lang="en-US" dirty="0"/>
              <a:t>Tables in word processing can be used to organize any kind of information </a:t>
            </a:r>
            <a:r>
              <a:rPr lang="en-US" dirty="0" err="1"/>
              <a:t>e.g</a:t>
            </a:r>
            <a:r>
              <a:rPr lang="en-US" dirty="0"/>
              <a:t>, set columns for recording minutes, research reports. </a:t>
            </a:r>
          </a:p>
          <a:p>
            <a:r>
              <a:rPr lang="en-US" dirty="0"/>
              <a:t>You can create a Table to enhance the presentation of data, to create side-by-side paragraphs, and to organize information used in form letters.</a:t>
            </a:r>
          </a:p>
          <a:p>
            <a:r>
              <a:rPr lang="en-US" dirty="0"/>
              <a:t>It is a good practice to plan the kind of table needed in terms of number of rows and columns required before selecting them.</a:t>
            </a:r>
          </a:p>
          <a:p>
            <a:r>
              <a:rPr lang="en-US" dirty="0"/>
              <a:t>Among the choices for a new table in the Tables group are </a:t>
            </a:r>
            <a:r>
              <a:rPr lang="en-US" b="1" dirty="0"/>
              <a:t>Insert Table, Draw Table, or (built in) Quick Tables.</a:t>
            </a:r>
          </a:p>
        </p:txBody>
      </p:sp>
    </p:spTree>
    <p:extLst>
      <p:ext uri="{BB962C8B-B14F-4D97-AF65-F5344CB8AC3E}">
        <p14:creationId xmlns:p14="http://schemas.microsoft.com/office/powerpoint/2010/main" val="2392599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DD88-5C73-4A60-BB98-1C43A9AE0652}"/>
              </a:ext>
            </a:extLst>
          </p:cNvPr>
          <p:cNvSpPr>
            <a:spLocks noGrp="1"/>
          </p:cNvSpPr>
          <p:nvPr>
            <p:ph type="title"/>
          </p:nvPr>
        </p:nvSpPr>
        <p:spPr/>
        <p:txBody>
          <a:bodyPr/>
          <a:lstStyle/>
          <a:p>
            <a:br>
              <a:rPr lang="en-US" dirty="0"/>
            </a:br>
            <a:r>
              <a:rPr lang="en-US" dirty="0"/>
              <a:t>INSERTING TABLE</a:t>
            </a:r>
          </a:p>
        </p:txBody>
      </p:sp>
      <p:sp>
        <p:nvSpPr>
          <p:cNvPr id="3" name="Content Placeholder 2">
            <a:extLst>
              <a:ext uri="{FF2B5EF4-FFF2-40B4-BE49-F238E27FC236}">
                <a16:creationId xmlns:a16="http://schemas.microsoft.com/office/drawing/2014/main" id="{6B1E5D43-4C2D-4FF1-B0CC-BDADF9F21689}"/>
              </a:ext>
            </a:extLst>
          </p:cNvPr>
          <p:cNvSpPr>
            <a:spLocks noGrp="1"/>
          </p:cNvSpPr>
          <p:nvPr>
            <p:ph idx="1"/>
          </p:nvPr>
        </p:nvSpPr>
        <p:spPr/>
        <p:txBody>
          <a:bodyPr>
            <a:normAutofit/>
          </a:bodyPr>
          <a:lstStyle/>
          <a:p>
            <a:r>
              <a:rPr lang="en-US" dirty="0"/>
              <a:t>To insert a table into your document, place the insertion point where you want to insert the table.</a:t>
            </a:r>
          </a:p>
          <a:p>
            <a:r>
              <a:rPr lang="en-US" dirty="0"/>
              <a:t>Then, click the </a:t>
            </a:r>
            <a:r>
              <a:rPr lang="en-US" b="1" dirty="0"/>
              <a:t>INSERT</a:t>
            </a:r>
            <a:r>
              <a:rPr lang="en-US" dirty="0"/>
              <a:t> tab on the ribbon and click the drop-down menu on the </a:t>
            </a:r>
            <a:r>
              <a:rPr lang="en-US" b="1" dirty="0"/>
              <a:t>TABLES</a:t>
            </a:r>
            <a:r>
              <a:rPr lang="en-US" dirty="0"/>
              <a:t> command group select </a:t>
            </a:r>
            <a:r>
              <a:rPr lang="en-US" b="1" dirty="0"/>
              <a:t>INSERT TABLE</a:t>
            </a:r>
            <a:r>
              <a:rPr lang="en-US" dirty="0"/>
              <a:t>. </a:t>
            </a:r>
          </a:p>
          <a:p>
            <a:r>
              <a:rPr lang="en-US" dirty="0"/>
              <a:t>Use the mouse to select the desired number of columns and rows in the dialogue box. Word will create a table that fills the area inside the margins with the width of the columns adjusting automatically according to the amount of space available. </a:t>
            </a:r>
          </a:p>
        </p:txBody>
      </p:sp>
    </p:spTree>
    <p:extLst>
      <p:ext uri="{BB962C8B-B14F-4D97-AF65-F5344CB8AC3E}">
        <p14:creationId xmlns:p14="http://schemas.microsoft.com/office/powerpoint/2010/main" val="2690005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7F3D-8AFB-4613-A340-FA39621238E5}"/>
              </a:ext>
            </a:extLst>
          </p:cNvPr>
          <p:cNvSpPr>
            <a:spLocks noGrp="1"/>
          </p:cNvSpPr>
          <p:nvPr>
            <p:ph type="title"/>
          </p:nvPr>
        </p:nvSpPr>
        <p:spPr/>
        <p:txBody>
          <a:bodyPr/>
          <a:lstStyle/>
          <a:p>
            <a:br>
              <a:rPr lang="en-US" dirty="0"/>
            </a:br>
            <a:r>
              <a:rPr lang="en-US" dirty="0"/>
              <a:t>CREATING A TABLE BY DRAGGING</a:t>
            </a:r>
          </a:p>
        </p:txBody>
      </p:sp>
      <p:sp>
        <p:nvSpPr>
          <p:cNvPr id="3" name="Content Placeholder 2">
            <a:extLst>
              <a:ext uri="{FF2B5EF4-FFF2-40B4-BE49-F238E27FC236}">
                <a16:creationId xmlns:a16="http://schemas.microsoft.com/office/drawing/2014/main" id="{EDB60781-2224-403F-993F-6F6A5B9D38EE}"/>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2000" b="1" i="0" u="none" strike="noStrike" kern="1200" cap="none" spc="0" normalizeH="0" baseline="0" noProof="0" dirty="0">
                <a:ln>
                  <a:noFill/>
                </a:ln>
                <a:solidFill>
                  <a:srgbClr val="FF0000"/>
                </a:solidFill>
                <a:effectLst/>
                <a:uLnTx/>
                <a:uFillTx/>
                <a:latin typeface="Century Gothic" panose="020B0502020202020204"/>
                <a:ea typeface="+mn-ea"/>
                <a:cs typeface="+mn-cs"/>
              </a:rPr>
              <a:t>EXERCISE: INSERTING A TABLE (DRAGGING)</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srgbClr val="FF0000"/>
                </a:solidFill>
                <a:effectLst/>
                <a:uLnTx/>
                <a:uFillTx/>
                <a:latin typeface="Century Gothic" panose="020B0502020202020204"/>
                <a:ea typeface="+mn-ea"/>
                <a:cs typeface="+mn-cs"/>
              </a:rPr>
              <a:t>Open a blank document.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srgbClr val="FF0000"/>
                </a:solidFill>
                <a:effectLst/>
                <a:uLnTx/>
                <a:uFillTx/>
                <a:latin typeface="Century Gothic" panose="020B0502020202020204"/>
                <a:ea typeface="+mn-ea"/>
                <a:cs typeface="+mn-cs"/>
              </a:rPr>
              <a:t>Then, click the </a:t>
            </a:r>
            <a:r>
              <a:rPr kumimoji="0" lang="en-US" sz="2000" b="1" i="0" u="none" strike="noStrike" kern="1200" cap="none" spc="0" normalizeH="0" baseline="0" noProof="0" dirty="0">
                <a:ln>
                  <a:noFill/>
                </a:ln>
                <a:solidFill>
                  <a:srgbClr val="FF0000"/>
                </a:solidFill>
                <a:effectLst/>
                <a:uLnTx/>
                <a:uFillTx/>
                <a:latin typeface="Century Gothic" panose="020B0502020202020204"/>
                <a:ea typeface="+mn-ea"/>
                <a:cs typeface="+mn-cs"/>
              </a:rPr>
              <a:t>INSERT</a:t>
            </a:r>
            <a:r>
              <a:rPr kumimoji="0" lang="en-US" sz="2000" b="0" i="0" u="none" strike="noStrike" kern="1200" cap="none" spc="0" normalizeH="0" baseline="0" noProof="0" dirty="0">
                <a:ln>
                  <a:noFill/>
                </a:ln>
                <a:solidFill>
                  <a:srgbClr val="FF0000"/>
                </a:solidFill>
                <a:effectLst/>
                <a:uLnTx/>
                <a:uFillTx/>
                <a:latin typeface="Century Gothic" panose="020B0502020202020204"/>
                <a:ea typeface="+mn-ea"/>
                <a:cs typeface="+mn-cs"/>
              </a:rPr>
              <a:t> tab on the ribbon.</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srgbClr val="FF0000"/>
                </a:solidFill>
                <a:effectLst/>
                <a:uLnTx/>
                <a:uFillTx/>
                <a:latin typeface="Century Gothic" panose="020B0502020202020204"/>
                <a:ea typeface="+mn-ea"/>
                <a:cs typeface="+mn-cs"/>
              </a:rPr>
              <a:t>Click the drop-down menu on the </a:t>
            </a:r>
            <a:r>
              <a:rPr kumimoji="0" lang="en-US" sz="2000" b="1" i="0" u="none" strike="noStrike" kern="1200" cap="none" spc="0" normalizeH="0" baseline="0" noProof="0" dirty="0">
                <a:ln>
                  <a:noFill/>
                </a:ln>
                <a:solidFill>
                  <a:srgbClr val="FF0000"/>
                </a:solidFill>
                <a:effectLst/>
                <a:uLnTx/>
                <a:uFillTx/>
                <a:latin typeface="Century Gothic" panose="020B0502020202020204"/>
                <a:ea typeface="+mn-ea"/>
                <a:cs typeface="+mn-cs"/>
              </a:rPr>
              <a:t>TABLES</a:t>
            </a:r>
            <a:r>
              <a:rPr kumimoji="0" lang="en-US" sz="2000" b="0" i="0" u="none" strike="noStrike" kern="1200" cap="none" spc="0" normalizeH="0" baseline="0" noProof="0" dirty="0">
                <a:ln>
                  <a:noFill/>
                </a:ln>
                <a:solidFill>
                  <a:srgbClr val="FF0000"/>
                </a:solidFill>
                <a:effectLst/>
                <a:uLnTx/>
                <a:uFillTx/>
                <a:latin typeface="Century Gothic" panose="020B0502020202020204"/>
                <a:ea typeface="+mn-ea"/>
                <a:cs typeface="+mn-cs"/>
              </a:rPr>
              <a:t> command group.</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srgbClr val="FF0000"/>
                </a:solidFill>
                <a:effectLst/>
                <a:uLnTx/>
                <a:uFillTx/>
                <a:latin typeface="Century Gothic" panose="020B0502020202020204"/>
                <a:ea typeface="+mn-ea"/>
                <a:cs typeface="+mn-cs"/>
              </a:rPr>
              <a:t>Use the mouse to shade 4 columns and 5 rows, and then click the left mouse button to insert the table.</a:t>
            </a:r>
          </a:p>
          <a:p>
            <a:endParaRPr lang="en-US" dirty="0"/>
          </a:p>
        </p:txBody>
      </p:sp>
    </p:spTree>
    <p:extLst>
      <p:ext uri="{BB962C8B-B14F-4D97-AF65-F5344CB8AC3E}">
        <p14:creationId xmlns:p14="http://schemas.microsoft.com/office/powerpoint/2010/main" val="539819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8A2E-2AAF-409E-A35E-A232CE4D3F9D}"/>
              </a:ext>
            </a:extLst>
          </p:cNvPr>
          <p:cNvSpPr>
            <a:spLocks noGrp="1"/>
          </p:cNvSpPr>
          <p:nvPr>
            <p:ph type="title"/>
          </p:nvPr>
        </p:nvSpPr>
        <p:spPr/>
        <p:txBody>
          <a:bodyPr/>
          <a:lstStyle/>
          <a:p>
            <a:br>
              <a:rPr lang="en-US" dirty="0"/>
            </a:br>
            <a:r>
              <a:rPr lang="en-US" dirty="0"/>
              <a:t>TABLE TOOLS TAB</a:t>
            </a:r>
          </a:p>
        </p:txBody>
      </p:sp>
      <p:sp>
        <p:nvSpPr>
          <p:cNvPr id="3" name="Content Placeholder 2">
            <a:extLst>
              <a:ext uri="{FF2B5EF4-FFF2-40B4-BE49-F238E27FC236}">
                <a16:creationId xmlns:a16="http://schemas.microsoft.com/office/drawing/2014/main" id="{BC3AEB66-C8FF-40CC-87FF-A6FEA0E2A057}"/>
              </a:ext>
            </a:extLst>
          </p:cNvPr>
          <p:cNvSpPr>
            <a:spLocks noGrp="1"/>
          </p:cNvSpPr>
          <p:nvPr>
            <p:ph idx="1"/>
          </p:nvPr>
        </p:nvSpPr>
        <p:spPr/>
        <p:txBody>
          <a:bodyPr/>
          <a:lstStyle/>
          <a:p>
            <a:r>
              <a:rPr lang="en-US" dirty="0"/>
              <a:t>Table Tools Tab appears once the table is in place and selected. Use the Table tab to adjust the table and enhance it. For example you can change the width and height of a row or column, alter the style of the table or delete grid lines.</a:t>
            </a:r>
          </a:p>
        </p:txBody>
      </p:sp>
    </p:spTree>
    <p:extLst>
      <p:ext uri="{BB962C8B-B14F-4D97-AF65-F5344CB8AC3E}">
        <p14:creationId xmlns:p14="http://schemas.microsoft.com/office/powerpoint/2010/main" val="2696650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AF71-A50C-41ED-AEE3-5A047AF48B65}"/>
              </a:ext>
            </a:extLst>
          </p:cNvPr>
          <p:cNvSpPr>
            <a:spLocks noGrp="1"/>
          </p:cNvSpPr>
          <p:nvPr>
            <p:ph type="title"/>
          </p:nvPr>
        </p:nvSpPr>
        <p:spPr/>
        <p:txBody>
          <a:bodyPr/>
          <a:lstStyle/>
          <a:p>
            <a:br>
              <a:rPr lang="en-US" dirty="0"/>
            </a:br>
            <a:r>
              <a:rPr lang="en-US" dirty="0"/>
              <a:t>INSERT A ROW OR COLUMN</a:t>
            </a:r>
          </a:p>
        </p:txBody>
      </p:sp>
      <p:sp>
        <p:nvSpPr>
          <p:cNvPr id="3" name="Content Placeholder 2">
            <a:extLst>
              <a:ext uri="{FF2B5EF4-FFF2-40B4-BE49-F238E27FC236}">
                <a16:creationId xmlns:a16="http://schemas.microsoft.com/office/drawing/2014/main" id="{B2C80173-5E80-42D9-A1CB-368ECEDE915D}"/>
              </a:ext>
            </a:extLst>
          </p:cNvPr>
          <p:cNvSpPr>
            <a:spLocks noGrp="1"/>
          </p:cNvSpPr>
          <p:nvPr>
            <p:ph idx="1"/>
          </p:nvPr>
        </p:nvSpPr>
        <p:spPr/>
        <p:txBody>
          <a:bodyPr>
            <a:normAutofit fontScale="92500" lnSpcReduction="20000"/>
          </a:bodyPr>
          <a:lstStyle/>
          <a:p>
            <a:r>
              <a:rPr lang="en-US" dirty="0"/>
              <a:t>You can insert additional row or column to a table easily. Row or Column insertion can be done by:</a:t>
            </a:r>
          </a:p>
          <a:p>
            <a:pPr lvl="1"/>
            <a:r>
              <a:rPr lang="en-US" dirty="0"/>
              <a:t>Right click in a </a:t>
            </a:r>
            <a:r>
              <a:rPr lang="en-US" b="1" dirty="0"/>
              <a:t>row</a:t>
            </a:r>
          </a:p>
          <a:p>
            <a:pPr lvl="1"/>
            <a:r>
              <a:rPr lang="en-US" dirty="0"/>
              <a:t>From the menu select </a:t>
            </a:r>
            <a:r>
              <a:rPr lang="en-US" b="1" dirty="0"/>
              <a:t>Insert</a:t>
            </a:r>
            <a:r>
              <a:rPr lang="en-US" dirty="0"/>
              <a:t> and select </a:t>
            </a:r>
            <a:r>
              <a:rPr lang="en-US" b="1" dirty="0"/>
              <a:t>Insert rows/columns </a:t>
            </a:r>
            <a:r>
              <a:rPr lang="en-US" dirty="0"/>
              <a:t>either </a:t>
            </a:r>
            <a:r>
              <a:rPr lang="en-US" b="1" dirty="0"/>
              <a:t>above</a:t>
            </a:r>
            <a:r>
              <a:rPr lang="en-US" dirty="0"/>
              <a:t> or </a:t>
            </a:r>
            <a:r>
              <a:rPr lang="en-US" b="1" dirty="0"/>
              <a:t>below</a:t>
            </a:r>
            <a:r>
              <a:rPr lang="en-US" dirty="0"/>
              <a:t> the selected row or </a:t>
            </a:r>
            <a:r>
              <a:rPr lang="en-US" b="1" dirty="0"/>
              <a:t>to the left/to the right </a:t>
            </a:r>
            <a:r>
              <a:rPr lang="en-US" dirty="0"/>
              <a:t>of the selected column</a:t>
            </a:r>
            <a:r>
              <a:rPr lang="en-US" b="1" dirty="0"/>
              <a: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row/column can be inserted through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Tool Layout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 then rows and columns command group, select the appropriate insertion method; in this case, click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BELOW</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lvl="1" indent="-342900">
              <a:buClr>
                <a:srgbClr val="A53010"/>
              </a:buClr>
              <a:defRPr/>
            </a:pPr>
            <a:r>
              <a:rPr kumimoji="0" lang="en-US"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Notice a new row has been added beneath the current row.</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add multiple rows or columns at once by selecting the desired number of rows  or columns to add, and then clicking the desired insertion method.</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Note: The simplest way to add a new row at the bottom of the table is to move to the last column of the last row and press the [TAB] key. </a:t>
            </a:r>
          </a:p>
          <a:p>
            <a:pPr marL="0" marR="0" lvl="0" indent="0" algn="l" defTabSz="457200" rtl="0" eaLnBrk="1" fontAlgn="auto" latinLnBrk="0" hangingPunct="1">
              <a:lnSpc>
                <a:spcPct val="100000"/>
              </a:lnSpc>
              <a:spcBef>
                <a:spcPts val="1000"/>
              </a:spcBef>
              <a:spcAft>
                <a:spcPts val="0"/>
              </a:spcAft>
              <a:buClr>
                <a:srgbClr val="A53010"/>
              </a:buClr>
              <a:buSz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457200" lvl="1" indent="0">
              <a:buNone/>
            </a:pPr>
            <a:endParaRPr lang="en-US" b="1" dirty="0"/>
          </a:p>
        </p:txBody>
      </p:sp>
    </p:spTree>
    <p:extLst>
      <p:ext uri="{BB962C8B-B14F-4D97-AF65-F5344CB8AC3E}">
        <p14:creationId xmlns:p14="http://schemas.microsoft.com/office/powerpoint/2010/main" val="3010569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D7D8-6CC8-4649-9980-AF54A33CE3D7}"/>
              </a:ext>
            </a:extLst>
          </p:cNvPr>
          <p:cNvSpPr>
            <a:spLocks noGrp="1"/>
          </p:cNvSpPr>
          <p:nvPr>
            <p:ph type="title"/>
          </p:nvPr>
        </p:nvSpPr>
        <p:spPr/>
        <p:txBody>
          <a:bodyPr/>
          <a:lstStyle/>
          <a:p>
            <a:br>
              <a:rPr lang="en-US" dirty="0"/>
            </a:br>
            <a:r>
              <a:rPr lang="en-US" dirty="0"/>
              <a:t>DELETE TABLE, COLUMN OR ROW</a:t>
            </a:r>
          </a:p>
        </p:txBody>
      </p:sp>
      <p:sp>
        <p:nvSpPr>
          <p:cNvPr id="3" name="Content Placeholder 2">
            <a:extLst>
              <a:ext uri="{FF2B5EF4-FFF2-40B4-BE49-F238E27FC236}">
                <a16:creationId xmlns:a16="http://schemas.microsoft.com/office/drawing/2014/main" id="{FABE57F3-E9A8-48B3-A4AD-7691343A35D2}"/>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delete the table:</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four headed arrow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top left of the table to select the table and get the options to delete the table, delete rows, delete columns.</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Right click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select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Delete table</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b="1" dirty="0">
                <a:solidFill>
                  <a:prstClr val="black">
                    <a:lumMod val="75000"/>
                    <a:lumOff val="25000"/>
                  </a:prstClr>
                </a:solidFill>
                <a:latin typeface="Century Gothic" panose="020B0502020202020204"/>
              </a:rPr>
              <a:t>OR</a:t>
            </a:r>
            <a:endParaRPr kumimoji="0" lang="en-US"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Place your cursor </a:t>
            </a:r>
            <a:r>
              <a:rPr lang="en-US" sz="1800" dirty="0">
                <a:solidFill>
                  <a:prstClr val="black">
                    <a:lumMod val="75000"/>
                    <a:lumOff val="25000"/>
                  </a:prstClr>
                </a:solidFill>
                <a:latin typeface="Century Gothic" panose="020B0502020202020204"/>
              </a:rPr>
              <a:t>in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last column.</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Then, from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LAYOUT tab</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DELETE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option, , from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ROWS &amp; COLUMNS</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command group.</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DELETE COLUMNS</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3775778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E9ED-806C-4FFB-84FC-195AAF0A7404}"/>
              </a:ext>
            </a:extLst>
          </p:cNvPr>
          <p:cNvSpPr>
            <a:spLocks noGrp="1"/>
          </p:cNvSpPr>
          <p:nvPr>
            <p:ph type="title"/>
          </p:nvPr>
        </p:nvSpPr>
        <p:spPr/>
        <p:txBody>
          <a:bodyPr/>
          <a:lstStyle/>
          <a:p>
            <a:br>
              <a:rPr lang="en-US" dirty="0"/>
            </a:br>
            <a:r>
              <a:rPr lang="en-US" dirty="0"/>
              <a:t>MOVING AROUND A TABLE</a:t>
            </a:r>
          </a:p>
        </p:txBody>
      </p:sp>
      <p:sp>
        <p:nvSpPr>
          <p:cNvPr id="3" name="Content Placeholder 2">
            <a:extLst>
              <a:ext uri="{FF2B5EF4-FFF2-40B4-BE49-F238E27FC236}">
                <a16:creationId xmlns:a16="http://schemas.microsoft.com/office/drawing/2014/main" id="{CEC9D09D-020E-4559-A491-1EF0AD7CC0B0}"/>
              </a:ext>
            </a:extLst>
          </p:cNvPr>
          <p:cNvSpPr>
            <a:spLocks noGrp="1"/>
          </p:cNvSpPr>
          <p:nvPr>
            <p:ph idx="1"/>
          </p:nvPr>
        </p:nvSpPr>
        <p:spPr/>
        <p:txBody>
          <a:bodyPr/>
          <a:lstStyle/>
          <a:p>
            <a:r>
              <a:rPr lang="en-US" dirty="0"/>
              <a:t>Each block in a table is called a Cell. You can move around a table by using the left, right, up, and down arrow keys. </a:t>
            </a:r>
          </a:p>
          <a:p>
            <a:r>
              <a:rPr lang="en-US" dirty="0"/>
              <a:t>To move to a specific cell, use your mouse pointer to move to the specified cell. Or, you can use the [TAB] key to move from cell to cell, from left to right. </a:t>
            </a:r>
          </a:p>
          <a:p>
            <a:r>
              <a:rPr lang="en-US" dirty="0"/>
              <a:t>You can hold down the [SHIFT] key and press the [TAB] key simultaneously to move from cell to cell, from right to left. </a:t>
            </a:r>
          </a:p>
        </p:txBody>
      </p:sp>
    </p:spTree>
    <p:extLst>
      <p:ext uri="{BB962C8B-B14F-4D97-AF65-F5344CB8AC3E}">
        <p14:creationId xmlns:p14="http://schemas.microsoft.com/office/powerpoint/2010/main" val="3729933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2E07-0FCC-4943-BA05-4D4A9D0776E9}"/>
              </a:ext>
            </a:extLst>
          </p:cNvPr>
          <p:cNvSpPr>
            <a:spLocks noGrp="1"/>
          </p:cNvSpPr>
          <p:nvPr>
            <p:ph type="title"/>
          </p:nvPr>
        </p:nvSpPr>
        <p:spPr/>
        <p:txBody>
          <a:bodyPr/>
          <a:lstStyle/>
          <a:p>
            <a:br>
              <a:rPr lang="en-US" dirty="0"/>
            </a:br>
            <a:r>
              <a:rPr lang="en-US" dirty="0"/>
              <a:t>ENTERING TEXT INTO A TABLE</a:t>
            </a:r>
          </a:p>
        </p:txBody>
      </p:sp>
      <p:sp>
        <p:nvSpPr>
          <p:cNvPr id="3" name="Content Placeholder 2">
            <a:extLst>
              <a:ext uri="{FF2B5EF4-FFF2-40B4-BE49-F238E27FC236}">
                <a16:creationId xmlns:a16="http://schemas.microsoft.com/office/drawing/2014/main" id="{DCF34332-770C-446A-B36C-CC9B1B0E9639}"/>
              </a:ext>
            </a:extLst>
          </p:cNvPr>
          <p:cNvSpPr>
            <a:spLocks noGrp="1"/>
          </p:cNvSpPr>
          <p:nvPr>
            <p:ph idx="1"/>
          </p:nvPr>
        </p:nvSpPr>
        <p:spPr/>
        <p:txBody>
          <a:bodyPr>
            <a:normAutofit/>
          </a:bodyPr>
          <a:lstStyle/>
          <a:p>
            <a:r>
              <a:rPr lang="en-US" dirty="0"/>
              <a:t>To enter text into a table, simply type the text inside the desired cell. Press the [TAB] key to move to the next cell. </a:t>
            </a:r>
          </a:p>
        </p:txBody>
      </p:sp>
    </p:spTree>
    <p:extLst>
      <p:ext uri="{BB962C8B-B14F-4D97-AF65-F5344CB8AC3E}">
        <p14:creationId xmlns:p14="http://schemas.microsoft.com/office/powerpoint/2010/main" val="1574010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B65E-B327-4DAF-AAFA-7476E6B2FE40}"/>
              </a:ext>
            </a:extLst>
          </p:cNvPr>
          <p:cNvSpPr>
            <a:spLocks noGrp="1"/>
          </p:cNvSpPr>
          <p:nvPr>
            <p:ph type="title"/>
          </p:nvPr>
        </p:nvSpPr>
        <p:spPr/>
        <p:txBody>
          <a:bodyPr/>
          <a:lstStyle/>
          <a:p>
            <a:br>
              <a:rPr lang="en-US" dirty="0"/>
            </a:br>
            <a:r>
              <a:rPr lang="en-US" dirty="0"/>
              <a:t>ENTERING TEXT INTO A TABLE</a:t>
            </a:r>
          </a:p>
        </p:txBody>
      </p:sp>
      <p:sp>
        <p:nvSpPr>
          <p:cNvPr id="3" name="Content Placeholder 2">
            <a:extLst>
              <a:ext uri="{FF2B5EF4-FFF2-40B4-BE49-F238E27FC236}">
                <a16:creationId xmlns:a16="http://schemas.microsoft.com/office/drawing/2014/main" id="{A4D45AC8-91B4-408C-8633-2D5E15A22A7C}"/>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1" i="0" u="none" strike="noStrike" kern="1200" cap="none" spc="0" normalizeH="0" baseline="0" noProof="0" dirty="0">
                <a:ln>
                  <a:noFill/>
                </a:ln>
                <a:solidFill>
                  <a:srgbClr val="FF0000"/>
                </a:solidFill>
                <a:effectLst/>
                <a:uLnTx/>
                <a:uFillTx/>
                <a:latin typeface="Century Gothic" panose="020B0502020202020204"/>
                <a:ea typeface="+mn-ea"/>
                <a:cs typeface="+mn-cs"/>
              </a:rPr>
              <a:t>EXERCISE: ENTERING TEXT INTO A TABLE</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rPr>
              <a:t>With the cursor in the first cell, type </a:t>
            </a:r>
            <a:r>
              <a:rPr kumimoji="0" lang="en-US" sz="1600" b="1" i="0" u="none" strike="noStrike" kern="1200" cap="none" spc="0" normalizeH="0" baseline="0" noProof="0" dirty="0">
                <a:ln>
                  <a:noFill/>
                </a:ln>
                <a:solidFill>
                  <a:srgbClr val="FF0000"/>
                </a:solidFill>
                <a:effectLst/>
                <a:uLnTx/>
                <a:uFillTx/>
                <a:latin typeface="Century Gothic" panose="020B0502020202020204"/>
                <a:ea typeface="+mn-ea"/>
                <a:cs typeface="+mn-cs"/>
              </a:rPr>
              <a:t>PACKAGE TYPE</a:t>
            </a:r>
            <a:r>
              <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rPr>
              <a:t>. Then, press the [TAB] key. </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rPr>
              <a:t>Type </a:t>
            </a:r>
            <a:r>
              <a:rPr kumimoji="0" lang="en-US" sz="1600" b="1" i="0" u="none" strike="noStrike" kern="1200" cap="none" spc="0" normalizeH="0" baseline="0" noProof="0" dirty="0">
                <a:ln>
                  <a:noFill/>
                </a:ln>
                <a:solidFill>
                  <a:srgbClr val="FF0000"/>
                </a:solidFill>
                <a:effectLst/>
                <a:uLnTx/>
                <a:uFillTx/>
                <a:latin typeface="Century Gothic" panose="020B0502020202020204"/>
                <a:ea typeface="+mn-ea"/>
                <a:cs typeface="+mn-cs"/>
              </a:rPr>
              <a:t>INTEREST RATE (2020)</a:t>
            </a:r>
            <a:r>
              <a:rPr lang="en-US" dirty="0">
                <a:solidFill>
                  <a:srgbClr val="FF0000"/>
                </a:solidFill>
                <a:latin typeface="Century Gothic" panose="020B0502020202020204"/>
              </a:rPr>
              <a:t> </a:t>
            </a:r>
            <a:r>
              <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rPr>
              <a:t>in the first cell in the second column. Then, press the [TAB] key.</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rPr>
              <a:t>Continue until you have entered all of the text shown below.</a:t>
            </a:r>
          </a:p>
          <a:p>
            <a:pPr marL="457200" marR="0" lvl="1" indent="0" algn="l" defTabSz="457200" rtl="0" eaLnBrk="1" fontAlgn="auto" latinLnBrk="0" hangingPunct="1">
              <a:lnSpc>
                <a:spcPct val="100000"/>
              </a:lnSpc>
              <a:spcBef>
                <a:spcPts val="1000"/>
              </a:spcBef>
              <a:spcAft>
                <a:spcPts val="0"/>
              </a:spcAft>
              <a:buClr>
                <a:srgbClr val="A53010"/>
              </a:buClr>
              <a:buSzTx/>
              <a:buNone/>
              <a:tabLst/>
              <a:defRPr/>
            </a:pPr>
            <a:endPar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endParaRPr>
          </a:p>
          <a:p>
            <a:endParaRPr lang="en-US" dirty="0"/>
          </a:p>
        </p:txBody>
      </p:sp>
      <p:graphicFrame>
        <p:nvGraphicFramePr>
          <p:cNvPr id="4" name="Table 4">
            <a:extLst>
              <a:ext uri="{FF2B5EF4-FFF2-40B4-BE49-F238E27FC236}">
                <a16:creationId xmlns:a16="http://schemas.microsoft.com/office/drawing/2014/main" id="{EC65D8BD-91D3-4E11-8996-25568EA1E20D}"/>
              </a:ext>
            </a:extLst>
          </p:cNvPr>
          <p:cNvGraphicFramePr>
            <a:graphicFrameLocks noGrp="1"/>
          </p:cNvGraphicFramePr>
          <p:nvPr>
            <p:extLst>
              <p:ext uri="{D42A27DB-BD31-4B8C-83A1-F6EECF244321}">
                <p14:modId xmlns:p14="http://schemas.microsoft.com/office/powerpoint/2010/main" val="981593650"/>
              </p:ext>
            </p:extLst>
          </p:nvPr>
        </p:nvGraphicFramePr>
        <p:xfrm>
          <a:off x="2694609" y="4057022"/>
          <a:ext cx="8128000" cy="21234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113320719"/>
                    </a:ext>
                  </a:extLst>
                </a:gridCol>
                <a:gridCol w="2032000">
                  <a:extLst>
                    <a:ext uri="{9D8B030D-6E8A-4147-A177-3AD203B41FA5}">
                      <a16:colId xmlns:a16="http://schemas.microsoft.com/office/drawing/2014/main" val="3710069594"/>
                    </a:ext>
                  </a:extLst>
                </a:gridCol>
                <a:gridCol w="2032000">
                  <a:extLst>
                    <a:ext uri="{9D8B030D-6E8A-4147-A177-3AD203B41FA5}">
                      <a16:colId xmlns:a16="http://schemas.microsoft.com/office/drawing/2014/main" val="4199262402"/>
                    </a:ext>
                  </a:extLst>
                </a:gridCol>
                <a:gridCol w="2032000">
                  <a:extLst>
                    <a:ext uri="{9D8B030D-6E8A-4147-A177-3AD203B41FA5}">
                      <a16:colId xmlns:a16="http://schemas.microsoft.com/office/drawing/2014/main" val="453745854"/>
                    </a:ext>
                  </a:extLst>
                </a:gridCol>
              </a:tblGrid>
              <a:tr h="370840">
                <a:tc>
                  <a:txBody>
                    <a:bodyPr/>
                    <a:lstStyle/>
                    <a:p>
                      <a:r>
                        <a:rPr lang="en-US" dirty="0"/>
                        <a:t>PACKAGE TYPE</a:t>
                      </a:r>
                    </a:p>
                  </a:txBody>
                  <a:tcPr/>
                </a:tc>
                <a:tc>
                  <a:txBody>
                    <a:bodyPr/>
                    <a:lstStyle/>
                    <a:p>
                      <a:r>
                        <a:rPr lang="en-US" dirty="0"/>
                        <a:t>INTEREST RATE (2020)</a:t>
                      </a:r>
                    </a:p>
                  </a:txBody>
                  <a:tcPr/>
                </a:tc>
                <a:tc>
                  <a:txBody>
                    <a:bodyPr/>
                    <a:lstStyle/>
                    <a:p>
                      <a:r>
                        <a:rPr lang="en-US" dirty="0"/>
                        <a:t>INTEREST RATE (2021)</a:t>
                      </a:r>
                    </a:p>
                  </a:txBody>
                  <a:tcPr/>
                </a:tc>
                <a:tc>
                  <a:txBody>
                    <a:bodyPr/>
                    <a:lstStyle/>
                    <a:p>
                      <a:r>
                        <a:rPr lang="en-US" dirty="0"/>
                        <a:t>RECOMMENDED</a:t>
                      </a:r>
                    </a:p>
                  </a:txBody>
                  <a:tcPr/>
                </a:tc>
                <a:extLst>
                  <a:ext uri="{0D108BD9-81ED-4DB2-BD59-A6C34878D82A}">
                    <a16:rowId xmlns:a16="http://schemas.microsoft.com/office/drawing/2014/main" val="3662031448"/>
                  </a:ext>
                </a:extLst>
              </a:tr>
              <a:tr h="370840">
                <a:tc>
                  <a:txBody>
                    <a:bodyPr/>
                    <a:lstStyle/>
                    <a:p>
                      <a:r>
                        <a:rPr lang="en-US" dirty="0"/>
                        <a:t>Conventional</a:t>
                      </a:r>
                    </a:p>
                  </a:txBody>
                  <a:tcPr/>
                </a:tc>
                <a:tc>
                  <a:txBody>
                    <a:bodyPr/>
                    <a:lstStyle/>
                    <a:p>
                      <a:r>
                        <a:rPr lang="en-US" dirty="0"/>
                        <a:t>7.0%</a:t>
                      </a:r>
                    </a:p>
                  </a:txBody>
                  <a:tcPr/>
                </a:tc>
                <a:tc>
                  <a:txBody>
                    <a:bodyPr/>
                    <a:lstStyle/>
                    <a:p>
                      <a:r>
                        <a:rPr lang="en-US" dirty="0"/>
                        <a:t>7.5%</a:t>
                      </a:r>
                    </a:p>
                  </a:txBody>
                  <a:tcPr/>
                </a:tc>
                <a:tc>
                  <a:txBody>
                    <a:bodyPr/>
                    <a:lstStyle/>
                    <a:p>
                      <a:r>
                        <a:rPr lang="en-US" dirty="0"/>
                        <a:t>No</a:t>
                      </a:r>
                    </a:p>
                  </a:txBody>
                  <a:tcPr/>
                </a:tc>
                <a:extLst>
                  <a:ext uri="{0D108BD9-81ED-4DB2-BD59-A6C34878D82A}">
                    <a16:rowId xmlns:a16="http://schemas.microsoft.com/office/drawing/2014/main" val="3162272674"/>
                  </a:ext>
                </a:extLst>
              </a:tr>
              <a:tr h="370840">
                <a:tc>
                  <a:txBody>
                    <a:bodyPr/>
                    <a:lstStyle/>
                    <a:p>
                      <a:r>
                        <a:rPr lang="en-US" dirty="0"/>
                        <a:t>Combo</a:t>
                      </a:r>
                    </a:p>
                  </a:txBody>
                  <a:tcPr/>
                </a:tc>
                <a:tc>
                  <a:txBody>
                    <a:bodyPr/>
                    <a:lstStyle/>
                    <a:p>
                      <a:r>
                        <a:rPr lang="en-US" dirty="0"/>
                        <a:t>7.65%</a:t>
                      </a:r>
                    </a:p>
                  </a:txBody>
                  <a:tcPr/>
                </a:tc>
                <a:tc>
                  <a:txBody>
                    <a:bodyPr/>
                    <a:lstStyle/>
                    <a:p>
                      <a:r>
                        <a:rPr lang="en-US" dirty="0"/>
                        <a:t>7.12%</a:t>
                      </a:r>
                    </a:p>
                  </a:txBody>
                  <a:tcPr/>
                </a:tc>
                <a:tc>
                  <a:txBody>
                    <a:bodyPr/>
                    <a:lstStyle/>
                    <a:p>
                      <a:r>
                        <a:rPr lang="en-US" dirty="0"/>
                        <a:t>Yes</a:t>
                      </a:r>
                    </a:p>
                  </a:txBody>
                  <a:tcPr/>
                </a:tc>
                <a:extLst>
                  <a:ext uri="{0D108BD9-81ED-4DB2-BD59-A6C34878D82A}">
                    <a16:rowId xmlns:a16="http://schemas.microsoft.com/office/drawing/2014/main" val="3506742948"/>
                  </a:ext>
                </a:extLst>
              </a:tr>
              <a:tr h="370840">
                <a:tc>
                  <a:txBody>
                    <a:bodyPr/>
                    <a:lstStyle/>
                    <a:p>
                      <a:r>
                        <a:rPr lang="en-US" dirty="0"/>
                        <a:t>Jumbo</a:t>
                      </a:r>
                    </a:p>
                  </a:txBody>
                  <a:tcPr/>
                </a:tc>
                <a:tc>
                  <a:txBody>
                    <a:bodyPr/>
                    <a:lstStyle/>
                    <a:p>
                      <a:r>
                        <a:rPr lang="en-US" dirty="0"/>
                        <a:t>7.85%</a:t>
                      </a:r>
                    </a:p>
                  </a:txBody>
                  <a:tcPr/>
                </a:tc>
                <a:tc>
                  <a:txBody>
                    <a:bodyPr/>
                    <a:lstStyle/>
                    <a:p>
                      <a:r>
                        <a:rPr lang="en-US" dirty="0"/>
                        <a:t>7.88%</a:t>
                      </a:r>
                    </a:p>
                  </a:txBody>
                  <a:tcPr/>
                </a:tc>
                <a:tc>
                  <a:txBody>
                    <a:bodyPr/>
                    <a:lstStyle/>
                    <a:p>
                      <a:r>
                        <a:rPr lang="en-US" dirty="0"/>
                        <a:t>No</a:t>
                      </a:r>
                    </a:p>
                  </a:txBody>
                  <a:tcPr/>
                </a:tc>
                <a:extLst>
                  <a:ext uri="{0D108BD9-81ED-4DB2-BD59-A6C34878D82A}">
                    <a16:rowId xmlns:a16="http://schemas.microsoft.com/office/drawing/2014/main" val="3968097674"/>
                  </a:ext>
                </a:extLst>
              </a:tr>
              <a:tr h="370840">
                <a:tc>
                  <a:txBody>
                    <a:bodyPr/>
                    <a:lstStyle/>
                    <a:p>
                      <a:r>
                        <a:rPr lang="en-US" dirty="0"/>
                        <a:t>VIP</a:t>
                      </a:r>
                    </a:p>
                  </a:txBody>
                  <a:tcPr/>
                </a:tc>
                <a:tc>
                  <a:txBody>
                    <a:bodyPr/>
                    <a:lstStyle/>
                    <a:p>
                      <a:r>
                        <a:rPr lang="en-US" dirty="0"/>
                        <a:t>7.25%</a:t>
                      </a:r>
                    </a:p>
                  </a:txBody>
                  <a:tcPr/>
                </a:tc>
                <a:tc>
                  <a:txBody>
                    <a:bodyPr/>
                    <a:lstStyle/>
                    <a:p>
                      <a:r>
                        <a:rPr lang="en-US" dirty="0"/>
                        <a:t>7.5%</a:t>
                      </a:r>
                    </a:p>
                  </a:txBody>
                  <a:tcPr/>
                </a:tc>
                <a:tc>
                  <a:txBody>
                    <a:bodyPr/>
                    <a:lstStyle/>
                    <a:p>
                      <a:r>
                        <a:rPr lang="en-US" dirty="0"/>
                        <a:t>Yes</a:t>
                      </a:r>
                    </a:p>
                  </a:txBody>
                  <a:tcPr/>
                </a:tc>
                <a:extLst>
                  <a:ext uri="{0D108BD9-81ED-4DB2-BD59-A6C34878D82A}">
                    <a16:rowId xmlns:a16="http://schemas.microsoft.com/office/drawing/2014/main" val="3791515983"/>
                  </a:ext>
                </a:extLst>
              </a:tr>
            </a:tbl>
          </a:graphicData>
        </a:graphic>
      </p:graphicFrame>
    </p:spTree>
    <p:extLst>
      <p:ext uri="{BB962C8B-B14F-4D97-AF65-F5344CB8AC3E}">
        <p14:creationId xmlns:p14="http://schemas.microsoft.com/office/powerpoint/2010/main" val="4260885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3803-A156-4B9E-8E86-88C02F6CDB87}"/>
              </a:ext>
            </a:extLst>
          </p:cNvPr>
          <p:cNvSpPr>
            <a:spLocks noGrp="1"/>
          </p:cNvSpPr>
          <p:nvPr>
            <p:ph type="title"/>
          </p:nvPr>
        </p:nvSpPr>
        <p:spPr/>
        <p:txBody>
          <a:bodyPr/>
          <a:lstStyle/>
          <a:p>
            <a:br>
              <a:rPr lang="en-US" dirty="0"/>
            </a:br>
            <a:r>
              <a:rPr lang="en-US" dirty="0"/>
              <a:t>RESIZING COLUMNS</a:t>
            </a:r>
          </a:p>
        </p:txBody>
      </p:sp>
      <p:sp>
        <p:nvSpPr>
          <p:cNvPr id="3" name="Content Placeholder 2">
            <a:extLst>
              <a:ext uri="{FF2B5EF4-FFF2-40B4-BE49-F238E27FC236}">
                <a16:creationId xmlns:a16="http://schemas.microsoft.com/office/drawing/2014/main" id="{4EF29BD3-2E7D-4815-A444-577A4F5D4720}"/>
              </a:ext>
            </a:extLst>
          </p:cNvPr>
          <p:cNvSpPr>
            <a:spLocks noGrp="1"/>
          </p:cNvSpPr>
          <p:nvPr>
            <p:ph idx="1"/>
          </p:nvPr>
        </p:nvSpPr>
        <p:spPr/>
        <p:txBody>
          <a:bodyPr>
            <a:normAutofit/>
          </a:bodyPr>
          <a:lstStyle/>
          <a:p>
            <a:r>
              <a:rPr lang="en-US" dirty="0"/>
              <a:t>When a table is first created, it evenly distributes the space for each column. You can resize column widths to best fit the data by clicking inside the table. </a:t>
            </a:r>
          </a:p>
          <a:p>
            <a:r>
              <a:rPr lang="en-US" dirty="0"/>
              <a:t>Then, from the </a:t>
            </a:r>
            <a:r>
              <a:rPr lang="en-US" b="1" dirty="0"/>
              <a:t>LAYOUT tab</a:t>
            </a:r>
            <a:r>
              <a:rPr lang="en-US" dirty="0"/>
              <a:t>, click the </a:t>
            </a:r>
            <a:r>
              <a:rPr lang="en-US" b="1" dirty="0"/>
              <a:t>AUTOFIT</a:t>
            </a:r>
            <a:r>
              <a:rPr lang="en-US" dirty="0"/>
              <a:t> command, , from the </a:t>
            </a:r>
            <a:r>
              <a:rPr lang="en-US" b="1" dirty="0"/>
              <a:t>CELL SIZE </a:t>
            </a:r>
            <a:r>
              <a:rPr lang="en-US" dirty="0"/>
              <a:t>command group.</a:t>
            </a:r>
          </a:p>
          <a:p>
            <a:r>
              <a:rPr lang="en-US" dirty="0"/>
              <a:t>An alternative method is to use the Width Indicator. To use this method, place your cursor on the line that separates the two columns. This causes the width indicator to appear. </a:t>
            </a:r>
          </a:p>
          <a:p>
            <a:r>
              <a:rPr lang="en-US" dirty="0"/>
              <a:t>Click and drag with the mouse to adjust the column width either larger or smaller.</a:t>
            </a:r>
          </a:p>
        </p:txBody>
      </p:sp>
    </p:spTree>
    <p:extLst>
      <p:ext uri="{BB962C8B-B14F-4D97-AF65-F5344CB8AC3E}">
        <p14:creationId xmlns:p14="http://schemas.microsoft.com/office/powerpoint/2010/main" val="142357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F29D-3C0A-4EA7-AF9E-557F5B925DC0}"/>
              </a:ext>
            </a:extLst>
          </p:cNvPr>
          <p:cNvSpPr>
            <a:spLocks noGrp="1"/>
          </p:cNvSpPr>
          <p:nvPr>
            <p:ph type="title"/>
          </p:nvPr>
        </p:nvSpPr>
        <p:spPr/>
        <p:txBody>
          <a:bodyPr/>
          <a:lstStyle/>
          <a:p>
            <a:br>
              <a:rPr lang="en-US" dirty="0"/>
            </a:br>
            <a:r>
              <a:rPr lang="en-US" dirty="0"/>
              <a:t>NEW DOCUMENT</a:t>
            </a:r>
          </a:p>
        </p:txBody>
      </p:sp>
      <p:sp>
        <p:nvSpPr>
          <p:cNvPr id="3" name="Content Placeholder 2">
            <a:extLst>
              <a:ext uri="{FF2B5EF4-FFF2-40B4-BE49-F238E27FC236}">
                <a16:creationId xmlns:a16="http://schemas.microsoft.com/office/drawing/2014/main" id="{C227FE71-F6ED-4232-93AA-A30038C6C63E}"/>
              </a:ext>
            </a:extLst>
          </p:cNvPr>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DokChampa" panose="020B0604020202020204" pitchFamily="34" charset="-34"/>
              </a:rPr>
              <a:t>When you open Word, you see two things (main parts):</a:t>
            </a:r>
          </a:p>
          <a:p>
            <a:pPr marL="914400" lvl="2">
              <a:lnSpc>
                <a:spcPct val="107000"/>
              </a:lnSpc>
              <a:spcBef>
                <a:spcPts val="0"/>
              </a:spcBef>
              <a:spcAft>
                <a:spcPts val="800"/>
              </a:spcAft>
            </a:pPr>
            <a:r>
              <a:rPr lang="en-US" sz="2800" dirty="0"/>
              <a:t>The ribbon, which sits above the document, and includes a set of buttons and commands that you use to do things in and with your document (like print it). That is the area that spans the top of MS Word.</a:t>
            </a:r>
          </a:p>
          <a:p>
            <a:pPr marL="914400" lvl="2">
              <a:lnSpc>
                <a:spcPct val="107000"/>
              </a:lnSpc>
              <a:spcBef>
                <a:spcPts val="0"/>
              </a:spcBef>
              <a:spcAft>
                <a:spcPts val="800"/>
              </a:spcAft>
            </a:pPr>
            <a:r>
              <a:rPr lang="en-US" sz="2800" dirty="0"/>
              <a:t>A blank document, (text area) which looks like a white sheet of paper and takes up most of the window.</a:t>
            </a:r>
          </a:p>
          <a:p>
            <a:pPr lvl="2"/>
            <a:endParaRPr lang="en-US" dirty="0"/>
          </a:p>
        </p:txBody>
      </p:sp>
    </p:spTree>
    <p:extLst>
      <p:ext uri="{BB962C8B-B14F-4D97-AF65-F5344CB8AC3E}">
        <p14:creationId xmlns:p14="http://schemas.microsoft.com/office/powerpoint/2010/main" val="155832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F8E1-59F5-4EC1-B2E0-CEFE45F09E7F}"/>
              </a:ext>
            </a:extLst>
          </p:cNvPr>
          <p:cNvSpPr>
            <a:spLocks noGrp="1"/>
          </p:cNvSpPr>
          <p:nvPr>
            <p:ph type="title"/>
          </p:nvPr>
        </p:nvSpPr>
        <p:spPr/>
        <p:txBody>
          <a:bodyPr/>
          <a:lstStyle/>
          <a:p>
            <a:br>
              <a:rPr lang="en-US" dirty="0"/>
            </a:br>
            <a:r>
              <a:rPr lang="en-US" dirty="0"/>
              <a:t>MERGING CELLS</a:t>
            </a:r>
          </a:p>
        </p:txBody>
      </p:sp>
      <p:sp>
        <p:nvSpPr>
          <p:cNvPr id="3" name="Content Placeholder 2">
            <a:extLst>
              <a:ext uri="{FF2B5EF4-FFF2-40B4-BE49-F238E27FC236}">
                <a16:creationId xmlns:a16="http://schemas.microsoft.com/office/drawing/2014/main" id="{E5EF6D2C-A9C9-404E-A0B8-9A8C663AECBE}"/>
              </a:ext>
            </a:extLst>
          </p:cNvPr>
          <p:cNvSpPr>
            <a:spLocks noGrp="1"/>
          </p:cNvSpPr>
          <p:nvPr>
            <p:ph idx="1"/>
          </p:nvPr>
        </p:nvSpPr>
        <p:spPr/>
        <p:txBody>
          <a:bodyPr/>
          <a:lstStyle/>
          <a:p>
            <a:r>
              <a:rPr lang="en-US" dirty="0"/>
              <a:t>If you want to create a table heading which will span several columns, you can use the Merge Cells feature to combine the adjacent cells into a single cell. </a:t>
            </a:r>
          </a:p>
          <a:p>
            <a:r>
              <a:rPr lang="en-US" dirty="0"/>
              <a:t>To merge cells, Select the cells you want to merge then, right-click the mouse button on the selected cells, and choose MERGE CELLS.</a:t>
            </a:r>
          </a:p>
        </p:txBody>
      </p:sp>
    </p:spTree>
    <p:extLst>
      <p:ext uri="{BB962C8B-B14F-4D97-AF65-F5344CB8AC3E}">
        <p14:creationId xmlns:p14="http://schemas.microsoft.com/office/powerpoint/2010/main" val="87561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61D9-7984-475F-86A4-C42727C89F7E}"/>
              </a:ext>
            </a:extLst>
          </p:cNvPr>
          <p:cNvSpPr>
            <a:spLocks noGrp="1"/>
          </p:cNvSpPr>
          <p:nvPr>
            <p:ph type="title"/>
          </p:nvPr>
        </p:nvSpPr>
        <p:spPr/>
        <p:txBody>
          <a:bodyPr/>
          <a:lstStyle/>
          <a:p>
            <a:br>
              <a:rPr lang="en-US" dirty="0"/>
            </a:br>
            <a:r>
              <a:rPr lang="en-US" dirty="0"/>
              <a:t>APPLYING A DESIGN FORMAT</a:t>
            </a:r>
          </a:p>
        </p:txBody>
      </p:sp>
      <p:sp>
        <p:nvSpPr>
          <p:cNvPr id="3" name="Content Placeholder 2">
            <a:extLst>
              <a:ext uri="{FF2B5EF4-FFF2-40B4-BE49-F238E27FC236}">
                <a16:creationId xmlns:a16="http://schemas.microsoft.com/office/drawing/2014/main" id="{716573BD-57F8-4FF3-AADB-3062C6988221}"/>
              </a:ext>
            </a:extLst>
          </p:cNvPr>
          <p:cNvSpPr>
            <a:spLocks noGrp="1"/>
          </p:cNvSpPr>
          <p:nvPr>
            <p:ph idx="1"/>
          </p:nvPr>
        </p:nvSpPr>
        <p:spPr/>
        <p:txBody>
          <a:bodyPr>
            <a:normAutofit fontScale="77500" lnSpcReduction="20000"/>
          </a:bodyPr>
          <a:lstStyle/>
          <a:p>
            <a:r>
              <a:rPr lang="en-US" dirty="0">
                <a:solidFill>
                  <a:srgbClr val="FF0000"/>
                </a:solidFill>
              </a:rPr>
              <a:t>Microsoft Word 2007 allows you to easily apply borders, shading, special fonts, and color to your table. All of the pre-bundled formats can be previewed and applied. If none of the options are exactly right, you can customize the format to meet your needs. </a:t>
            </a:r>
          </a:p>
          <a:p>
            <a:r>
              <a:rPr lang="en-US" dirty="0">
                <a:solidFill>
                  <a:srgbClr val="FF0000"/>
                </a:solidFill>
              </a:rPr>
              <a:t>Notice that you can see a live preview of the design format, while hovering above the style with your mouse. </a:t>
            </a:r>
          </a:p>
          <a:p>
            <a:r>
              <a:rPr lang="en-US" b="1" dirty="0">
                <a:solidFill>
                  <a:srgbClr val="FF0000"/>
                </a:solidFill>
              </a:rPr>
              <a:t>EXERCISE: APPLYING AN AUTOFORMAT DESIGN STYLE</a:t>
            </a:r>
          </a:p>
          <a:p>
            <a:pPr lvl="1"/>
            <a:r>
              <a:rPr lang="en-US" dirty="0">
                <a:solidFill>
                  <a:srgbClr val="FF0000"/>
                </a:solidFill>
              </a:rPr>
              <a:t>Click anywhere inside the table. </a:t>
            </a:r>
          </a:p>
          <a:p>
            <a:pPr lvl="1"/>
            <a:r>
              <a:rPr lang="en-US" dirty="0">
                <a:solidFill>
                  <a:srgbClr val="FF0000"/>
                </a:solidFill>
              </a:rPr>
              <a:t>Click the DESIGN tab from the Table Tools contextual tab area. </a:t>
            </a:r>
          </a:p>
          <a:p>
            <a:pPr lvl="1"/>
            <a:r>
              <a:rPr lang="en-US" dirty="0">
                <a:solidFill>
                  <a:srgbClr val="FF0000"/>
                </a:solidFill>
              </a:rPr>
              <a:t>Hover above the styles in the TABLE STYLES command group to see a preview.</a:t>
            </a:r>
          </a:p>
          <a:p>
            <a:pPr lvl="1"/>
            <a:r>
              <a:rPr lang="en-US" dirty="0">
                <a:solidFill>
                  <a:srgbClr val="FF0000"/>
                </a:solidFill>
              </a:rPr>
              <a:t>Click the MORE button, , to see all of the design styles.</a:t>
            </a:r>
          </a:p>
          <a:p>
            <a:pPr lvl="1"/>
            <a:r>
              <a:rPr lang="en-US" dirty="0">
                <a:solidFill>
                  <a:srgbClr val="FF0000"/>
                </a:solidFill>
              </a:rPr>
              <a:t>Click to select the desired style.</a:t>
            </a:r>
          </a:p>
          <a:p>
            <a:pPr lvl="1"/>
            <a:r>
              <a:rPr lang="en-US" dirty="0">
                <a:solidFill>
                  <a:srgbClr val="FF0000"/>
                </a:solidFill>
              </a:rPr>
              <a:t>Look at the options in the TABLE STYLE OPTIONS command group. Click the HEADER ROW option to have the first row stand out from the others.</a:t>
            </a:r>
          </a:p>
          <a:p>
            <a:pPr lvl="1"/>
            <a:r>
              <a:rPr lang="en-US" dirty="0">
                <a:solidFill>
                  <a:srgbClr val="FF0000"/>
                </a:solidFill>
              </a:rPr>
              <a:t>Click the SAVE button, .</a:t>
            </a:r>
          </a:p>
          <a:p>
            <a:pPr lvl="1"/>
            <a:r>
              <a:rPr lang="en-US" dirty="0">
                <a:solidFill>
                  <a:srgbClr val="FF0000"/>
                </a:solidFill>
              </a:rPr>
              <a:t>Click the CLOSE button, , to close the document.</a:t>
            </a:r>
          </a:p>
        </p:txBody>
      </p:sp>
    </p:spTree>
    <p:extLst>
      <p:ext uri="{BB962C8B-B14F-4D97-AF65-F5344CB8AC3E}">
        <p14:creationId xmlns:p14="http://schemas.microsoft.com/office/powerpoint/2010/main" val="2310225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4B17-B5E2-45B1-9782-AEDAD87ECD20}"/>
              </a:ext>
            </a:extLst>
          </p:cNvPr>
          <p:cNvSpPr>
            <a:spLocks noGrp="1"/>
          </p:cNvSpPr>
          <p:nvPr>
            <p:ph type="title"/>
          </p:nvPr>
        </p:nvSpPr>
        <p:spPr/>
        <p:txBody>
          <a:bodyPr/>
          <a:lstStyle/>
          <a:p>
            <a:br>
              <a:rPr lang="en-US" dirty="0"/>
            </a:br>
            <a:r>
              <a:rPr lang="en-US" dirty="0"/>
              <a:t>GETTING HELP</a:t>
            </a:r>
          </a:p>
        </p:txBody>
      </p:sp>
      <p:sp>
        <p:nvSpPr>
          <p:cNvPr id="3" name="Content Placeholder 2">
            <a:extLst>
              <a:ext uri="{FF2B5EF4-FFF2-40B4-BE49-F238E27FC236}">
                <a16:creationId xmlns:a16="http://schemas.microsoft.com/office/drawing/2014/main" id="{C5A3BC9A-C176-431D-9487-050221B3372C}"/>
              </a:ext>
            </a:extLst>
          </p:cNvPr>
          <p:cNvSpPr>
            <a:spLocks noGrp="1"/>
          </p:cNvSpPr>
          <p:nvPr>
            <p:ph idx="1"/>
          </p:nvPr>
        </p:nvSpPr>
        <p:spPr/>
        <p:txBody>
          <a:bodyPr>
            <a:normAutofit/>
          </a:bodyPr>
          <a:lstStyle/>
          <a:p>
            <a:r>
              <a:rPr lang="en-US" dirty="0"/>
              <a:t>Word’s extensive Help feature lists the steps you need to perform to complete specific tasks. It also provides you with tips and shortcuts for using Microsoft Word</a:t>
            </a:r>
          </a:p>
          <a:p>
            <a:pPr marL="0" indent="0">
              <a:buNone/>
            </a:pPr>
            <a:r>
              <a:rPr lang="en-US" b="1" dirty="0"/>
              <a:t>EXERCISE: GETTING HELP</a:t>
            </a:r>
          </a:p>
          <a:p>
            <a:pPr lvl="1"/>
            <a:r>
              <a:rPr lang="en-US" dirty="0"/>
              <a:t>Click the HELP button, , in the upper right corner of the window. The Word Help window will open (Figure 11).</a:t>
            </a:r>
          </a:p>
          <a:p>
            <a:pPr lvl="1"/>
            <a:r>
              <a:rPr lang="en-US" dirty="0"/>
              <a:t>Type PRINT PREVIEW into the SEARCH box and press the [ENTER] key. </a:t>
            </a:r>
          </a:p>
          <a:p>
            <a:pPr lvl="1"/>
            <a:r>
              <a:rPr lang="en-US" dirty="0"/>
              <a:t>Browse through the various Help documents</a:t>
            </a:r>
          </a:p>
          <a:p>
            <a:pPr lvl="1"/>
            <a:r>
              <a:rPr lang="en-US" dirty="0"/>
              <a:t>When finished, click the CLOSE button, , at the top right corner of the Help window.</a:t>
            </a:r>
          </a:p>
        </p:txBody>
      </p:sp>
    </p:spTree>
    <p:extLst>
      <p:ext uri="{BB962C8B-B14F-4D97-AF65-F5344CB8AC3E}">
        <p14:creationId xmlns:p14="http://schemas.microsoft.com/office/powerpoint/2010/main" val="4273733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22A9-11F9-4373-8558-54D24208683F}"/>
              </a:ext>
            </a:extLst>
          </p:cNvPr>
          <p:cNvSpPr>
            <a:spLocks noGrp="1"/>
          </p:cNvSpPr>
          <p:nvPr>
            <p:ph type="title"/>
          </p:nvPr>
        </p:nvSpPr>
        <p:spPr/>
        <p:txBody>
          <a:bodyPr/>
          <a:lstStyle/>
          <a:p>
            <a:br>
              <a:rPr lang="en-US" dirty="0"/>
            </a:br>
            <a:r>
              <a:rPr lang="en-US" dirty="0"/>
              <a:t>HEADER AND FOOTER</a:t>
            </a:r>
          </a:p>
        </p:txBody>
      </p:sp>
      <p:sp>
        <p:nvSpPr>
          <p:cNvPr id="3" name="Content Placeholder 2">
            <a:extLst>
              <a:ext uri="{FF2B5EF4-FFF2-40B4-BE49-F238E27FC236}">
                <a16:creationId xmlns:a16="http://schemas.microsoft.com/office/drawing/2014/main" id="{AA150D82-DA20-439F-9C5D-BD1EF9648C11}"/>
              </a:ext>
            </a:extLst>
          </p:cNvPr>
          <p:cNvSpPr>
            <a:spLocks noGrp="1"/>
          </p:cNvSpPr>
          <p:nvPr>
            <p:ph idx="1"/>
          </p:nvPr>
        </p:nvSpPr>
        <p:spPr/>
        <p:txBody>
          <a:bodyPr>
            <a:normAutofit fontScale="92500" lnSpcReduction="10000"/>
          </a:bodyPr>
          <a:lstStyle/>
          <a:p>
            <a:r>
              <a:rPr lang="en-US" dirty="0"/>
              <a:t>To add a header or footer to a document:</a:t>
            </a:r>
          </a:p>
          <a:p>
            <a:pPr lvl="1"/>
            <a:r>
              <a:rPr lang="en-US" dirty="0"/>
              <a:t>Choose the </a:t>
            </a:r>
            <a:r>
              <a:rPr lang="en-US" b="1" dirty="0"/>
              <a:t>Insert</a:t>
            </a:r>
            <a:r>
              <a:rPr lang="en-US" dirty="0"/>
              <a:t> tab and select </a:t>
            </a:r>
            <a:r>
              <a:rPr lang="en-US" b="1" dirty="0"/>
              <a:t>Header</a:t>
            </a:r>
            <a:r>
              <a:rPr lang="en-US" dirty="0"/>
              <a:t> or </a:t>
            </a:r>
            <a:r>
              <a:rPr lang="en-US" b="1" dirty="0"/>
              <a:t>Footer</a:t>
            </a:r>
            <a:r>
              <a:rPr lang="en-US" dirty="0"/>
              <a:t> from the Header and Footer group.</a:t>
            </a:r>
          </a:p>
          <a:p>
            <a:pPr lvl="1"/>
            <a:r>
              <a:rPr lang="en-US" dirty="0"/>
              <a:t>Select either </a:t>
            </a:r>
            <a:r>
              <a:rPr lang="en-US" b="1" dirty="0"/>
              <a:t>Header</a:t>
            </a:r>
            <a:r>
              <a:rPr lang="en-US" dirty="0"/>
              <a:t> or </a:t>
            </a:r>
            <a:r>
              <a:rPr lang="en-US" b="1" dirty="0"/>
              <a:t>Footer</a:t>
            </a:r>
            <a:r>
              <a:rPr lang="en-US" dirty="0"/>
              <a:t> for choices for a footer and page number</a:t>
            </a:r>
          </a:p>
          <a:p>
            <a:pPr lvl="1"/>
            <a:r>
              <a:rPr lang="en-US" dirty="0"/>
              <a:t>Select one of the </a:t>
            </a:r>
            <a:r>
              <a:rPr lang="en-US" b="1" dirty="0"/>
              <a:t>style options</a:t>
            </a:r>
          </a:p>
          <a:p>
            <a:pPr lvl="1"/>
            <a:r>
              <a:rPr lang="en-US" dirty="0"/>
              <a:t>After selecting </a:t>
            </a:r>
            <a:r>
              <a:rPr lang="en-US" b="1" dirty="0"/>
              <a:t>Header</a:t>
            </a:r>
            <a:r>
              <a:rPr lang="en-US" dirty="0"/>
              <a:t> option, note the addition on the ribbon of the Header/Footer Tools Design Tab.</a:t>
            </a:r>
          </a:p>
          <a:p>
            <a:pPr lvl="1"/>
            <a:r>
              <a:rPr lang="en-US" dirty="0"/>
              <a:t>Type the wanted </a:t>
            </a:r>
            <a:r>
              <a:rPr lang="en-US" b="1" dirty="0"/>
              <a:t>text</a:t>
            </a:r>
            <a:r>
              <a:rPr lang="en-US" dirty="0"/>
              <a:t> in the header or footer box by highlighting [</a:t>
            </a:r>
            <a:r>
              <a:rPr lang="en-US" b="1" dirty="0"/>
              <a:t>Type Text</a:t>
            </a:r>
            <a:r>
              <a:rPr lang="en-US" dirty="0"/>
              <a:t>]. The Tab key moves the cursor from the left side to the middle of the page, and then to the right side. </a:t>
            </a:r>
          </a:p>
          <a:p>
            <a:pPr lvl="1"/>
            <a:r>
              <a:rPr lang="en-US" dirty="0"/>
              <a:t>Choose the appropriate spot for inserting the name of the document, the date, or page number. You can also select options from the groups such as Page number, Date and Time, Options or Position.</a:t>
            </a:r>
          </a:p>
          <a:p>
            <a:pPr lvl="1"/>
            <a:r>
              <a:rPr lang="en-US" dirty="0"/>
              <a:t>Click the </a:t>
            </a:r>
            <a:r>
              <a:rPr lang="en-US" b="1" dirty="0"/>
              <a:t>close Header and Footer </a:t>
            </a:r>
            <a:r>
              <a:rPr lang="en-US" dirty="0"/>
              <a:t>button when you finish.</a:t>
            </a:r>
          </a:p>
        </p:txBody>
      </p:sp>
    </p:spTree>
    <p:extLst>
      <p:ext uri="{BB962C8B-B14F-4D97-AF65-F5344CB8AC3E}">
        <p14:creationId xmlns:p14="http://schemas.microsoft.com/office/powerpoint/2010/main" val="76525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549C-35CC-4FDC-8BD1-077E8411B19E}"/>
              </a:ext>
            </a:extLst>
          </p:cNvPr>
          <p:cNvSpPr>
            <a:spLocks noGrp="1"/>
          </p:cNvSpPr>
          <p:nvPr>
            <p:ph type="title"/>
          </p:nvPr>
        </p:nvSpPr>
        <p:spPr/>
        <p:txBody>
          <a:bodyPr>
            <a:normAutofit fontScale="90000"/>
          </a:bodyPr>
          <a:lstStyle/>
          <a:p>
            <a:br>
              <a:rPr lang="en-US" dirty="0"/>
            </a:br>
            <a:r>
              <a:rPr lang="en-US" dirty="0"/>
              <a:t>WHAT IS THE RIBBON</a:t>
            </a:r>
            <a:br>
              <a:rPr lang="en-US" dirty="0"/>
            </a:br>
            <a:endParaRPr lang="en-US" dirty="0"/>
          </a:p>
        </p:txBody>
      </p:sp>
      <p:sp>
        <p:nvSpPr>
          <p:cNvPr id="3" name="Content Placeholder 2">
            <a:extLst>
              <a:ext uri="{FF2B5EF4-FFF2-40B4-BE49-F238E27FC236}">
                <a16:creationId xmlns:a16="http://schemas.microsoft.com/office/drawing/2014/main" id="{C8074163-65CD-44DF-ADF0-826E2590672D}"/>
              </a:ext>
            </a:extLst>
          </p:cNvPr>
          <p:cNvSpPr>
            <a:spLocks noGrp="1"/>
          </p:cNvSpPr>
          <p:nvPr>
            <p:ph idx="1"/>
          </p:nvPr>
        </p:nvSpPr>
        <p:spPr/>
        <p:txBody>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DokChampa" panose="020B0604020202020204" pitchFamily="34" charset="-34"/>
              </a:rPr>
              <a:t>The Ribbon is a user interface element that is located below a Quick Access Toolbar and the Title Bar.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DokChampa" panose="020B0604020202020204" pitchFamily="34" charset="-34"/>
              </a:rPr>
              <a:t>Comprises of tabs like; </a:t>
            </a:r>
          </a:p>
          <a:p>
            <a:pPr marL="914400" lvl="2">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DokChampa" panose="020B0604020202020204" pitchFamily="34" charset="-34"/>
              </a:rPr>
              <a:t>Home, Insert Layout, References, Mailing, Review, View, etc.</a:t>
            </a:r>
          </a:p>
          <a:p>
            <a:pPr marL="0" marR="0" lvl="0" indent="-22860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DokChampa" panose="020B0604020202020204" pitchFamily="34" charset="-34"/>
              </a:rPr>
              <a:t>The Ribbon has three parts which will help you understand how to use it. They are tabs, groups, and commands.</a:t>
            </a:r>
          </a:p>
          <a:p>
            <a:pPr marL="0" indent="0">
              <a:buNone/>
            </a:pPr>
            <a:endParaRPr lang="en-US" dirty="0"/>
          </a:p>
        </p:txBody>
      </p:sp>
    </p:spTree>
    <p:extLst>
      <p:ext uri="{BB962C8B-B14F-4D97-AF65-F5344CB8AC3E}">
        <p14:creationId xmlns:p14="http://schemas.microsoft.com/office/powerpoint/2010/main" val="345784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2033-BA30-4660-8071-B68A1C119B84}"/>
              </a:ext>
            </a:extLst>
          </p:cNvPr>
          <p:cNvSpPr>
            <a:spLocks noGrp="1"/>
          </p:cNvSpPr>
          <p:nvPr>
            <p:ph type="title"/>
          </p:nvPr>
        </p:nvSpPr>
        <p:spPr/>
        <p:txBody>
          <a:bodyPr/>
          <a:lstStyle/>
          <a:p>
            <a:r>
              <a:rPr lang="en-US" dirty="0"/>
              <a:t>RIBBON PARTS</a:t>
            </a:r>
          </a:p>
        </p:txBody>
      </p:sp>
      <p:sp>
        <p:nvSpPr>
          <p:cNvPr id="3" name="Content Placeholder 2">
            <a:extLst>
              <a:ext uri="{FF2B5EF4-FFF2-40B4-BE49-F238E27FC236}">
                <a16:creationId xmlns:a16="http://schemas.microsoft.com/office/drawing/2014/main" id="{D66F1C37-4011-4EFD-AB6C-2E98156857F1}"/>
              </a:ext>
            </a:extLst>
          </p:cNvPr>
          <p:cNvSpPr>
            <a:spLocks noGrp="1"/>
          </p:cNvSpPr>
          <p:nvPr>
            <p:ph idx="1"/>
          </p:nvPr>
        </p:nvSpPr>
        <p:spPr/>
        <p:txBody>
          <a:bodyPr>
            <a:normAutofit/>
          </a:bodyPr>
          <a:lstStyle/>
          <a:p>
            <a:pPr marL="0" marR="0">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DokChampa" panose="020B0604020202020204" pitchFamily="34" charset="-34"/>
              </a:rPr>
              <a:t>Tabs: </a:t>
            </a:r>
            <a:r>
              <a:rPr lang="en-US" sz="2800" dirty="0">
                <a:effectLst/>
                <a:latin typeface="Calibri" panose="020F0502020204030204" pitchFamily="34" charset="0"/>
                <a:ea typeface="Calibri" panose="020F0502020204030204" pitchFamily="34" charset="0"/>
                <a:cs typeface="DokChampa" panose="020B0604020202020204" pitchFamily="34" charset="-34"/>
              </a:rPr>
              <a:t>The Ribbon has several basic tabs across the top. Each represents an activity area.</a:t>
            </a:r>
          </a:p>
          <a:p>
            <a:pPr marL="0" marR="0">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DokChampa" panose="020B0604020202020204" pitchFamily="34" charset="-34"/>
              </a:rPr>
              <a:t>Groups: </a:t>
            </a:r>
            <a:r>
              <a:rPr lang="en-US" sz="2800" dirty="0">
                <a:effectLst/>
                <a:latin typeface="Calibri" panose="020F0502020204030204" pitchFamily="34" charset="0"/>
                <a:ea typeface="Calibri" panose="020F0502020204030204" pitchFamily="34" charset="0"/>
                <a:cs typeface="DokChampa" panose="020B0604020202020204" pitchFamily="34" charset="-34"/>
              </a:rPr>
              <a:t>Each tab has several groups that show related items together.</a:t>
            </a:r>
          </a:p>
          <a:p>
            <a:pPr marL="0" marR="0">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DokChampa" panose="020B0604020202020204" pitchFamily="34" charset="-34"/>
              </a:rPr>
              <a:t>Commands: </a:t>
            </a:r>
            <a:r>
              <a:rPr lang="en-US" sz="2800" dirty="0">
                <a:effectLst/>
                <a:latin typeface="Calibri" panose="020F0502020204030204" pitchFamily="34" charset="0"/>
                <a:ea typeface="Calibri" panose="020F0502020204030204" pitchFamily="34" charset="0"/>
                <a:cs typeface="DokChampa" panose="020B0604020202020204" pitchFamily="34" charset="-34"/>
              </a:rPr>
              <a:t>A command is a button, a menu, or a box where you can enter information. They allow users to perform actions or open menus with further related actions.</a:t>
            </a:r>
          </a:p>
          <a:p>
            <a:endParaRPr lang="en-US" dirty="0"/>
          </a:p>
        </p:txBody>
      </p:sp>
    </p:spTree>
    <p:extLst>
      <p:ext uri="{BB962C8B-B14F-4D97-AF65-F5344CB8AC3E}">
        <p14:creationId xmlns:p14="http://schemas.microsoft.com/office/powerpoint/2010/main" val="28944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2E8C-883C-42D3-BFBE-0C2390E8F424}"/>
              </a:ext>
            </a:extLst>
          </p:cNvPr>
          <p:cNvSpPr>
            <a:spLocks noGrp="1"/>
          </p:cNvSpPr>
          <p:nvPr>
            <p:ph type="title"/>
          </p:nvPr>
        </p:nvSpPr>
        <p:spPr/>
        <p:txBody>
          <a:bodyPr>
            <a:normAutofit fontScale="90000"/>
          </a:bodyPr>
          <a:lstStyle/>
          <a:p>
            <a:br>
              <a:rPr lang="en-US" dirty="0"/>
            </a:br>
            <a:r>
              <a:rPr lang="en-US" dirty="0"/>
              <a:t>DIALOG BOX LAUNCHERS IN GROUPS.</a:t>
            </a:r>
            <a:br>
              <a:rPr lang="en-US" dirty="0"/>
            </a:br>
            <a:endParaRPr lang="en-US" dirty="0"/>
          </a:p>
        </p:txBody>
      </p:sp>
      <p:sp>
        <p:nvSpPr>
          <p:cNvPr id="3" name="Content Placeholder 2">
            <a:extLst>
              <a:ext uri="{FF2B5EF4-FFF2-40B4-BE49-F238E27FC236}">
                <a16:creationId xmlns:a16="http://schemas.microsoft.com/office/drawing/2014/main" id="{CD354F8D-189F-426B-92A8-F23AFDD9234E}"/>
              </a:ext>
            </a:extLst>
          </p:cNvPr>
          <p:cNvSpPr>
            <a:spLocks noGrp="1"/>
          </p:cNvSpPr>
          <p:nvPr>
            <p:ph idx="1"/>
          </p:nvPr>
        </p:nvSpPr>
        <p:spPr/>
        <p:txBody>
          <a:bodyPr/>
          <a:lstStyle/>
          <a:p>
            <a:r>
              <a:rPr lang="en-US" dirty="0"/>
              <a:t>Some groups have a small diagonal arrow in the lower-right corner called the Dialog Box Launcher which can be opened according to the action required.</a:t>
            </a:r>
          </a:p>
          <a:p>
            <a:r>
              <a:rPr lang="en-US" dirty="0"/>
              <a:t>Click it to see more options related to that group (or a particular group).</a:t>
            </a:r>
          </a:p>
          <a:p>
            <a:endParaRPr lang="en-US" dirty="0"/>
          </a:p>
          <a:p>
            <a:endParaRPr lang="en-US" dirty="0"/>
          </a:p>
        </p:txBody>
      </p:sp>
    </p:spTree>
    <p:extLst>
      <p:ext uri="{BB962C8B-B14F-4D97-AF65-F5344CB8AC3E}">
        <p14:creationId xmlns:p14="http://schemas.microsoft.com/office/powerpoint/2010/main" val="233017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429A-2964-4E03-B355-320F66A8AF62}"/>
              </a:ext>
            </a:extLst>
          </p:cNvPr>
          <p:cNvSpPr>
            <a:spLocks noGrp="1"/>
          </p:cNvSpPr>
          <p:nvPr>
            <p:ph type="title"/>
          </p:nvPr>
        </p:nvSpPr>
        <p:spPr/>
        <p:txBody>
          <a:bodyPr/>
          <a:lstStyle/>
          <a:p>
            <a:br>
              <a:rPr lang="en-US" dirty="0"/>
            </a:br>
            <a:r>
              <a:rPr lang="en-US" dirty="0"/>
              <a:t>ADDITIONAL TABS APPEAR.</a:t>
            </a:r>
          </a:p>
        </p:txBody>
      </p:sp>
      <p:sp>
        <p:nvSpPr>
          <p:cNvPr id="3" name="Content Placeholder 2">
            <a:extLst>
              <a:ext uri="{FF2B5EF4-FFF2-40B4-BE49-F238E27FC236}">
                <a16:creationId xmlns:a16="http://schemas.microsoft.com/office/drawing/2014/main" id="{2E473041-2BEE-4460-9ADC-722E9F20514D}"/>
              </a:ext>
            </a:extLst>
          </p:cNvPr>
          <p:cNvSpPr>
            <a:spLocks noGrp="1"/>
          </p:cNvSpPr>
          <p:nvPr>
            <p:ph idx="1"/>
          </p:nvPr>
        </p:nvSpPr>
        <p:spPr/>
        <p:txBody>
          <a:bodyPr>
            <a:normAutofit fontScale="92500" lnSpcReduction="10000"/>
          </a:bodyPr>
          <a:lstStyle/>
          <a:p>
            <a:r>
              <a:rPr lang="en-US" dirty="0"/>
              <a:t>Certain tabs appear only when you need them in the newer versions of word.</a:t>
            </a:r>
          </a:p>
          <a:p>
            <a:r>
              <a:rPr lang="en-US" dirty="0"/>
              <a:t>Say you insert a picture and want to do more with it, like crop it or change how text wraps around it. </a:t>
            </a:r>
          </a:p>
          <a:p>
            <a:r>
              <a:rPr lang="en-US" dirty="0"/>
              <a:t>Where are those commands found?  </a:t>
            </a:r>
          </a:p>
          <a:p>
            <a:r>
              <a:rPr lang="en-US" dirty="0"/>
              <a:t>You don’t need to hunt for them. Instead:</a:t>
            </a:r>
          </a:p>
          <a:p>
            <a:pPr marL="0" indent="0">
              <a:buNone/>
            </a:pPr>
            <a:r>
              <a:rPr lang="en-US" dirty="0"/>
              <a:t>	1. Select the picture.</a:t>
            </a:r>
          </a:p>
          <a:p>
            <a:pPr marL="0" indent="0">
              <a:buNone/>
            </a:pPr>
            <a:r>
              <a:rPr lang="en-US" dirty="0"/>
              <a:t>	2. The Picture Tools appear. Click the Format tab.</a:t>
            </a:r>
          </a:p>
          <a:p>
            <a:pPr marL="0" indent="0">
              <a:buNone/>
            </a:pPr>
            <a:r>
              <a:rPr lang="en-US" dirty="0"/>
              <a:t>	3. Additional groups and commands appear for working with pictures, like 	     	    the Picture Styles group.</a:t>
            </a:r>
          </a:p>
          <a:p>
            <a:r>
              <a:rPr lang="en-US" dirty="0"/>
              <a:t>When you click away from the picture, the Picture Tools disappear, and the other groups come back. </a:t>
            </a:r>
          </a:p>
          <a:p>
            <a:endParaRPr lang="en-US" dirty="0"/>
          </a:p>
        </p:txBody>
      </p:sp>
    </p:spTree>
    <p:extLst>
      <p:ext uri="{BB962C8B-B14F-4D97-AF65-F5344CB8AC3E}">
        <p14:creationId xmlns:p14="http://schemas.microsoft.com/office/powerpoint/2010/main" val="30740196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3018</TotalTime>
  <Words>5302</Words>
  <Application>Microsoft Office PowerPoint</Application>
  <PresentationFormat>Widescreen</PresentationFormat>
  <Paragraphs>314</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Century Gothic</vt:lpstr>
      <vt:lpstr>Times New Roman</vt:lpstr>
      <vt:lpstr>Wingdings 3</vt:lpstr>
      <vt:lpstr>Wisp</vt:lpstr>
      <vt:lpstr>END USER COMPUTING.   BICT 1101</vt:lpstr>
      <vt:lpstr> WORD PROCESSING </vt:lpstr>
      <vt:lpstr> BASICS OF WORD PROCESSSING USING MICROSOFT WORD </vt:lpstr>
      <vt:lpstr> CREATING A NEW DOCUMENT </vt:lpstr>
      <vt:lpstr> NEW DOCUMENT</vt:lpstr>
      <vt:lpstr> WHAT IS THE RIBBON </vt:lpstr>
      <vt:lpstr>RIBBON PARTS</vt:lpstr>
      <vt:lpstr> DIALOG BOX LAUNCHERS IN GROUPS. </vt:lpstr>
      <vt:lpstr> ADDITIONAL TABS APPEAR.</vt:lpstr>
      <vt:lpstr>THE QUICK ACCESS TOOLBAR.</vt:lpstr>
      <vt:lpstr>THE TITLE BAR</vt:lpstr>
      <vt:lpstr>TEMPORARILY HIDE THE RIBBON</vt:lpstr>
      <vt:lpstr>STATUS BAR</vt:lpstr>
      <vt:lpstr>RULER</vt:lpstr>
      <vt:lpstr>TEXT AREA</vt:lpstr>
      <vt:lpstr>USING THE KEYBOARD</vt:lpstr>
      <vt:lpstr>USING THE KEYBOARD</vt:lpstr>
      <vt:lpstr>UNDERSTANDING DOCUMENT VIEW</vt:lpstr>
      <vt:lpstr>START TYPING</vt:lpstr>
      <vt:lpstr>TYPING</vt:lpstr>
      <vt:lpstr>FIX GRAMMAR AND SPELLING MISTAKES</vt:lpstr>
      <vt:lpstr> FIX SPELLING AND GRAMMAR MISTAKES</vt:lpstr>
      <vt:lpstr> FORMAT TEXT</vt:lpstr>
      <vt:lpstr> ADD SOME STYLE</vt:lpstr>
      <vt:lpstr> CHANGE MARGINS</vt:lpstr>
      <vt:lpstr> CHANGE MARGINS</vt:lpstr>
      <vt:lpstr> CHANGE MARGINS</vt:lpstr>
      <vt:lpstr> SAVE, PRINT AND CLOSE YOUR DOCUMENT.</vt:lpstr>
      <vt:lpstr> MOVING AROUND THE DOCUMENT</vt:lpstr>
      <vt:lpstr> MOVING AROUND THE DOCUMENT</vt:lpstr>
      <vt:lpstr> USE THE SCROLL BAR</vt:lpstr>
      <vt:lpstr> FORMATTING MARKS</vt:lpstr>
      <vt:lpstr> FORMATTING MARKS</vt:lpstr>
      <vt:lpstr>BEHIND THE SCENES WITH FORMATTING MARKS</vt:lpstr>
      <vt:lpstr> MOVE TEXT BY USING CUT AND PASTE </vt:lpstr>
      <vt:lpstr> UNDO</vt:lpstr>
      <vt:lpstr> LINE SPACING</vt:lpstr>
      <vt:lpstr> LINE SPACING</vt:lpstr>
      <vt:lpstr> ALIGN TEXT LEFT, CENTER OR RIGHT.</vt:lpstr>
      <vt:lpstr> TABLES (CREATING A TABLE)</vt:lpstr>
      <vt:lpstr> INSERTING TABLE</vt:lpstr>
      <vt:lpstr> CREATING A TABLE BY DRAGGING</vt:lpstr>
      <vt:lpstr> TABLE TOOLS TAB</vt:lpstr>
      <vt:lpstr> INSERT A ROW OR COLUMN</vt:lpstr>
      <vt:lpstr> DELETE TABLE, COLUMN OR ROW</vt:lpstr>
      <vt:lpstr> MOVING AROUND A TABLE</vt:lpstr>
      <vt:lpstr> ENTERING TEXT INTO A TABLE</vt:lpstr>
      <vt:lpstr> ENTERING TEXT INTO A TABLE</vt:lpstr>
      <vt:lpstr> RESIZING COLUMNS</vt:lpstr>
      <vt:lpstr> MERGING CELLS</vt:lpstr>
      <vt:lpstr> APPLYING A DESIGN FORMAT</vt:lpstr>
      <vt:lpstr> GETTING HELP</vt:lpstr>
      <vt:lpstr> HEADER AND FOOTER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Khonje</dc:creator>
  <cp:lastModifiedBy>Patricia Khonje</cp:lastModifiedBy>
  <cp:revision>58</cp:revision>
  <dcterms:created xsi:type="dcterms:W3CDTF">2021-04-25T22:35:39Z</dcterms:created>
  <dcterms:modified xsi:type="dcterms:W3CDTF">2021-04-28T09:07:10Z</dcterms:modified>
</cp:coreProperties>
</file>