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96" r:id="rId3"/>
    <p:sldId id="322" r:id="rId4"/>
    <p:sldId id="311" r:id="rId5"/>
    <p:sldId id="297" r:id="rId6"/>
    <p:sldId id="306" r:id="rId7"/>
    <p:sldId id="308" r:id="rId8"/>
    <p:sldId id="323" r:id="rId9"/>
    <p:sldId id="307" r:id="rId10"/>
    <p:sldId id="324" r:id="rId11"/>
    <p:sldId id="309" r:id="rId12"/>
    <p:sldId id="298" r:id="rId13"/>
    <p:sldId id="299" r:id="rId14"/>
    <p:sldId id="310" r:id="rId15"/>
    <p:sldId id="301" r:id="rId16"/>
    <p:sldId id="313" r:id="rId17"/>
    <p:sldId id="314" r:id="rId18"/>
    <p:sldId id="315" r:id="rId19"/>
    <p:sldId id="319" r:id="rId20"/>
    <p:sldId id="316" r:id="rId21"/>
    <p:sldId id="320" r:id="rId22"/>
    <p:sldId id="317" r:id="rId23"/>
    <p:sldId id="321" r:id="rId24"/>
    <p:sldId id="318" r:id="rId25"/>
    <p:sldId id="312" r:id="rId26"/>
    <p:sldId id="302" r:id="rId27"/>
    <p:sldId id="326" r:id="rId28"/>
    <p:sldId id="329" r:id="rId29"/>
    <p:sldId id="327" r:id="rId30"/>
    <p:sldId id="330" r:id="rId31"/>
    <p:sldId id="328" r:id="rId32"/>
    <p:sldId id="331" r:id="rId33"/>
    <p:sldId id="325" r:id="rId34"/>
    <p:sldId id="305" r:id="rId35"/>
    <p:sldId id="354" r:id="rId36"/>
    <p:sldId id="346" r:id="rId37"/>
    <p:sldId id="347" r:id="rId38"/>
    <p:sldId id="348" r:id="rId39"/>
    <p:sldId id="349" r:id="rId40"/>
    <p:sldId id="350" r:id="rId41"/>
    <p:sldId id="351" r:id="rId42"/>
    <p:sldId id="352" r:id="rId43"/>
    <p:sldId id="353" r:id="rId44"/>
    <p:sldId id="355" r:id="rId45"/>
    <p:sldId id="356" r:id="rId46"/>
    <p:sldId id="357" r:id="rId47"/>
    <p:sldId id="358" r:id="rId48"/>
    <p:sldId id="359" r:id="rId49"/>
    <p:sldId id="360" r:id="rId50"/>
    <p:sldId id="363" r:id="rId51"/>
    <p:sldId id="361" r:id="rId52"/>
    <p:sldId id="362"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24" autoAdjust="0"/>
    <p:restoredTop sz="94660"/>
  </p:normalViewPr>
  <p:slideViewPr>
    <p:cSldViewPr snapToGrid="0">
      <p:cViewPr varScale="1">
        <p:scale>
          <a:sx n="72" d="100"/>
          <a:sy n="72" d="100"/>
        </p:scale>
        <p:origin x="12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404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00347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25902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869602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1252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39766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157614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246369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53944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7D0524-A34C-4900-845A-4E9C83E337B2}" type="datetimeFigureOut">
              <a:rPr lang="en-US" smtClean="0"/>
              <a:t>5/7/2021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228297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7D0524-A34C-4900-845A-4E9C83E337B2}"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916749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7D0524-A34C-4900-845A-4E9C83E337B2}" type="datetimeFigureOut">
              <a:rPr lang="en-US" smtClean="0"/>
              <a:t>5/7/2021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473595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7D0524-A34C-4900-845A-4E9C83E337B2}" type="datetimeFigureOut">
              <a:rPr lang="en-US" smtClean="0"/>
              <a:t>5/7/2021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3396502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7D0524-A34C-4900-845A-4E9C83E337B2}" type="datetimeFigureOut">
              <a:rPr lang="en-US" smtClean="0"/>
              <a:t>5/7/2021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785476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1462805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7D0524-A34C-4900-845A-4E9C83E337B2}" type="datetimeFigureOut">
              <a:rPr lang="en-US" smtClean="0"/>
              <a:t>5/7/2021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2D60242A-277F-4FDB-BCE8-613D7EDF74E6}" type="slidenum">
              <a:rPr lang="en-US" smtClean="0"/>
              <a:t>‹#›</a:t>
            </a:fld>
            <a:endParaRPr lang="en-US"/>
          </a:p>
        </p:txBody>
      </p:sp>
    </p:spTree>
    <p:extLst>
      <p:ext uri="{BB962C8B-B14F-4D97-AF65-F5344CB8AC3E}">
        <p14:creationId xmlns:p14="http://schemas.microsoft.com/office/powerpoint/2010/main" val="260437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27D0524-A34C-4900-845A-4E9C83E337B2}" type="datetimeFigureOut">
              <a:rPr lang="en-US" smtClean="0"/>
              <a:t>5/7/2021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2D60242A-277F-4FDB-BCE8-613D7EDF74E6}" type="slidenum">
              <a:rPr lang="en-US" smtClean="0"/>
              <a:t>‹#›</a:t>
            </a:fld>
            <a:endParaRPr lang="en-US"/>
          </a:p>
        </p:txBody>
      </p:sp>
    </p:spTree>
    <p:extLst>
      <p:ext uri="{BB962C8B-B14F-4D97-AF65-F5344CB8AC3E}">
        <p14:creationId xmlns:p14="http://schemas.microsoft.com/office/powerpoint/2010/main" val="3699888556"/>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5616A-176D-41C7-8FC0-815DC3364E50}"/>
              </a:ext>
            </a:extLst>
          </p:cNvPr>
          <p:cNvSpPr>
            <a:spLocks noGrp="1"/>
          </p:cNvSpPr>
          <p:nvPr>
            <p:ph type="ctrTitle"/>
          </p:nvPr>
        </p:nvSpPr>
        <p:spPr/>
        <p:txBody>
          <a:bodyPr>
            <a:noAutofit/>
          </a:bodyPr>
          <a:lstStyle/>
          <a:p>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END USER COMPUTING.</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a:t>
            </a:r>
            <a:br>
              <a:rPr kumimoji="0" lang="en-US"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br>
            <a:r>
              <a:rPr kumimoji="0" lang="en-GB" sz="4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BICT 1101</a:t>
            </a:r>
            <a:endParaRPr lang="en-US" sz="4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A594158F-1A6E-4430-854C-952EAA8BC32C}"/>
              </a:ext>
            </a:extLst>
          </p:cNvPr>
          <p:cNvSpPr>
            <a:spLocks noGrp="1"/>
          </p:cNvSpPr>
          <p:nvPr>
            <p:ph type="subTitle" idx="1"/>
          </p:nvPr>
        </p:nvSpPr>
        <p:spPr/>
        <p:txBody>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40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mn-cs"/>
              </a:rPr>
              <a:t>Lecture 2: Word Processing (Contd..)</a:t>
            </a:r>
            <a:endParaRPr lang="en-US" sz="4000" dirty="0"/>
          </a:p>
        </p:txBody>
      </p:sp>
    </p:spTree>
    <p:extLst>
      <p:ext uri="{BB962C8B-B14F-4D97-AF65-F5344CB8AC3E}">
        <p14:creationId xmlns:p14="http://schemas.microsoft.com/office/powerpoint/2010/main" val="1653974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2E329-4B03-4E59-A64A-4E35434D6BBF}"/>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INSERT A ROW OR COLUMN</a:t>
            </a:r>
            <a:endParaRPr lang="en-US" dirty="0"/>
          </a:p>
        </p:txBody>
      </p:sp>
      <p:sp>
        <p:nvSpPr>
          <p:cNvPr id="3" name="Content Placeholder 2">
            <a:extLst>
              <a:ext uri="{FF2B5EF4-FFF2-40B4-BE49-F238E27FC236}">
                <a16:creationId xmlns:a16="http://schemas.microsoft.com/office/drawing/2014/main" id="{A84D31E0-7D33-4718-B83D-32A0D5D11734}"/>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add multiple rows or columns at once by selecting the desired number of rows  or columns to add, and then clicking the desired insertion method.</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Note: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simplest way to add a new row at the bottom of the table is to move to the last column of the last row and press the [TAB] key. </a:t>
            </a:r>
          </a:p>
          <a:p>
            <a:endParaRPr lang="en-US" dirty="0"/>
          </a:p>
        </p:txBody>
      </p:sp>
    </p:spTree>
    <p:extLst>
      <p:ext uri="{BB962C8B-B14F-4D97-AF65-F5344CB8AC3E}">
        <p14:creationId xmlns:p14="http://schemas.microsoft.com/office/powerpoint/2010/main" val="631554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D7D8-6CC8-4649-9980-AF54A33CE3D7}"/>
              </a:ext>
            </a:extLst>
          </p:cNvPr>
          <p:cNvSpPr>
            <a:spLocks noGrp="1"/>
          </p:cNvSpPr>
          <p:nvPr>
            <p:ph type="title"/>
          </p:nvPr>
        </p:nvSpPr>
        <p:spPr/>
        <p:txBody>
          <a:bodyPr/>
          <a:lstStyle/>
          <a:p>
            <a:br>
              <a:rPr lang="en-US" dirty="0"/>
            </a:br>
            <a:r>
              <a:rPr lang="en-US" dirty="0"/>
              <a:t>DELETE TABLE, COLUMN OR ROW</a:t>
            </a:r>
          </a:p>
        </p:txBody>
      </p:sp>
      <p:sp>
        <p:nvSpPr>
          <p:cNvPr id="3" name="Content Placeholder 2">
            <a:extLst>
              <a:ext uri="{FF2B5EF4-FFF2-40B4-BE49-F238E27FC236}">
                <a16:creationId xmlns:a16="http://schemas.microsoft.com/office/drawing/2014/main" id="{FABE57F3-E9A8-48B3-A4AD-7691343A35D2}"/>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delete the table:</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four headed arrow (move handle)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top left of the table to select the table and get the options to delete the table, delete rows, delete columns.</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Right click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select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 table</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lang="en-US" b="1" dirty="0">
                <a:solidFill>
                  <a:prstClr val="black">
                    <a:lumMod val="75000"/>
                    <a:lumOff val="25000"/>
                  </a:prstClr>
                </a:solidFill>
                <a:latin typeface="Century Gothic" panose="020B0502020202020204"/>
              </a:rPr>
              <a:t>OR</a:t>
            </a:r>
            <a:endParaRPr kumimoji="0" lang="en-US"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Place your cursor </a:t>
            </a:r>
            <a:r>
              <a:rPr lang="en-US" sz="1800" dirty="0">
                <a:solidFill>
                  <a:prstClr val="black">
                    <a:lumMod val="75000"/>
                    <a:lumOff val="25000"/>
                  </a:prstClr>
                </a:solidFill>
                <a:latin typeface="Century Gothic" panose="020B0502020202020204"/>
              </a:rPr>
              <a:t>in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last column.</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Then, from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LAYOUT tab</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DELETE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option, , from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 &amp; COLUMNS</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command group.</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DELETE COLUMNS</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endPar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77577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7E9ED-806C-4FFB-84FC-195AAF0A7404}"/>
              </a:ext>
            </a:extLst>
          </p:cNvPr>
          <p:cNvSpPr>
            <a:spLocks noGrp="1"/>
          </p:cNvSpPr>
          <p:nvPr>
            <p:ph type="title"/>
          </p:nvPr>
        </p:nvSpPr>
        <p:spPr/>
        <p:txBody>
          <a:bodyPr/>
          <a:lstStyle/>
          <a:p>
            <a:br>
              <a:rPr lang="en-US" dirty="0"/>
            </a:br>
            <a:r>
              <a:rPr lang="en-US" dirty="0"/>
              <a:t>MOVING AROUND A TABLE</a:t>
            </a:r>
          </a:p>
        </p:txBody>
      </p:sp>
      <p:sp>
        <p:nvSpPr>
          <p:cNvPr id="3" name="Content Placeholder 2">
            <a:extLst>
              <a:ext uri="{FF2B5EF4-FFF2-40B4-BE49-F238E27FC236}">
                <a16:creationId xmlns:a16="http://schemas.microsoft.com/office/drawing/2014/main" id="{CEC9D09D-020E-4559-A491-1EF0AD7CC0B0}"/>
              </a:ext>
            </a:extLst>
          </p:cNvPr>
          <p:cNvSpPr>
            <a:spLocks noGrp="1"/>
          </p:cNvSpPr>
          <p:nvPr>
            <p:ph idx="1"/>
          </p:nvPr>
        </p:nvSpPr>
        <p:spPr/>
        <p:txBody>
          <a:bodyPr>
            <a:normAutofit fontScale="92500"/>
          </a:bodyPr>
          <a:lstStyle/>
          <a:p>
            <a:r>
              <a:rPr lang="en-US" sz="2400" dirty="0"/>
              <a:t>Each block in a table is called a Cell. </a:t>
            </a:r>
          </a:p>
          <a:p>
            <a:r>
              <a:rPr lang="en-US" sz="2400" dirty="0"/>
              <a:t>You can move around a table by using the </a:t>
            </a:r>
            <a:r>
              <a:rPr lang="en-US" sz="2400" b="1" dirty="0"/>
              <a:t>left</a:t>
            </a:r>
            <a:r>
              <a:rPr lang="en-US" sz="2400" dirty="0"/>
              <a:t>, </a:t>
            </a:r>
            <a:r>
              <a:rPr lang="en-US" sz="2400" b="1" dirty="0"/>
              <a:t>right</a:t>
            </a:r>
            <a:r>
              <a:rPr lang="en-US" sz="2400" dirty="0"/>
              <a:t>, </a:t>
            </a:r>
            <a:r>
              <a:rPr lang="en-US" sz="2400" b="1" dirty="0"/>
              <a:t>up</a:t>
            </a:r>
            <a:r>
              <a:rPr lang="en-US" sz="2400" dirty="0"/>
              <a:t>, and </a:t>
            </a:r>
            <a:r>
              <a:rPr lang="en-US" sz="2400" b="1" dirty="0"/>
              <a:t>down arrow </a:t>
            </a:r>
            <a:r>
              <a:rPr lang="en-US" sz="2400" dirty="0"/>
              <a:t>keys. </a:t>
            </a:r>
          </a:p>
          <a:p>
            <a:r>
              <a:rPr lang="en-US" sz="2400" dirty="0"/>
              <a:t>To move to a specific cell, use your mouse pointer to move to the specified cell. </a:t>
            </a:r>
          </a:p>
          <a:p>
            <a:r>
              <a:rPr lang="en-US" sz="2400" dirty="0"/>
              <a:t>Or, you can use the [TAB] key to move from cell to cell, from left to right. </a:t>
            </a:r>
          </a:p>
          <a:p>
            <a:r>
              <a:rPr lang="en-US" sz="2400" dirty="0"/>
              <a:t>You can hold down the [SHIFT] key and press the [TAB] key simultaneously to move from cell to cell, from right to left. </a:t>
            </a:r>
          </a:p>
        </p:txBody>
      </p:sp>
    </p:spTree>
    <p:extLst>
      <p:ext uri="{BB962C8B-B14F-4D97-AF65-F5344CB8AC3E}">
        <p14:creationId xmlns:p14="http://schemas.microsoft.com/office/powerpoint/2010/main" val="372993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2E07-0FCC-4943-BA05-4D4A9D0776E9}"/>
              </a:ext>
            </a:extLst>
          </p:cNvPr>
          <p:cNvSpPr>
            <a:spLocks noGrp="1"/>
          </p:cNvSpPr>
          <p:nvPr>
            <p:ph type="title"/>
          </p:nvPr>
        </p:nvSpPr>
        <p:spPr/>
        <p:txBody>
          <a:bodyPr/>
          <a:lstStyle/>
          <a:p>
            <a:br>
              <a:rPr lang="en-US" dirty="0"/>
            </a:br>
            <a:r>
              <a:rPr lang="en-US" dirty="0"/>
              <a:t>ENTERING TEXT INTO A TABLE</a:t>
            </a:r>
          </a:p>
        </p:txBody>
      </p:sp>
      <p:sp>
        <p:nvSpPr>
          <p:cNvPr id="3" name="Content Placeholder 2">
            <a:extLst>
              <a:ext uri="{FF2B5EF4-FFF2-40B4-BE49-F238E27FC236}">
                <a16:creationId xmlns:a16="http://schemas.microsoft.com/office/drawing/2014/main" id="{DCF34332-770C-446A-B36C-CC9B1B0E9639}"/>
              </a:ext>
            </a:extLst>
          </p:cNvPr>
          <p:cNvSpPr>
            <a:spLocks noGrp="1"/>
          </p:cNvSpPr>
          <p:nvPr>
            <p:ph idx="1"/>
          </p:nvPr>
        </p:nvSpPr>
        <p:spPr/>
        <p:txBody>
          <a:bodyPr>
            <a:normAutofit/>
          </a:bodyPr>
          <a:lstStyle/>
          <a:p>
            <a:r>
              <a:rPr lang="en-US" dirty="0"/>
              <a:t>To enter text into a table, simply type the text inside the desired cell. Press the [TAB] key to move to the next cell. </a:t>
            </a:r>
          </a:p>
        </p:txBody>
      </p:sp>
    </p:spTree>
    <p:extLst>
      <p:ext uri="{BB962C8B-B14F-4D97-AF65-F5344CB8AC3E}">
        <p14:creationId xmlns:p14="http://schemas.microsoft.com/office/powerpoint/2010/main" val="157401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B65E-B327-4DAF-AAFA-7476E6B2FE40}"/>
              </a:ext>
            </a:extLst>
          </p:cNvPr>
          <p:cNvSpPr>
            <a:spLocks noGrp="1"/>
          </p:cNvSpPr>
          <p:nvPr>
            <p:ph type="title"/>
          </p:nvPr>
        </p:nvSpPr>
        <p:spPr/>
        <p:txBody>
          <a:bodyPr/>
          <a:lstStyle/>
          <a:p>
            <a:br>
              <a:rPr lang="en-US" dirty="0"/>
            </a:br>
            <a:r>
              <a:rPr lang="en-US" dirty="0"/>
              <a:t>ENTERING TEXT INTO A TABLE</a:t>
            </a:r>
          </a:p>
        </p:txBody>
      </p:sp>
      <p:sp>
        <p:nvSpPr>
          <p:cNvPr id="3" name="Content Placeholder 2">
            <a:extLst>
              <a:ext uri="{FF2B5EF4-FFF2-40B4-BE49-F238E27FC236}">
                <a16:creationId xmlns:a16="http://schemas.microsoft.com/office/drawing/2014/main" id="{A4D45AC8-91B4-408C-8633-2D5E15A22A7C}"/>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1" i="0" u="none" strike="noStrike" kern="1200" cap="none" spc="0" normalizeH="0" baseline="0" noProof="0" dirty="0">
                <a:ln>
                  <a:noFill/>
                </a:ln>
                <a:solidFill>
                  <a:srgbClr val="FF0000"/>
                </a:solidFill>
                <a:effectLst/>
                <a:uLnTx/>
                <a:uFillTx/>
                <a:latin typeface="Century Gothic" panose="020B0502020202020204"/>
                <a:ea typeface="+mn-ea"/>
                <a:cs typeface="+mn-cs"/>
              </a:rPr>
              <a:t>EXERCISE: ENTERING TEXT INTO A TABLE</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With the cursor in the first cell, type </a:t>
            </a:r>
            <a:r>
              <a:rPr kumimoji="0" lang="en-US" sz="1600" b="1" i="0" u="none" strike="noStrike" kern="1200" cap="none" spc="0" normalizeH="0" baseline="0" noProof="0" dirty="0">
                <a:ln>
                  <a:noFill/>
                </a:ln>
                <a:solidFill>
                  <a:srgbClr val="FF0000"/>
                </a:solidFill>
                <a:effectLst/>
                <a:uLnTx/>
                <a:uFillTx/>
                <a:latin typeface="Century Gothic" panose="020B0502020202020204"/>
                <a:ea typeface="+mn-ea"/>
                <a:cs typeface="+mn-cs"/>
              </a:rPr>
              <a:t>PACKAGE TYPE</a:t>
            </a: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 Then, press the [TAB] key. </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Type </a:t>
            </a:r>
            <a:r>
              <a:rPr kumimoji="0" lang="en-US" sz="1600" b="1" i="0" u="none" strike="noStrike" kern="1200" cap="none" spc="0" normalizeH="0" baseline="0" noProof="0" dirty="0">
                <a:ln>
                  <a:noFill/>
                </a:ln>
                <a:solidFill>
                  <a:srgbClr val="FF0000"/>
                </a:solidFill>
                <a:effectLst/>
                <a:uLnTx/>
                <a:uFillTx/>
                <a:latin typeface="Century Gothic" panose="020B0502020202020204"/>
                <a:ea typeface="+mn-ea"/>
                <a:cs typeface="+mn-cs"/>
              </a:rPr>
              <a:t>INTEREST RATE (2020)</a:t>
            </a:r>
            <a:r>
              <a:rPr lang="en-US" dirty="0">
                <a:solidFill>
                  <a:srgbClr val="FF0000"/>
                </a:solidFill>
                <a:latin typeface="Century Gothic" panose="020B0502020202020204"/>
              </a:rPr>
              <a:t> </a:t>
            </a: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in the first cell in the second column. Then, press the [TAB] key.</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rPr>
              <a:t>Continue until you have entered all of the text shown below.</a:t>
            </a:r>
          </a:p>
          <a:p>
            <a:pPr marL="457200" marR="0" lvl="1" indent="0" algn="l" defTabSz="457200" rtl="0" eaLnBrk="1" fontAlgn="auto" latinLnBrk="0" hangingPunct="1">
              <a:lnSpc>
                <a:spcPct val="100000"/>
              </a:lnSpc>
              <a:spcBef>
                <a:spcPts val="1000"/>
              </a:spcBef>
              <a:spcAft>
                <a:spcPts val="0"/>
              </a:spcAft>
              <a:buClr>
                <a:srgbClr val="A53010"/>
              </a:buClr>
              <a:buSzTx/>
              <a:buNone/>
              <a:tabLst/>
              <a:defRPr/>
            </a:pPr>
            <a:endParaRPr kumimoji="0" lang="en-US" sz="1600" b="0" i="0" u="none" strike="noStrike" kern="1200" cap="none" spc="0" normalizeH="0" baseline="0" noProof="0" dirty="0">
              <a:ln>
                <a:noFill/>
              </a:ln>
              <a:solidFill>
                <a:srgbClr val="FF0000"/>
              </a:solidFill>
              <a:effectLst/>
              <a:uLnTx/>
              <a:uFillTx/>
              <a:latin typeface="Century Gothic" panose="020B0502020202020204"/>
              <a:ea typeface="+mn-ea"/>
              <a:cs typeface="+mn-cs"/>
            </a:endParaRPr>
          </a:p>
          <a:p>
            <a:endParaRPr lang="en-US" dirty="0"/>
          </a:p>
        </p:txBody>
      </p:sp>
      <p:graphicFrame>
        <p:nvGraphicFramePr>
          <p:cNvPr id="4" name="Table 4">
            <a:extLst>
              <a:ext uri="{FF2B5EF4-FFF2-40B4-BE49-F238E27FC236}">
                <a16:creationId xmlns:a16="http://schemas.microsoft.com/office/drawing/2014/main" id="{EC65D8BD-91D3-4E11-8996-25568EA1E20D}"/>
              </a:ext>
            </a:extLst>
          </p:cNvPr>
          <p:cNvGraphicFramePr>
            <a:graphicFrameLocks noGrp="1"/>
          </p:cNvGraphicFramePr>
          <p:nvPr>
            <p:extLst>
              <p:ext uri="{D42A27DB-BD31-4B8C-83A1-F6EECF244321}">
                <p14:modId xmlns:p14="http://schemas.microsoft.com/office/powerpoint/2010/main" val="781337318"/>
              </p:ext>
            </p:extLst>
          </p:nvPr>
        </p:nvGraphicFramePr>
        <p:xfrm>
          <a:off x="2694609" y="4057022"/>
          <a:ext cx="8128000" cy="212344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3113320719"/>
                    </a:ext>
                  </a:extLst>
                </a:gridCol>
                <a:gridCol w="2032000">
                  <a:extLst>
                    <a:ext uri="{9D8B030D-6E8A-4147-A177-3AD203B41FA5}">
                      <a16:colId xmlns:a16="http://schemas.microsoft.com/office/drawing/2014/main" val="3710069594"/>
                    </a:ext>
                  </a:extLst>
                </a:gridCol>
                <a:gridCol w="2032000">
                  <a:extLst>
                    <a:ext uri="{9D8B030D-6E8A-4147-A177-3AD203B41FA5}">
                      <a16:colId xmlns:a16="http://schemas.microsoft.com/office/drawing/2014/main" val="4199262402"/>
                    </a:ext>
                  </a:extLst>
                </a:gridCol>
                <a:gridCol w="2032000">
                  <a:extLst>
                    <a:ext uri="{9D8B030D-6E8A-4147-A177-3AD203B41FA5}">
                      <a16:colId xmlns:a16="http://schemas.microsoft.com/office/drawing/2014/main" val="453745854"/>
                    </a:ext>
                  </a:extLst>
                </a:gridCol>
              </a:tblGrid>
              <a:tr h="370840">
                <a:tc>
                  <a:txBody>
                    <a:bodyPr/>
                    <a:lstStyle/>
                    <a:p>
                      <a:r>
                        <a:rPr lang="en-US" b="1" dirty="0"/>
                        <a:t>PACKAGE TYPE</a:t>
                      </a:r>
                    </a:p>
                  </a:txBody>
                  <a:tcPr/>
                </a:tc>
                <a:tc>
                  <a:txBody>
                    <a:bodyPr/>
                    <a:lstStyle/>
                    <a:p>
                      <a:r>
                        <a:rPr lang="en-US" b="1" dirty="0"/>
                        <a:t>INTEREST RATE (2020)</a:t>
                      </a:r>
                    </a:p>
                  </a:txBody>
                  <a:tcPr/>
                </a:tc>
                <a:tc>
                  <a:txBody>
                    <a:bodyPr/>
                    <a:lstStyle/>
                    <a:p>
                      <a:r>
                        <a:rPr lang="en-US" b="1" dirty="0"/>
                        <a:t>INTEREST RATE (2021)</a:t>
                      </a:r>
                    </a:p>
                  </a:txBody>
                  <a:tcPr/>
                </a:tc>
                <a:tc>
                  <a:txBody>
                    <a:bodyPr/>
                    <a:lstStyle/>
                    <a:p>
                      <a:r>
                        <a:rPr lang="en-US" b="1" dirty="0"/>
                        <a:t>RECOMMENDED</a:t>
                      </a:r>
                    </a:p>
                  </a:txBody>
                  <a:tcPr/>
                </a:tc>
                <a:extLst>
                  <a:ext uri="{0D108BD9-81ED-4DB2-BD59-A6C34878D82A}">
                    <a16:rowId xmlns:a16="http://schemas.microsoft.com/office/drawing/2014/main" val="3662031448"/>
                  </a:ext>
                </a:extLst>
              </a:tr>
              <a:tr h="370840">
                <a:tc>
                  <a:txBody>
                    <a:bodyPr/>
                    <a:lstStyle/>
                    <a:p>
                      <a:r>
                        <a:rPr lang="en-US" dirty="0"/>
                        <a:t>Conventional</a:t>
                      </a:r>
                    </a:p>
                  </a:txBody>
                  <a:tcPr/>
                </a:tc>
                <a:tc>
                  <a:txBody>
                    <a:bodyPr/>
                    <a:lstStyle/>
                    <a:p>
                      <a:r>
                        <a:rPr lang="en-US" dirty="0"/>
                        <a:t>7.0%</a:t>
                      </a:r>
                    </a:p>
                  </a:txBody>
                  <a:tcPr/>
                </a:tc>
                <a:tc>
                  <a:txBody>
                    <a:bodyPr/>
                    <a:lstStyle/>
                    <a:p>
                      <a:r>
                        <a:rPr lang="en-US" dirty="0"/>
                        <a:t>7.5%</a:t>
                      </a:r>
                    </a:p>
                  </a:txBody>
                  <a:tcPr/>
                </a:tc>
                <a:tc>
                  <a:txBody>
                    <a:bodyPr/>
                    <a:lstStyle/>
                    <a:p>
                      <a:r>
                        <a:rPr lang="en-US" dirty="0"/>
                        <a:t>No</a:t>
                      </a:r>
                    </a:p>
                  </a:txBody>
                  <a:tcPr/>
                </a:tc>
                <a:extLst>
                  <a:ext uri="{0D108BD9-81ED-4DB2-BD59-A6C34878D82A}">
                    <a16:rowId xmlns:a16="http://schemas.microsoft.com/office/drawing/2014/main" val="3162272674"/>
                  </a:ext>
                </a:extLst>
              </a:tr>
              <a:tr h="370840">
                <a:tc>
                  <a:txBody>
                    <a:bodyPr/>
                    <a:lstStyle/>
                    <a:p>
                      <a:r>
                        <a:rPr lang="en-US" dirty="0"/>
                        <a:t>Combo</a:t>
                      </a:r>
                    </a:p>
                  </a:txBody>
                  <a:tcPr/>
                </a:tc>
                <a:tc>
                  <a:txBody>
                    <a:bodyPr/>
                    <a:lstStyle/>
                    <a:p>
                      <a:r>
                        <a:rPr lang="en-US" dirty="0"/>
                        <a:t>7.65%</a:t>
                      </a:r>
                    </a:p>
                  </a:txBody>
                  <a:tcPr/>
                </a:tc>
                <a:tc>
                  <a:txBody>
                    <a:bodyPr/>
                    <a:lstStyle/>
                    <a:p>
                      <a:r>
                        <a:rPr lang="en-US" dirty="0"/>
                        <a:t>7.12%</a:t>
                      </a:r>
                    </a:p>
                  </a:txBody>
                  <a:tcPr/>
                </a:tc>
                <a:tc>
                  <a:txBody>
                    <a:bodyPr/>
                    <a:lstStyle/>
                    <a:p>
                      <a:r>
                        <a:rPr lang="en-US" dirty="0"/>
                        <a:t>Yes</a:t>
                      </a:r>
                    </a:p>
                  </a:txBody>
                  <a:tcPr/>
                </a:tc>
                <a:extLst>
                  <a:ext uri="{0D108BD9-81ED-4DB2-BD59-A6C34878D82A}">
                    <a16:rowId xmlns:a16="http://schemas.microsoft.com/office/drawing/2014/main" val="3506742948"/>
                  </a:ext>
                </a:extLst>
              </a:tr>
              <a:tr h="370840">
                <a:tc>
                  <a:txBody>
                    <a:bodyPr/>
                    <a:lstStyle/>
                    <a:p>
                      <a:r>
                        <a:rPr lang="en-US" dirty="0"/>
                        <a:t>Jumbo</a:t>
                      </a:r>
                    </a:p>
                  </a:txBody>
                  <a:tcPr/>
                </a:tc>
                <a:tc>
                  <a:txBody>
                    <a:bodyPr/>
                    <a:lstStyle/>
                    <a:p>
                      <a:r>
                        <a:rPr lang="en-US" dirty="0"/>
                        <a:t>7.85%</a:t>
                      </a:r>
                    </a:p>
                  </a:txBody>
                  <a:tcPr/>
                </a:tc>
                <a:tc>
                  <a:txBody>
                    <a:bodyPr/>
                    <a:lstStyle/>
                    <a:p>
                      <a:r>
                        <a:rPr lang="en-US" dirty="0"/>
                        <a:t>7.88%</a:t>
                      </a:r>
                    </a:p>
                  </a:txBody>
                  <a:tcPr/>
                </a:tc>
                <a:tc>
                  <a:txBody>
                    <a:bodyPr/>
                    <a:lstStyle/>
                    <a:p>
                      <a:r>
                        <a:rPr lang="en-US" dirty="0"/>
                        <a:t>No</a:t>
                      </a:r>
                    </a:p>
                  </a:txBody>
                  <a:tcPr/>
                </a:tc>
                <a:extLst>
                  <a:ext uri="{0D108BD9-81ED-4DB2-BD59-A6C34878D82A}">
                    <a16:rowId xmlns:a16="http://schemas.microsoft.com/office/drawing/2014/main" val="3968097674"/>
                  </a:ext>
                </a:extLst>
              </a:tr>
              <a:tr h="370840">
                <a:tc>
                  <a:txBody>
                    <a:bodyPr/>
                    <a:lstStyle/>
                    <a:p>
                      <a:r>
                        <a:rPr lang="en-US" dirty="0"/>
                        <a:t>VIP</a:t>
                      </a:r>
                    </a:p>
                  </a:txBody>
                  <a:tcPr/>
                </a:tc>
                <a:tc>
                  <a:txBody>
                    <a:bodyPr/>
                    <a:lstStyle/>
                    <a:p>
                      <a:r>
                        <a:rPr lang="en-US" dirty="0"/>
                        <a:t>7.25%</a:t>
                      </a:r>
                    </a:p>
                  </a:txBody>
                  <a:tcPr/>
                </a:tc>
                <a:tc>
                  <a:txBody>
                    <a:bodyPr/>
                    <a:lstStyle/>
                    <a:p>
                      <a:r>
                        <a:rPr lang="en-US" dirty="0"/>
                        <a:t>7.5%</a:t>
                      </a:r>
                    </a:p>
                  </a:txBody>
                  <a:tcPr/>
                </a:tc>
                <a:tc>
                  <a:txBody>
                    <a:bodyPr/>
                    <a:lstStyle/>
                    <a:p>
                      <a:r>
                        <a:rPr lang="en-US" dirty="0"/>
                        <a:t>Yes</a:t>
                      </a:r>
                    </a:p>
                  </a:txBody>
                  <a:tcPr/>
                </a:tc>
                <a:extLst>
                  <a:ext uri="{0D108BD9-81ED-4DB2-BD59-A6C34878D82A}">
                    <a16:rowId xmlns:a16="http://schemas.microsoft.com/office/drawing/2014/main" val="3791515983"/>
                  </a:ext>
                </a:extLst>
              </a:tr>
            </a:tbl>
          </a:graphicData>
        </a:graphic>
      </p:graphicFrame>
    </p:spTree>
    <p:extLst>
      <p:ext uri="{BB962C8B-B14F-4D97-AF65-F5344CB8AC3E}">
        <p14:creationId xmlns:p14="http://schemas.microsoft.com/office/powerpoint/2010/main" val="4260885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63803-A156-4B9E-8E86-88C02F6CDB87}"/>
              </a:ext>
            </a:extLst>
          </p:cNvPr>
          <p:cNvSpPr>
            <a:spLocks noGrp="1"/>
          </p:cNvSpPr>
          <p:nvPr>
            <p:ph type="title"/>
          </p:nvPr>
        </p:nvSpPr>
        <p:spPr/>
        <p:txBody>
          <a:bodyPr/>
          <a:lstStyle/>
          <a:p>
            <a:br>
              <a:rPr lang="en-US" dirty="0"/>
            </a:br>
            <a:r>
              <a:rPr lang="en-US" dirty="0"/>
              <a:t>ADJUSTING  COLUMN WIDTH</a:t>
            </a:r>
          </a:p>
        </p:txBody>
      </p:sp>
      <p:sp>
        <p:nvSpPr>
          <p:cNvPr id="3" name="Content Placeholder 2">
            <a:extLst>
              <a:ext uri="{FF2B5EF4-FFF2-40B4-BE49-F238E27FC236}">
                <a16:creationId xmlns:a16="http://schemas.microsoft.com/office/drawing/2014/main" id="{4EF29BD3-2E7D-4815-A444-577A4F5D4720}"/>
              </a:ext>
            </a:extLst>
          </p:cNvPr>
          <p:cNvSpPr>
            <a:spLocks noGrp="1"/>
          </p:cNvSpPr>
          <p:nvPr>
            <p:ph idx="1"/>
          </p:nvPr>
        </p:nvSpPr>
        <p:spPr/>
        <p:txBody>
          <a:bodyPr>
            <a:normAutofit/>
          </a:bodyPr>
          <a:lstStyle/>
          <a:p>
            <a:pPr marL="0" indent="0">
              <a:buNone/>
            </a:pPr>
            <a:r>
              <a:rPr lang="en-US" sz="2000" b="1" dirty="0"/>
              <a:t>Using AutoFit</a:t>
            </a:r>
          </a:p>
          <a:p>
            <a:r>
              <a:rPr lang="en-US" sz="2000" dirty="0"/>
              <a:t>When a table is first created, it evenly distributes the space for each column. </a:t>
            </a:r>
          </a:p>
          <a:p>
            <a:r>
              <a:rPr lang="en-US" sz="2000" dirty="0"/>
              <a:t>The AutoFit command enables you to adjust column widths to fit the size of the table’s contents, the size of the window, or a fixed column width. You can AutoFit a column using the mouse or the  Ribbon.</a:t>
            </a:r>
          </a:p>
          <a:p>
            <a:r>
              <a:rPr lang="en-US" sz="2000" dirty="0"/>
              <a:t>You can use commands in the </a:t>
            </a:r>
            <a:r>
              <a:rPr lang="en-US" sz="2000" b="1" dirty="0"/>
              <a:t>Cell Size </a:t>
            </a:r>
            <a:r>
              <a:rPr lang="en-US" sz="2000" dirty="0"/>
              <a:t>group on the </a:t>
            </a:r>
            <a:r>
              <a:rPr lang="en-US" sz="2000" b="1" dirty="0"/>
              <a:t>Table Tools - Layout tab </a:t>
            </a:r>
            <a:r>
              <a:rPr lang="en-US" sz="2000" dirty="0"/>
              <a:t>and then  select the AutoFit command.</a:t>
            </a:r>
          </a:p>
        </p:txBody>
      </p:sp>
    </p:spTree>
    <p:extLst>
      <p:ext uri="{BB962C8B-B14F-4D97-AF65-F5344CB8AC3E}">
        <p14:creationId xmlns:p14="http://schemas.microsoft.com/office/powerpoint/2010/main" val="1423579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550C-5DE0-42B8-AF87-A869510B61CC}"/>
              </a:ext>
            </a:extLst>
          </p:cNvPr>
          <p:cNvSpPr>
            <a:spLocks noGrp="1"/>
          </p:cNvSpPr>
          <p:nvPr>
            <p:ph type="title"/>
          </p:nvPr>
        </p:nvSpPr>
        <p:spPr/>
        <p:txBody>
          <a:bodyPr>
            <a:normAutofit/>
          </a:bodyPr>
          <a:lstStyle/>
          <a:p>
            <a:br>
              <a:rPr lang="en-US" dirty="0"/>
            </a:br>
            <a:r>
              <a:rPr lang="en-US" dirty="0"/>
              <a:t>ADJUSTING  COLUMN WIDTH</a:t>
            </a:r>
          </a:p>
        </p:txBody>
      </p:sp>
      <p:sp>
        <p:nvSpPr>
          <p:cNvPr id="3" name="Content Placeholder 2">
            <a:extLst>
              <a:ext uri="{FF2B5EF4-FFF2-40B4-BE49-F238E27FC236}">
                <a16:creationId xmlns:a16="http://schemas.microsoft.com/office/drawing/2014/main" id="{17E940E5-743C-46F0-93CA-79DDFC02FC11}"/>
              </a:ext>
            </a:extLst>
          </p:cNvPr>
          <p:cNvSpPr>
            <a:spLocks noGrp="1"/>
          </p:cNvSpPr>
          <p:nvPr>
            <p:ph idx="1"/>
          </p:nvPr>
        </p:nvSpPr>
        <p:spPr/>
        <p:txBody>
          <a:bodyPr>
            <a:normAutofit lnSpcReduction="10000"/>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resize column widths to best fit the data is done by first clicking inside the table.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Then, from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LAYOUT tab</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AUTOFIT</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command, from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SIZE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command group, a drop-down menu is opened. On the drop-down menu, click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AutoFit Contents</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Each column  width changes to fit the data in the column.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 alternative method is to use the Width Indicator. To use this method, place your cursor on the line that separates the two columns. This causes the width indicator to appear.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and drag with the mouse to adjust the column width either larger or smaller.</a:t>
            </a:r>
          </a:p>
          <a:p>
            <a:endParaRPr lang="en-US" dirty="0"/>
          </a:p>
        </p:txBody>
      </p:sp>
    </p:spTree>
    <p:extLst>
      <p:ext uri="{BB962C8B-B14F-4D97-AF65-F5344CB8AC3E}">
        <p14:creationId xmlns:p14="http://schemas.microsoft.com/office/powerpoint/2010/main" val="2607463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D0EC6-91E0-42B7-B36E-CAF55CB45772}"/>
              </a:ext>
            </a:extLst>
          </p:cNvPr>
          <p:cNvSpPr>
            <a:spLocks noGrp="1"/>
          </p:cNvSpPr>
          <p:nvPr>
            <p:ph type="title"/>
          </p:nvPr>
        </p:nvSpPr>
        <p:spPr/>
        <p:txBody>
          <a:bodyPr/>
          <a:lstStyle/>
          <a:p>
            <a:br>
              <a:rPr lang="en-US" dirty="0"/>
            </a:br>
            <a:r>
              <a:rPr lang="en-US" dirty="0"/>
              <a:t>RESIZING A ROW OR COLUMN</a:t>
            </a:r>
          </a:p>
        </p:txBody>
      </p:sp>
      <p:sp>
        <p:nvSpPr>
          <p:cNvPr id="3" name="Content Placeholder 2">
            <a:extLst>
              <a:ext uri="{FF2B5EF4-FFF2-40B4-BE49-F238E27FC236}">
                <a16:creationId xmlns:a16="http://schemas.microsoft.com/office/drawing/2014/main" id="{BE0001EB-751E-4879-93AA-5D49953DABC4}"/>
              </a:ext>
            </a:extLst>
          </p:cNvPr>
          <p:cNvSpPr>
            <a:spLocks noGrp="1"/>
          </p:cNvSpPr>
          <p:nvPr>
            <p:ph idx="1"/>
          </p:nvPr>
        </p:nvSpPr>
        <p:spPr/>
        <p:txBody>
          <a:bodyPr>
            <a:normAutofit/>
          </a:bodyPr>
          <a:lstStyle/>
          <a:p>
            <a:r>
              <a:rPr lang="en-US" sz="2400" dirty="0"/>
              <a:t>To resize a column or row we can use the mouse or the commands on the Ribbon. </a:t>
            </a:r>
          </a:p>
          <a:p>
            <a:r>
              <a:rPr lang="en-US" sz="2400" dirty="0"/>
              <a:t>You can use commands in the Cell Size group on the Table Tools - Layout tab to adjust height and width or use the ruler to adjust the column width. </a:t>
            </a:r>
          </a:p>
          <a:p>
            <a:r>
              <a:rPr lang="en-US" sz="2400" dirty="0"/>
              <a:t>In addition, the Table Properties dialog box enables you to set the measurements at a precise height for rows or an ideal width for columns, cells, and tables. </a:t>
            </a:r>
          </a:p>
        </p:txBody>
      </p:sp>
    </p:spTree>
    <p:extLst>
      <p:ext uri="{BB962C8B-B14F-4D97-AF65-F5344CB8AC3E}">
        <p14:creationId xmlns:p14="http://schemas.microsoft.com/office/powerpoint/2010/main" val="2104638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47D3-13FD-4070-B036-BFE803571CBE}"/>
              </a:ext>
            </a:extLst>
          </p:cNvPr>
          <p:cNvSpPr>
            <a:spLocks noGrp="1"/>
          </p:cNvSpPr>
          <p:nvPr>
            <p:ph type="title"/>
          </p:nvPr>
        </p:nvSpPr>
        <p:spPr/>
        <p:txBody>
          <a:bodyPr/>
          <a:lstStyle/>
          <a:p>
            <a:br>
              <a:rPr lang="en-US" dirty="0"/>
            </a:br>
            <a:r>
              <a:rPr lang="en-US" dirty="0"/>
              <a:t>RESIZING A ROW OR COLUMN</a:t>
            </a:r>
          </a:p>
        </p:txBody>
      </p:sp>
      <p:sp>
        <p:nvSpPr>
          <p:cNvPr id="3" name="Content Placeholder 2">
            <a:extLst>
              <a:ext uri="{FF2B5EF4-FFF2-40B4-BE49-F238E27FC236}">
                <a16:creationId xmlns:a16="http://schemas.microsoft.com/office/drawing/2014/main" id="{957BEAC3-D2E0-44B2-BD17-5C87C8D34640}"/>
              </a:ext>
            </a:extLst>
          </p:cNvPr>
          <p:cNvSpPr>
            <a:spLocks noGrp="1"/>
          </p:cNvSpPr>
          <p:nvPr>
            <p:ph idx="1"/>
          </p:nvPr>
        </p:nvSpPr>
        <p:spPr/>
        <p:txBody>
          <a:bodyPr>
            <a:noAutofit/>
          </a:bodyPr>
          <a:lstStyle/>
          <a:p>
            <a:r>
              <a:rPr lang="en-US" sz="2000" dirty="0"/>
              <a:t>Click in the first column and position the mouse pointer over the horizontal ruler on the first column marker. </a:t>
            </a:r>
          </a:p>
          <a:p>
            <a:r>
              <a:rPr lang="en-US" sz="2000" dirty="0"/>
              <a:t>The pointer changes to a double-headed arrow along with the ScreenTip Move Table Column.</a:t>
            </a:r>
          </a:p>
          <a:p>
            <a:r>
              <a:rPr lang="en-US" sz="2000" dirty="0"/>
              <a:t>Click and drag the column marker to the right, just until the contents in the first column fit in a single line. </a:t>
            </a:r>
          </a:p>
          <a:p>
            <a:r>
              <a:rPr lang="en-US" sz="2000" dirty="0"/>
              <a:t>On the </a:t>
            </a:r>
            <a:r>
              <a:rPr lang="en-US" sz="2000" b="1" dirty="0"/>
              <a:t>Table Tools - Layout tab</a:t>
            </a:r>
            <a:r>
              <a:rPr lang="en-US" sz="2000" dirty="0"/>
              <a:t>, in the Cell Size group, the width automatically gets adjusted. </a:t>
            </a:r>
          </a:p>
          <a:p>
            <a:r>
              <a:rPr lang="en-US" sz="2000" dirty="0"/>
              <a:t>Just as columns can be adjusted manually, so can  rows—you use the vertical ruler to adjust the row markers.</a:t>
            </a:r>
          </a:p>
        </p:txBody>
      </p:sp>
    </p:spTree>
    <p:extLst>
      <p:ext uri="{BB962C8B-B14F-4D97-AF65-F5344CB8AC3E}">
        <p14:creationId xmlns:p14="http://schemas.microsoft.com/office/powerpoint/2010/main" val="4090927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CF0DF-FD68-43A5-8F3B-CE951BDB8FDA}"/>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RESIZING A ROW OR COLUMN</a:t>
            </a:r>
            <a:endParaRPr lang="en-US" dirty="0"/>
          </a:p>
        </p:txBody>
      </p:sp>
      <p:sp>
        <p:nvSpPr>
          <p:cNvPr id="3" name="Content Placeholder 2">
            <a:extLst>
              <a:ext uri="{FF2B5EF4-FFF2-40B4-BE49-F238E27FC236}">
                <a16:creationId xmlns:a16="http://schemas.microsoft.com/office/drawing/2014/main" id="{411B5A4E-40E1-4914-A735-172B884F9D6B}"/>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Position the insertion point in any column of a table.</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Tools -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button</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choose Select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from the drop-down menu.</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Tools -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Size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the up arrow in the Width  box until all your text fits in one row and you will note that the column width changes. </a:t>
            </a:r>
          </a:p>
          <a:p>
            <a:endParaRPr lang="en-US" dirty="0"/>
          </a:p>
        </p:txBody>
      </p:sp>
    </p:spTree>
    <p:extLst>
      <p:ext uri="{BB962C8B-B14F-4D97-AF65-F5344CB8AC3E}">
        <p14:creationId xmlns:p14="http://schemas.microsoft.com/office/powerpoint/2010/main" val="2168298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308C-AC38-4781-933F-F0C960B26474}"/>
              </a:ext>
            </a:extLst>
          </p:cNvPr>
          <p:cNvSpPr>
            <a:spLocks noGrp="1"/>
          </p:cNvSpPr>
          <p:nvPr>
            <p:ph type="title"/>
          </p:nvPr>
        </p:nvSpPr>
        <p:spPr/>
        <p:txBody>
          <a:bodyPr/>
          <a:lstStyle/>
          <a:p>
            <a:br>
              <a:rPr lang="en-US" dirty="0"/>
            </a:br>
            <a:r>
              <a:rPr lang="en-US" dirty="0"/>
              <a:t>TABLES (CREATING A TABLE)</a:t>
            </a:r>
          </a:p>
        </p:txBody>
      </p:sp>
      <p:sp>
        <p:nvSpPr>
          <p:cNvPr id="3" name="Content Placeholder 2">
            <a:extLst>
              <a:ext uri="{FF2B5EF4-FFF2-40B4-BE49-F238E27FC236}">
                <a16:creationId xmlns:a16="http://schemas.microsoft.com/office/drawing/2014/main" id="{3361A75A-06B0-428B-99B6-B53E5D03D6A6}"/>
              </a:ext>
            </a:extLst>
          </p:cNvPr>
          <p:cNvSpPr>
            <a:spLocks noGrp="1"/>
          </p:cNvSpPr>
          <p:nvPr>
            <p:ph idx="1"/>
          </p:nvPr>
        </p:nvSpPr>
        <p:spPr/>
        <p:txBody>
          <a:bodyPr>
            <a:normAutofit/>
          </a:bodyPr>
          <a:lstStyle/>
          <a:p>
            <a:r>
              <a:rPr lang="en-US" sz="2400" dirty="0"/>
              <a:t>A table, is an arrangement of data made up of </a:t>
            </a:r>
            <a:r>
              <a:rPr lang="en-US" sz="2400" b="1" dirty="0"/>
              <a:t>horizontal  rows </a:t>
            </a:r>
            <a:r>
              <a:rPr lang="en-US" sz="2400" dirty="0"/>
              <a:t>and </a:t>
            </a:r>
            <a:r>
              <a:rPr lang="en-US" sz="2400" b="1" dirty="0"/>
              <a:t>vertical columns</a:t>
            </a:r>
            <a:r>
              <a:rPr lang="en-US" sz="2400" dirty="0"/>
              <a:t>.</a:t>
            </a:r>
          </a:p>
          <a:p>
            <a:r>
              <a:rPr lang="en-US" sz="2400" dirty="0"/>
              <a:t> </a:t>
            </a:r>
            <a:r>
              <a:rPr lang="en-US" sz="2400" b="1" dirty="0"/>
              <a:t>Cells</a:t>
            </a:r>
            <a:r>
              <a:rPr lang="en-US" sz="2400" dirty="0"/>
              <a:t> are the rectangles that are formed when rows and columns intersect. </a:t>
            </a:r>
          </a:p>
          <a:p>
            <a:r>
              <a:rPr lang="en-US" sz="2400" dirty="0"/>
              <a:t>Tables are ideal for organizing any kind information in an orderly manner. </a:t>
            </a:r>
          </a:p>
          <a:p>
            <a:pPr lvl="1"/>
            <a:r>
              <a:rPr lang="en-US" sz="2200" dirty="0"/>
              <a:t>Calendars, invoices, and contact lists are all some of the examples of how tables are used every day. </a:t>
            </a:r>
          </a:p>
        </p:txBody>
      </p:sp>
    </p:spTree>
    <p:extLst>
      <p:ext uri="{BB962C8B-B14F-4D97-AF65-F5344CB8AC3E}">
        <p14:creationId xmlns:p14="http://schemas.microsoft.com/office/powerpoint/2010/main" val="2392599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258B7-07DF-4490-BF63-1D67EAFC1BD7}"/>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RESIZING A ROW OR COLUMN</a:t>
            </a:r>
            <a:endParaRPr lang="en-US" dirty="0"/>
          </a:p>
        </p:txBody>
      </p:sp>
      <p:sp>
        <p:nvSpPr>
          <p:cNvPr id="3" name="Content Placeholder 2">
            <a:extLst>
              <a:ext uri="{FF2B5EF4-FFF2-40B4-BE49-F238E27FC236}">
                <a16:creationId xmlns:a16="http://schemas.microsoft.com/office/drawing/2014/main" id="{7B996AB4-7D9E-46C3-9C5D-93008AAC75AC}"/>
              </a:ext>
            </a:extLst>
          </p:cNvPr>
          <p:cNvSpPr>
            <a:spLocks noGrp="1"/>
          </p:cNvSpPr>
          <p:nvPr>
            <p:ph idx="1"/>
          </p:nvPr>
        </p:nvSpPr>
        <p:spPr/>
        <p:txBody>
          <a:bodyPr>
            <a:noAutofit/>
          </a:bodyPr>
          <a:lstStyle/>
          <a:p>
            <a:r>
              <a:rPr lang="en-US" sz="2000" dirty="0"/>
              <a:t>Place the insertion point anywhere in the first row. </a:t>
            </a:r>
          </a:p>
          <a:p>
            <a:r>
              <a:rPr lang="en-US" sz="2000" dirty="0"/>
              <a:t>In the </a:t>
            </a:r>
            <a:r>
              <a:rPr lang="en-US" sz="2000" b="1" dirty="0"/>
              <a:t>Table group</a:t>
            </a:r>
            <a:r>
              <a:rPr lang="en-US" sz="2000" dirty="0"/>
              <a:t>, click the </a:t>
            </a:r>
            <a:r>
              <a:rPr lang="en-US" sz="2000" b="1" dirty="0"/>
              <a:t>Select button </a:t>
            </a:r>
            <a:r>
              <a:rPr lang="en-US" sz="2000" dirty="0"/>
              <a:t>again, and then click </a:t>
            </a:r>
            <a:r>
              <a:rPr lang="en-US" sz="2000" b="1" dirty="0"/>
              <a:t>Select</a:t>
            </a:r>
            <a:r>
              <a:rPr lang="en-US" sz="2000" dirty="0"/>
              <a:t> Row from the drop-down menu. The first row is selected.</a:t>
            </a:r>
          </a:p>
          <a:p>
            <a:r>
              <a:rPr lang="en-US" sz="2000" dirty="0"/>
              <a:t>On the </a:t>
            </a:r>
            <a:r>
              <a:rPr lang="en-US" sz="2000" b="1" dirty="0"/>
              <a:t>Table Tools - Layout tab</a:t>
            </a:r>
            <a:r>
              <a:rPr lang="en-US" sz="2000" dirty="0"/>
              <a:t>, in the </a:t>
            </a:r>
            <a:r>
              <a:rPr lang="en-US" sz="2000" b="1" dirty="0"/>
              <a:t>Cell Size group</a:t>
            </a:r>
            <a:r>
              <a:rPr lang="en-US" sz="2000" dirty="0"/>
              <a:t>, click the dialog box launcher.  The Table Properties dialog box appears.</a:t>
            </a:r>
          </a:p>
          <a:p>
            <a:r>
              <a:rPr lang="en-US" sz="2000" dirty="0"/>
              <a:t>Click the </a:t>
            </a:r>
            <a:r>
              <a:rPr lang="en-US" sz="2000" b="1" dirty="0"/>
              <a:t>Row</a:t>
            </a:r>
            <a:r>
              <a:rPr lang="en-US" sz="2000" dirty="0"/>
              <a:t> tab in the dialog box.</a:t>
            </a:r>
          </a:p>
          <a:p>
            <a:r>
              <a:rPr lang="en-US" sz="2000" dirty="0"/>
              <a:t>Select the </a:t>
            </a:r>
            <a:r>
              <a:rPr lang="en-US" sz="2000" b="1" dirty="0"/>
              <a:t>Specify height </a:t>
            </a:r>
            <a:r>
              <a:rPr lang="en-US" sz="2000" dirty="0"/>
              <a:t>checkbox. In the Height box, click the up arrow until the box  reads 0.5”.</a:t>
            </a:r>
          </a:p>
        </p:txBody>
      </p:sp>
    </p:spTree>
    <p:extLst>
      <p:ext uri="{BB962C8B-B14F-4D97-AF65-F5344CB8AC3E}">
        <p14:creationId xmlns:p14="http://schemas.microsoft.com/office/powerpoint/2010/main" val="100426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C9C4-8C7A-4F34-8296-B0DFF1C5E608}"/>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RESIZING A ROW OR COLUMN</a:t>
            </a:r>
            <a:endParaRPr lang="en-US" dirty="0"/>
          </a:p>
        </p:txBody>
      </p:sp>
      <p:sp>
        <p:nvSpPr>
          <p:cNvPr id="3" name="Content Placeholder 2">
            <a:extLst>
              <a:ext uri="{FF2B5EF4-FFF2-40B4-BE49-F238E27FC236}">
                <a16:creationId xmlns:a16="http://schemas.microsoft.com/office/drawing/2014/main" id="{001CEB81-CBBE-4777-B8BD-0170967B73F1}"/>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Next Row button and notice that the changes are applied only to the first row.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By clicking the Next Row button, the selection moves down one row.</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OK.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 Size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notice that the height for row 1 is at 0.5”. You can also adjust the height of a row individually or by selection.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in any cell to remove the selection.</a:t>
            </a:r>
          </a:p>
          <a:p>
            <a:endParaRPr lang="en-US" dirty="0"/>
          </a:p>
        </p:txBody>
      </p:sp>
    </p:spTree>
    <p:extLst>
      <p:ext uri="{BB962C8B-B14F-4D97-AF65-F5344CB8AC3E}">
        <p14:creationId xmlns:p14="http://schemas.microsoft.com/office/powerpoint/2010/main" val="934098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FE1E1-96E4-41AD-8F03-044B35189958}"/>
              </a:ext>
            </a:extLst>
          </p:cNvPr>
          <p:cNvSpPr>
            <a:spLocks noGrp="1"/>
          </p:cNvSpPr>
          <p:nvPr>
            <p:ph type="title"/>
          </p:nvPr>
        </p:nvSpPr>
        <p:spPr/>
        <p:txBody>
          <a:bodyPr/>
          <a:lstStyle/>
          <a:p>
            <a:br>
              <a:rPr lang="en-US" dirty="0"/>
            </a:br>
            <a:r>
              <a:rPr lang="en-US" dirty="0"/>
              <a:t>CREATING A HEADER ROW</a:t>
            </a:r>
          </a:p>
        </p:txBody>
      </p:sp>
      <p:sp>
        <p:nvSpPr>
          <p:cNvPr id="3" name="Content Placeholder 2">
            <a:extLst>
              <a:ext uri="{FF2B5EF4-FFF2-40B4-BE49-F238E27FC236}">
                <a16:creationId xmlns:a16="http://schemas.microsoft.com/office/drawing/2014/main" id="{A817355B-4271-432E-8B43-0668687F465F}"/>
              </a:ext>
            </a:extLst>
          </p:cNvPr>
          <p:cNvSpPr>
            <a:spLocks noGrp="1"/>
          </p:cNvSpPr>
          <p:nvPr>
            <p:ph idx="1"/>
          </p:nvPr>
        </p:nvSpPr>
        <p:spPr/>
        <p:txBody>
          <a:bodyPr>
            <a:noAutofit/>
          </a:bodyPr>
          <a:lstStyle/>
          <a:p>
            <a:r>
              <a:rPr lang="en-US" sz="2400" dirty="0"/>
              <a:t>Position the insertion point anywhere inside the table. </a:t>
            </a:r>
          </a:p>
          <a:p>
            <a:r>
              <a:rPr lang="en-US" sz="2400" dirty="0"/>
              <a:t>On the </a:t>
            </a:r>
            <a:r>
              <a:rPr lang="en-US" sz="2400" b="1" dirty="0"/>
              <a:t>Table Tools - Layout tab</a:t>
            </a:r>
            <a:r>
              <a:rPr lang="en-US" sz="2400" dirty="0"/>
              <a:t>, in the </a:t>
            </a:r>
            <a:r>
              <a:rPr lang="en-US" sz="2400" b="1" dirty="0"/>
              <a:t>Table group</a:t>
            </a:r>
            <a:r>
              <a:rPr lang="en-US" sz="2400" dirty="0"/>
              <a:t>, click the </a:t>
            </a:r>
            <a:r>
              <a:rPr lang="en-US" sz="2400" b="1" dirty="0"/>
              <a:t>Select button</a:t>
            </a:r>
            <a:r>
              <a:rPr lang="en-US" sz="2400" dirty="0"/>
              <a:t>, and then click </a:t>
            </a:r>
            <a:r>
              <a:rPr lang="en-US" sz="2400" b="1" dirty="0"/>
              <a:t>Select Table</a:t>
            </a:r>
            <a:r>
              <a:rPr lang="en-US" sz="2400" dirty="0"/>
              <a:t>.</a:t>
            </a:r>
          </a:p>
          <a:p>
            <a:r>
              <a:rPr lang="en-US" sz="2400" dirty="0"/>
              <a:t>On the </a:t>
            </a:r>
            <a:r>
              <a:rPr lang="en-US" sz="2400" b="1" dirty="0"/>
              <a:t>Home tab</a:t>
            </a:r>
            <a:r>
              <a:rPr lang="en-US" sz="2400" dirty="0"/>
              <a:t>, change the font size for the entire table you created until it extends to the next page. </a:t>
            </a:r>
          </a:p>
          <a:p>
            <a:r>
              <a:rPr lang="en-US" sz="2400" dirty="0"/>
              <a:t>By changing the font size in the table, the data extends to the next page.</a:t>
            </a:r>
          </a:p>
          <a:p>
            <a:r>
              <a:rPr lang="en-US" sz="2400" dirty="0"/>
              <a:t>Place the insertion point on the first row of the table.</a:t>
            </a:r>
          </a:p>
        </p:txBody>
      </p:sp>
    </p:spTree>
    <p:extLst>
      <p:ext uri="{BB962C8B-B14F-4D97-AF65-F5344CB8AC3E}">
        <p14:creationId xmlns:p14="http://schemas.microsoft.com/office/powerpoint/2010/main" val="34467837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91B10-B4D1-4B96-8267-607A7E134F60}"/>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CREATING A HEADER ROW</a:t>
            </a:r>
            <a:endParaRPr lang="en-US" dirty="0"/>
          </a:p>
        </p:txBody>
      </p:sp>
      <p:sp>
        <p:nvSpPr>
          <p:cNvPr id="3" name="Content Placeholder 2">
            <a:extLst>
              <a:ext uri="{FF2B5EF4-FFF2-40B4-BE49-F238E27FC236}">
                <a16:creationId xmlns:a16="http://schemas.microsoft.com/office/drawing/2014/main" id="{762F55BC-D662-43A3-BC3A-1AD460C6314A}"/>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Tools - 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 &amp; Columns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Above</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Only if you don’t have a heading row already typed</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new blank row is inserted.</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Tools - Design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Style Options group</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Row checkbox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apply a distinctive format to the header row.</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headings in the cells of the table’s first row.</a:t>
            </a:r>
          </a:p>
          <a:p>
            <a:endParaRPr lang="en-US" dirty="0"/>
          </a:p>
        </p:txBody>
      </p:sp>
    </p:spTree>
    <p:extLst>
      <p:ext uri="{BB962C8B-B14F-4D97-AF65-F5344CB8AC3E}">
        <p14:creationId xmlns:p14="http://schemas.microsoft.com/office/powerpoint/2010/main" val="41868526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57262-3B6B-4C2B-93DB-6086B414251C}"/>
              </a:ext>
            </a:extLst>
          </p:cNvPr>
          <p:cNvSpPr>
            <a:spLocks noGrp="1"/>
          </p:cNvSpPr>
          <p:nvPr>
            <p:ph type="title"/>
          </p:nvPr>
        </p:nvSpPr>
        <p:spPr/>
        <p:txBody>
          <a:bodyPr/>
          <a:lstStyle/>
          <a:p>
            <a:br>
              <a:rPr lang="en-US" dirty="0"/>
            </a:br>
            <a:r>
              <a:rPr lang="en-US" dirty="0"/>
              <a:t>CREATING A HEADER ROW</a:t>
            </a:r>
          </a:p>
        </p:txBody>
      </p:sp>
      <p:sp>
        <p:nvSpPr>
          <p:cNvPr id="3" name="Content Placeholder 2">
            <a:extLst>
              <a:ext uri="{FF2B5EF4-FFF2-40B4-BE49-F238E27FC236}">
                <a16:creationId xmlns:a16="http://schemas.microsoft.com/office/drawing/2014/main" id="{40594145-2269-47BF-8173-2436BCABF432}"/>
              </a:ext>
            </a:extLst>
          </p:cNvPr>
          <p:cNvSpPr>
            <a:spLocks noGrp="1"/>
          </p:cNvSpPr>
          <p:nvPr>
            <p:ph idx="1"/>
          </p:nvPr>
        </p:nvSpPr>
        <p:spPr/>
        <p:txBody>
          <a:bodyPr>
            <a:normAutofit fontScale="92500" lnSpcReduction="10000"/>
          </a:bodyPr>
          <a:lstStyle/>
          <a:p>
            <a:r>
              <a:rPr lang="en-US" dirty="0"/>
              <a:t>On the </a:t>
            </a:r>
            <a:r>
              <a:rPr lang="en-US" b="1" dirty="0"/>
              <a:t>Table group </a:t>
            </a:r>
            <a:r>
              <a:rPr lang="en-US" dirty="0"/>
              <a:t>of the </a:t>
            </a:r>
            <a:r>
              <a:rPr lang="en-US" b="1" dirty="0"/>
              <a:t>Table Tools - Layout tab</a:t>
            </a:r>
            <a:r>
              <a:rPr lang="en-US" dirty="0"/>
              <a:t>, click the </a:t>
            </a:r>
            <a:r>
              <a:rPr lang="en-US" b="1" dirty="0"/>
              <a:t>Select button </a:t>
            </a:r>
            <a:r>
              <a:rPr lang="en-US" dirty="0"/>
              <a:t>and </a:t>
            </a:r>
            <a:r>
              <a:rPr lang="en-US" b="1" dirty="0"/>
              <a:t>Select Row</a:t>
            </a:r>
            <a:r>
              <a:rPr lang="en-US" dirty="0"/>
              <a:t>.</a:t>
            </a:r>
          </a:p>
          <a:p>
            <a:r>
              <a:rPr lang="en-US" dirty="0"/>
              <a:t>On the </a:t>
            </a:r>
            <a:r>
              <a:rPr lang="en-US" b="1" dirty="0"/>
              <a:t>Table Tools - Layout tab</a:t>
            </a:r>
            <a:r>
              <a:rPr lang="en-US" dirty="0"/>
              <a:t>, in the </a:t>
            </a:r>
            <a:r>
              <a:rPr lang="en-US" b="1" dirty="0"/>
              <a:t>Data group</a:t>
            </a:r>
            <a:r>
              <a:rPr lang="en-US" dirty="0"/>
              <a:t>, click the </a:t>
            </a:r>
            <a:r>
              <a:rPr lang="en-US" b="1" dirty="0"/>
              <a:t>Repeat Header Rows button</a:t>
            </a:r>
            <a:r>
              <a:rPr lang="en-US" dirty="0"/>
              <a:t>. Scroll down and view the headings on the second page.</a:t>
            </a:r>
          </a:p>
          <a:p>
            <a:r>
              <a:rPr lang="en-US" dirty="0"/>
              <a:t>Click anywhere in the table to deselect.</a:t>
            </a:r>
          </a:p>
          <a:p>
            <a:r>
              <a:rPr lang="en-US" dirty="0"/>
              <a:t>Position the insertion point anywhere inside the table. On the </a:t>
            </a:r>
            <a:r>
              <a:rPr lang="en-US" b="1" dirty="0"/>
              <a:t>Table Tools - Layout tab</a:t>
            </a:r>
            <a:r>
              <a:rPr lang="en-US" dirty="0"/>
              <a:t>, in the </a:t>
            </a:r>
            <a:r>
              <a:rPr lang="en-US" b="1" dirty="0"/>
              <a:t>Table group</a:t>
            </a:r>
            <a:r>
              <a:rPr lang="en-US" dirty="0"/>
              <a:t>, click the </a:t>
            </a:r>
            <a:r>
              <a:rPr lang="en-US" b="1" dirty="0"/>
              <a:t>Select button</a:t>
            </a:r>
            <a:r>
              <a:rPr lang="en-US" dirty="0"/>
              <a:t>, and then click </a:t>
            </a:r>
            <a:r>
              <a:rPr lang="en-US" b="1" dirty="0"/>
              <a:t>Select Table.</a:t>
            </a:r>
          </a:p>
          <a:p>
            <a:r>
              <a:rPr lang="en-US" dirty="0"/>
              <a:t>On the </a:t>
            </a:r>
            <a:r>
              <a:rPr lang="en-US" b="1" dirty="0"/>
              <a:t>Home tab</a:t>
            </a:r>
            <a:r>
              <a:rPr lang="en-US" dirty="0"/>
              <a:t>, change the font size to as long as the content extends to a new page, the headings will appear, regardless of the font size.</a:t>
            </a:r>
          </a:p>
          <a:p>
            <a:r>
              <a:rPr lang="en-US" b="1" dirty="0"/>
              <a:t>Take Note </a:t>
            </a:r>
            <a:r>
              <a:rPr lang="en-US" dirty="0"/>
              <a:t>Repeating rows are only visible in Print Layout view, Backstage view, or on a printed document</a:t>
            </a:r>
          </a:p>
        </p:txBody>
      </p:sp>
    </p:spTree>
    <p:extLst>
      <p:ext uri="{BB962C8B-B14F-4D97-AF65-F5344CB8AC3E}">
        <p14:creationId xmlns:p14="http://schemas.microsoft.com/office/powerpoint/2010/main" val="19163620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FA052-8267-4416-8D40-22210BFAA087}"/>
              </a:ext>
            </a:extLst>
          </p:cNvPr>
          <p:cNvSpPr>
            <a:spLocks noGrp="1"/>
          </p:cNvSpPr>
          <p:nvPr>
            <p:ph type="title"/>
          </p:nvPr>
        </p:nvSpPr>
        <p:spPr/>
        <p:txBody>
          <a:bodyPr>
            <a:normAutofit fontScale="90000"/>
          </a:bodyPr>
          <a:lstStyle/>
          <a:p>
            <a:br>
              <a:rPr lang="en-US" dirty="0"/>
            </a:br>
            <a:r>
              <a:rPr lang="en-US" dirty="0"/>
              <a:t>MOVING TABLE TO NEW PAGE/DOCUMENT</a:t>
            </a:r>
          </a:p>
        </p:txBody>
      </p:sp>
      <p:sp>
        <p:nvSpPr>
          <p:cNvPr id="3" name="Content Placeholder 2">
            <a:extLst>
              <a:ext uri="{FF2B5EF4-FFF2-40B4-BE49-F238E27FC236}">
                <a16:creationId xmlns:a16="http://schemas.microsoft.com/office/drawing/2014/main" id="{BAA65BB1-FE2B-437B-957E-279AB538F114}"/>
              </a:ext>
            </a:extLst>
          </p:cNvPr>
          <p:cNvSpPr>
            <a:spLocks noGrp="1"/>
          </p:cNvSpPr>
          <p:nvPr>
            <p:ph idx="1"/>
          </p:nvPr>
        </p:nvSpPr>
        <p:spPr/>
        <p:txBody>
          <a:bodyPr/>
          <a:lstStyle/>
          <a:p>
            <a:r>
              <a:rPr lang="en-US" dirty="0"/>
              <a:t>You can move a table to a new page or a new document by clicking the Move handle to select the table and then using the Cut and Paste commands. </a:t>
            </a:r>
          </a:p>
          <a:p>
            <a:r>
              <a:rPr lang="en-US" dirty="0"/>
              <a:t>You can also use the Copy command to leave a copy of the table in the original location.</a:t>
            </a:r>
          </a:p>
        </p:txBody>
      </p:sp>
    </p:spTree>
    <p:extLst>
      <p:ext uri="{BB962C8B-B14F-4D97-AF65-F5344CB8AC3E}">
        <p14:creationId xmlns:p14="http://schemas.microsoft.com/office/powerpoint/2010/main" val="2605329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3F8E1-59F5-4EC1-B2E0-CEFE45F09E7F}"/>
              </a:ext>
            </a:extLst>
          </p:cNvPr>
          <p:cNvSpPr>
            <a:spLocks noGrp="1"/>
          </p:cNvSpPr>
          <p:nvPr>
            <p:ph type="title"/>
          </p:nvPr>
        </p:nvSpPr>
        <p:spPr/>
        <p:txBody>
          <a:bodyPr/>
          <a:lstStyle/>
          <a:p>
            <a:br>
              <a:rPr lang="en-US" dirty="0"/>
            </a:br>
            <a:r>
              <a:rPr lang="en-US" dirty="0"/>
              <a:t>MERGING CELLS</a:t>
            </a:r>
          </a:p>
        </p:txBody>
      </p:sp>
      <p:sp>
        <p:nvSpPr>
          <p:cNvPr id="3" name="Content Placeholder 2">
            <a:extLst>
              <a:ext uri="{FF2B5EF4-FFF2-40B4-BE49-F238E27FC236}">
                <a16:creationId xmlns:a16="http://schemas.microsoft.com/office/drawing/2014/main" id="{E5EF6D2C-A9C9-404E-A0B8-9A8C663AECBE}"/>
              </a:ext>
            </a:extLst>
          </p:cNvPr>
          <p:cNvSpPr>
            <a:spLocks noGrp="1"/>
          </p:cNvSpPr>
          <p:nvPr>
            <p:ph idx="1"/>
          </p:nvPr>
        </p:nvSpPr>
        <p:spPr/>
        <p:txBody>
          <a:bodyPr/>
          <a:lstStyle/>
          <a:p>
            <a:r>
              <a:rPr lang="en-US" dirty="0"/>
              <a:t>If you want to create a table heading which will span several columns, you can use the </a:t>
            </a:r>
            <a:r>
              <a:rPr lang="en-US" b="1" dirty="0"/>
              <a:t>Merge Cells feature </a:t>
            </a:r>
            <a:r>
              <a:rPr lang="en-US" dirty="0"/>
              <a:t>to combine the adjacent cells into a single cell. </a:t>
            </a:r>
          </a:p>
          <a:p>
            <a:r>
              <a:rPr lang="en-US" dirty="0"/>
              <a:t>To merge cells, </a:t>
            </a:r>
            <a:r>
              <a:rPr lang="en-US" b="1" dirty="0"/>
              <a:t>Select the cells </a:t>
            </a:r>
            <a:r>
              <a:rPr lang="en-US" dirty="0"/>
              <a:t>you want to merge then, </a:t>
            </a:r>
            <a:r>
              <a:rPr lang="en-US" b="1" dirty="0"/>
              <a:t>right-click</a:t>
            </a:r>
            <a:r>
              <a:rPr lang="en-US" dirty="0"/>
              <a:t> the mouse button on the selected cells, and choose </a:t>
            </a:r>
            <a:r>
              <a:rPr lang="en-US" b="1" dirty="0"/>
              <a:t>MERGE CELLS</a:t>
            </a:r>
            <a:r>
              <a:rPr lang="en-US" dirty="0"/>
              <a:t>. Or</a:t>
            </a:r>
          </a:p>
          <a:p>
            <a:r>
              <a:rPr lang="en-US" b="1" dirty="0"/>
              <a:t>Select the cells </a:t>
            </a:r>
            <a:r>
              <a:rPr lang="en-US" dirty="0"/>
              <a:t>you want to merge then go </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Tools - Layout tab</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select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Merge Cells </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Merge group</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endParaRPr lang="en-US" dirty="0"/>
          </a:p>
        </p:txBody>
      </p:sp>
    </p:spTree>
    <p:extLst>
      <p:ext uri="{BB962C8B-B14F-4D97-AF65-F5344CB8AC3E}">
        <p14:creationId xmlns:p14="http://schemas.microsoft.com/office/powerpoint/2010/main" val="87561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4416-8692-44C4-A01C-7446274BA13D}"/>
              </a:ext>
            </a:extLst>
          </p:cNvPr>
          <p:cNvSpPr>
            <a:spLocks noGrp="1"/>
          </p:cNvSpPr>
          <p:nvPr>
            <p:ph type="title"/>
          </p:nvPr>
        </p:nvSpPr>
        <p:spPr/>
        <p:txBody>
          <a:bodyPr>
            <a:normAutofit fontScale="90000"/>
          </a:bodyPr>
          <a:lstStyle/>
          <a:p>
            <a:br>
              <a:rPr lang="en-US" dirty="0"/>
            </a:br>
            <a:r>
              <a:rPr lang="en-US" dirty="0"/>
              <a:t>FORMATTING A TABLE</a:t>
            </a:r>
            <a:br>
              <a:rPr lang="en-US" dirty="0"/>
            </a:br>
            <a:endParaRPr lang="en-US" dirty="0"/>
          </a:p>
        </p:txBody>
      </p:sp>
      <p:sp>
        <p:nvSpPr>
          <p:cNvPr id="3" name="Content Placeholder 2">
            <a:extLst>
              <a:ext uri="{FF2B5EF4-FFF2-40B4-BE49-F238E27FC236}">
                <a16:creationId xmlns:a16="http://schemas.microsoft.com/office/drawing/2014/main" id="{A5E9A9C1-C70B-4BCB-B36E-3AC375073DBA}"/>
              </a:ext>
            </a:extLst>
          </p:cNvPr>
          <p:cNvSpPr>
            <a:spLocks noGrp="1"/>
          </p:cNvSpPr>
          <p:nvPr>
            <p:ph idx="1"/>
          </p:nvPr>
        </p:nvSpPr>
        <p:spPr/>
        <p:txBody>
          <a:bodyPr>
            <a:noAutofit/>
          </a:bodyPr>
          <a:lstStyle/>
          <a:p>
            <a:r>
              <a:rPr lang="en-US" sz="2000" dirty="0"/>
              <a:t>Once you have inserted a table into a document, you can apply a preformatted style using the </a:t>
            </a:r>
            <a:r>
              <a:rPr lang="en-US" sz="2000" b="1" dirty="0"/>
              <a:t>Table Styles gallery</a:t>
            </a:r>
            <a:r>
              <a:rPr lang="en-US" sz="2000" dirty="0"/>
              <a:t>. </a:t>
            </a:r>
          </a:p>
          <a:p>
            <a:r>
              <a:rPr lang="en-US" sz="2000" dirty="0"/>
              <a:t>These styles add a professional appearance to the tables in your documents. </a:t>
            </a:r>
          </a:p>
          <a:p>
            <a:r>
              <a:rPr lang="en-US" sz="2000" dirty="0"/>
              <a:t>In the </a:t>
            </a:r>
            <a:r>
              <a:rPr lang="en-US" sz="2000" b="1" dirty="0"/>
              <a:t>Table Tools - Design tab</a:t>
            </a:r>
            <a:r>
              <a:rPr lang="en-US" sz="2000" dirty="0"/>
              <a:t>, in the </a:t>
            </a:r>
            <a:r>
              <a:rPr lang="en-US" sz="2000" b="1" dirty="0"/>
              <a:t>Borders group</a:t>
            </a:r>
            <a:r>
              <a:rPr lang="en-US" sz="2000" dirty="0"/>
              <a:t>, you can manually format </a:t>
            </a:r>
            <a:r>
              <a:rPr lang="en-US" sz="2000" b="1" dirty="0"/>
              <a:t>a table’s borders</a:t>
            </a:r>
            <a:r>
              <a:rPr lang="en-US" sz="2000" dirty="0"/>
              <a:t>. </a:t>
            </a:r>
          </a:p>
          <a:p>
            <a:r>
              <a:rPr lang="en-US" sz="2000" dirty="0"/>
              <a:t>The Borders group enables you to draw and apply styles to the table.</a:t>
            </a:r>
          </a:p>
        </p:txBody>
      </p:sp>
    </p:spTree>
    <p:extLst>
      <p:ext uri="{BB962C8B-B14F-4D97-AF65-F5344CB8AC3E}">
        <p14:creationId xmlns:p14="http://schemas.microsoft.com/office/powerpoint/2010/main" val="2553463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8033F-C933-4B20-B6F6-6B732A471CD9}"/>
              </a:ext>
            </a:extLst>
          </p:cNvPr>
          <p:cNvSpPr>
            <a:spLocks noGrp="1"/>
          </p:cNvSpPr>
          <p:nvPr>
            <p:ph type="title"/>
          </p:nvPr>
        </p:nvSpPr>
        <p:spPr/>
        <p:txBody>
          <a:bodyPr/>
          <a:lstStyle/>
          <a:p>
            <a:br>
              <a:rPr lang="en-US" dirty="0"/>
            </a:br>
            <a:r>
              <a:rPr lang="en-US" dirty="0"/>
              <a:t>FORMATTING A TABLE</a:t>
            </a:r>
          </a:p>
        </p:txBody>
      </p:sp>
      <p:sp>
        <p:nvSpPr>
          <p:cNvPr id="3" name="Content Placeholder 2">
            <a:extLst>
              <a:ext uri="{FF2B5EF4-FFF2-40B4-BE49-F238E27FC236}">
                <a16:creationId xmlns:a16="http://schemas.microsoft.com/office/drawing/2014/main" id="{CD67E3A6-A6A5-4571-AC6A-4122ACA75743}"/>
              </a:ext>
            </a:extLst>
          </p:cNvPr>
          <p:cNvSpPr>
            <a:spLocks noGrp="1"/>
          </p:cNvSpPr>
          <p:nvPr>
            <p:ph idx="1"/>
          </p:nvPr>
        </p:nvSpPr>
        <p:spPr/>
        <p:txBody>
          <a:bodyPr/>
          <a:lstStyle/>
          <a:p>
            <a:pPr marL="0" indent="0">
              <a:buNone/>
            </a:pPr>
            <a:r>
              <a:rPr lang="en-US" sz="2000" b="1" dirty="0"/>
              <a:t>Applying a Style to a Table</a:t>
            </a:r>
          </a:p>
          <a:p>
            <a:r>
              <a:rPr lang="en-US" sz="2000" dirty="0"/>
              <a:t>With </a:t>
            </a:r>
            <a:r>
              <a:rPr lang="en-US" sz="2000" b="1" dirty="0"/>
              <a:t>Table Styles</a:t>
            </a:r>
            <a:r>
              <a:rPr lang="en-US" sz="2000" dirty="0"/>
              <a:t>, it is easy to quickly change a table’s formatting. You can apply styles to tables  by positioning the  insertion point in a table and selecting </a:t>
            </a:r>
            <a:r>
              <a:rPr lang="en-US" sz="2000" b="1" dirty="0"/>
              <a:t>a style </a:t>
            </a:r>
            <a:r>
              <a:rPr lang="en-US" sz="2000" dirty="0"/>
              <a:t>from the </a:t>
            </a:r>
            <a:r>
              <a:rPr lang="en-US" sz="2000" b="1" dirty="0"/>
              <a:t>Table Styles gallery</a:t>
            </a:r>
            <a:r>
              <a:rPr lang="en-US" sz="2000" dirty="0"/>
              <a:t>. </a:t>
            </a:r>
          </a:p>
          <a:p>
            <a:r>
              <a:rPr lang="en-US" sz="2000" dirty="0"/>
              <a:t>You can preview the style before applying it and change the style as many times as needed. </a:t>
            </a:r>
          </a:p>
          <a:p>
            <a:r>
              <a:rPr lang="en-US" sz="2000" dirty="0"/>
              <a:t>You can modify an existing Table Style or create a New Table Style and add it to the gallery, and then modify or delete it, as appropriate. </a:t>
            </a:r>
          </a:p>
          <a:p>
            <a:endParaRPr lang="en-US" dirty="0"/>
          </a:p>
        </p:txBody>
      </p:sp>
    </p:spTree>
    <p:extLst>
      <p:ext uri="{BB962C8B-B14F-4D97-AF65-F5344CB8AC3E}">
        <p14:creationId xmlns:p14="http://schemas.microsoft.com/office/powerpoint/2010/main" val="2678704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553A-068E-4DCB-9B08-09D5FB485D87}"/>
              </a:ext>
            </a:extLst>
          </p:cNvPr>
          <p:cNvSpPr>
            <a:spLocks noGrp="1"/>
          </p:cNvSpPr>
          <p:nvPr>
            <p:ph type="title"/>
          </p:nvPr>
        </p:nvSpPr>
        <p:spPr/>
        <p:txBody>
          <a:bodyPr>
            <a:normAutofit fontScale="90000"/>
          </a:bodyPr>
          <a:lstStyle/>
          <a:p>
            <a:br>
              <a:rPr lang="en-US" dirty="0"/>
            </a:br>
            <a:r>
              <a:rPr lang="en-US" dirty="0"/>
              <a:t>FORMATTING A TABLE</a:t>
            </a:r>
            <a:br>
              <a:rPr lang="en-US" dirty="0"/>
            </a:br>
            <a:endParaRPr lang="en-US" dirty="0"/>
          </a:p>
        </p:txBody>
      </p:sp>
      <p:sp>
        <p:nvSpPr>
          <p:cNvPr id="3" name="Content Placeholder 2">
            <a:extLst>
              <a:ext uri="{FF2B5EF4-FFF2-40B4-BE49-F238E27FC236}">
                <a16:creationId xmlns:a16="http://schemas.microsoft.com/office/drawing/2014/main" id="{B7F124C4-A47B-4037-BDB3-F66AFAE6E13C}"/>
              </a:ext>
            </a:extLst>
          </p:cNvPr>
          <p:cNvSpPr>
            <a:spLocks noGrp="1"/>
          </p:cNvSpPr>
          <p:nvPr>
            <p:ph idx="1"/>
          </p:nvPr>
        </p:nvSpPr>
        <p:spPr/>
        <p:txBody>
          <a:bodyPr>
            <a:normAutofit/>
          </a:bodyPr>
          <a:lstStyle/>
          <a:p>
            <a:pPr marL="0" indent="0">
              <a:buNone/>
            </a:pPr>
            <a:r>
              <a:rPr lang="en-US" sz="2400" b="1" dirty="0"/>
              <a:t>Apply a Style to a Table</a:t>
            </a:r>
            <a:endParaRPr lang="en-US" sz="2400" dirty="0"/>
          </a:p>
          <a:p>
            <a:r>
              <a:rPr lang="en-US" sz="2400" dirty="0"/>
              <a:t>Position the insertion point anywhere in the table.</a:t>
            </a:r>
          </a:p>
          <a:p>
            <a:r>
              <a:rPr lang="en-US" sz="2400" dirty="0"/>
              <a:t>On the </a:t>
            </a:r>
            <a:r>
              <a:rPr lang="en-US" sz="2400" b="1" dirty="0"/>
              <a:t>Table Tools - Design tab, </a:t>
            </a:r>
            <a:r>
              <a:rPr lang="en-US" sz="2400" dirty="0"/>
              <a:t>in the </a:t>
            </a:r>
            <a:r>
              <a:rPr lang="en-US" sz="2400" b="1" dirty="0"/>
              <a:t>Table Styles group</a:t>
            </a:r>
            <a:r>
              <a:rPr lang="en-US" sz="2400" dirty="0"/>
              <a:t>, click the </a:t>
            </a:r>
            <a:r>
              <a:rPr lang="en-US" sz="2400" b="1" dirty="0"/>
              <a:t>More button </a:t>
            </a:r>
            <a:r>
              <a:rPr lang="en-US" sz="2400" dirty="0"/>
              <a:t>to view  a gallery of Table Styles. There are three options available: </a:t>
            </a:r>
            <a:r>
              <a:rPr lang="en-US" sz="2400" b="1" dirty="0"/>
              <a:t>Plain Tables, Grid Tables, and List Tables.</a:t>
            </a:r>
          </a:p>
          <a:p>
            <a:r>
              <a:rPr lang="en-US" sz="2400" dirty="0"/>
              <a:t>Scroll down to the third row under the </a:t>
            </a:r>
            <a:r>
              <a:rPr lang="en-US" sz="2400" b="1" dirty="0"/>
              <a:t>Grid Tables </a:t>
            </a:r>
            <a:r>
              <a:rPr lang="en-US" sz="2400" dirty="0"/>
              <a:t>and select the </a:t>
            </a:r>
            <a:r>
              <a:rPr lang="en-US" sz="2400" b="1" dirty="0"/>
              <a:t>Grid Table 3 Accent 3 style</a:t>
            </a:r>
            <a:r>
              <a:rPr lang="en-US" sz="2400" dirty="0"/>
              <a:t>.</a:t>
            </a:r>
          </a:p>
        </p:txBody>
      </p:sp>
    </p:spTree>
    <p:extLst>
      <p:ext uri="{BB962C8B-B14F-4D97-AF65-F5344CB8AC3E}">
        <p14:creationId xmlns:p14="http://schemas.microsoft.com/office/powerpoint/2010/main" val="299999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573FA-2948-4933-BD18-9113ACA4B56D}"/>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TABLES (CREATING A TABLE)</a:t>
            </a:r>
            <a:endParaRPr lang="en-US" dirty="0"/>
          </a:p>
        </p:txBody>
      </p:sp>
      <p:sp>
        <p:nvSpPr>
          <p:cNvPr id="3" name="Content Placeholder 2">
            <a:extLst>
              <a:ext uri="{FF2B5EF4-FFF2-40B4-BE49-F238E27FC236}">
                <a16:creationId xmlns:a16="http://schemas.microsoft.com/office/drawing/2014/main" id="{4D564EE0-E137-45E1-8BFA-FCD51CF498C4}"/>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create a Table to enhance the presentation of data, to organize information.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Word provides several options for creating tables, including:</a:t>
            </a:r>
          </a:p>
          <a:p>
            <a:pPr lvl="1">
              <a:buClr>
                <a:srgbClr val="A53010"/>
              </a:buClr>
              <a:buFont typeface="Wingdings" panose="05000000000000000000" pitchFamily="2" charset="2"/>
              <a:buChar char="Ø"/>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dragging method</a:t>
            </a: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lvl="1">
              <a:buClr>
                <a:srgbClr val="A53010"/>
              </a:buClr>
              <a:buFont typeface="Wingdings" panose="05000000000000000000" pitchFamily="2" charset="2"/>
              <a:buChar char="Ø"/>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Table dialog box</a:t>
            </a:r>
            <a:endParaRPr lang="en-US" sz="2200" dirty="0">
              <a:solidFill>
                <a:prstClr val="black">
                  <a:lumMod val="75000"/>
                  <a:lumOff val="25000"/>
                </a:prstClr>
              </a:solidFill>
              <a:latin typeface="Century Gothic" panose="020B0502020202020204"/>
            </a:endParaRPr>
          </a:p>
          <a:p>
            <a:pPr lvl="1">
              <a:buClr>
                <a:srgbClr val="A53010"/>
              </a:buClr>
              <a:buFont typeface="Wingdings" panose="05000000000000000000" pitchFamily="2" charset="2"/>
              <a:buChar char="Ø"/>
              <a:defRPr/>
            </a:pPr>
            <a:r>
              <a:rPr lang="en-US" sz="2200" dirty="0">
                <a:solidFill>
                  <a:prstClr val="black">
                    <a:lumMod val="75000"/>
                    <a:lumOff val="25000"/>
                  </a:prstClr>
                </a:solidFill>
                <a:latin typeface="Century Gothic" panose="020B0502020202020204"/>
              </a:rPr>
              <a:t>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drawing tools</a:t>
            </a:r>
            <a:endParaRPr lang="en-US" sz="2200" dirty="0">
              <a:solidFill>
                <a:prstClr val="black">
                  <a:lumMod val="75000"/>
                  <a:lumOff val="25000"/>
                </a:prstClr>
              </a:solidFill>
              <a:latin typeface="Century Gothic" panose="020B0502020202020204"/>
            </a:endParaRPr>
          </a:p>
          <a:p>
            <a:pPr lvl="1">
              <a:buClr>
                <a:srgbClr val="A53010"/>
              </a:buClr>
              <a:buFont typeface="Wingdings" panose="05000000000000000000" pitchFamily="2" charset="2"/>
              <a:buChar char="Ø"/>
              <a:defRPr/>
            </a:pPr>
            <a:r>
              <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2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Quick Table method</a:t>
            </a:r>
            <a:endParaRPr kumimoji="0" lang="en-US" sz="22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18352843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50BB-D0A8-42C4-BE48-53AB3332B40E}"/>
              </a:ext>
            </a:extLst>
          </p:cNvPr>
          <p:cNvSpPr>
            <a:spLocks noGrp="1"/>
          </p:cNvSpPr>
          <p:nvPr>
            <p:ph type="title"/>
          </p:nvPr>
        </p:nvSpPr>
        <p:spPr/>
        <p:txBody>
          <a:bodyPr>
            <a:normAutofit/>
          </a:bodyPr>
          <a:lstStyle/>
          <a:p>
            <a:br>
              <a:rPr lang="en-US" dirty="0"/>
            </a:br>
            <a:r>
              <a:rPr lang="en-US" dirty="0"/>
              <a:t>FORMATTING A TABLE</a:t>
            </a:r>
          </a:p>
        </p:txBody>
      </p:sp>
      <p:sp>
        <p:nvSpPr>
          <p:cNvPr id="3" name="Content Placeholder 2">
            <a:extLst>
              <a:ext uri="{FF2B5EF4-FFF2-40B4-BE49-F238E27FC236}">
                <a16:creationId xmlns:a16="http://schemas.microsoft.com/office/drawing/2014/main" id="{FD0F8183-21A4-4AC1-81AC-ECF7EE5E925F}"/>
              </a:ext>
            </a:extLst>
          </p:cNvPr>
          <p:cNvSpPr>
            <a:spLocks noGrp="1"/>
          </p:cNvSpPr>
          <p:nvPr>
            <p:ph idx="1"/>
          </p:nvPr>
        </p:nvSpPr>
        <p:spPr/>
        <p:txBody>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Changes to Table Styles</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apply changes to a table style in an existing document or as a new document based on a template.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apply the changes to the whole table or specifically to one of the Table Styles options such as in the banded rows or columns.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You can apply formatting changes to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properties, borders/shading, banding, font, paragraphs, tabs, and text effects. </a:t>
            </a:r>
            <a:endPar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5437033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7805-16F3-419A-BE3A-F0FD2EE56B9B}"/>
              </a:ext>
            </a:extLst>
          </p:cNvPr>
          <p:cNvSpPr>
            <a:spLocks noGrp="1"/>
          </p:cNvSpPr>
          <p:nvPr>
            <p:ph type="title"/>
          </p:nvPr>
        </p:nvSpPr>
        <p:spPr/>
        <p:txBody>
          <a:bodyPr>
            <a:normAutofit fontScale="90000"/>
          </a:bodyPr>
          <a:lstStyle/>
          <a:p>
            <a:br>
              <a:rPr lang="en-US" dirty="0"/>
            </a:br>
            <a:r>
              <a:rPr lang="en-US" dirty="0"/>
              <a:t>FORMATTING A TABLE</a:t>
            </a:r>
            <a:br>
              <a:rPr lang="en-US" dirty="0"/>
            </a:br>
            <a:endParaRPr lang="en-US" dirty="0"/>
          </a:p>
        </p:txBody>
      </p:sp>
      <p:sp>
        <p:nvSpPr>
          <p:cNvPr id="3" name="Content Placeholder 2">
            <a:extLst>
              <a:ext uri="{FF2B5EF4-FFF2-40B4-BE49-F238E27FC236}">
                <a16:creationId xmlns:a16="http://schemas.microsoft.com/office/drawing/2014/main" id="{EC208279-45B4-4719-BE69-B79CD3E72FA7}"/>
              </a:ext>
            </a:extLst>
          </p:cNvPr>
          <p:cNvSpPr>
            <a:spLocks noGrp="1"/>
          </p:cNvSpPr>
          <p:nvPr>
            <p:ph idx="1"/>
          </p:nvPr>
        </p:nvSpPr>
        <p:spPr/>
        <p:txBody>
          <a:bodyPr>
            <a:normAutofit fontScale="92500" lnSpcReduction="20000"/>
          </a:bodyPr>
          <a:lstStyle/>
          <a:p>
            <a:pPr marL="0" indent="0">
              <a:buNone/>
            </a:pPr>
            <a:r>
              <a:rPr lang="en-US" sz="1900" b="1" dirty="0"/>
              <a:t>Modify the Table Styles</a:t>
            </a:r>
            <a:endParaRPr lang="en-US" sz="1900" dirty="0"/>
          </a:p>
          <a:p>
            <a:r>
              <a:rPr lang="en-US" sz="1900" dirty="0"/>
              <a:t>Make sure that the insertion point is still in the table. If you click outside the table, the Design and Layout tabs will not be available.</a:t>
            </a:r>
          </a:p>
          <a:p>
            <a:r>
              <a:rPr lang="en-US" sz="1900" dirty="0"/>
              <a:t>On the </a:t>
            </a:r>
            <a:r>
              <a:rPr lang="en-US" sz="1900" b="1" dirty="0"/>
              <a:t>Table Tools - Design tab</a:t>
            </a:r>
            <a:r>
              <a:rPr lang="en-US" sz="1900" dirty="0"/>
              <a:t>, in the </a:t>
            </a:r>
            <a:r>
              <a:rPr lang="en-US" sz="1900" b="1" dirty="0"/>
              <a:t>Table Styles group</a:t>
            </a:r>
            <a:r>
              <a:rPr lang="en-US" sz="1900" dirty="0"/>
              <a:t>, click the </a:t>
            </a:r>
            <a:r>
              <a:rPr lang="en-US" sz="1900" b="1" dirty="0"/>
              <a:t>More button</a:t>
            </a:r>
            <a:r>
              <a:rPr lang="en-US" sz="1900" dirty="0"/>
              <a:t>.</a:t>
            </a:r>
          </a:p>
          <a:p>
            <a:r>
              <a:rPr lang="en-US" sz="1900" dirty="0"/>
              <a:t>Click </a:t>
            </a:r>
            <a:r>
              <a:rPr lang="en-US" sz="1900" b="1" dirty="0"/>
              <a:t>Modify Table Style </a:t>
            </a:r>
            <a:r>
              <a:rPr lang="en-US" sz="1900" dirty="0"/>
              <a:t>to open </a:t>
            </a:r>
            <a:r>
              <a:rPr lang="en-US" sz="1900" b="1" dirty="0"/>
              <a:t>the Modify Style dialog box</a:t>
            </a:r>
            <a:r>
              <a:rPr lang="en-US" sz="1900" dirty="0"/>
              <a:t>. Notice that in the Name box, Grid Table 3 – Accent 3 is applied from a previous exercise.</a:t>
            </a:r>
          </a:p>
          <a:p>
            <a:r>
              <a:rPr lang="en-US" sz="1900" dirty="0"/>
              <a:t>In the </a:t>
            </a:r>
            <a:r>
              <a:rPr lang="en-US" sz="1900" b="1" dirty="0"/>
              <a:t>Apply formatting to box</a:t>
            </a:r>
            <a:r>
              <a:rPr lang="en-US" sz="1900" dirty="0"/>
              <a:t>, click the </a:t>
            </a:r>
            <a:r>
              <a:rPr lang="en-US" sz="1900" b="1" dirty="0"/>
              <a:t>drop-down arrow </a:t>
            </a:r>
            <a:r>
              <a:rPr lang="en-US" sz="1900" dirty="0"/>
              <a:t>and select First column. This only applies the changes to the first column.</a:t>
            </a:r>
          </a:p>
          <a:p>
            <a:r>
              <a:rPr lang="en-US" sz="1900" dirty="0"/>
              <a:t>Click the </a:t>
            </a:r>
            <a:r>
              <a:rPr lang="en-US" sz="1900" b="1" dirty="0"/>
              <a:t>Format button </a:t>
            </a:r>
            <a:r>
              <a:rPr lang="en-US" sz="1900" dirty="0"/>
              <a:t>in the </a:t>
            </a:r>
            <a:r>
              <a:rPr lang="en-US" sz="1900" b="1" dirty="0"/>
              <a:t>Modify Styles dialog box </a:t>
            </a:r>
            <a:r>
              <a:rPr lang="en-US" sz="1900" dirty="0"/>
              <a:t>and select </a:t>
            </a:r>
            <a:r>
              <a:rPr lang="en-US" sz="1900" b="1" dirty="0"/>
              <a:t>Font</a:t>
            </a:r>
            <a:r>
              <a:rPr lang="en-US" sz="1900" dirty="0"/>
              <a:t> to open the </a:t>
            </a:r>
            <a:r>
              <a:rPr lang="en-US" sz="1900" b="1" dirty="0"/>
              <a:t>Font dialog box</a:t>
            </a:r>
            <a:r>
              <a:rPr lang="en-US" sz="1900" dirty="0"/>
              <a:t>. </a:t>
            </a:r>
          </a:p>
          <a:p>
            <a:pPr lvl="1"/>
            <a:r>
              <a:rPr lang="en-US" sz="1900" dirty="0"/>
              <a:t>The Format button displays the menu of available options. Each menu opens its own dialog box.</a:t>
            </a:r>
          </a:p>
          <a:p>
            <a:pPr marL="0" indent="0">
              <a:buNone/>
            </a:pPr>
            <a:endParaRPr lang="en-US" dirty="0"/>
          </a:p>
          <a:p>
            <a:endParaRPr lang="en-US" dirty="0"/>
          </a:p>
        </p:txBody>
      </p:sp>
    </p:spTree>
    <p:extLst>
      <p:ext uri="{BB962C8B-B14F-4D97-AF65-F5344CB8AC3E}">
        <p14:creationId xmlns:p14="http://schemas.microsoft.com/office/powerpoint/2010/main" val="784552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D4CC4-2E69-4393-B1CA-5E901360BC52}"/>
              </a:ext>
            </a:extLst>
          </p:cNvPr>
          <p:cNvSpPr>
            <a:spLocks noGrp="1"/>
          </p:cNvSpPr>
          <p:nvPr>
            <p:ph type="title"/>
          </p:nvPr>
        </p:nvSpPr>
        <p:spPr/>
        <p:txBody>
          <a:bodyPr/>
          <a:lstStyle/>
          <a:p>
            <a:br>
              <a:rPr lang="en-US" dirty="0"/>
            </a:br>
            <a:r>
              <a:rPr kumimoji="0" lang="en-US" sz="32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FORMATTING A TABLE</a:t>
            </a:r>
            <a:endParaRPr lang="en-US" dirty="0"/>
          </a:p>
        </p:txBody>
      </p:sp>
      <p:sp>
        <p:nvSpPr>
          <p:cNvPr id="3" name="Content Placeholder 2">
            <a:extLst>
              <a:ext uri="{FF2B5EF4-FFF2-40B4-BE49-F238E27FC236}">
                <a16:creationId xmlns:a16="http://schemas.microsoft.com/office/drawing/2014/main" id="{5E093146-A576-4CEC-A2AC-4F735D168DC8}"/>
              </a:ext>
            </a:extLst>
          </p:cNvPr>
          <p:cNvSpPr>
            <a:spLocks noGrp="1"/>
          </p:cNvSpPr>
          <p:nvPr>
            <p:ph idx="1"/>
          </p:nvPr>
        </p:nvSpPr>
        <p:spPr/>
        <p:txBody>
          <a:bodyPr>
            <a:normAutofit/>
          </a:bodyPr>
          <a:lstStyle/>
          <a:p>
            <a:r>
              <a:rPr lang="en-US" dirty="0"/>
              <a:t>With the </a:t>
            </a:r>
            <a:r>
              <a:rPr lang="en-US" b="1" dirty="0"/>
              <a:t>Font dialog box </a:t>
            </a:r>
            <a:r>
              <a:rPr lang="en-US" dirty="0"/>
              <a:t>open, type </a:t>
            </a:r>
            <a:r>
              <a:rPr lang="en-US" b="1" dirty="0"/>
              <a:t>Garamond</a:t>
            </a:r>
            <a:r>
              <a:rPr lang="en-US" dirty="0"/>
              <a:t> in the font box. Notice that when you type the first three characters, Word displays available fonts. Select Garamond.</a:t>
            </a:r>
          </a:p>
          <a:p>
            <a:r>
              <a:rPr lang="en-US" dirty="0"/>
              <a:t>In the </a:t>
            </a:r>
            <a:r>
              <a:rPr lang="en-US" b="1" dirty="0"/>
              <a:t>Font style group</a:t>
            </a:r>
            <a:r>
              <a:rPr lang="en-US" dirty="0"/>
              <a:t>, select </a:t>
            </a:r>
            <a:r>
              <a:rPr lang="en-US" b="1" dirty="0"/>
              <a:t>Bold Italic, 12 </a:t>
            </a:r>
            <a:r>
              <a:rPr lang="en-US" b="1" dirty="0" err="1"/>
              <a:t>pt</a:t>
            </a:r>
            <a:r>
              <a:rPr lang="en-US" b="1" dirty="0"/>
              <a:t> </a:t>
            </a:r>
            <a:r>
              <a:rPr lang="en-US" dirty="0"/>
              <a:t>for Size, and </a:t>
            </a:r>
            <a:r>
              <a:rPr lang="en-US" b="1" dirty="0"/>
              <a:t>Olive Green, Accent 3</a:t>
            </a:r>
            <a:r>
              <a:rPr lang="en-US" dirty="0"/>
              <a:t>, </a:t>
            </a:r>
            <a:r>
              <a:rPr lang="en-US" b="1" dirty="0"/>
              <a:t>Darker 50%</a:t>
            </a:r>
            <a:r>
              <a:rPr lang="en-US" dirty="0"/>
              <a:t> for Font color.</a:t>
            </a:r>
          </a:p>
          <a:p>
            <a:r>
              <a:rPr lang="en-US" dirty="0"/>
              <a:t>Click </a:t>
            </a:r>
            <a:r>
              <a:rPr lang="en-US" b="1" dirty="0"/>
              <a:t>OK</a:t>
            </a:r>
            <a:r>
              <a:rPr lang="en-US" dirty="0"/>
              <a:t> to close the Font dialog box. Changing the attributes affects only the first column. Click </a:t>
            </a:r>
            <a:r>
              <a:rPr lang="en-US" b="1" dirty="0"/>
              <a:t>OK</a:t>
            </a:r>
            <a:r>
              <a:rPr lang="en-US" dirty="0"/>
              <a:t> to close the Modify Style dialog box. Nothing happens to the table. </a:t>
            </a:r>
          </a:p>
          <a:p>
            <a:r>
              <a:rPr lang="en-US" dirty="0"/>
              <a:t>In the </a:t>
            </a:r>
            <a:r>
              <a:rPr lang="en-US" b="1" dirty="0"/>
              <a:t>Table Style Options group</a:t>
            </a:r>
            <a:r>
              <a:rPr lang="en-US" dirty="0"/>
              <a:t>, select the </a:t>
            </a:r>
            <a:r>
              <a:rPr lang="en-US" b="1" dirty="0"/>
              <a:t>First Column checkbox</a:t>
            </a:r>
            <a:r>
              <a:rPr lang="en-US" dirty="0"/>
              <a:t>. The style changes you made appear in the table. </a:t>
            </a:r>
          </a:p>
          <a:p>
            <a:endParaRPr lang="en-US" dirty="0"/>
          </a:p>
        </p:txBody>
      </p:sp>
    </p:spTree>
    <p:extLst>
      <p:ext uri="{BB962C8B-B14F-4D97-AF65-F5344CB8AC3E}">
        <p14:creationId xmlns:p14="http://schemas.microsoft.com/office/powerpoint/2010/main" val="3042207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75A4D-76A7-4034-87BE-D1DEB42D6663}"/>
              </a:ext>
            </a:extLst>
          </p:cNvPr>
          <p:cNvSpPr>
            <a:spLocks noGrp="1"/>
          </p:cNvSpPr>
          <p:nvPr>
            <p:ph type="title"/>
          </p:nvPr>
        </p:nvSpPr>
        <p:spPr/>
        <p:txBody>
          <a:bodyPr>
            <a:normAutofit fontScale="90000"/>
          </a:bodyPr>
          <a:lstStyle/>
          <a:p>
            <a:br>
              <a:rPr lang="en-US" dirty="0"/>
            </a:br>
            <a:r>
              <a:rPr lang="en-US" dirty="0"/>
              <a:t>INSERTING A QUICK TABLE </a:t>
            </a:r>
            <a:br>
              <a:rPr lang="en-US" dirty="0"/>
            </a:br>
            <a:endParaRPr lang="en-US" dirty="0"/>
          </a:p>
        </p:txBody>
      </p:sp>
      <p:sp>
        <p:nvSpPr>
          <p:cNvPr id="3" name="Content Placeholder 2">
            <a:extLst>
              <a:ext uri="{FF2B5EF4-FFF2-40B4-BE49-F238E27FC236}">
                <a16:creationId xmlns:a16="http://schemas.microsoft.com/office/drawing/2014/main" id="{8979A32C-613B-40F8-B3D7-C45F65854786}"/>
              </a:ext>
            </a:extLst>
          </p:cNvPr>
          <p:cNvSpPr>
            <a:spLocks noGrp="1"/>
          </p:cNvSpPr>
          <p:nvPr>
            <p:ph idx="1"/>
          </p:nvPr>
        </p:nvSpPr>
        <p:spPr/>
        <p:txBody>
          <a:bodyPr>
            <a:normAutofit fontScale="92500" lnSpcReduction="20000"/>
          </a:bodyPr>
          <a:lstStyle/>
          <a:p>
            <a:r>
              <a:rPr lang="en-US" sz="2000" dirty="0"/>
              <a:t>Quick Tables are built-in preformatted tables, such as calendars and tabular lists, which you can insert and use in your documents. </a:t>
            </a:r>
          </a:p>
          <a:p>
            <a:r>
              <a:rPr lang="en-US" sz="2000" dirty="0"/>
              <a:t>Word 2016 provides a variety of Quick Tables that you can insert into your documents. You can edit the Quick Table calendar to reflect the current month and year. </a:t>
            </a:r>
          </a:p>
          <a:p>
            <a:pPr marL="0" indent="0">
              <a:buNone/>
            </a:pPr>
            <a:r>
              <a:rPr lang="en-US" sz="2000" b="1" dirty="0"/>
              <a:t>Insert a Quick Table Calendar into a document</a:t>
            </a:r>
            <a:endParaRPr lang="en-US" sz="2000" dirty="0"/>
          </a:p>
          <a:p>
            <a:r>
              <a:rPr lang="en-US" sz="2000" dirty="0"/>
              <a:t>On the </a:t>
            </a:r>
            <a:r>
              <a:rPr lang="en-US" sz="2000" b="1" dirty="0"/>
              <a:t>Insert tab</a:t>
            </a:r>
            <a:r>
              <a:rPr lang="en-US" sz="2000" dirty="0"/>
              <a:t>, in the </a:t>
            </a:r>
            <a:r>
              <a:rPr lang="en-US" sz="2000" b="1" dirty="0"/>
              <a:t>Tables group</a:t>
            </a:r>
            <a:r>
              <a:rPr lang="en-US" sz="2000" dirty="0"/>
              <a:t>, click the </a:t>
            </a:r>
            <a:r>
              <a:rPr lang="en-US" sz="2000" b="1" dirty="0"/>
              <a:t>Table button </a:t>
            </a:r>
            <a:r>
              <a:rPr lang="en-US" sz="2000" dirty="0"/>
              <a:t>to open the </a:t>
            </a:r>
            <a:r>
              <a:rPr lang="en-US" sz="2000" b="1" dirty="0"/>
              <a:t>Insert Table menu.</a:t>
            </a:r>
          </a:p>
          <a:p>
            <a:r>
              <a:rPr lang="en-US" sz="2000" dirty="0"/>
              <a:t>On the menu, just below the rows and columns, select </a:t>
            </a:r>
            <a:r>
              <a:rPr lang="en-US" sz="2000" b="1" dirty="0"/>
              <a:t>Quick Tables </a:t>
            </a:r>
            <a:r>
              <a:rPr lang="en-US" sz="2000" dirty="0"/>
              <a:t>from the menu. A gallery of built-in Quick Tables appears</a:t>
            </a:r>
          </a:p>
          <a:p>
            <a:r>
              <a:rPr lang="en-US" sz="2000" dirty="0"/>
              <a:t>Select </a:t>
            </a:r>
            <a:r>
              <a:rPr lang="en-US" sz="2000" b="1" dirty="0"/>
              <a:t>Calendar 2. </a:t>
            </a:r>
            <a:r>
              <a:rPr lang="en-US" sz="2000" dirty="0"/>
              <a:t>You can edit the data in the calendar to display the current month and year.</a:t>
            </a:r>
          </a:p>
        </p:txBody>
      </p:sp>
    </p:spTree>
    <p:extLst>
      <p:ext uri="{BB962C8B-B14F-4D97-AF65-F5344CB8AC3E}">
        <p14:creationId xmlns:p14="http://schemas.microsoft.com/office/powerpoint/2010/main" val="17637219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A22A9-11F9-4373-8558-54D24208683F}"/>
              </a:ext>
            </a:extLst>
          </p:cNvPr>
          <p:cNvSpPr>
            <a:spLocks noGrp="1"/>
          </p:cNvSpPr>
          <p:nvPr>
            <p:ph type="title"/>
          </p:nvPr>
        </p:nvSpPr>
        <p:spPr/>
        <p:txBody>
          <a:bodyPr/>
          <a:lstStyle/>
          <a:p>
            <a:br>
              <a:rPr lang="en-US" dirty="0"/>
            </a:br>
            <a:r>
              <a:rPr lang="en-US" dirty="0"/>
              <a:t>HEADER AND FOOTER</a:t>
            </a:r>
          </a:p>
        </p:txBody>
      </p:sp>
      <p:sp>
        <p:nvSpPr>
          <p:cNvPr id="3" name="Content Placeholder 2">
            <a:extLst>
              <a:ext uri="{FF2B5EF4-FFF2-40B4-BE49-F238E27FC236}">
                <a16:creationId xmlns:a16="http://schemas.microsoft.com/office/drawing/2014/main" id="{AA150D82-DA20-439F-9C5D-BD1EF9648C11}"/>
              </a:ext>
            </a:extLst>
          </p:cNvPr>
          <p:cNvSpPr>
            <a:spLocks noGrp="1"/>
          </p:cNvSpPr>
          <p:nvPr>
            <p:ph idx="1"/>
          </p:nvPr>
        </p:nvSpPr>
        <p:spPr/>
        <p:txBody>
          <a:bodyPr>
            <a:normAutofit fontScale="92500" lnSpcReduction="10000"/>
          </a:bodyPr>
          <a:lstStyle/>
          <a:p>
            <a:r>
              <a:rPr lang="en-US" sz="2000" dirty="0"/>
              <a:t>A header appears at the top of a document page, and a footer appears at the bottom. </a:t>
            </a:r>
            <a:r>
              <a:rPr lang="en-US" sz="2000" b="1" dirty="0"/>
              <a:t>The Header &amp; Footer group </a:t>
            </a:r>
            <a:r>
              <a:rPr lang="en-US" sz="2000" dirty="0"/>
              <a:t>is found on the </a:t>
            </a:r>
            <a:r>
              <a:rPr lang="en-US" sz="2000" b="1" dirty="0"/>
              <a:t>Insert tab </a:t>
            </a:r>
            <a:r>
              <a:rPr lang="en-US" sz="2000" dirty="0"/>
              <a:t>and contains commands for inserting </a:t>
            </a:r>
            <a:r>
              <a:rPr lang="en-US" sz="2000" b="1" dirty="0"/>
              <a:t>built-in headers, footers, and page numbers </a:t>
            </a:r>
            <a:r>
              <a:rPr lang="en-US" sz="2000" dirty="0"/>
              <a:t>into a Word document.</a:t>
            </a:r>
          </a:p>
          <a:p>
            <a:r>
              <a:rPr lang="en-US" sz="2000" dirty="0"/>
              <a:t>The Page Number button in the Header &amp; Footer group has commands for </a:t>
            </a:r>
            <a:r>
              <a:rPr lang="en-US" sz="2000" b="1" dirty="0"/>
              <a:t>inserting page numbers in the header, the footer, or the side margin of a page</a:t>
            </a:r>
            <a:r>
              <a:rPr lang="en-US" sz="2000" dirty="0"/>
              <a:t> using a built-in gallery.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To add a header or footer to a document: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Choose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tab and select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Footer</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from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 and Footer group.</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either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Footer</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for choices for a footer and page number</a:t>
            </a:r>
          </a:p>
          <a:p>
            <a:endParaRPr lang="en-US" sz="2000" dirty="0"/>
          </a:p>
        </p:txBody>
      </p:sp>
    </p:spTree>
    <p:extLst>
      <p:ext uri="{BB962C8B-B14F-4D97-AF65-F5344CB8AC3E}">
        <p14:creationId xmlns:p14="http://schemas.microsoft.com/office/powerpoint/2010/main" val="7652549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820-DE09-468E-857C-FE880B7868C5}"/>
              </a:ext>
            </a:extLst>
          </p:cNvPr>
          <p:cNvSpPr>
            <a:spLocks noGrp="1"/>
          </p:cNvSpPr>
          <p:nvPr>
            <p:ph type="title"/>
          </p:nvPr>
        </p:nvSpPr>
        <p:spPr/>
        <p:txBody>
          <a:bodyPr/>
          <a:lstStyle/>
          <a:p>
            <a:br>
              <a:rPr lang="en-US" dirty="0"/>
            </a:br>
            <a:r>
              <a:rPr lang="en-US" dirty="0"/>
              <a:t>HEADER AND FOOTER</a:t>
            </a:r>
          </a:p>
        </p:txBody>
      </p:sp>
      <p:sp>
        <p:nvSpPr>
          <p:cNvPr id="3" name="Content Placeholder 2">
            <a:extLst>
              <a:ext uri="{FF2B5EF4-FFF2-40B4-BE49-F238E27FC236}">
                <a16:creationId xmlns:a16="http://schemas.microsoft.com/office/drawing/2014/main" id="{A6478EBF-9DB4-4921-84D1-18766AC6C799}"/>
              </a:ext>
            </a:extLst>
          </p:cNvPr>
          <p:cNvSpPr>
            <a:spLocks noGrp="1"/>
          </p:cNvSpPr>
          <p:nvPr>
            <p:ph idx="1"/>
          </p:nvPr>
        </p:nvSpPr>
        <p:spPr/>
        <p:txBody>
          <a:bodyPr>
            <a:normAutofit/>
          </a:bodyPr>
          <a:lstStyle/>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one of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style options</a:t>
            </a: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After selecting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Header</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option, note the addition on the ribbon of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Header/Footer Tools Design Tab</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the wanted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text</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header or footer box by highlighting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Type Text</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Tab key moves the cursor from the left side to the middle of the page, and then to the right side. </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Choose the appropriate spot for inserting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name of the document</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date</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or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page number</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also select options from the groups such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as Page number, Date and Time, Options or Position</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close Header and Footer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button when you finish.</a:t>
            </a:r>
          </a:p>
          <a:p>
            <a:endParaRPr lang="en-US" dirty="0"/>
          </a:p>
        </p:txBody>
      </p:sp>
    </p:spTree>
    <p:extLst>
      <p:ext uri="{BB962C8B-B14F-4D97-AF65-F5344CB8AC3E}">
        <p14:creationId xmlns:p14="http://schemas.microsoft.com/office/powerpoint/2010/main" val="12713422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420D1-3EAC-41FE-BF80-F376D2795324}"/>
              </a:ext>
            </a:extLst>
          </p:cNvPr>
          <p:cNvSpPr>
            <a:spLocks noGrp="1"/>
          </p:cNvSpPr>
          <p:nvPr>
            <p:ph type="title"/>
          </p:nvPr>
        </p:nvSpPr>
        <p:spPr/>
        <p:txBody>
          <a:bodyPr>
            <a:normAutofit fontScale="90000"/>
          </a:bodyPr>
          <a:lstStyle/>
          <a:p>
            <a:br>
              <a:rPr lang="en-US" dirty="0"/>
            </a:br>
            <a:r>
              <a:rPr lang="en-US" dirty="0"/>
              <a:t>REFERENCES TAB</a:t>
            </a:r>
            <a:br>
              <a:rPr lang="en-US" dirty="0"/>
            </a:br>
            <a:endParaRPr lang="en-US" dirty="0"/>
          </a:p>
        </p:txBody>
      </p:sp>
      <p:sp>
        <p:nvSpPr>
          <p:cNvPr id="3" name="Content Placeholder 2">
            <a:extLst>
              <a:ext uri="{FF2B5EF4-FFF2-40B4-BE49-F238E27FC236}">
                <a16:creationId xmlns:a16="http://schemas.microsoft.com/office/drawing/2014/main" id="{F9600632-6E97-47BC-BDD9-6FC55C10E9FB}"/>
              </a:ext>
            </a:extLst>
          </p:cNvPr>
          <p:cNvSpPr>
            <a:spLocks noGrp="1"/>
          </p:cNvSpPr>
          <p:nvPr>
            <p:ph idx="1"/>
          </p:nvPr>
        </p:nvSpPr>
        <p:spPr/>
        <p:txBody>
          <a:bodyPr/>
          <a:lstStyle/>
          <a:p>
            <a:r>
              <a:rPr lang="en-US" dirty="0"/>
              <a:t>Commands on the </a:t>
            </a:r>
            <a:r>
              <a:rPr lang="en-US" b="1" dirty="0"/>
              <a:t>References tab </a:t>
            </a:r>
            <a:r>
              <a:rPr lang="en-US" dirty="0"/>
              <a:t>are used to create </a:t>
            </a:r>
            <a:r>
              <a:rPr lang="en-US" b="1" dirty="0"/>
              <a:t>a table of contents</a:t>
            </a:r>
            <a:r>
              <a:rPr lang="en-US" dirty="0"/>
              <a:t>, </a:t>
            </a:r>
            <a:r>
              <a:rPr lang="en-US" b="1" dirty="0"/>
              <a:t>footnotes and endnotes</a:t>
            </a:r>
            <a:r>
              <a:rPr lang="en-US" dirty="0"/>
              <a:t>, </a:t>
            </a:r>
            <a:r>
              <a:rPr lang="en-US" b="1" dirty="0"/>
              <a:t>citations and a bibliography</a:t>
            </a:r>
            <a:r>
              <a:rPr lang="en-US" dirty="0"/>
              <a:t>, </a:t>
            </a:r>
            <a:r>
              <a:rPr lang="en-US" b="1" dirty="0"/>
              <a:t>captions</a:t>
            </a:r>
            <a:r>
              <a:rPr lang="en-US" dirty="0"/>
              <a:t>, </a:t>
            </a:r>
            <a:r>
              <a:rPr lang="en-US" b="1" dirty="0"/>
              <a:t>an index</a:t>
            </a:r>
            <a:r>
              <a:rPr lang="en-US" dirty="0"/>
              <a:t>, and </a:t>
            </a:r>
            <a:r>
              <a:rPr lang="en-US" b="1" dirty="0"/>
              <a:t>a table of authorities</a:t>
            </a:r>
            <a:r>
              <a:rPr lang="en-US" dirty="0"/>
              <a:t>.</a:t>
            </a:r>
          </a:p>
        </p:txBody>
      </p:sp>
    </p:spTree>
    <p:extLst>
      <p:ext uri="{BB962C8B-B14F-4D97-AF65-F5344CB8AC3E}">
        <p14:creationId xmlns:p14="http://schemas.microsoft.com/office/powerpoint/2010/main" val="9602130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E2729-E3BB-4A47-8500-176CC8E73A49}"/>
              </a:ext>
            </a:extLst>
          </p:cNvPr>
          <p:cNvSpPr>
            <a:spLocks noGrp="1"/>
          </p:cNvSpPr>
          <p:nvPr>
            <p:ph type="title"/>
          </p:nvPr>
        </p:nvSpPr>
        <p:spPr/>
        <p:txBody>
          <a:bodyPr>
            <a:normAutofit fontScale="90000"/>
          </a:bodyPr>
          <a:lstStyle/>
          <a:p>
            <a:br>
              <a:rPr lang="en-US" dirty="0"/>
            </a:br>
            <a:r>
              <a:rPr lang="en-US" dirty="0"/>
              <a:t>TABLE OF CONTENTS GROUP ON THE RIBBON</a:t>
            </a:r>
            <a:br>
              <a:rPr lang="en-US" dirty="0"/>
            </a:br>
            <a:endParaRPr lang="en-US" dirty="0"/>
          </a:p>
        </p:txBody>
      </p:sp>
      <p:sp>
        <p:nvSpPr>
          <p:cNvPr id="3" name="Content Placeholder 2">
            <a:extLst>
              <a:ext uri="{FF2B5EF4-FFF2-40B4-BE49-F238E27FC236}">
                <a16:creationId xmlns:a16="http://schemas.microsoft.com/office/drawing/2014/main" id="{B880D2D6-DBB8-491E-B581-332BF2264ED0}"/>
              </a:ext>
            </a:extLst>
          </p:cNvPr>
          <p:cNvSpPr>
            <a:spLocks noGrp="1"/>
          </p:cNvSpPr>
          <p:nvPr>
            <p:ph idx="1"/>
          </p:nvPr>
        </p:nvSpPr>
        <p:spPr/>
        <p:txBody>
          <a:bodyPr/>
          <a:lstStyle/>
          <a:p>
            <a:r>
              <a:rPr lang="en-US" dirty="0"/>
              <a:t>When working with your research paper, adding a table of contents can make it easy for the reader to locate a section of your paper quickly. </a:t>
            </a:r>
          </a:p>
          <a:p>
            <a:r>
              <a:rPr lang="en-US" dirty="0"/>
              <a:t>The table of contents makes it easy to jump from one location in your document to another. </a:t>
            </a:r>
          </a:p>
          <a:p>
            <a:r>
              <a:rPr lang="en-US" dirty="0"/>
              <a:t>Word automatically creates links for you, and, should you decide to present the paper online, the links will be in your document</a:t>
            </a:r>
          </a:p>
        </p:txBody>
      </p:sp>
    </p:spTree>
    <p:extLst>
      <p:ext uri="{BB962C8B-B14F-4D97-AF65-F5344CB8AC3E}">
        <p14:creationId xmlns:p14="http://schemas.microsoft.com/office/powerpoint/2010/main" val="4675033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2D62-280E-4B65-B14B-36183A4FACAF}"/>
              </a:ext>
            </a:extLst>
          </p:cNvPr>
          <p:cNvSpPr>
            <a:spLocks noGrp="1"/>
          </p:cNvSpPr>
          <p:nvPr>
            <p:ph type="title"/>
          </p:nvPr>
        </p:nvSpPr>
        <p:spPr/>
        <p:txBody>
          <a:bodyPr/>
          <a:lstStyle/>
          <a:p>
            <a:br>
              <a:rPr lang="en-US" dirty="0"/>
            </a:br>
            <a:r>
              <a:rPr lang="en-US" dirty="0"/>
              <a:t>CREATING A TABLE OF CONTENTS</a:t>
            </a:r>
          </a:p>
        </p:txBody>
      </p:sp>
      <p:sp>
        <p:nvSpPr>
          <p:cNvPr id="3" name="Content Placeholder 2">
            <a:extLst>
              <a:ext uri="{FF2B5EF4-FFF2-40B4-BE49-F238E27FC236}">
                <a16:creationId xmlns:a16="http://schemas.microsoft.com/office/drawing/2014/main" id="{2514B744-F092-4428-9234-8754D9E1BB4D}"/>
              </a:ext>
            </a:extLst>
          </p:cNvPr>
          <p:cNvSpPr>
            <a:spLocks noGrp="1"/>
          </p:cNvSpPr>
          <p:nvPr>
            <p:ph idx="1"/>
          </p:nvPr>
        </p:nvSpPr>
        <p:spPr/>
        <p:txBody>
          <a:bodyPr>
            <a:normAutofit fontScale="92500" lnSpcReduction="20000"/>
          </a:bodyPr>
          <a:lstStyle/>
          <a:p>
            <a:r>
              <a:rPr lang="en-US" dirty="0"/>
              <a:t>A </a:t>
            </a:r>
            <a:r>
              <a:rPr lang="en-US" b="1" dirty="0"/>
              <a:t>table of contents </a:t>
            </a:r>
            <a:r>
              <a:rPr lang="en-US" dirty="0"/>
              <a:t>is usually found at the beginning of a long document to help readers quickly locate topics of interest.</a:t>
            </a:r>
          </a:p>
          <a:p>
            <a:r>
              <a:rPr lang="en-US" dirty="0"/>
              <a:t>A </a:t>
            </a:r>
            <a:r>
              <a:rPr lang="en-US" b="1" dirty="0"/>
              <a:t>table of contents </a:t>
            </a:r>
            <a:r>
              <a:rPr lang="en-US" dirty="0"/>
              <a:t>(TOC) is an ordered list of the headings in a document, along with the page numbers on which the headings are found. The table of contents follows the title page.</a:t>
            </a:r>
          </a:p>
          <a:p>
            <a:r>
              <a:rPr lang="en-US" dirty="0"/>
              <a:t>Word makes inserting a table of contents easy by providing a built-in gallery of styles on the Table of Contents menu. You can use one of the styles from the built-in gallery or manually format a  table of contents. </a:t>
            </a:r>
          </a:p>
          <a:p>
            <a:r>
              <a:rPr lang="en-US" dirty="0"/>
              <a:t>Your document must contain heading styles for Word to automatically build a Table of Contents. Word will construct your Table of Contents based on any heading style in the document. </a:t>
            </a:r>
          </a:p>
          <a:p>
            <a:r>
              <a:rPr lang="en-US" dirty="0"/>
              <a:t>For example, if you use </a:t>
            </a:r>
            <a:r>
              <a:rPr lang="en-US" b="1" dirty="0"/>
              <a:t>Heading 1</a:t>
            </a:r>
            <a:r>
              <a:rPr lang="en-US" dirty="0"/>
              <a:t>, </a:t>
            </a:r>
            <a:r>
              <a:rPr lang="en-US" b="1" dirty="0"/>
              <a:t>Heading 2</a:t>
            </a:r>
            <a:r>
              <a:rPr lang="en-US" dirty="0"/>
              <a:t>, and </a:t>
            </a:r>
            <a:r>
              <a:rPr lang="en-US" b="1" dirty="0"/>
              <a:t>Heading 3 styles </a:t>
            </a:r>
            <a:r>
              <a:rPr lang="en-US" dirty="0"/>
              <a:t>in your document and then generate a table of contents, Word automatically knows which heading style you are using. </a:t>
            </a:r>
          </a:p>
        </p:txBody>
      </p:sp>
    </p:spTree>
    <p:extLst>
      <p:ext uri="{BB962C8B-B14F-4D97-AF65-F5344CB8AC3E}">
        <p14:creationId xmlns:p14="http://schemas.microsoft.com/office/powerpoint/2010/main" val="25773572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BB6C-1496-43FB-9819-6C0DE2C25135}"/>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CREATING A TABLE OF CONTENTS</a:t>
            </a:r>
            <a:endParaRPr lang="en-US" dirty="0"/>
          </a:p>
        </p:txBody>
      </p:sp>
      <p:sp>
        <p:nvSpPr>
          <p:cNvPr id="3" name="Content Placeholder 2">
            <a:extLst>
              <a:ext uri="{FF2B5EF4-FFF2-40B4-BE49-F238E27FC236}">
                <a16:creationId xmlns:a16="http://schemas.microsoft.com/office/drawing/2014/main" id="{739C4B98-46B5-4AD2-B158-3C960D0A970F}"/>
              </a:ext>
            </a:extLst>
          </p:cNvPr>
          <p:cNvSpPr>
            <a:spLocks noGrp="1"/>
          </p:cNvSpPr>
          <p:nvPr>
            <p:ph idx="1"/>
          </p:nvPr>
        </p:nvSpPr>
        <p:spPr/>
        <p:txBody>
          <a:bodyPr>
            <a:normAutofit fontScale="92500"/>
          </a:bodyPr>
          <a:lstStyle/>
          <a:p>
            <a:pPr marL="0" indent="0">
              <a:buNone/>
            </a:pPr>
            <a:r>
              <a:rPr lang="en-US" b="1" dirty="0"/>
              <a:t>NOTE: Before creating the Table of Contents in this class following the below steps you need to have a document which has different heading styles (up to 4 styles) from the Home tab, Styles group.</a:t>
            </a:r>
          </a:p>
          <a:p>
            <a:r>
              <a:rPr lang="en-US" dirty="0"/>
              <a:t>Position the insertion point at the beginning of the document. On the </a:t>
            </a:r>
            <a:r>
              <a:rPr lang="en-US" b="1" dirty="0"/>
              <a:t>Layout tab</a:t>
            </a:r>
            <a:r>
              <a:rPr lang="en-US" dirty="0"/>
              <a:t>, in the  </a:t>
            </a:r>
            <a:r>
              <a:rPr lang="en-US" b="1" dirty="0"/>
              <a:t>Page Setup group</a:t>
            </a:r>
            <a:r>
              <a:rPr lang="en-US" dirty="0"/>
              <a:t>, click </a:t>
            </a:r>
            <a:r>
              <a:rPr lang="en-US" b="1" dirty="0"/>
              <a:t>Breaks</a:t>
            </a:r>
            <a:r>
              <a:rPr lang="en-US" dirty="0"/>
              <a:t> and, in the </a:t>
            </a:r>
            <a:r>
              <a:rPr lang="en-US" b="1" dirty="0"/>
              <a:t>Section Breaks section</a:t>
            </a:r>
            <a:r>
              <a:rPr lang="en-US" dirty="0"/>
              <a:t>, select </a:t>
            </a:r>
            <a:r>
              <a:rPr lang="en-US" b="1" dirty="0"/>
              <a:t>Next Page</a:t>
            </a:r>
            <a:r>
              <a:rPr lang="en-US" dirty="0"/>
              <a:t>. Then, move the insertion point to the top of the first page. </a:t>
            </a:r>
          </a:p>
          <a:p>
            <a:r>
              <a:rPr lang="en-US" dirty="0"/>
              <a:t>By inserting a section break, you separate the Table of Contents from the rest of the document, because you may  need to insert page numbers differently.</a:t>
            </a:r>
          </a:p>
          <a:p>
            <a:r>
              <a:rPr lang="en-US" dirty="0"/>
              <a:t>Press Enter twice to create a blank line above the section break, and place the insertion point on the top line.</a:t>
            </a:r>
          </a:p>
          <a:p>
            <a:r>
              <a:rPr lang="en-US" dirty="0"/>
              <a:t>On the </a:t>
            </a:r>
            <a:r>
              <a:rPr lang="en-US" b="1" dirty="0"/>
              <a:t>References tab,</a:t>
            </a:r>
            <a:r>
              <a:rPr lang="en-US" dirty="0"/>
              <a:t> in the </a:t>
            </a:r>
            <a:r>
              <a:rPr lang="en-US" b="1" dirty="0"/>
              <a:t>Table of Contents group</a:t>
            </a:r>
            <a:r>
              <a:rPr lang="en-US" dirty="0"/>
              <a:t>, click the </a:t>
            </a:r>
            <a:r>
              <a:rPr lang="en-US" b="1" dirty="0"/>
              <a:t>Table of Contents button</a:t>
            </a:r>
            <a:r>
              <a:rPr lang="en-US" dirty="0"/>
              <a:t>. A menu appears, containing a gallery of built-in styles.</a:t>
            </a:r>
          </a:p>
        </p:txBody>
      </p:sp>
    </p:spTree>
    <p:extLst>
      <p:ext uri="{BB962C8B-B14F-4D97-AF65-F5344CB8AC3E}">
        <p14:creationId xmlns:p14="http://schemas.microsoft.com/office/powerpoint/2010/main" val="254310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6E8FE-A9A0-4E31-9A9A-17A59D768BC3}"/>
              </a:ext>
            </a:extLst>
          </p:cNvPr>
          <p:cNvSpPr>
            <a:spLocks noGrp="1"/>
          </p:cNvSpPr>
          <p:nvPr>
            <p:ph type="title"/>
          </p:nvPr>
        </p:nvSpPr>
        <p:spPr/>
        <p:txBody>
          <a:bodyPr/>
          <a:lstStyle/>
          <a:p>
            <a:br>
              <a:rPr lang="en-US" dirty="0"/>
            </a:br>
            <a:r>
              <a:rPr lang="en-US" dirty="0"/>
              <a:t>TABLE CREATED IN WORD</a:t>
            </a:r>
          </a:p>
        </p:txBody>
      </p:sp>
      <p:pic>
        <p:nvPicPr>
          <p:cNvPr id="5" name="Content Placeholder 4">
            <a:extLst>
              <a:ext uri="{FF2B5EF4-FFF2-40B4-BE49-F238E27FC236}">
                <a16:creationId xmlns:a16="http://schemas.microsoft.com/office/drawing/2014/main" id="{C2EBD383-678A-4E62-AC4D-1200245AF957}"/>
              </a:ext>
            </a:extLst>
          </p:cNvPr>
          <p:cNvPicPr>
            <a:picLocks noGrp="1" noChangeAspect="1"/>
          </p:cNvPicPr>
          <p:nvPr>
            <p:ph idx="1"/>
          </p:nvPr>
        </p:nvPicPr>
        <p:blipFill>
          <a:blip r:embed="rId2"/>
          <a:stretch>
            <a:fillRect/>
          </a:stretch>
        </p:blipFill>
        <p:spPr>
          <a:xfrm>
            <a:off x="2592926" y="2266122"/>
            <a:ext cx="7916048" cy="3273287"/>
          </a:xfrm>
        </p:spPr>
      </p:pic>
    </p:spTree>
    <p:extLst>
      <p:ext uri="{BB962C8B-B14F-4D97-AF65-F5344CB8AC3E}">
        <p14:creationId xmlns:p14="http://schemas.microsoft.com/office/powerpoint/2010/main" val="973384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B97A-23D2-4BD3-92C2-EBE531BDCE1E}"/>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CREATING A TABLE OF CONTENTS</a:t>
            </a:r>
            <a:endParaRPr lang="en-US" dirty="0"/>
          </a:p>
        </p:txBody>
      </p:sp>
      <p:sp>
        <p:nvSpPr>
          <p:cNvPr id="3" name="Content Placeholder 2">
            <a:extLst>
              <a:ext uri="{FF2B5EF4-FFF2-40B4-BE49-F238E27FC236}">
                <a16:creationId xmlns:a16="http://schemas.microsoft.com/office/drawing/2014/main" id="{5348E95F-6F38-4479-A221-B64201A718A6}"/>
              </a:ext>
            </a:extLst>
          </p:cNvPr>
          <p:cNvSpPr>
            <a:spLocks noGrp="1"/>
          </p:cNvSpPr>
          <p:nvPr>
            <p:ph idx="1"/>
          </p:nvPr>
        </p:nvSpPr>
        <p:spPr/>
        <p:txBody>
          <a:bodyPr/>
          <a:lstStyle/>
          <a:p>
            <a:r>
              <a:rPr lang="en-US" dirty="0"/>
              <a:t>Select the </a:t>
            </a:r>
            <a:r>
              <a:rPr lang="en-US" b="1" dirty="0"/>
              <a:t>Automatic Table 2 style</a:t>
            </a:r>
            <a:r>
              <a:rPr lang="en-US" dirty="0"/>
              <a:t>. The table of contents is inserted in the document. When you click inside the table of contents, it is shaded in gray. Each entry is linked  to a heading in the document and has a ScreenTip instructing you to </a:t>
            </a:r>
            <a:r>
              <a:rPr lang="en-US" b="1" dirty="0" err="1"/>
              <a:t>Ctrl+Click</a:t>
            </a:r>
            <a:r>
              <a:rPr lang="en-US" b="1" dirty="0"/>
              <a:t> </a:t>
            </a:r>
            <a:r>
              <a:rPr lang="en-US" dirty="0"/>
              <a:t>to advance to that heading. </a:t>
            </a:r>
          </a:p>
          <a:p>
            <a:r>
              <a:rPr lang="en-US" dirty="0"/>
              <a:t>This particular Table of Contents style contains headings and right tab settings with dot leaders. The page numbers are automatically inserted for each heading. When you select the table, the Table of Contents tab appears at the top, enabling you to select the table, change the format, and update its contents.</a:t>
            </a:r>
          </a:p>
          <a:p>
            <a:r>
              <a:rPr lang="en-US" dirty="0"/>
              <a:t>Press </a:t>
            </a:r>
            <a:r>
              <a:rPr lang="en-US" b="1" dirty="0"/>
              <a:t>Ctrl</a:t>
            </a:r>
            <a:r>
              <a:rPr lang="en-US" dirty="0"/>
              <a:t> and click </a:t>
            </a:r>
            <a:r>
              <a:rPr lang="en-US" b="1" dirty="0"/>
              <a:t>the mouse button </a:t>
            </a:r>
            <a:r>
              <a:rPr lang="en-US" dirty="0"/>
              <a:t>to follow the link to a particular heading. Word jumps to that section of the document. Press </a:t>
            </a:r>
            <a:r>
              <a:rPr lang="en-US" b="1" dirty="0" err="1"/>
              <a:t>Ctrl+Home</a:t>
            </a:r>
            <a:r>
              <a:rPr lang="en-US" b="1" dirty="0"/>
              <a:t> </a:t>
            </a:r>
            <a:r>
              <a:rPr lang="en-US" dirty="0"/>
              <a:t>to go to the beginning of the document.</a:t>
            </a:r>
          </a:p>
          <a:p>
            <a:endParaRPr lang="en-US" dirty="0"/>
          </a:p>
        </p:txBody>
      </p:sp>
    </p:spTree>
    <p:extLst>
      <p:ext uri="{BB962C8B-B14F-4D97-AF65-F5344CB8AC3E}">
        <p14:creationId xmlns:p14="http://schemas.microsoft.com/office/powerpoint/2010/main" val="1535746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52838-548E-444B-8144-0CF4E0EA9347}"/>
              </a:ext>
            </a:extLst>
          </p:cNvPr>
          <p:cNvSpPr>
            <a:spLocks noGrp="1"/>
          </p:cNvSpPr>
          <p:nvPr>
            <p:ph type="title"/>
          </p:nvPr>
        </p:nvSpPr>
        <p:spPr/>
        <p:txBody>
          <a:bodyPr/>
          <a:lstStyle/>
          <a:p>
            <a:br>
              <a:rPr lang="en-US" dirty="0"/>
            </a:br>
            <a:r>
              <a:rPr lang="en-US" dirty="0">
                <a:solidFill>
                  <a:prstClr val="black">
                    <a:lumMod val="85000"/>
                    <a:lumOff val="15000"/>
                  </a:prstClr>
                </a:solidFill>
                <a:latin typeface="Century Gothic" panose="020B0502020202020204"/>
              </a:rPr>
              <a:t>FORMATTING</a:t>
            </a: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 A TABLE OF CONTENTS</a:t>
            </a:r>
            <a:endParaRPr lang="en-US" dirty="0"/>
          </a:p>
        </p:txBody>
      </p:sp>
      <p:sp>
        <p:nvSpPr>
          <p:cNvPr id="3" name="Content Placeholder 2">
            <a:extLst>
              <a:ext uri="{FF2B5EF4-FFF2-40B4-BE49-F238E27FC236}">
                <a16:creationId xmlns:a16="http://schemas.microsoft.com/office/drawing/2014/main" id="{3973D57F-7926-4F0C-8D1F-9BD3A480B410}"/>
              </a:ext>
            </a:extLst>
          </p:cNvPr>
          <p:cNvSpPr>
            <a:spLocks noGrp="1"/>
          </p:cNvSpPr>
          <p:nvPr>
            <p:ph idx="1"/>
          </p:nvPr>
        </p:nvSpPr>
        <p:spPr/>
        <p:txBody>
          <a:bodyPr>
            <a:normAutofit/>
          </a:bodyPr>
          <a:lstStyle/>
          <a:p>
            <a:r>
              <a:rPr lang="en-US" dirty="0"/>
              <a:t>The Table of Contents dialog box has other formatting options, including whether to </a:t>
            </a:r>
            <a:r>
              <a:rPr lang="en-US" b="1" dirty="0"/>
              <a:t>show page numbers </a:t>
            </a:r>
            <a:r>
              <a:rPr lang="en-US" dirty="0"/>
              <a:t>or </a:t>
            </a:r>
            <a:r>
              <a:rPr lang="en-US" b="1" dirty="0"/>
              <a:t>right-align page numbers</a:t>
            </a:r>
            <a:r>
              <a:rPr lang="en-US" dirty="0"/>
              <a:t>. You can also specify tab leaders, which are the symbols that appear between the table of contents topic and the corresponding page number. </a:t>
            </a:r>
          </a:p>
          <a:p>
            <a:pPr marL="0" indent="0">
              <a:buNone/>
            </a:pPr>
            <a:r>
              <a:rPr lang="en-US" b="1" dirty="0"/>
              <a:t>STEPS</a:t>
            </a:r>
          </a:p>
          <a:p>
            <a:r>
              <a:rPr lang="en-US" dirty="0"/>
              <a:t>Select the table of contents you created, and in the </a:t>
            </a:r>
            <a:r>
              <a:rPr lang="en-US" b="1" dirty="0"/>
              <a:t>Table of Contents group</a:t>
            </a:r>
            <a:r>
              <a:rPr lang="en-US" dirty="0"/>
              <a:t>, click the </a:t>
            </a:r>
            <a:r>
              <a:rPr lang="en-US" b="1" dirty="0"/>
              <a:t>Table of Contents button</a:t>
            </a:r>
            <a:r>
              <a:rPr lang="en-US" dirty="0"/>
              <a:t>.</a:t>
            </a:r>
          </a:p>
          <a:p>
            <a:r>
              <a:rPr lang="en-US" dirty="0"/>
              <a:t>Select </a:t>
            </a:r>
            <a:r>
              <a:rPr lang="en-US" b="1" dirty="0"/>
              <a:t>Custom Table of Contents </a:t>
            </a:r>
            <a:r>
              <a:rPr lang="en-US" dirty="0"/>
              <a:t>from the menu. The Table of Contents dialog box appears. </a:t>
            </a:r>
          </a:p>
          <a:p>
            <a:pPr lvl="1"/>
            <a:r>
              <a:rPr lang="en-US" b="1" dirty="0"/>
              <a:t>The Print Preview box </a:t>
            </a:r>
            <a:r>
              <a:rPr lang="en-US" dirty="0"/>
              <a:t>shows the style used to create the printed table of contents. </a:t>
            </a:r>
          </a:p>
        </p:txBody>
      </p:sp>
    </p:spTree>
    <p:extLst>
      <p:ext uri="{BB962C8B-B14F-4D97-AF65-F5344CB8AC3E}">
        <p14:creationId xmlns:p14="http://schemas.microsoft.com/office/powerpoint/2010/main" val="2698067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BBACC-51D4-4473-BDEF-FCAF0E285A9F}"/>
              </a:ext>
            </a:extLst>
          </p:cNvPr>
          <p:cNvSpPr>
            <a:spLocks noGrp="1"/>
          </p:cNvSpPr>
          <p:nvPr>
            <p:ph type="title"/>
          </p:nvPr>
        </p:nvSpPr>
        <p:spPr/>
        <p:txBody>
          <a:bodyPr>
            <a:normAutofit/>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FORMATTING A TABLE OF CONTENTS</a:t>
            </a:r>
            <a:endParaRPr lang="en-US" dirty="0"/>
          </a:p>
        </p:txBody>
      </p:sp>
      <p:sp>
        <p:nvSpPr>
          <p:cNvPr id="3" name="Content Placeholder 2">
            <a:extLst>
              <a:ext uri="{FF2B5EF4-FFF2-40B4-BE49-F238E27FC236}">
                <a16:creationId xmlns:a16="http://schemas.microsoft.com/office/drawing/2014/main" id="{44F19E6C-55DE-45E3-B588-FA3F8465E676}"/>
              </a:ext>
            </a:extLst>
          </p:cNvPr>
          <p:cNvSpPr>
            <a:spLocks noGrp="1"/>
          </p:cNvSpPr>
          <p:nvPr>
            <p:ph idx="1"/>
          </p:nvPr>
        </p:nvSpPr>
        <p:spPr/>
        <p:txBody>
          <a:bodyPr>
            <a:normAutofit fontScale="92500" lnSpcReduction="20000"/>
          </a:bodyPr>
          <a:lstStyle/>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Web Preview box </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displays the same content using hyperlinks instead of page numbers. Using the controls in the Table of Contents dialog box, you can specify whether to show page numbers and whether to right-align those page numbers. Tab leaders are symbols that serve as a visual guide connecting the headings to the page numbers. These can appear as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periods, hyphens, lines, or nothing at all</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also change the format of the Table of Contents to display multiple heading levels</a:t>
            </a:r>
          </a:p>
          <a:p>
            <a:r>
              <a:rPr lang="en-US" dirty="0"/>
              <a:t>In the </a:t>
            </a:r>
            <a:r>
              <a:rPr lang="en-US" b="1" dirty="0"/>
              <a:t>General section</a:t>
            </a:r>
            <a:r>
              <a:rPr lang="en-US" dirty="0"/>
              <a:t>, from </a:t>
            </a:r>
            <a:r>
              <a:rPr lang="en-US" b="1" dirty="0"/>
              <a:t>the Formats drop-down list,</a:t>
            </a:r>
            <a:r>
              <a:rPr lang="en-US" dirty="0"/>
              <a:t> select </a:t>
            </a:r>
            <a:r>
              <a:rPr lang="en-US" b="1" dirty="0"/>
              <a:t>the Simple format</a:t>
            </a:r>
            <a:r>
              <a:rPr lang="en-US" dirty="0"/>
              <a:t>. You can see the format’s differences in the preview areas.</a:t>
            </a:r>
          </a:p>
          <a:p>
            <a:r>
              <a:rPr lang="en-US" dirty="0"/>
              <a:t>Click </a:t>
            </a:r>
            <a:r>
              <a:rPr lang="en-US" b="1" dirty="0"/>
              <a:t>the Options button</a:t>
            </a:r>
            <a:r>
              <a:rPr lang="en-US" dirty="0"/>
              <a:t>. The Table of Contents Options dialog box appears.</a:t>
            </a:r>
          </a:p>
          <a:p>
            <a:r>
              <a:rPr lang="en-US" dirty="0"/>
              <a:t>In </a:t>
            </a:r>
            <a:r>
              <a:rPr lang="en-US" b="1" dirty="0"/>
              <a:t>the Build table of contents from</a:t>
            </a:r>
            <a:r>
              <a:rPr lang="en-US" dirty="0"/>
              <a:t> section, scroll down in the TOC level list until you come to the styles and their levels marked for inclusion in the table of contents.</a:t>
            </a:r>
          </a:p>
          <a:p>
            <a:r>
              <a:rPr lang="en-US" dirty="0"/>
              <a:t>Add a TOC level 4 by typing 4 in the box by Heading 4. A check mark appears by the heading.</a:t>
            </a:r>
          </a:p>
        </p:txBody>
      </p:sp>
    </p:spTree>
    <p:extLst>
      <p:ext uri="{BB962C8B-B14F-4D97-AF65-F5344CB8AC3E}">
        <p14:creationId xmlns:p14="http://schemas.microsoft.com/office/powerpoint/2010/main" val="1144369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A256-ABC6-4AEE-8561-8C46612729DB}"/>
              </a:ext>
            </a:extLst>
          </p:cNvPr>
          <p:cNvSpPr>
            <a:spLocks noGrp="1"/>
          </p:cNvSpPr>
          <p:nvPr>
            <p:ph type="title"/>
          </p:nvPr>
        </p:nvSpPr>
        <p:spPr/>
        <p:txBody>
          <a:bodyPr>
            <a:normAutofit/>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FORMATTING A TABLE OF CONTENTS</a:t>
            </a:r>
            <a:endParaRPr lang="en-US" dirty="0"/>
          </a:p>
        </p:txBody>
      </p:sp>
      <p:sp>
        <p:nvSpPr>
          <p:cNvPr id="3" name="Content Placeholder 2">
            <a:extLst>
              <a:ext uri="{FF2B5EF4-FFF2-40B4-BE49-F238E27FC236}">
                <a16:creationId xmlns:a16="http://schemas.microsoft.com/office/drawing/2014/main" id="{B7EE35F1-3DCD-42FF-B548-D898F2DE5DB7}"/>
              </a:ext>
            </a:extLst>
          </p:cNvPr>
          <p:cNvSpPr>
            <a:spLocks noGrp="1"/>
          </p:cNvSpPr>
          <p:nvPr>
            <p:ph idx="1"/>
          </p:nvPr>
        </p:nvSpPr>
        <p:spPr/>
        <p:txBody>
          <a:bodyPr>
            <a:normAutofit fontScale="92500" lnSpcReduction="20000"/>
          </a:bodyPr>
          <a:lstStyle/>
          <a:p>
            <a:r>
              <a:rPr lang="en-US" dirty="0"/>
              <a:t>Click</a:t>
            </a:r>
            <a:r>
              <a:rPr lang="en-US" b="1" dirty="0"/>
              <a:t> OK </a:t>
            </a:r>
            <a:r>
              <a:rPr lang="en-US" dirty="0"/>
              <a:t>to close the </a:t>
            </a:r>
            <a:r>
              <a:rPr lang="en-US" b="1" dirty="0"/>
              <a:t>Table of Contents Options dialog box</a:t>
            </a:r>
            <a:r>
              <a:rPr lang="en-US" dirty="0"/>
              <a:t>, and then click </a:t>
            </a:r>
            <a:r>
              <a:rPr lang="en-US" b="1" dirty="0"/>
              <a:t>OK</a:t>
            </a:r>
            <a:r>
              <a:rPr lang="en-US" dirty="0"/>
              <a:t> to close the Table of Contents dialog box. </a:t>
            </a:r>
          </a:p>
          <a:p>
            <a:r>
              <a:rPr lang="en-US" dirty="0"/>
              <a:t>When a </a:t>
            </a:r>
            <a:r>
              <a:rPr lang="en-US" b="1" dirty="0"/>
              <a:t>message box appears</a:t>
            </a:r>
            <a:r>
              <a:rPr lang="en-US" dirty="0"/>
              <a:t>, prompting you to replace the table of contents, click </a:t>
            </a:r>
            <a:r>
              <a:rPr lang="en-US" b="1" dirty="0"/>
              <a:t>OK</a:t>
            </a:r>
            <a:r>
              <a:rPr lang="en-US" dirty="0"/>
              <a:t>. The table of contents is updated and now contains the page number next to the heading with no tab leader. If you had four heading levels in your document, you would see Heading 4 in the Styles group of the Home tab.</a:t>
            </a:r>
          </a:p>
          <a:p>
            <a:r>
              <a:rPr lang="en-US" dirty="0"/>
              <a:t>OPEN </a:t>
            </a:r>
            <a:r>
              <a:rPr lang="en-US" b="1" dirty="0"/>
              <a:t>the Custom Table of Contents </a:t>
            </a:r>
            <a:r>
              <a:rPr lang="en-US" dirty="0"/>
              <a:t>and </a:t>
            </a:r>
            <a:r>
              <a:rPr lang="en-US" b="1" dirty="0"/>
              <a:t>the Table of Contents Options dialog boxes </a:t>
            </a:r>
            <a:r>
              <a:rPr lang="en-US" dirty="0"/>
              <a:t>again and remove the Heading 4 you created earlier.</a:t>
            </a:r>
          </a:p>
          <a:p>
            <a:r>
              <a:rPr lang="en-US" dirty="0"/>
              <a:t>Click </a:t>
            </a:r>
            <a:r>
              <a:rPr lang="en-US" b="1" dirty="0"/>
              <a:t>OK </a:t>
            </a:r>
            <a:r>
              <a:rPr lang="en-US" dirty="0"/>
              <a:t>to close the Table of Contents Options dialog box. </a:t>
            </a:r>
          </a:p>
          <a:p>
            <a:r>
              <a:rPr lang="en-US" dirty="0"/>
              <a:t>In the </a:t>
            </a:r>
            <a:r>
              <a:rPr lang="en-US" b="1" dirty="0"/>
              <a:t>Table of Contents dialog box</a:t>
            </a:r>
            <a:r>
              <a:rPr lang="en-US" dirty="0"/>
              <a:t>, in the </a:t>
            </a:r>
            <a:r>
              <a:rPr lang="en-US" b="1" dirty="0"/>
              <a:t>Format drop-down list</a:t>
            </a:r>
            <a:r>
              <a:rPr lang="en-US" dirty="0"/>
              <a:t>, select </a:t>
            </a:r>
            <a:r>
              <a:rPr lang="en-US" b="1" dirty="0"/>
              <a:t>Distinctive</a:t>
            </a:r>
            <a:r>
              <a:rPr lang="en-US" dirty="0"/>
              <a:t>. The table of contents now appears with a line as a tab leader followed by the page number. </a:t>
            </a:r>
          </a:p>
          <a:p>
            <a:r>
              <a:rPr lang="en-US" dirty="0"/>
              <a:t>Click </a:t>
            </a:r>
            <a:r>
              <a:rPr lang="en-US" b="1" dirty="0"/>
              <a:t>OK</a:t>
            </a:r>
            <a:r>
              <a:rPr lang="en-US" dirty="0"/>
              <a:t> to close the dialog box and then click </a:t>
            </a:r>
            <a:r>
              <a:rPr lang="en-US" b="1" dirty="0"/>
              <a:t>Yes</a:t>
            </a:r>
            <a:r>
              <a:rPr lang="en-US" dirty="0"/>
              <a:t> to replace the table of contents.</a:t>
            </a:r>
          </a:p>
          <a:p>
            <a:pPr marL="0" indent="0">
              <a:buNone/>
            </a:pPr>
            <a:endParaRPr lang="en-US" dirty="0"/>
          </a:p>
        </p:txBody>
      </p:sp>
    </p:spTree>
    <p:extLst>
      <p:ext uri="{BB962C8B-B14F-4D97-AF65-F5344CB8AC3E}">
        <p14:creationId xmlns:p14="http://schemas.microsoft.com/office/powerpoint/2010/main" val="31349872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9C68-2A45-4A6E-9779-D76131AF0C08}"/>
              </a:ext>
            </a:extLst>
          </p:cNvPr>
          <p:cNvSpPr>
            <a:spLocks noGrp="1"/>
          </p:cNvSpPr>
          <p:nvPr>
            <p:ph type="title"/>
          </p:nvPr>
        </p:nvSpPr>
        <p:spPr/>
        <p:txBody>
          <a:bodyPr/>
          <a:lstStyle/>
          <a:p>
            <a:br>
              <a:rPr lang="en-US" dirty="0"/>
            </a:br>
            <a:r>
              <a:rPr lang="en-US" dirty="0"/>
              <a:t>MAIL MERGE</a:t>
            </a:r>
          </a:p>
        </p:txBody>
      </p:sp>
      <p:sp>
        <p:nvSpPr>
          <p:cNvPr id="3" name="Content Placeholder 2">
            <a:extLst>
              <a:ext uri="{FF2B5EF4-FFF2-40B4-BE49-F238E27FC236}">
                <a16:creationId xmlns:a16="http://schemas.microsoft.com/office/drawing/2014/main" id="{BA918433-B1A8-4638-96D9-E58A85D7086B}"/>
              </a:ext>
            </a:extLst>
          </p:cNvPr>
          <p:cNvSpPr>
            <a:spLocks noGrp="1"/>
          </p:cNvSpPr>
          <p:nvPr>
            <p:ph idx="1"/>
          </p:nvPr>
        </p:nvSpPr>
        <p:spPr/>
        <p:txBody>
          <a:bodyPr/>
          <a:lstStyle/>
          <a:p>
            <a:r>
              <a:rPr lang="en-US" b="1" dirty="0"/>
              <a:t>Mail Merge </a:t>
            </a:r>
            <a:r>
              <a:rPr lang="en-US" dirty="0"/>
              <a:t>is a useful tool that allows you to create multiple letters, labels, envelopes, name tags, emails, and more. </a:t>
            </a:r>
          </a:p>
          <a:p>
            <a:r>
              <a:rPr lang="en-US" dirty="0"/>
              <a:t>By using information stored in a list, database, or spreadsheet, you can create personalized documents by merging the information with a form letter, mailing labels, or envelopes. </a:t>
            </a:r>
          </a:p>
          <a:p>
            <a:r>
              <a:rPr lang="en-US" dirty="0"/>
              <a:t>You can perform a mail merge by using the </a:t>
            </a:r>
            <a:r>
              <a:rPr lang="en-US" b="1" dirty="0"/>
              <a:t>Mail Merge Wizard</a:t>
            </a:r>
            <a:r>
              <a:rPr lang="en-US" dirty="0"/>
              <a:t>, or by using the commands on the </a:t>
            </a:r>
            <a:r>
              <a:rPr lang="en-US" b="1" dirty="0"/>
              <a:t>Mailings tab</a:t>
            </a:r>
            <a:r>
              <a:rPr lang="en-US" dirty="0"/>
              <a:t>.</a:t>
            </a:r>
          </a:p>
        </p:txBody>
      </p:sp>
    </p:spTree>
    <p:extLst>
      <p:ext uri="{BB962C8B-B14F-4D97-AF65-F5344CB8AC3E}">
        <p14:creationId xmlns:p14="http://schemas.microsoft.com/office/powerpoint/2010/main" val="3262664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DEDCC-E7F0-4615-B106-4F778A7D2BEA}"/>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8DD17E89-0345-4D32-9560-6B5DB567D002}"/>
              </a:ext>
            </a:extLst>
          </p:cNvPr>
          <p:cNvSpPr>
            <a:spLocks noGrp="1"/>
          </p:cNvSpPr>
          <p:nvPr>
            <p:ph idx="1"/>
          </p:nvPr>
        </p:nvSpPr>
        <p:spPr/>
        <p:txBody>
          <a:bodyPr>
            <a:normAutofit/>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Using the Mail Merge Wizard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following example starts with an existing letter and shows the steps for merging the letter with names and addresses in an existing Excel spreadsheet.</a:t>
            </a:r>
            <a:endParaRPr lang="en-US" dirty="0"/>
          </a:p>
          <a:p>
            <a:pPr lvl="1"/>
            <a:r>
              <a:rPr lang="en-US" dirty="0"/>
              <a:t>Click the </a:t>
            </a:r>
            <a:r>
              <a:rPr lang="en-US" b="1" dirty="0"/>
              <a:t>Mailings tab.</a:t>
            </a:r>
          </a:p>
          <a:p>
            <a:pPr lvl="1"/>
            <a:r>
              <a:rPr lang="en-US" dirty="0"/>
              <a:t>Click </a:t>
            </a:r>
            <a:r>
              <a:rPr lang="en-US" b="1" dirty="0"/>
              <a:t>Start Mail Merge</a:t>
            </a:r>
            <a:r>
              <a:rPr lang="en-US" dirty="0"/>
              <a:t>.</a:t>
            </a:r>
          </a:p>
          <a:p>
            <a:pPr lvl="1"/>
            <a:r>
              <a:rPr lang="en-US" dirty="0"/>
              <a:t>In the </a:t>
            </a:r>
            <a:r>
              <a:rPr lang="en-US" b="1" dirty="0"/>
              <a:t>Start Mail Merge drop-down</a:t>
            </a:r>
            <a:r>
              <a:rPr lang="en-US" dirty="0"/>
              <a:t>, click </a:t>
            </a:r>
            <a:r>
              <a:rPr lang="en-US" b="1" dirty="0"/>
              <a:t>Step-by-Step Mail Merge Wizard</a:t>
            </a:r>
            <a:r>
              <a:rPr lang="en-US" dirty="0"/>
              <a:t>.</a:t>
            </a:r>
          </a:p>
          <a:p>
            <a:pPr lvl="1"/>
            <a:r>
              <a:rPr lang="en-US" dirty="0"/>
              <a:t>In the </a:t>
            </a:r>
            <a:r>
              <a:rPr lang="en-US" b="1" dirty="0"/>
              <a:t>Mail Merge pane </a:t>
            </a:r>
            <a:r>
              <a:rPr lang="en-US" dirty="0"/>
              <a:t>under </a:t>
            </a:r>
            <a:r>
              <a:rPr lang="en-US" b="1" dirty="0"/>
              <a:t>Select document type</a:t>
            </a:r>
            <a:r>
              <a:rPr lang="en-US" dirty="0"/>
              <a:t>, click </a:t>
            </a:r>
            <a:r>
              <a:rPr lang="en-US" b="1" dirty="0"/>
              <a:t>Letters</a:t>
            </a:r>
            <a:r>
              <a:rPr lang="en-US" dirty="0"/>
              <a:t>.</a:t>
            </a:r>
          </a:p>
        </p:txBody>
      </p:sp>
    </p:spTree>
    <p:extLst>
      <p:ext uri="{BB962C8B-B14F-4D97-AF65-F5344CB8AC3E}">
        <p14:creationId xmlns:p14="http://schemas.microsoft.com/office/powerpoint/2010/main" val="29543805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944E-7021-49D2-BA58-C32CB208ECF4}"/>
              </a:ext>
            </a:extLst>
          </p:cNvPr>
          <p:cNvSpPr>
            <a:spLocks noGrp="1"/>
          </p:cNvSpPr>
          <p:nvPr>
            <p:ph type="title"/>
          </p:nvPr>
        </p:nvSpPr>
        <p:spPr/>
        <p:txBody>
          <a:bodyPr/>
          <a:lstStyle/>
          <a:p>
            <a:b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DAAA35ED-E1BF-4FB9-A0AC-25F94D50C5FF}"/>
              </a:ext>
            </a:extLst>
          </p:cNvPr>
          <p:cNvSpPr>
            <a:spLocks noGrp="1"/>
          </p:cNvSpPr>
          <p:nvPr>
            <p:ph idx="1"/>
          </p:nvPr>
        </p:nvSpPr>
        <p:spPr/>
        <p:txBody>
          <a:bodyPr>
            <a:normAutofit/>
          </a:bodyPr>
          <a:lstStyle/>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Next: Starting document</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Mail Merge pane </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under Select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recipients</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Use an existing list</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Browse</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Data Source dialog box</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navigate to and select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Excel spreadsheet </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that contains the contact information you want to use.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Note: An Access database can also be selected as the data source.)</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Open button</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Select Table dialog box</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the sheet that contains the contact information you want to use.</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16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button.</a:t>
            </a:r>
          </a:p>
        </p:txBody>
      </p:sp>
    </p:spTree>
    <p:extLst>
      <p:ext uri="{BB962C8B-B14F-4D97-AF65-F5344CB8AC3E}">
        <p14:creationId xmlns:p14="http://schemas.microsoft.com/office/powerpoint/2010/main" val="11645235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6ED9D-A7EF-4E03-AFB2-E7C3C28AB759}"/>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94AB0E3C-6BDF-4AB1-95F6-AD2CBD482DE3}"/>
              </a:ext>
            </a:extLst>
          </p:cNvPr>
          <p:cNvSpPr>
            <a:spLocks noGrp="1"/>
          </p:cNvSpPr>
          <p:nvPr>
            <p:ph idx="1"/>
          </p:nvPr>
        </p:nvSpPr>
        <p:spPr/>
        <p:txBody>
          <a:bodyPr>
            <a:normAutofit lnSpcReduction="10000"/>
          </a:bodyPr>
          <a:lstStyle/>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Mail Merge Recipients dialog box,</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use the following options to edit the  information that is used during the mail merge. </a:t>
            </a:r>
          </a:p>
          <a:p>
            <a:pPr lvl="2" indent="-285750">
              <a:buClr>
                <a:srgbClr val="A53010"/>
              </a:buClr>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Add/Remove Recipients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Add or remove recipients from the mail merge. </a:t>
            </a:r>
          </a:p>
          <a:p>
            <a:pPr lvl="2" indent="-285750">
              <a:buClr>
                <a:srgbClr val="A53010"/>
              </a:buClr>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Sort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Sort your records using specific parameters. </a:t>
            </a:r>
          </a:p>
          <a:p>
            <a:pPr lvl="2" indent="-285750">
              <a:buClr>
                <a:srgbClr val="A53010"/>
              </a:buClr>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Filter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Filter your records using specific parameters. </a:t>
            </a:r>
          </a:p>
          <a:p>
            <a:pPr lvl="2" indent="-285750">
              <a:buClr>
                <a:srgbClr val="A53010"/>
              </a:buClr>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Find duplicates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Find duplicate records and remove from the mail merge. </a:t>
            </a:r>
          </a:p>
          <a:p>
            <a:pPr lvl="2" indent="-285750">
              <a:buClr>
                <a:srgbClr val="A53010"/>
              </a:buClr>
              <a:defRPr/>
            </a:pP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Find recipient </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Find a recipient in your records. </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button.</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 the Mail Merge pane, click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Next: Write your letter</a:t>
            </a:r>
          </a:p>
          <a:p>
            <a:endParaRPr lang="en-US" dirty="0"/>
          </a:p>
        </p:txBody>
      </p:sp>
    </p:spTree>
    <p:extLst>
      <p:ext uri="{BB962C8B-B14F-4D97-AF65-F5344CB8AC3E}">
        <p14:creationId xmlns:p14="http://schemas.microsoft.com/office/powerpoint/2010/main" val="7479970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E6ACC-6E3F-4370-8E1D-6234F8673848}"/>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F0F13E09-B068-4E92-B805-39222B38B5FF}"/>
              </a:ext>
            </a:extLst>
          </p:cNvPr>
          <p:cNvSpPr>
            <a:spLocks noGrp="1"/>
          </p:cNvSpPr>
          <p:nvPr>
            <p:ph idx="1"/>
          </p:nvPr>
        </p:nvSpPr>
        <p:spPr/>
        <p:txBody>
          <a:bodyPr>
            <a:normAutofit/>
          </a:bodyPr>
          <a:lstStyle/>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8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Mail Merge pane </a:t>
            </a:r>
            <a:r>
              <a:rPr kumimoji="0" lang="en-US" sz="18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under </a:t>
            </a:r>
            <a:r>
              <a:rPr kumimoji="0" lang="en-US" sz="18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Write your letter</a:t>
            </a:r>
            <a:r>
              <a:rPr kumimoji="0" lang="en-US" sz="18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you can use the following options to add the recipient information to your letter. </a:t>
            </a:r>
          </a:p>
          <a:p>
            <a:pPr lvl="2" indent="-285750">
              <a:buClr>
                <a:srgbClr val="A53010"/>
              </a:buClr>
              <a:defRPr/>
            </a:pP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Address block </a:t>
            </a:r>
            <a:r>
              <a:rPr kumimoji="0" lang="en-US" sz="16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Add address information to your letter.</a:t>
            </a:r>
          </a:p>
          <a:p>
            <a:pPr lvl="2" indent="-285750">
              <a:buClr>
                <a:srgbClr val="A53010"/>
              </a:buClr>
              <a:defRPr/>
            </a:pP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Greeting line </a:t>
            </a:r>
            <a:r>
              <a:rPr kumimoji="0" lang="en-US" sz="16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Add a personalized greeting to your letter.</a:t>
            </a:r>
          </a:p>
          <a:p>
            <a:pPr lvl="2" indent="-285750">
              <a:buClr>
                <a:srgbClr val="A53010"/>
              </a:buClr>
              <a:defRPr/>
            </a:pP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Electronic postage </a:t>
            </a:r>
            <a:r>
              <a:rPr kumimoji="0" lang="en-US" sz="16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Add electronic postage to your letter.</a:t>
            </a:r>
          </a:p>
          <a:p>
            <a:pPr lvl="2" indent="-285750">
              <a:buClr>
                <a:srgbClr val="A53010"/>
              </a:buClr>
              <a:defRPr/>
            </a:pPr>
            <a:r>
              <a:rPr kumimoji="0" lang="en-US" sz="16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More items </a:t>
            </a:r>
            <a:r>
              <a:rPr kumimoji="0" lang="en-US" sz="16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Enter specific fields into your letter, one field at a time </a:t>
            </a:r>
          </a:p>
          <a:p>
            <a:pPr marL="457200" marR="0" lvl="1" indent="0" algn="l" defTabSz="457200" rtl="0" eaLnBrk="1" fontAlgn="auto" latinLnBrk="0" hangingPunct="1">
              <a:lnSpc>
                <a:spcPct val="100000"/>
              </a:lnSpc>
              <a:spcBef>
                <a:spcPts val="1000"/>
              </a:spcBef>
              <a:spcAft>
                <a:spcPts val="0"/>
              </a:spcAft>
              <a:buClr>
                <a:srgbClr val="A53010"/>
              </a:buClr>
              <a:buSzTx/>
              <a:buNone/>
              <a:tabLst/>
              <a:defRPr/>
            </a:pPr>
            <a:endParaRPr kumimoji="0" lang="en-US" sz="18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6138579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35B48-23EB-49F3-B069-6D9CDBABED90}"/>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19A9B3FC-4F37-4762-9AED-3F9263A1BC51}"/>
              </a:ext>
            </a:extLst>
          </p:cNvPr>
          <p:cNvSpPr>
            <a:spLocks noGrp="1"/>
          </p:cNvSpPr>
          <p:nvPr>
            <p:ph idx="1"/>
          </p:nvPr>
        </p:nvSpPr>
        <p:spPr/>
        <p:txBody>
          <a:bodyPr>
            <a:normAutofit fontScale="92500" lnSpcReduction="20000"/>
          </a:bodyPr>
          <a:lstStyle/>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5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Address block. </a:t>
            </a:r>
          </a:p>
          <a:p>
            <a:pPr marL="1143000" marR="0" lvl="2"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recipient’s name in this format </a:t>
            </a:r>
            <a:r>
              <a:rPr kumimoji="0" lang="en-US" sz="1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a format from the drop-down list for how you want the recipient’s name to appear.</a:t>
            </a:r>
          </a:p>
          <a:p>
            <a:pPr marL="1143000" marR="0" lvl="2"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company name, Insert postal address, Format the address according to the </a:t>
            </a:r>
            <a:r>
              <a:rPr kumimoji="0" lang="en-US" sz="15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destination country/region </a:t>
            </a:r>
            <a:r>
              <a:rPr kumimoji="0" lang="en-US" sz="15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If available you can insert this information.</a:t>
            </a:r>
          </a:p>
          <a:p>
            <a:pPr marL="1143000" marR="0" lvl="2"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Preview</a:t>
            </a:r>
            <a:r>
              <a:rPr kumimoji="0" lang="en-US" sz="1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 Preview how your address will look in your letter. Use the arrow buttons to </a:t>
            </a:r>
            <a:r>
              <a:rPr kumimoji="0" lang="en-US" sz="15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navigate through your list.</a:t>
            </a:r>
          </a:p>
          <a:p>
            <a:pPr marL="1143000" marR="0" lvl="2"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1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button.</a:t>
            </a:r>
          </a:p>
          <a:p>
            <a:pPr lvl="1"/>
            <a:r>
              <a:rPr lang="en-US" dirty="0"/>
              <a:t>Click Greeting Line. </a:t>
            </a:r>
          </a:p>
          <a:p>
            <a:pPr marL="1257300" lvl="2" indent="-342900">
              <a:buFont typeface="+mj-lt"/>
              <a:buAutoNum type="alphaLcParenR"/>
            </a:pPr>
            <a:r>
              <a:rPr lang="en-US" b="1" dirty="0"/>
              <a:t>Greeting line format </a:t>
            </a:r>
            <a:r>
              <a:rPr lang="en-US" dirty="0"/>
              <a:t>- Create the greeting line for your letter (</a:t>
            </a:r>
            <a:r>
              <a:rPr lang="en-US" b="1" dirty="0"/>
              <a:t>See Figure 35). </a:t>
            </a:r>
          </a:p>
          <a:p>
            <a:pPr marL="1257300" lvl="2" indent="-342900">
              <a:buFont typeface="+mj-lt"/>
              <a:buAutoNum type="alphaLcParenR"/>
            </a:pPr>
            <a:r>
              <a:rPr lang="en-US" b="1" dirty="0"/>
              <a:t>Greeting line for invalid recipient names </a:t>
            </a:r>
            <a:r>
              <a:rPr lang="en-US" dirty="0"/>
              <a:t>- Set a generic greeting that will display when Word cannot find a name for an entry (</a:t>
            </a:r>
            <a:r>
              <a:rPr lang="en-US" b="1" dirty="0"/>
              <a:t>See Figure 35</a:t>
            </a:r>
            <a:r>
              <a:rPr lang="en-US" dirty="0"/>
              <a:t>). </a:t>
            </a:r>
          </a:p>
          <a:p>
            <a:pPr marL="1257300" lvl="2" indent="-342900">
              <a:buFont typeface="+mj-lt"/>
              <a:buAutoNum type="alphaLcParenR"/>
            </a:pPr>
            <a:r>
              <a:rPr lang="en-US" b="1" dirty="0"/>
              <a:t>Preview</a:t>
            </a:r>
            <a:r>
              <a:rPr lang="en-US" dirty="0"/>
              <a:t> - See how your selections will look in the final mail merge. Use the arrows to navigate between records (</a:t>
            </a:r>
            <a:r>
              <a:rPr lang="en-US" b="1" dirty="0"/>
              <a:t>See Figure 35</a:t>
            </a:r>
            <a:r>
              <a:rPr lang="en-US" dirty="0"/>
              <a:t>). </a:t>
            </a:r>
          </a:p>
          <a:p>
            <a:pPr marL="1257300" lvl="2" indent="-342900">
              <a:buFont typeface="+mj-lt"/>
              <a:buAutoNum type="alphaLcParenR"/>
            </a:pPr>
            <a:r>
              <a:rPr lang="en-US" dirty="0"/>
              <a:t>Click the </a:t>
            </a:r>
            <a:r>
              <a:rPr lang="en-US" b="1" dirty="0"/>
              <a:t>OK</a:t>
            </a:r>
            <a:r>
              <a:rPr lang="en-US" dirty="0"/>
              <a:t> button (</a:t>
            </a:r>
            <a:r>
              <a:rPr lang="en-US" b="1" dirty="0"/>
              <a:t>See Figure 35).</a:t>
            </a:r>
          </a:p>
        </p:txBody>
      </p:sp>
    </p:spTree>
    <p:extLst>
      <p:ext uri="{BB962C8B-B14F-4D97-AF65-F5344CB8AC3E}">
        <p14:creationId xmlns:p14="http://schemas.microsoft.com/office/powerpoint/2010/main" val="347286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0DD88-5C73-4A60-BB98-1C43A9AE0652}"/>
              </a:ext>
            </a:extLst>
          </p:cNvPr>
          <p:cNvSpPr>
            <a:spLocks noGrp="1"/>
          </p:cNvSpPr>
          <p:nvPr>
            <p:ph type="title"/>
          </p:nvPr>
        </p:nvSpPr>
        <p:spPr/>
        <p:txBody>
          <a:bodyPr/>
          <a:lstStyle/>
          <a:p>
            <a:br>
              <a:rPr lang="en-US" dirty="0"/>
            </a:br>
            <a:r>
              <a:rPr lang="en-US" dirty="0"/>
              <a:t>INSERTING TABLE</a:t>
            </a:r>
          </a:p>
        </p:txBody>
      </p:sp>
      <p:sp>
        <p:nvSpPr>
          <p:cNvPr id="3" name="Content Placeholder 2">
            <a:extLst>
              <a:ext uri="{FF2B5EF4-FFF2-40B4-BE49-F238E27FC236}">
                <a16:creationId xmlns:a16="http://schemas.microsoft.com/office/drawing/2014/main" id="{6B1E5D43-4C2D-4FF1-B0CC-BDADF9F21689}"/>
              </a:ext>
            </a:extLst>
          </p:cNvPr>
          <p:cNvSpPr>
            <a:spLocks noGrp="1"/>
          </p:cNvSpPr>
          <p:nvPr>
            <p:ph idx="1"/>
          </p:nvPr>
        </p:nvSpPr>
        <p:spPr/>
        <p:txBody>
          <a:bodyPr>
            <a:noAutofit/>
          </a:bodyPr>
          <a:lstStyle/>
          <a:p>
            <a:r>
              <a:rPr lang="en-US" sz="2000" dirty="0"/>
              <a:t>To insert a table into your document, place the insertion point where you want to insert the table.</a:t>
            </a:r>
          </a:p>
          <a:p>
            <a:r>
              <a:rPr lang="en-US" sz="2000" dirty="0"/>
              <a:t>Then, click the </a:t>
            </a:r>
            <a:r>
              <a:rPr lang="en-US" sz="2000" b="1" dirty="0"/>
              <a:t>INSERT</a:t>
            </a:r>
            <a:r>
              <a:rPr lang="en-US" sz="2000" dirty="0"/>
              <a:t> tab on the ribbon and click the drop-down menu on the </a:t>
            </a:r>
            <a:r>
              <a:rPr lang="en-US" sz="2000" b="1" dirty="0"/>
              <a:t>TABLES</a:t>
            </a:r>
            <a:r>
              <a:rPr lang="en-US" sz="2000" dirty="0"/>
              <a:t> command group select </a:t>
            </a:r>
            <a:r>
              <a:rPr lang="en-US" sz="2000" b="1" dirty="0"/>
              <a:t>INSERT TABLE</a:t>
            </a:r>
            <a:r>
              <a:rPr lang="en-US" sz="2000" dirty="0"/>
              <a:t>. </a:t>
            </a:r>
          </a:p>
          <a:p>
            <a:r>
              <a:rPr lang="en-US" sz="2000" dirty="0"/>
              <a:t>Use the mouse to select the desired number of columns and rows in the dialogue box. </a:t>
            </a:r>
          </a:p>
          <a:p>
            <a:r>
              <a:rPr lang="en-US" sz="2000" dirty="0"/>
              <a:t>Word will create a table that fills the area inside the margins with the width of the columns adjusting automatically according to the amount of space available. </a:t>
            </a:r>
          </a:p>
        </p:txBody>
      </p:sp>
    </p:spTree>
    <p:extLst>
      <p:ext uri="{BB962C8B-B14F-4D97-AF65-F5344CB8AC3E}">
        <p14:creationId xmlns:p14="http://schemas.microsoft.com/office/powerpoint/2010/main" val="26900053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CEC0F-C8ED-41AC-A0DF-EF703941CED9}"/>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 (GREETING LINE)</a:t>
            </a:r>
            <a:endParaRPr lang="en-MW" dirty="0"/>
          </a:p>
        </p:txBody>
      </p:sp>
      <p:sp>
        <p:nvSpPr>
          <p:cNvPr id="7" name="Content Placeholder 6">
            <a:extLst>
              <a:ext uri="{FF2B5EF4-FFF2-40B4-BE49-F238E27FC236}">
                <a16:creationId xmlns:a16="http://schemas.microsoft.com/office/drawing/2014/main" id="{0266038C-F247-42F7-888A-A2E988D71F09}"/>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lgn="ctr">
              <a:buNone/>
            </a:pPr>
            <a:r>
              <a:rPr lang="en-US" b="1" dirty="0"/>
              <a:t>Figure 35 </a:t>
            </a:r>
            <a:r>
              <a:rPr lang="en-US" b="1"/>
              <a:t>Inert Greeting Line</a:t>
            </a:r>
            <a:endParaRPr lang="en-US" b="1" dirty="0"/>
          </a:p>
        </p:txBody>
      </p:sp>
      <p:pic>
        <p:nvPicPr>
          <p:cNvPr id="8" name="Picture 7">
            <a:extLst>
              <a:ext uri="{FF2B5EF4-FFF2-40B4-BE49-F238E27FC236}">
                <a16:creationId xmlns:a16="http://schemas.microsoft.com/office/drawing/2014/main" id="{2C316817-4712-42A7-BF44-AD0A52701EF3}"/>
              </a:ext>
            </a:extLst>
          </p:cNvPr>
          <p:cNvPicPr>
            <a:picLocks noChangeAspect="1"/>
          </p:cNvPicPr>
          <p:nvPr/>
        </p:nvPicPr>
        <p:blipFill>
          <a:blip r:embed="rId2"/>
          <a:stretch>
            <a:fillRect/>
          </a:stretch>
        </p:blipFill>
        <p:spPr>
          <a:xfrm>
            <a:off x="4631307" y="2133600"/>
            <a:ext cx="4493141" cy="2847079"/>
          </a:xfrm>
          <a:prstGeom prst="rect">
            <a:avLst/>
          </a:prstGeom>
        </p:spPr>
      </p:pic>
    </p:spTree>
    <p:extLst>
      <p:ext uri="{BB962C8B-B14F-4D97-AF65-F5344CB8AC3E}">
        <p14:creationId xmlns:p14="http://schemas.microsoft.com/office/powerpoint/2010/main" val="16309508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C5B81-C886-47E8-AF6E-961EB2E6CD84}"/>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MAIL MERGE</a:t>
            </a:r>
            <a:endParaRPr lang="en-US" dirty="0"/>
          </a:p>
        </p:txBody>
      </p:sp>
      <p:sp>
        <p:nvSpPr>
          <p:cNvPr id="3" name="Content Placeholder 2">
            <a:extLst>
              <a:ext uri="{FF2B5EF4-FFF2-40B4-BE49-F238E27FC236}">
                <a16:creationId xmlns:a16="http://schemas.microsoft.com/office/drawing/2014/main" id="{AB0AF43E-2513-4A65-8B9C-4B20FD981D42}"/>
              </a:ext>
            </a:extLst>
          </p:cNvPr>
          <p:cNvSpPr>
            <a:spLocks noGrp="1"/>
          </p:cNvSpPr>
          <p:nvPr>
            <p:ph idx="1"/>
          </p:nvPr>
        </p:nvSpPr>
        <p:spPr/>
        <p:txBody>
          <a:bodyPr>
            <a:normAutofit/>
          </a:bodyPr>
          <a:lstStyle/>
          <a:p>
            <a:r>
              <a:rPr lang="en-US" dirty="0"/>
              <a:t>Click More items. </a:t>
            </a:r>
          </a:p>
          <a:p>
            <a:pPr lvl="1"/>
            <a:r>
              <a:rPr lang="en-US" b="1" dirty="0"/>
              <a:t>Fields</a:t>
            </a:r>
            <a:r>
              <a:rPr lang="en-US" dirty="0"/>
              <a:t> - Insert specific fields into your letter, one field at a time.</a:t>
            </a:r>
          </a:p>
          <a:p>
            <a:pPr lvl="1"/>
            <a:r>
              <a:rPr lang="en-US" b="1" dirty="0"/>
              <a:t>Insert</a:t>
            </a:r>
            <a:r>
              <a:rPr lang="en-US" dirty="0"/>
              <a:t> - Insert the selected field.</a:t>
            </a:r>
          </a:p>
          <a:p>
            <a:pPr lvl="1"/>
            <a:r>
              <a:rPr lang="en-US" dirty="0"/>
              <a:t>Click the </a:t>
            </a:r>
            <a:r>
              <a:rPr lang="en-US" b="1" dirty="0"/>
              <a:t>Close</a:t>
            </a:r>
            <a:r>
              <a:rPr lang="en-US" dirty="0"/>
              <a:t> button.</a:t>
            </a:r>
          </a:p>
          <a:p>
            <a:r>
              <a:rPr lang="en-US" dirty="0"/>
              <a:t>In the </a:t>
            </a:r>
            <a:r>
              <a:rPr lang="en-US" b="1" dirty="0"/>
              <a:t>Mail Merge pane</a:t>
            </a:r>
            <a:r>
              <a:rPr lang="en-US" dirty="0"/>
              <a:t>, click </a:t>
            </a:r>
            <a:r>
              <a:rPr lang="en-US" b="1" dirty="0"/>
              <a:t>Next: Preview your letters</a:t>
            </a:r>
            <a:r>
              <a:rPr lang="en-US" dirty="0"/>
              <a:t>. </a:t>
            </a:r>
          </a:p>
          <a:p>
            <a:r>
              <a:rPr lang="en-US" dirty="0"/>
              <a:t>In the </a:t>
            </a:r>
            <a:r>
              <a:rPr lang="en-US" b="1" dirty="0"/>
              <a:t>Mail Merge pane </a:t>
            </a:r>
            <a:r>
              <a:rPr lang="en-US" dirty="0"/>
              <a:t>under </a:t>
            </a:r>
            <a:r>
              <a:rPr lang="en-US" b="1" dirty="0"/>
              <a:t>Preview your letters</a:t>
            </a:r>
            <a:r>
              <a:rPr lang="en-US" dirty="0"/>
              <a:t>, you can </a:t>
            </a:r>
            <a:r>
              <a:rPr lang="en-US" b="1" dirty="0"/>
              <a:t>preview</a:t>
            </a:r>
            <a:r>
              <a:rPr lang="en-US" dirty="0"/>
              <a:t> all letters before completing your mail merge.</a:t>
            </a:r>
          </a:p>
          <a:p>
            <a:r>
              <a:rPr lang="en-US" dirty="0"/>
              <a:t>Click Next: </a:t>
            </a:r>
            <a:r>
              <a:rPr lang="en-US" b="1" dirty="0"/>
              <a:t>Complete the merge</a:t>
            </a:r>
            <a:r>
              <a:rPr lang="en-US" dirty="0"/>
              <a:t>.</a:t>
            </a:r>
          </a:p>
          <a:p>
            <a:endParaRPr lang="en-US" b="1" dirty="0"/>
          </a:p>
        </p:txBody>
      </p:sp>
    </p:spTree>
    <p:extLst>
      <p:ext uri="{BB962C8B-B14F-4D97-AF65-F5344CB8AC3E}">
        <p14:creationId xmlns:p14="http://schemas.microsoft.com/office/powerpoint/2010/main" val="811582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D53C-993A-47B3-8A79-0096E1B08C53}"/>
              </a:ext>
            </a:extLst>
          </p:cNvPr>
          <p:cNvSpPr>
            <a:spLocks noGrp="1"/>
          </p:cNvSpPr>
          <p:nvPr>
            <p:ph type="title"/>
          </p:nvPr>
        </p:nvSpPr>
        <p:spPr/>
        <p:txBody>
          <a:bodyPr/>
          <a:lstStyle/>
          <a:p>
            <a:br>
              <a:rPr lang="en-US" dirty="0"/>
            </a:br>
            <a:r>
              <a:rPr lang="en-US" dirty="0"/>
              <a:t>MAIL MERGE</a:t>
            </a:r>
          </a:p>
        </p:txBody>
      </p:sp>
      <p:sp>
        <p:nvSpPr>
          <p:cNvPr id="3" name="Content Placeholder 2">
            <a:extLst>
              <a:ext uri="{FF2B5EF4-FFF2-40B4-BE49-F238E27FC236}">
                <a16:creationId xmlns:a16="http://schemas.microsoft.com/office/drawing/2014/main" id="{CFF4AD26-BB6B-4127-B913-497F50388770}"/>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Mail Merge pane </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under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Merge</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click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Merge to Printer dialog box</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your option to </a:t>
            </a:r>
            <a:r>
              <a:rPr kumimoji="0" lang="en-US" sz="1700" b="1" i="1"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Records</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Click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OK</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button.</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The </a:t>
            </a:r>
            <a:r>
              <a:rPr kumimoji="0" lang="en-US" sz="17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Print window</a:t>
            </a:r>
            <a:r>
              <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will open. Adjust your settings for your printer and print </a:t>
            </a:r>
            <a:r>
              <a:rPr kumimoji="0" lang="en-US" sz="1700" b="0" i="0" u="none" strike="noStrike" kern="1200" cap="none" spc="0" normalizeH="0" baseline="0" noProof="0">
                <a:ln>
                  <a:noFill/>
                </a:ln>
                <a:solidFill>
                  <a:prstClr val="black">
                    <a:lumMod val="75000"/>
                    <a:lumOff val="25000"/>
                  </a:prstClr>
                </a:solidFill>
                <a:effectLst/>
                <a:uLnTx/>
                <a:uFillTx/>
                <a:latin typeface="Century Gothic" panose="020B0502020202020204"/>
                <a:ea typeface="+mn-ea"/>
                <a:cs typeface="+mn-cs"/>
              </a:rPr>
              <a:t>your documents.</a:t>
            </a:r>
            <a:endParaRPr kumimoji="0" lang="en-US" sz="17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endParaRPr lang="en-US" dirty="0"/>
          </a:p>
        </p:txBody>
      </p:sp>
    </p:spTree>
    <p:extLst>
      <p:ext uri="{BB962C8B-B14F-4D97-AF65-F5344CB8AC3E}">
        <p14:creationId xmlns:p14="http://schemas.microsoft.com/office/powerpoint/2010/main" val="317958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97F3D-8AFB-4613-A340-FA39621238E5}"/>
              </a:ext>
            </a:extLst>
          </p:cNvPr>
          <p:cNvSpPr>
            <a:spLocks noGrp="1"/>
          </p:cNvSpPr>
          <p:nvPr>
            <p:ph type="title"/>
          </p:nvPr>
        </p:nvSpPr>
        <p:spPr/>
        <p:txBody>
          <a:bodyPr/>
          <a:lstStyle/>
          <a:p>
            <a:br>
              <a:rPr lang="en-US" dirty="0"/>
            </a:br>
            <a:r>
              <a:rPr lang="en-US" dirty="0"/>
              <a:t>CREATING A TABLE BY DRAGGING</a:t>
            </a:r>
          </a:p>
        </p:txBody>
      </p:sp>
      <p:sp>
        <p:nvSpPr>
          <p:cNvPr id="3" name="Content Placeholder 2">
            <a:extLst>
              <a:ext uri="{FF2B5EF4-FFF2-40B4-BE49-F238E27FC236}">
                <a16:creationId xmlns:a16="http://schemas.microsoft.com/office/drawing/2014/main" id="{EDB60781-2224-403F-993F-6F6A5B9D38EE}"/>
              </a:ext>
            </a:extLst>
          </p:cNvPr>
          <p:cNvSpPr>
            <a:spLocks noGrp="1"/>
          </p:cNvSpPr>
          <p:nvPr>
            <p:ph idx="1"/>
          </p:nvPr>
        </p:nvSpPr>
        <p:spPr/>
        <p:txBody>
          <a:bodyPr>
            <a:noAutofit/>
          </a:bodyP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2400" b="1" i="0" u="none" strike="noStrike" kern="1200" cap="none" spc="0" normalizeH="0" baseline="0" noProof="0" dirty="0">
                <a:ln>
                  <a:noFill/>
                </a:ln>
                <a:solidFill>
                  <a:srgbClr val="00B0F0"/>
                </a:solidFill>
                <a:effectLst/>
                <a:uLnTx/>
                <a:uFillTx/>
                <a:latin typeface="Century Gothic" panose="020B0502020202020204"/>
                <a:ea typeface="+mn-ea"/>
                <a:cs typeface="+mn-cs"/>
              </a:rPr>
              <a:t>EXERCISE: INSERTING A TABLE (DRAGGING)</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srgbClr val="00B0F0"/>
                </a:solidFill>
                <a:effectLst/>
                <a:uLnTx/>
                <a:uFillTx/>
                <a:latin typeface="Century Gothic" panose="020B0502020202020204"/>
                <a:ea typeface="+mn-ea"/>
                <a:cs typeface="+mn-cs"/>
              </a:rPr>
              <a:t>Open a blank document.</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srgbClr val="00B0F0"/>
                </a:solidFill>
                <a:effectLst/>
                <a:uLnTx/>
                <a:uFillTx/>
                <a:latin typeface="Century Gothic" panose="020B0502020202020204"/>
                <a:ea typeface="+mn-ea"/>
                <a:cs typeface="+mn-cs"/>
              </a:rPr>
              <a:t>Then, click the </a:t>
            </a:r>
            <a:r>
              <a:rPr kumimoji="0" lang="en-US" sz="2400" b="1" i="0" u="none" strike="noStrike" kern="1200" cap="none" spc="0" normalizeH="0" baseline="0" noProof="0" dirty="0">
                <a:ln>
                  <a:noFill/>
                </a:ln>
                <a:solidFill>
                  <a:srgbClr val="00B0F0"/>
                </a:solidFill>
                <a:effectLst/>
                <a:uLnTx/>
                <a:uFillTx/>
                <a:latin typeface="Century Gothic" panose="020B0502020202020204"/>
                <a:ea typeface="+mn-ea"/>
                <a:cs typeface="+mn-cs"/>
              </a:rPr>
              <a:t>INSERT</a:t>
            </a:r>
            <a:r>
              <a:rPr kumimoji="0" lang="en-US" sz="2400" b="0" i="0" u="none" strike="noStrike" kern="1200" cap="none" spc="0" normalizeH="0" baseline="0" noProof="0" dirty="0">
                <a:ln>
                  <a:noFill/>
                </a:ln>
                <a:solidFill>
                  <a:srgbClr val="00B0F0"/>
                </a:solidFill>
                <a:effectLst/>
                <a:uLnTx/>
                <a:uFillTx/>
                <a:latin typeface="Century Gothic" panose="020B0502020202020204"/>
                <a:ea typeface="+mn-ea"/>
                <a:cs typeface="+mn-cs"/>
              </a:rPr>
              <a:t> tab on the ribbon.</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srgbClr val="00B0F0"/>
                </a:solidFill>
                <a:effectLst/>
                <a:uLnTx/>
                <a:uFillTx/>
                <a:latin typeface="Century Gothic" panose="020B0502020202020204"/>
                <a:ea typeface="+mn-ea"/>
                <a:cs typeface="+mn-cs"/>
              </a:rPr>
              <a:t>Click the drop-down menu on the </a:t>
            </a:r>
            <a:r>
              <a:rPr kumimoji="0" lang="en-US" sz="2400" b="1" i="0" u="none" strike="noStrike" kern="1200" cap="none" spc="0" normalizeH="0" baseline="0" noProof="0" dirty="0">
                <a:ln>
                  <a:noFill/>
                </a:ln>
                <a:solidFill>
                  <a:srgbClr val="00B0F0"/>
                </a:solidFill>
                <a:effectLst/>
                <a:uLnTx/>
                <a:uFillTx/>
                <a:latin typeface="Century Gothic" panose="020B0502020202020204"/>
                <a:ea typeface="+mn-ea"/>
                <a:cs typeface="+mn-cs"/>
              </a:rPr>
              <a:t>TABLES</a:t>
            </a:r>
            <a:r>
              <a:rPr kumimoji="0" lang="en-US" sz="2400" b="0" i="0" u="none" strike="noStrike" kern="1200" cap="none" spc="0" normalizeH="0" baseline="0" noProof="0" dirty="0">
                <a:ln>
                  <a:noFill/>
                </a:ln>
                <a:solidFill>
                  <a:srgbClr val="00B0F0"/>
                </a:solidFill>
                <a:effectLst/>
                <a:uLnTx/>
                <a:uFillTx/>
                <a:latin typeface="Century Gothic" panose="020B0502020202020204"/>
                <a:ea typeface="+mn-ea"/>
                <a:cs typeface="+mn-cs"/>
              </a:rPr>
              <a:t> command group.</a:t>
            </a:r>
          </a:p>
          <a:p>
            <a:pPr marL="742950" marR="0" lvl="1" indent="-28575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srgbClr val="00B0F0"/>
                </a:solidFill>
                <a:effectLst/>
                <a:uLnTx/>
                <a:uFillTx/>
                <a:latin typeface="Century Gothic" panose="020B0502020202020204"/>
                <a:ea typeface="+mn-ea"/>
                <a:cs typeface="+mn-cs"/>
              </a:rPr>
              <a:t>Use the mouse to shade 4 columns and 5 rows, and then click the left mouse button to insert the table.</a:t>
            </a:r>
          </a:p>
          <a:p>
            <a:pPr marL="0" indent="0">
              <a:buNone/>
            </a:pPr>
            <a:r>
              <a:rPr lang="en-US" sz="2000" b="1" dirty="0">
                <a:solidFill>
                  <a:srgbClr val="FF0000"/>
                </a:solidFill>
              </a:rPr>
              <a:t>NOTE: </a:t>
            </a:r>
            <a:r>
              <a:rPr lang="en-US" sz="2000" dirty="0">
                <a:solidFill>
                  <a:srgbClr val="FF0000"/>
                </a:solidFill>
              </a:rPr>
              <a:t>Practice to Draw a Table using the “Draw Table” option at your own free time.</a:t>
            </a:r>
          </a:p>
        </p:txBody>
      </p:sp>
    </p:spTree>
    <p:extLst>
      <p:ext uri="{BB962C8B-B14F-4D97-AF65-F5344CB8AC3E}">
        <p14:creationId xmlns:p14="http://schemas.microsoft.com/office/powerpoint/2010/main" val="539819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58A2E-2AAF-409E-A35E-A232CE4D3F9D}"/>
              </a:ext>
            </a:extLst>
          </p:cNvPr>
          <p:cNvSpPr>
            <a:spLocks noGrp="1"/>
          </p:cNvSpPr>
          <p:nvPr>
            <p:ph type="title"/>
          </p:nvPr>
        </p:nvSpPr>
        <p:spPr/>
        <p:txBody>
          <a:bodyPr/>
          <a:lstStyle/>
          <a:p>
            <a:br>
              <a:rPr lang="en-US" dirty="0"/>
            </a:br>
            <a:r>
              <a:rPr lang="en-US" dirty="0"/>
              <a:t>TABLE TOOLS TAB</a:t>
            </a:r>
          </a:p>
        </p:txBody>
      </p:sp>
      <p:sp>
        <p:nvSpPr>
          <p:cNvPr id="3" name="Content Placeholder 2">
            <a:extLst>
              <a:ext uri="{FF2B5EF4-FFF2-40B4-BE49-F238E27FC236}">
                <a16:creationId xmlns:a16="http://schemas.microsoft.com/office/drawing/2014/main" id="{BC3AEB66-C8FF-40CC-87FF-A6FEA0E2A057}"/>
              </a:ext>
            </a:extLst>
          </p:cNvPr>
          <p:cNvSpPr>
            <a:spLocks noGrp="1"/>
          </p:cNvSpPr>
          <p:nvPr>
            <p:ph idx="1"/>
          </p:nvPr>
        </p:nvSpPr>
        <p:spPr/>
        <p:txBody>
          <a:bodyPr>
            <a:normAutofit/>
          </a:bodyPr>
          <a:lstStyle/>
          <a:p>
            <a:r>
              <a:rPr lang="en-US" sz="2400" dirty="0"/>
              <a:t>After inserting a table, Word displays </a:t>
            </a:r>
            <a:r>
              <a:rPr lang="en-US" sz="2400" b="1" dirty="0"/>
              <a:t>Table Tools Tab (Design Tab) </a:t>
            </a:r>
            <a:r>
              <a:rPr lang="en-US" sz="2400" dirty="0"/>
              <a:t>in the Ribbon.</a:t>
            </a:r>
          </a:p>
          <a:p>
            <a:r>
              <a:rPr lang="en-US" sz="2400" b="1" dirty="0"/>
              <a:t>Table Tools Tab </a:t>
            </a:r>
            <a:r>
              <a:rPr lang="en-US" sz="2400" dirty="0"/>
              <a:t>appears once the table is in place and selected. </a:t>
            </a:r>
          </a:p>
          <a:p>
            <a:r>
              <a:rPr lang="en-US" sz="2400" dirty="0"/>
              <a:t>Use the </a:t>
            </a:r>
            <a:r>
              <a:rPr lang="en-US" sz="2400" b="1" dirty="0"/>
              <a:t>Table tab </a:t>
            </a:r>
            <a:r>
              <a:rPr lang="en-US" sz="2400" dirty="0"/>
              <a:t>to adjust the table and enhance it. </a:t>
            </a:r>
          </a:p>
          <a:p>
            <a:r>
              <a:rPr lang="en-US" sz="2400" dirty="0"/>
              <a:t>For example you can change the width and height of a row or column, alter the style of the table or delete grid lines.</a:t>
            </a:r>
          </a:p>
        </p:txBody>
      </p:sp>
    </p:spTree>
    <p:extLst>
      <p:ext uri="{BB962C8B-B14F-4D97-AF65-F5344CB8AC3E}">
        <p14:creationId xmlns:p14="http://schemas.microsoft.com/office/powerpoint/2010/main" val="2696650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6E253-4322-46D2-952B-F4EDC8AE769F}"/>
              </a:ext>
            </a:extLst>
          </p:cNvPr>
          <p:cNvSpPr>
            <a:spLocks noGrp="1"/>
          </p:cNvSpPr>
          <p:nvPr>
            <p:ph type="title"/>
          </p:nvPr>
        </p:nvSpPr>
        <p:spPr/>
        <p:txBody>
          <a:bodyPr/>
          <a:lstStyle/>
          <a:p>
            <a:br>
              <a:rPr lang="en-US" dirty="0"/>
            </a:br>
            <a:r>
              <a:rPr kumimoji="0" lang="en-US" sz="3600" b="0" i="0" u="none" strike="noStrike" kern="1200" cap="none" spc="0" normalizeH="0" baseline="0" noProof="0" dirty="0">
                <a:ln>
                  <a:noFill/>
                </a:ln>
                <a:solidFill>
                  <a:prstClr val="black">
                    <a:lumMod val="85000"/>
                    <a:lumOff val="15000"/>
                  </a:prstClr>
                </a:solidFill>
                <a:effectLst/>
                <a:uLnTx/>
                <a:uFillTx/>
                <a:latin typeface="Century Gothic" panose="020B0502020202020204"/>
                <a:ea typeface="+mj-ea"/>
                <a:cs typeface="+mj-cs"/>
              </a:rPr>
              <a:t>TABLE TOOLS TAB</a:t>
            </a:r>
            <a:endParaRPr lang="en-US" dirty="0"/>
          </a:p>
        </p:txBody>
      </p:sp>
      <p:sp>
        <p:nvSpPr>
          <p:cNvPr id="3" name="Content Placeholder 2">
            <a:extLst>
              <a:ext uri="{FF2B5EF4-FFF2-40B4-BE49-F238E27FC236}">
                <a16:creationId xmlns:a16="http://schemas.microsoft.com/office/drawing/2014/main" id="{5D878952-CEEC-4D3B-BDBF-FAAEF8FF54F4}"/>
              </a:ext>
            </a:extLst>
          </p:cNvPr>
          <p:cNvSpPr>
            <a:spLocks noGrp="1"/>
          </p:cNvSpPr>
          <p:nvPr>
            <p:ph idx="1"/>
          </p:nvPr>
        </p:nvSpPr>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When working with tables in word, a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contextual Table Tools Ribbon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is displayed that is only visible when a table is in use.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Tools Ribbon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has two tabs: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Design tab </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and 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The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Layout tab</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includes commands for changing the entire format of a table as well as commands for changing the appearance of individual table components, such as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cells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columns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and </a:t>
            </a:r>
            <a:r>
              <a:rPr kumimoji="0" lang="en-US" sz="24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formulas</a:t>
            </a:r>
            <a:r>
              <a:rPr kumimoji="0" lang="en-US" sz="24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a:t>
            </a:r>
          </a:p>
          <a:p>
            <a:endParaRPr lang="en-US" dirty="0"/>
          </a:p>
        </p:txBody>
      </p:sp>
    </p:spTree>
    <p:extLst>
      <p:ext uri="{BB962C8B-B14F-4D97-AF65-F5344CB8AC3E}">
        <p14:creationId xmlns:p14="http://schemas.microsoft.com/office/powerpoint/2010/main" val="2443974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4AF71-A50C-41ED-AEE3-5A047AF48B65}"/>
              </a:ext>
            </a:extLst>
          </p:cNvPr>
          <p:cNvSpPr>
            <a:spLocks noGrp="1"/>
          </p:cNvSpPr>
          <p:nvPr>
            <p:ph type="title"/>
          </p:nvPr>
        </p:nvSpPr>
        <p:spPr/>
        <p:txBody>
          <a:bodyPr/>
          <a:lstStyle/>
          <a:p>
            <a:br>
              <a:rPr lang="en-US" dirty="0"/>
            </a:br>
            <a:r>
              <a:rPr lang="en-US" dirty="0"/>
              <a:t>INSERT A ROW OR COLUMN</a:t>
            </a:r>
          </a:p>
        </p:txBody>
      </p:sp>
      <p:sp>
        <p:nvSpPr>
          <p:cNvPr id="3" name="Content Placeholder 2">
            <a:extLst>
              <a:ext uri="{FF2B5EF4-FFF2-40B4-BE49-F238E27FC236}">
                <a16:creationId xmlns:a16="http://schemas.microsoft.com/office/drawing/2014/main" id="{B2C80173-5E80-42D9-A1CB-368ECEDE915D}"/>
              </a:ext>
            </a:extLst>
          </p:cNvPr>
          <p:cNvSpPr>
            <a:spLocks noGrp="1"/>
          </p:cNvSpPr>
          <p:nvPr>
            <p:ph idx="1"/>
          </p:nvPr>
        </p:nvSpPr>
        <p:spPr/>
        <p:txBody>
          <a:bodyPr>
            <a:normAutofit/>
          </a:bodyPr>
          <a:lstStyle/>
          <a:p>
            <a:r>
              <a:rPr lang="en-US" sz="2000" dirty="0"/>
              <a:t>You can insert additional row or column to a table easily. Row or Column insertion can be done by:</a:t>
            </a:r>
          </a:p>
          <a:p>
            <a:pPr lvl="1"/>
            <a:r>
              <a:rPr lang="en-US" sz="2000" dirty="0"/>
              <a:t>Right clicking in a </a:t>
            </a:r>
            <a:r>
              <a:rPr lang="en-US" sz="2000" b="1" dirty="0"/>
              <a:t>row</a:t>
            </a:r>
          </a:p>
          <a:p>
            <a:pPr lvl="1"/>
            <a:r>
              <a:rPr lang="en-US" sz="2000" dirty="0"/>
              <a:t>From the menu select </a:t>
            </a:r>
            <a:r>
              <a:rPr lang="en-US" sz="2000" b="1" dirty="0"/>
              <a:t>Insert</a:t>
            </a:r>
            <a:r>
              <a:rPr lang="en-US" sz="2000" dirty="0"/>
              <a:t> and select </a:t>
            </a:r>
            <a:r>
              <a:rPr lang="en-US" sz="2000" b="1" dirty="0"/>
              <a:t>Insert rows/columns </a:t>
            </a:r>
            <a:r>
              <a:rPr lang="en-US" sz="2000" dirty="0"/>
              <a:t>either </a:t>
            </a:r>
            <a:r>
              <a:rPr lang="en-US" sz="2000" b="1" dirty="0"/>
              <a:t>above</a:t>
            </a:r>
            <a:r>
              <a:rPr lang="en-US" sz="2000" dirty="0"/>
              <a:t> or </a:t>
            </a:r>
            <a:r>
              <a:rPr lang="en-US" sz="2000" b="1" dirty="0"/>
              <a:t>below</a:t>
            </a:r>
            <a:r>
              <a:rPr lang="en-US" sz="2000" dirty="0"/>
              <a:t> the selected row or </a:t>
            </a:r>
            <a:r>
              <a:rPr lang="en-US" sz="2000" b="1" dirty="0"/>
              <a:t>to the left/to the right </a:t>
            </a:r>
            <a:r>
              <a:rPr lang="en-US" sz="2000" dirty="0"/>
              <a:t>of the selected column</a:t>
            </a:r>
            <a:r>
              <a:rPr lang="en-US" sz="2000" b="1" dirty="0"/>
              <a: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 row/column can be inserted through the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Table Tool Layout </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Tab, then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rows and columns command </a:t>
            </a:r>
            <a:r>
              <a:rPr kumimoji="0" lang="en-US" sz="200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group</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 select the appropriate insertion method; in this case, click </a:t>
            </a:r>
            <a:r>
              <a:rPr kumimoji="0" lang="en-US" sz="2000" b="1"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INSERT BELOW</a:t>
            </a: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a:t>
            </a:r>
          </a:p>
          <a:p>
            <a:pPr lvl="1" indent="-342900">
              <a:buClr>
                <a:srgbClr val="A53010"/>
              </a:buClr>
              <a:defRPr/>
            </a:pPr>
            <a:r>
              <a:rPr kumimoji="0" lang="en-US" sz="20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rPr>
              <a:t>Notice a new row has been added beneath the current row.</a:t>
            </a:r>
          </a:p>
          <a:p>
            <a:pPr marL="0" marR="0" lvl="0" indent="0" algn="l" defTabSz="457200" rtl="0" eaLnBrk="1" fontAlgn="auto" latinLnBrk="0" hangingPunct="1">
              <a:lnSpc>
                <a:spcPct val="100000"/>
              </a:lnSpc>
              <a:spcBef>
                <a:spcPts val="1000"/>
              </a:spcBef>
              <a:spcAft>
                <a:spcPts val="0"/>
              </a:spcAft>
              <a:buClr>
                <a:srgbClr val="A53010"/>
              </a:buClr>
              <a:buSzTx/>
              <a:buNone/>
              <a:tabLst/>
              <a:defRPr/>
            </a:pPr>
            <a:endParaRPr kumimoji="0" lang="en-US" sz="1800" b="0" i="0" u="none" strike="noStrike" kern="1200" cap="none" spc="0" normalizeH="0" baseline="0" noProof="0" dirty="0">
              <a:ln>
                <a:noFill/>
              </a:ln>
              <a:solidFill>
                <a:prstClr val="black">
                  <a:lumMod val="75000"/>
                  <a:lumOff val="25000"/>
                </a:prstClr>
              </a:solidFill>
              <a:effectLst/>
              <a:uLnTx/>
              <a:uFillTx/>
              <a:latin typeface="Century Gothic" panose="020B0502020202020204"/>
              <a:ea typeface="+mn-ea"/>
              <a:cs typeface="+mn-cs"/>
            </a:endParaRPr>
          </a:p>
          <a:p>
            <a:pPr marL="457200" lvl="1" indent="0">
              <a:buNone/>
            </a:pPr>
            <a:endParaRPr lang="en-US" b="1" dirty="0"/>
          </a:p>
        </p:txBody>
      </p:sp>
    </p:spTree>
    <p:extLst>
      <p:ext uri="{BB962C8B-B14F-4D97-AF65-F5344CB8AC3E}">
        <p14:creationId xmlns:p14="http://schemas.microsoft.com/office/powerpoint/2010/main" val="301056961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3922</TotalTime>
  <Words>4973</Words>
  <Application>Microsoft Office PowerPoint</Application>
  <PresentationFormat>Widescreen</PresentationFormat>
  <Paragraphs>307</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Century Gothic</vt:lpstr>
      <vt:lpstr>Times New Roman</vt:lpstr>
      <vt:lpstr>Wingdings</vt:lpstr>
      <vt:lpstr>Wingdings 3</vt:lpstr>
      <vt:lpstr>Wisp</vt:lpstr>
      <vt:lpstr>END USER COMPUTING.   BICT 1101</vt:lpstr>
      <vt:lpstr> TABLES (CREATING A TABLE)</vt:lpstr>
      <vt:lpstr> TABLES (CREATING A TABLE)</vt:lpstr>
      <vt:lpstr> TABLE CREATED IN WORD</vt:lpstr>
      <vt:lpstr> INSERTING TABLE</vt:lpstr>
      <vt:lpstr> CREATING A TABLE BY DRAGGING</vt:lpstr>
      <vt:lpstr> TABLE TOOLS TAB</vt:lpstr>
      <vt:lpstr> TABLE TOOLS TAB</vt:lpstr>
      <vt:lpstr> INSERT A ROW OR COLUMN</vt:lpstr>
      <vt:lpstr> INSERT A ROW OR COLUMN</vt:lpstr>
      <vt:lpstr> DELETE TABLE, COLUMN OR ROW</vt:lpstr>
      <vt:lpstr> MOVING AROUND A TABLE</vt:lpstr>
      <vt:lpstr> ENTERING TEXT INTO A TABLE</vt:lpstr>
      <vt:lpstr> ENTERING TEXT INTO A TABLE</vt:lpstr>
      <vt:lpstr> ADJUSTING  COLUMN WIDTH</vt:lpstr>
      <vt:lpstr> ADJUSTING  COLUMN WIDTH</vt:lpstr>
      <vt:lpstr> RESIZING A ROW OR COLUMN</vt:lpstr>
      <vt:lpstr> RESIZING A ROW OR COLUMN</vt:lpstr>
      <vt:lpstr> RESIZING A ROW OR COLUMN</vt:lpstr>
      <vt:lpstr> RESIZING A ROW OR COLUMN</vt:lpstr>
      <vt:lpstr> RESIZING A ROW OR COLUMN</vt:lpstr>
      <vt:lpstr> CREATING A HEADER ROW</vt:lpstr>
      <vt:lpstr> CREATING A HEADER ROW</vt:lpstr>
      <vt:lpstr> CREATING A HEADER ROW</vt:lpstr>
      <vt:lpstr> MOVING TABLE TO NEW PAGE/DOCUMENT</vt:lpstr>
      <vt:lpstr> MERGING CELLS</vt:lpstr>
      <vt:lpstr> FORMATTING A TABLE </vt:lpstr>
      <vt:lpstr> FORMATTING A TABLE</vt:lpstr>
      <vt:lpstr> FORMATTING A TABLE </vt:lpstr>
      <vt:lpstr> FORMATTING A TABLE</vt:lpstr>
      <vt:lpstr> FORMATTING A TABLE </vt:lpstr>
      <vt:lpstr> FORMATTING A TABLE</vt:lpstr>
      <vt:lpstr> INSERTING A QUICK TABLE  </vt:lpstr>
      <vt:lpstr> HEADER AND FOOTER</vt:lpstr>
      <vt:lpstr> HEADER AND FOOTER</vt:lpstr>
      <vt:lpstr> REFERENCES TAB </vt:lpstr>
      <vt:lpstr> TABLE OF CONTENTS GROUP ON THE RIBBON </vt:lpstr>
      <vt:lpstr> CREATING A TABLE OF CONTENTS</vt:lpstr>
      <vt:lpstr> CREATING A TABLE OF CONTENTS</vt:lpstr>
      <vt:lpstr> CREATING A TABLE OF CONTENTS</vt:lpstr>
      <vt:lpstr> FORMATTING A TABLE OF CONTENTS</vt:lpstr>
      <vt:lpstr> FORMATTING A TABLE OF CONTENTS</vt:lpstr>
      <vt:lpstr> FORMATTING A TABLE OF CONTENTS</vt:lpstr>
      <vt:lpstr> MAIL MERGE</vt:lpstr>
      <vt:lpstr> MAIL MERGE</vt:lpstr>
      <vt:lpstr> MAIL MERGE</vt:lpstr>
      <vt:lpstr> MAIL MERGE</vt:lpstr>
      <vt:lpstr> MAIL MERGE</vt:lpstr>
      <vt:lpstr> MAIL MERGE</vt:lpstr>
      <vt:lpstr> MAIL MERGE (GREETING LINE)</vt:lpstr>
      <vt:lpstr> MAIL MERGE</vt:lpstr>
      <vt:lpstr> MAIL MERGE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Patricia Khonje</dc:creator>
  <cp:lastModifiedBy>Patricia Khonje</cp:lastModifiedBy>
  <cp:revision>112</cp:revision>
  <dcterms:created xsi:type="dcterms:W3CDTF">2021-04-25T22:35:39Z</dcterms:created>
  <dcterms:modified xsi:type="dcterms:W3CDTF">2021-05-07T07:44:51Z</dcterms:modified>
</cp:coreProperties>
</file>