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3" r:id="rId4"/>
    <p:sldId id="261" r:id="rId5"/>
    <p:sldId id="264" r:id="rId6"/>
    <p:sldId id="258" r:id="rId7"/>
    <p:sldId id="265" r:id="rId8"/>
    <p:sldId id="266" r:id="rId9"/>
    <p:sldId id="267" r:id="rId10"/>
    <p:sldId id="268" r:id="rId11"/>
    <p:sldId id="269" r:id="rId12"/>
    <p:sldId id="270" r:id="rId13"/>
    <p:sldId id="259" r:id="rId14"/>
    <p:sldId id="271" r:id="rId15"/>
    <p:sldId id="358" r:id="rId16"/>
    <p:sldId id="272" r:id="rId17"/>
    <p:sldId id="273" r:id="rId18"/>
    <p:sldId id="360" r:id="rId19"/>
    <p:sldId id="275" r:id="rId20"/>
    <p:sldId id="274" r:id="rId21"/>
    <p:sldId id="276" r:id="rId22"/>
    <p:sldId id="277" r:id="rId23"/>
    <p:sldId id="359" r:id="rId24"/>
    <p:sldId id="278" r:id="rId25"/>
    <p:sldId id="361" r:id="rId26"/>
    <p:sldId id="279" r:id="rId27"/>
    <p:sldId id="362" r:id="rId28"/>
    <p:sldId id="280" r:id="rId29"/>
    <p:sldId id="363" r:id="rId30"/>
    <p:sldId id="281" r:id="rId31"/>
    <p:sldId id="364" r:id="rId32"/>
    <p:sldId id="282" r:id="rId33"/>
    <p:sldId id="283" r:id="rId34"/>
    <p:sldId id="365" r:id="rId35"/>
    <p:sldId id="284" r:id="rId36"/>
    <p:sldId id="366" r:id="rId37"/>
    <p:sldId id="285" r:id="rId38"/>
    <p:sldId id="368" r:id="rId39"/>
    <p:sldId id="286" r:id="rId40"/>
    <p:sldId id="367" r:id="rId41"/>
    <p:sldId id="287" r:id="rId42"/>
    <p:sldId id="369" r:id="rId43"/>
    <p:sldId id="288" r:id="rId44"/>
    <p:sldId id="370" r:id="rId45"/>
    <p:sldId id="289" r:id="rId46"/>
    <p:sldId id="378" r:id="rId47"/>
    <p:sldId id="290" r:id="rId48"/>
    <p:sldId id="379" r:id="rId49"/>
    <p:sldId id="291"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45883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5981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04439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01456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0807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543273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498185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14480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272792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81122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65163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D0524-A34C-4900-845A-4E9C83E337B2}"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53921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D0524-A34C-4900-845A-4E9C83E337B2}"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164641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D0524-A34C-4900-845A-4E9C83E337B2}"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74207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81920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22101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7D0524-A34C-4900-845A-4E9C83E337B2}" type="datetimeFigureOut">
              <a:rPr lang="en-US" smtClean="0"/>
              <a:t>7/2/2022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0242A-277F-4FDB-BCE8-613D7EDF74E6}" type="slidenum">
              <a:rPr lang="en-US" smtClean="0"/>
              <a:t>‹#›</a:t>
            </a:fld>
            <a:endParaRPr lang="en-US"/>
          </a:p>
        </p:txBody>
      </p:sp>
    </p:spTree>
    <p:extLst>
      <p:ext uri="{BB962C8B-B14F-4D97-AF65-F5344CB8AC3E}">
        <p14:creationId xmlns:p14="http://schemas.microsoft.com/office/powerpoint/2010/main" val="9697607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616A-176D-41C7-8FC0-815DC3364E50}"/>
              </a:ext>
            </a:extLst>
          </p:cNvPr>
          <p:cNvSpPr>
            <a:spLocks noGrp="1"/>
          </p:cNvSpPr>
          <p:nvPr>
            <p:ph type="ctrTitle"/>
          </p:nvPr>
        </p:nvSpPr>
        <p:spPr/>
        <p:txBody>
          <a:bodyPr>
            <a:noAutofit/>
          </a:bodyPr>
          <a:lstStyle/>
          <a:p>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END USER COMPUTING.</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BICT 1101</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94158F-1A6E-4430-854C-952EAA8BC32C}"/>
              </a:ext>
            </a:extLst>
          </p:cNvPr>
          <p:cNvSpPr>
            <a:spLocks noGrp="1"/>
          </p:cNvSpPr>
          <p:nvPr>
            <p:ph type="subTitle" idx="1"/>
          </p:nvPr>
        </p:nvSpPr>
        <p:spPr/>
        <p:txBody>
          <a:bodyPr>
            <a:normAutofit fontScale="925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3: Spreadsheets </a:t>
            </a:r>
            <a:r>
              <a:rPr kumimoji="0" lang="en-US" sz="28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(Using Advanced Formulas)</a:t>
            </a:r>
            <a:endParaRPr lang="en-US" sz="2800" dirty="0"/>
          </a:p>
        </p:txBody>
      </p:sp>
    </p:spTree>
    <p:extLst>
      <p:ext uri="{BB962C8B-B14F-4D97-AF65-F5344CB8AC3E}">
        <p14:creationId xmlns:p14="http://schemas.microsoft.com/office/powerpoint/2010/main" val="165397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1D12-A4E9-4753-AAD7-AE1AB9297D93}"/>
              </a:ext>
            </a:extLst>
          </p:cNvPr>
          <p:cNvSpPr>
            <a:spLocks noGrp="1"/>
          </p:cNvSpPr>
          <p:nvPr>
            <p:ph type="title"/>
          </p:nvPr>
        </p:nvSpPr>
        <p:spPr>
          <a:xfrm>
            <a:off x="1584251" y="220073"/>
            <a:ext cx="9920361" cy="811285"/>
          </a:xfrm>
        </p:spPr>
        <p:txBody>
          <a:bodyPr>
            <a:normAutofit fontScale="90000"/>
          </a:bodyPr>
          <a:lstStyle/>
          <a:p>
            <a:r>
              <a:rPr lang="en-US" dirty="0"/>
              <a:t>CONTD…</a:t>
            </a:r>
            <a:br>
              <a:rPr lang="en-US" dirty="0"/>
            </a:br>
            <a:endParaRPr lang="en-US" dirty="0"/>
          </a:p>
        </p:txBody>
      </p:sp>
      <p:sp>
        <p:nvSpPr>
          <p:cNvPr id="3" name="Content Placeholder 2">
            <a:extLst>
              <a:ext uri="{FF2B5EF4-FFF2-40B4-BE49-F238E27FC236}">
                <a16:creationId xmlns:a16="http://schemas.microsoft.com/office/drawing/2014/main" id="{9CA4D099-58AB-4273-932E-0BDC2134A67E}"/>
              </a:ext>
            </a:extLst>
          </p:cNvPr>
          <p:cNvSpPr>
            <a:spLocks noGrp="1"/>
          </p:cNvSpPr>
          <p:nvPr>
            <p:ph idx="1"/>
          </p:nvPr>
        </p:nvSpPr>
        <p:spPr>
          <a:xfrm>
            <a:off x="1392865" y="1031358"/>
            <a:ext cx="10111747" cy="5401340"/>
          </a:xfrm>
        </p:spPr>
        <p:txBody>
          <a:bodyPr>
            <a:noAutofit/>
          </a:bodyPr>
          <a:lstStyle/>
          <a:p>
            <a:pPr marL="514350" indent="-457200">
              <a:lnSpc>
                <a:spcPct val="150000"/>
              </a:lnSpc>
              <a:buFont typeface="+mj-lt"/>
              <a:buAutoNum type="arabicPeriod" startAt="5"/>
            </a:pPr>
            <a:r>
              <a:rPr lang="en-US" sz="2000" dirty="0"/>
              <a:t>Click </a:t>
            </a:r>
            <a:r>
              <a:rPr lang="en-US" sz="2000" b="1" dirty="0"/>
              <a:t>OK</a:t>
            </a:r>
            <a:r>
              <a:rPr lang="en-US" sz="2000" dirty="0"/>
              <a:t> to accept the changes and close the dialog box. You see that </a:t>
            </a:r>
            <a:r>
              <a:rPr lang="en-US" sz="2000" b="1" dirty="0"/>
              <a:t>$1,657,100 </a:t>
            </a:r>
            <a:r>
              <a:rPr lang="en-US" sz="2000" dirty="0"/>
              <a:t>of </a:t>
            </a:r>
            <a:r>
              <a:rPr lang="en-US" sz="2000" dirty="0">
                <a:solidFill>
                  <a:schemeClr val="tx1">
                    <a:lumMod val="65000"/>
                    <a:lumOff val="35000"/>
                  </a:schemeClr>
                </a:solidFill>
              </a:rPr>
              <a:t>International Housing Inc. </a:t>
            </a:r>
            <a:r>
              <a:rPr lang="en-US" sz="2000" dirty="0"/>
              <a:t>December revenue came from properties valued in excess of $200,000.</a:t>
            </a:r>
          </a:p>
          <a:p>
            <a:pPr marL="514350" indent="-457200">
              <a:lnSpc>
                <a:spcPct val="150000"/>
              </a:lnSpc>
              <a:buFont typeface="+mj-lt"/>
              <a:buAutoNum type="arabicPeriod" startAt="5"/>
            </a:pPr>
            <a:r>
              <a:rPr lang="en-US" sz="2000" dirty="0"/>
              <a:t>If for some reason you need to </a:t>
            </a:r>
            <a:r>
              <a:rPr lang="en-US" sz="2000" b="1" dirty="0"/>
              <a:t>edit t</a:t>
            </a:r>
            <a:r>
              <a:rPr lang="en-US" sz="2000" dirty="0"/>
              <a:t>he formula, </a:t>
            </a:r>
            <a:r>
              <a:rPr lang="en-US" sz="2000" b="1" dirty="0"/>
              <a:t>select the cell </a:t>
            </a:r>
            <a:r>
              <a:rPr lang="en-US" sz="2000" dirty="0"/>
              <a:t>that contains the function, and on the </a:t>
            </a:r>
            <a:r>
              <a:rPr lang="en-US" sz="2000" b="1" dirty="0"/>
              <a:t>Formulas tab</a:t>
            </a:r>
            <a:r>
              <a:rPr lang="en-US" sz="2000" dirty="0"/>
              <a:t>, or in the </a:t>
            </a:r>
            <a:r>
              <a:rPr lang="en-US" sz="2000" b="1" dirty="0"/>
              <a:t>Formula Bar</a:t>
            </a:r>
            <a:r>
              <a:rPr lang="en-US" sz="2000" dirty="0"/>
              <a:t>, click the Insert </a:t>
            </a:r>
            <a:r>
              <a:rPr lang="en-US" sz="2000" dirty="0" err="1"/>
              <a:t>Functionbutton</a:t>
            </a:r>
            <a:r>
              <a:rPr lang="en-US" sz="2000" dirty="0"/>
              <a:t> to return to the Function Arguments dialog box.</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Take Note The result of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SUMIF formula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H5</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does not include the property value in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C15</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because the formula specified values greater than $200,000. To include this value, the criterion needs to be &gt;= (greater than or equal to).</a:t>
            </a:r>
          </a:p>
        </p:txBody>
      </p:sp>
    </p:spTree>
    <p:extLst>
      <p:ext uri="{BB962C8B-B14F-4D97-AF65-F5344CB8AC3E}">
        <p14:creationId xmlns:p14="http://schemas.microsoft.com/office/powerpoint/2010/main" val="301221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41E7-ABAB-4EA2-B88A-425E1BFFE380}"/>
              </a:ext>
            </a:extLst>
          </p:cNvPr>
          <p:cNvSpPr>
            <a:spLocks noGrp="1"/>
          </p:cNvSpPr>
          <p:nvPr>
            <p:ph type="title"/>
          </p:nvPr>
        </p:nvSpPr>
        <p:spPr>
          <a:xfrm>
            <a:off x="1594884" y="198807"/>
            <a:ext cx="9909728" cy="747971"/>
          </a:xfrm>
        </p:spPr>
        <p:txBody>
          <a:bodyPr/>
          <a:lstStyle/>
          <a:p>
            <a:r>
              <a:rPr lang="en-US" dirty="0"/>
              <a:t>CONTD…</a:t>
            </a:r>
          </a:p>
        </p:txBody>
      </p:sp>
      <p:sp>
        <p:nvSpPr>
          <p:cNvPr id="3" name="Content Placeholder 2">
            <a:extLst>
              <a:ext uri="{FF2B5EF4-FFF2-40B4-BE49-F238E27FC236}">
                <a16:creationId xmlns:a16="http://schemas.microsoft.com/office/drawing/2014/main" id="{8D9D54A0-A06B-487D-BBCE-6EB44299A472}"/>
              </a:ext>
            </a:extLst>
          </p:cNvPr>
          <p:cNvSpPr>
            <a:spLocks noGrp="1"/>
          </p:cNvSpPr>
          <p:nvPr>
            <p:ph idx="1"/>
          </p:nvPr>
        </p:nvSpPr>
        <p:spPr>
          <a:xfrm>
            <a:off x="1594884" y="946778"/>
            <a:ext cx="9909728" cy="4964444"/>
          </a:xfrm>
        </p:spPr>
        <p:txBody>
          <a:bodyPr>
            <a:noAutofit/>
          </a:bodyPr>
          <a:lstStyle/>
          <a:p>
            <a:pPr marL="514350" indent="-457200">
              <a:lnSpc>
                <a:spcPct val="150000"/>
              </a:lnSpc>
              <a:buClr>
                <a:srgbClr val="A53010"/>
              </a:buClr>
              <a:buFont typeface="+mj-lt"/>
              <a:buAutoNum type="arabicPeriod" startAt="7"/>
              <a:defRPr/>
            </a:pP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Click </a:t>
            </a:r>
            <a:r>
              <a:rPr kumimoji="0" lang="en-US" sz="2000" b="1" i="0" u="none" strike="noStrike" kern="1200" cap="none" spc="0" normalizeH="0" baseline="0" noProof="0" dirty="0">
                <a:ln>
                  <a:noFill/>
                </a:ln>
                <a:solidFill>
                  <a:prstClr val="black">
                    <a:lumMod val="75000"/>
                    <a:lumOff val="25000"/>
                  </a:prstClr>
                </a:solidFill>
                <a:effectLst/>
                <a:uLnTx/>
                <a:uFillTx/>
                <a:ea typeface="+mn-ea"/>
                <a:cs typeface="+mn-cs"/>
              </a:rPr>
              <a:t>OK</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 or press </a:t>
            </a:r>
            <a:r>
              <a:rPr kumimoji="0" lang="en-US" sz="2000" b="1" i="0" u="none" strike="noStrike" kern="1200" cap="none" spc="0" normalizeH="0" baseline="0" noProof="0" dirty="0">
                <a:ln>
                  <a:noFill/>
                </a:ln>
                <a:solidFill>
                  <a:prstClr val="black">
                    <a:lumMod val="75000"/>
                    <a:lumOff val="25000"/>
                  </a:prstClr>
                </a:solidFill>
                <a:effectLst/>
                <a:uLnTx/>
                <a:uFillTx/>
                <a:ea typeface="+mn-ea"/>
                <a:cs typeface="+mn-cs"/>
              </a:rPr>
              <a:t>Esc </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if you have no changes.</a:t>
            </a:r>
          </a:p>
          <a:p>
            <a:pPr marL="514350" indent="-457200">
              <a:lnSpc>
                <a:spcPct val="150000"/>
              </a:lnSpc>
              <a:buClr>
                <a:srgbClr val="A53010"/>
              </a:buClr>
              <a:buFont typeface="+mj-lt"/>
              <a:buAutoNum type="arabicPeriod" startAt="7"/>
              <a:defRPr/>
            </a:pP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Select </a:t>
            </a:r>
            <a:r>
              <a:rPr kumimoji="0" lang="en-US" sz="2000" b="1" i="0" u="none" strike="noStrike" kern="1200" cap="none" spc="0" normalizeH="0" baseline="0" noProof="0" dirty="0">
                <a:ln>
                  <a:noFill/>
                </a:ln>
                <a:solidFill>
                  <a:prstClr val="black">
                    <a:lumMod val="75000"/>
                    <a:lumOff val="25000"/>
                  </a:prstClr>
                </a:solidFill>
                <a:effectLst/>
                <a:uLnTx/>
                <a:uFillTx/>
                <a:ea typeface="+mn-ea"/>
                <a:cs typeface="+mn-cs"/>
              </a:rPr>
              <a:t>cell H6, </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and then in the </a:t>
            </a:r>
            <a:r>
              <a:rPr kumimoji="0" lang="en-US" sz="2000" b="1" i="0" u="none" strike="noStrike" kern="1200" cap="none" spc="0" normalizeH="0" baseline="0" noProof="0" dirty="0">
                <a:ln>
                  <a:noFill/>
                </a:ln>
                <a:solidFill>
                  <a:prstClr val="black">
                    <a:lumMod val="75000"/>
                    <a:lumOff val="25000"/>
                  </a:prstClr>
                </a:solidFill>
                <a:effectLst/>
                <a:uLnTx/>
                <a:uFillTx/>
                <a:ea typeface="+mn-ea"/>
                <a:cs typeface="+mn-cs"/>
              </a:rPr>
              <a:t>Function Library group</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 click </a:t>
            </a:r>
            <a:r>
              <a:rPr kumimoji="0" lang="en-US" sz="2000" b="1" i="0" u="none" strike="noStrike" kern="1200" cap="none" spc="0" normalizeH="0" baseline="0" noProof="0" dirty="0">
                <a:ln>
                  <a:noFill/>
                </a:ln>
                <a:solidFill>
                  <a:prstClr val="black">
                    <a:lumMod val="75000"/>
                    <a:lumOff val="25000"/>
                  </a:prstClr>
                </a:solidFill>
                <a:effectLst/>
                <a:uLnTx/>
                <a:uFillTx/>
                <a:ea typeface="+mn-ea"/>
                <a:cs typeface="+mn-cs"/>
              </a:rPr>
              <a:t>Recently Used </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and then click </a:t>
            </a:r>
            <a:r>
              <a:rPr kumimoji="0" lang="en-US" sz="2000" b="1" i="0" u="none" strike="noStrike" kern="1200" cap="none" spc="0" normalizeH="0" baseline="0" noProof="0" dirty="0">
                <a:ln>
                  <a:noFill/>
                </a:ln>
                <a:solidFill>
                  <a:prstClr val="black">
                    <a:lumMod val="75000"/>
                    <a:lumOff val="25000"/>
                  </a:prstClr>
                </a:solidFill>
                <a:effectLst/>
                <a:uLnTx/>
                <a:uFillTx/>
                <a:ea typeface="+mn-ea"/>
                <a:cs typeface="+mn-cs"/>
              </a:rPr>
              <a:t>SUMIF</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 to once again open the </a:t>
            </a:r>
            <a:r>
              <a:rPr kumimoji="0" lang="en-US" sz="2000" b="1" i="0" u="none" strike="noStrike" kern="1200" cap="none" spc="0" normalizeH="0" baseline="0" noProof="0" dirty="0">
                <a:ln>
                  <a:noFill/>
                </a:ln>
                <a:solidFill>
                  <a:prstClr val="black">
                    <a:lumMod val="75000"/>
                    <a:lumOff val="25000"/>
                  </a:prstClr>
                </a:solidFill>
                <a:effectLst/>
                <a:uLnTx/>
                <a:uFillTx/>
                <a:ea typeface="+mn-ea"/>
                <a:cs typeface="+mn-cs"/>
              </a:rPr>
              <a:t>Function Arguments dialog box</a:t>
            </a:r>
            <a:r>
              <a:rPr kumimoji="0" lang="en-US" sz="2000" b="0" i="0" u="none" strike="noStrike" kern="1200" cap="none" spc="0" normalizeH="0" baseline="0" noProof="0" dirty="0">
                <a:ln>
                  <a:noFill/>
                </a:ln>
                <a:solidFill>
                  <a:prstClr val="black">
                    <a:lumMod val="75000"/>
                    <a:lumOff val="25000"/>
                  </a:prstClr>
                </a:solidFill>
                <a:effectLst/>
                <a:uLnTx/>
                <a:uFillTx/>
                <a:ea typeface="+mn-ea"/>
                <a:cs typeface="+mn-cs"/>
              </a:rPr>
              <a:t>. The insertion point should be in the Range box.</a:t>
            </a:r>
            <a:endParaRPr lang="en-US" sz="2000" dirty="0"/>
          </a:p>
          <a:p>
            <a:pPr>
              <a:lnSpc>
                <a:spcPct val="150000"/>
              </a:lnSpc>
            </a:pPr>
            <a:r>
              <a:rPr lang="en-US" sz="2000" dirty="0"/>
              <a:t>Take Note When you click Recently Used, the last function that you used appears at the top of the list. Similarly, when you click </a:t>
            </a:r>
            <a:r>
              <a:rPr lang="en-US" sz="2000" b="1" dirty="0"/>
              <a:t>Insert Function,</a:t>
            </a:r>
            <a:r>
              <a:rPr lang="en-US" sz="2000" dirty="0"/>
              <a:t> the </a:t>
            </a:r>
            <a:r>
              <a:rPr lang="en-US" sz="2000" b="1" dirty="0"/>
              <a:t>Insert Function dialog box </a:t>
            </a:r>
            <a:r>
              <a:rPr lang="en-US" sz="2000" dirty="0"/>
              <a:t>opens with the last used function highlighted.</a:t>
            </a:r>
          </a:p>
          <a:p>
            <a:pPr marL="514350" indent="-457200">
              <a:lnSpc>
                <a:spcPct val="150000"/>
              </a:lnSpc>
              <a:buFont typeface="+mj-lt"/>
              <a:buAutoNum type="arabicPeriod" startAt="9"/>
            </a:pPr>
            <a:r>
              <a:rPr lang="en-US" sz="2000" dirty="0"/>
              <a:t>In the </a:t>
            </a:r>
            <a:r>
              <a:rPr lang="en-US" sz="2000" b="1" dirty="0"/>
              <a:t>Range</a:t>
            </a:r>
            <a:r>
              <a:rPr lang="en-US" sz="2000" dirty="0"/>
              <a:t> field, select </a:t>
            </a:r>
            <a:r>
              <a:rPr lang="en-US" sz="2000" b="1" dirty="0"/>
              <a:t>cells E5:E16</a:t>
            </a:r>
            <a:r>
              <a:rPr lang="en-US" sz="2000" dirty="0"/>
              <a:t>. The selected range is automatically entered into the text box. Press </a:t>
            </a:r>
            <a:r>
              <a:rPr lang="en-US" sz="2000" b="1" dirty="0"/>
              <a:t>Tab</a:t>
            </a:r>
            <a:r>
              <a:rPr lang="en-US" sz="2000" dirty="0"/>
              <a:t>.</a:t>
            </a:r>
          </a:p>
        </p:txBody>
      </p:sp>
    </p:spTree>
    <p:extLst>
      <p:ext uri="{BB962C8B-B14F-4D97-AF65-F5344CB8AC3E}">
        <p14:creationId xmlns:p14="http://schemas.microsoft.com/office/powerpoint/2010/main" val="3973806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5321-FB17-4B80-95D8-896B86D56F84}"/>
              </a:ext>
            </a:extLst>
          </p:cNvPr>
          <p:cNvSpPr>
            <a:spLocks noGrp="1"/>
          </p:cNvSpPr>
          <p:nvPr>
            <p:ph type="title"/>
          </p:nvPr>
        </p:nvSpPr>
        <p:spPr>
          <a:xfrm>
            <a:off x="1605516" y="306333"/>
            <a:ext cx="9899096" cy="767555"/>
          </a:xfrm>
        </p:spPr>
        <p:txBody>
          <a:bodyPr/>
          <a:lstStyle/>
          <a:p>
            <a:r>
              <a:rPr lang="en-US" dirty="0"/>
              <a:t>CONTD…</a:t>
            </a:r>
          </a:p>
        </p:txBody>
      </p:sp>
      <p:sp>
        <p:nvSpPr>
          <p:cNvPr id="3" name="Content Placeholder 2">
            <a:extLst>
              <a:ext uri="{FF2B5EF4-FFF2-40B4-BE49-F238E27FC236}">
                <a16:creationId xmlns:a16="http://schemas.microsoft.com/office/drawing/2014/main" id="{91603D3B-E0FA-4363-A34F-4893EE12A8F4}"/>
              </a:ext>
            </a:extLst>
          </p:cNvPr>
          <p:cNvSpPr>
            <a:spLocks noGrp="1"/>
          </p:cNvSpPr>
          <p:nvPr>
            <p:ph idx="1"/>
          </p:nvPr>
        </p:nvSpPr>
        <p:spPr>
          <a:xfrm>
            <a:off x="1605516" y="1073888"/>
            <a:ext cx="9899096" cy="4837334"/>
          </a:xfrm>
        </p:spPr>
        <p:txBody>
          <a:bodyPr>
            <a:no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Take Note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do not need to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collapse the dialog box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as you did in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 3.</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directly highlight the range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the dialog box is not in the way. Another option is to move the dialog box by dragging the title bar.</a:t>
            </a:r>
          </a:p>
          <a:p>
            <a:pPr marL="457200" marR="0" lvl="0"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lang="en-US" sz="2000" dirty="0"/>
              <a:t>In the </a:t>
            </a:r>
            <a:r>
              <a:rPr lang="en-US" sz="2000" b="1" dirty="0"/>
              <a:t>Criteria box</a:t>
            </a:r>
            <a:r>
              <a:rPr lang="en-US" sz="2000" dirty="0"/>
              <a:t>, type </a:t>
            </a:r>
            <a:r>
              <a:rPr lang="en-US" sz="2000" b="1" dirty="0"/>
              <a:t>&lt;3%</a:t>
            </a:r>
            <a:r>
              <a:rPr lang="en-US" sz="2000" dirty="0"/>
              <a:t> and then press </a:t>
            </a:r>
            <a:r>
              <a:rPr lang="en-US" sz="2000" b="1" dirty="0"/>
              <a:t>Tab</a:t>
            </a:r>
            <a:r>
              <a:rPr lang="en-US" sz="2000" dirty="0"/>
              <a:t>. You enter the </a:t>
            </a:r>
            <a:r>
              <a:rPr lang="en-US" sz="2000" b="1" dirty="0"/>
              <a:t>criteria</a:t>
            </a:r>
            <a:r>
              <a:rPr lang="en-US" sz="2000" dirty="0"/>
              <a:t> to look at </a:t>
            </a:r>
            <a:r>
              <a:rPr lang="en-US" sz="2000" b="1" dirty="0"/>
              <a:t>column E</a:t>
            </a:r>
            <a:r>
              <a:rPr lang="en-US" sz="2000" dirty="0"/>
              <a:t> and find values less than 3%.</a:t>
            </a:r>
          </a:p>
          <a:p>
            <a:pPr marL="457200" marR="0" lvl="0"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lang="en-US" sz="2000" dirty="0"/>
              <a:t>In the </a:t>
            </a:r>
            <a:r>
              <a:rPr lang="en-US" sz="2000" b="1" dirty="0" err="1"/>
              <a:t>Sum_range</a:t>
            </a:r>
            <a:r>
              <a:rPr lang="en-US" sz="2000" b="1" dirty="0"/>
              <a:t> </a:t>
            </a:r>
            <a:r>
              <a:rPr lang="en-US" sz="2000" dirty="0"/>
              <a:t>field, select cells </a:t>
            </a:r>
            <a:r>
              <a:rPr lang="en-US" sz="2000" b="1" dirty="0"/>
              <a:t>C5:C16</a:t>
            </a:r>
            <a:r>
              <a:rPr lang="en-US" sz="2000" dirty="0"/>
              <a:t>. The formula in </a:t>
            </a:r>
            <a:r>
              <a:rPr lang="en-US" sz="2000" b="1" dirty="0"/>
              <a:t>H6</a:t>
            </a:r>
            <a:r>
              <a:rPr lang="en-US" sz="2000" dirty="0"/>
              <a:t> is different than the formula in </a:t>
            </a:r>
            <a:r>
              <a:rPr lang="en-US" sz="2000" b="1" dirty="0"/>
              <a:t>H5</a:t>
            </a:r>
            <a:r>
              <a:rPr lang="en-US" sz="2000" dirty="0"/>
              <a:t>. </a:t>
            </a:r>
          </a:p>
          <a:p>
            <a:pPr lvl="1">
              <a:lnSpc>
                <a:spcPct val="150000"/>
              </a:lnSpc>
              <a:buClr>
                <a:srgbClr val="A53010"/>
              </a:buClr>
              <a:defRPr/>
            </a:pPr>
            <a:r>
              <a:rPr lang="en-US" sz="2000" dirty="0"/>
              <a:t>In </a:t>
            </a:r>
            <a:r>
              <a:rPr lang="en-US" sz="2000" b="1" dirty="0"/>
              <a:t>H6</a:t>
            </a:r>
            <a:r>
              <a:rPr lang="en-US" sz="2000" dirty="0"/>
              <a:t>, the </a:t>
            </a:r>
            <a:r>
              <a:rPr lang="en-US" sz="2000" b="1" dirty="0"/>
              <a:t>criteria range </a:t>
            </a:r>
            <a:r>
              <a:rPr lang="en-US" sz="2000" dirty="0"/>
              <a:t>is different than the </a:t>
            </a:r>
            <a:r>
              <a:rPr lang="en-US" sz="2000" b="1" dirty="0"/>
              <a:t>sum range</a:t>
            </a:r>
            <a:r>
              <a:rPr lang="en-US" sz="2000" dirty="0"/>
              <a:t>. </a:t>
            </a:r>
          </a:p>
          <a:p>
            <a:pPr lvl="1">
              <a:lnSpc>
                <a:spcPct val="150000"/>
              </a:lnSpc>
              <a:buClr>
                <a:srgbClr val="A53010"/>
              </a:buClr>
              <a:defRPr/>
            </a:pPr>
            <a:r>
              <a:rPr lang="en-US" sz="2000" dirty="0"/>
              <a:t>In </a:t>
            </a:r>
            <a:r>
              <a:rPr lang="en-US" sz="2000" b="1" dirty="0"/>
              <a:t>H5</a:t>
            </a:r>
            <a:r>
              <a:rPr lang="en-US" sz="2000" dirty="0"/>
              <a:t>, the </a:t>
            </a:r>
            <a:r>
              <a:rPr lang="en-US" sz="2000" b="1" dirty="0"/>
              <a:t>criteria range </a:t>
            </a:r>
            <a:r>
              <a:rPr lang="en-US" sz="2000" dirty="0"/>
              <a:t>and the </a:t>
            </a:r>
            <a:r>
              <a:rPr lang="en-US" sz="2000" b="1" dirty="0"/>
              <a:t>sum range </a:t>
            </a:r>
            <a:r>
              <a:rPr lang="en-US" sz="2000" dirty="0"/>
              <a:t>are the </a:t>
            </a:r>
            <a:r>
              <a:rPr lang="en-US" sz="2000" b="1" dirty="0"/>
              <a:t>same</a:t>
            </a:r>
            <a:r>
              <a:rPr lang="en-US" sz="2000" dirty="0"/>
              <a:t>. </a:t>
            </a:r>
          </a:p>
          <a:p>
            <a:pPr marL="457200" lvl="1" indent="0">
              <a:buNone/>
            </a:pPr>
            <a:endParaRPr lang="en-US" sz="2000" dirty="0"/>
          </a:p>
        </p:txBody>
      </p:sp>
    </p:spTree>
    <p:extLst>
      <p:ext uri="{BB962C8B-B14F-4D97-AF65-F5344CB8AC3E}">
        <p14:creationId xmlns:p14="http://schemas.microsoft.com/office/powerpoint/2010/main" val="366777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8865-562E-4654-8F9B-BF921A6E9EAE}"/>
              </a:ext>
            </a:extLst>
          </p:cNvPr>
          <p:cNvSpPr>
            <a:spLocks noGrp="1"/>
          </p:cNvSpPr>
          <p:nvPr>
            <p:ph type="title"/>
          </p:nvPr>
        </p:nvSpPr>
        <p:spPr>
          <a:xfrm>
            <a:off x="1648047" y="306333"/>
            <a:ext cx="9856565" cy="778188"/>
          </a:xfrm>
        </p:spPr>
        <p:txBody>
          <a:bodyPr/>
          <a:lstStyle/>
          <a:p>
            <a:r>
              <a:rPr lang="en-US" dirty="0"/>
              <a:t>CONTD…</a:t>
            </a:r>
          </a:p>
        </p:txBody>
      </p:sp>
      <p:sp>
        <p:nvSpPr>
          <p:cNvPr id="3" name="Content Placeholder 2">
            <a:extLst>
              <a:ext uri="{FF2B5EF4-FFF2-40B4-BE49-F238E27FC236}">
                <a16:creationId xmlns:a16="http://schemas.microsoft.com/office/drawing/2014/main" id="{48335AAB-888B-4069-B2EF-61D9D47B0A82}"/>
              </a:ext>
            </a:extLst>
          </p:cNvPr>
          <p:cNvSpPr>
            <a:spLocks noGrp="1"/>
          </p:cNvSpPr>
          <p:nvPr>
            <p:ph idx="1"/>
          </p:nvPr>
        </p:nvSpPr>
        <p:spPr>
          <a:xfrm>
            <a:off x="1648047" y="1084521"/>
            <a:ext cx="9856565" cy="4826701"/>
          </a:xfrm>
        </p:spPr>
        <p:txBody>
          <a:bodyPr/>
          <a:lstStyle/>
          <a:p>
            <a:pPr marL="914400" lvl="1" indent="-457200">
              <a:lnSpc>
                <a:spcPct val="150000"/>
              </a:lnSpc>
              <a:buClr>
                <a:srgbClr val="A53010"/>
              </a:buClr>
              <a:defRPr/>
            </a:pP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H6</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SUMIF checks for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values in column E </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are less than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3%</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E8</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the first one) and finds the value in the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same row </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C</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C8</a:t>
            </a:r>
            <a:r>
              <a:rPr kumimoji="0" lang="en-US" sz="2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this case) and adds this to the total. </a:t>
            </a:r>
          </a:p>
          <a:p>
            <a:pPr marL="914400" lvl="1" indent="-457200">
              <a:lnSpc>
                <a:spcPct val="150000"/>
              </a:lnSpc>
              <a:buClr>
                <a:srgbClr val="A53010"/>
              </a:buClr>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accept your changes and close the dialog box. Excel returns a value of $1,134,200.</a:t>
            </a:r>
          </a:p>
          <a:p>
            <a:endParaRPr lang="en-US" dirty="0"/>
          </a:p>
        </p:txBody>
      </p:sp>
    </p:spTree>
    <p:extLst>
      <p:ext uri="{BB962C8B-B14F-4D97-AF65-F5344CB8AC3E}">
        <p14:creationId xmlns:p14="http://schemas.microsoft.com/office/powerpoint/2010/main" val="407863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CBFCE-281E-4C63-9FBD-6449E80E025E}"/>
              </a:ext>
            </a:extLst>
          </p:cNvPr>
          <p:cNvSpPr>
            <a:spLocks noGrp="1"/>
          </p:cNvSpPr>
          <p:nvPr>
            <p:ph type="title"/>
          </p:nvPr>
        </p:nvSpPr>
        <p:spPr>
          <a:xfrm>
            <a:off x="1637414" y="220072"/>
            <a:ext cx="9867198" cy="832551"/>
          </a:xfrm>
        </p:spPr>
        <p:txBody>
          <a:bodyPr/>
          <a:lstStyle/>
          <a:p>
            <a:r>
              <a:rPr lang="en-US" dirty="0"/>
              <a:t>CONTD…</a:t>
            </a:r>
          </a:p>
        </p:txBody>
      </p:sp>
      <p:sp>
        <p:nvSpPr>
          <p:cNvPr id="3" name="Content Placeholder 2">
            <a:extLst>
              <a:ext uri="{FF2B5EF4-FFF2-40B4-BE49-F238E27FC236}">
                <a16:creationId xmlns:a16="http://schemas.microsoft.com/office/drawing/2014/main" id="{FCFEA17C-1176-48DD-8F5C-D6FC481B120B}"/>
              </a:ext>
            </a:extLst>
          </p:cNvPr>
          <p:cNvSpPr>
            <a:spLocks noGrp="1"/>
          </p:cNvSpPr>
          <p:nvPr>
            <p:ph idx="1"/>
          </p:nvPr>
        </p:nvSpPr>
        <p:spPr>
          <a:xfrm>
            <a:off x="1637414" y="1052623"/>
            <a:ext cx="9867198" cy="4858599"/>
          </a:xfrm>
        </p:spPr>
        <p:txBody>
          <a:bodyPr>
            <a:noAutofit/>
          </a:bodyPr>
          <a:lstStyle/>
          <a:p>
            <a:pPr marL="0" indent="0">
              <a:lnSpc>
                <a:spcPct val="150000"/>
              </a:lnSpc>
              <a:buNone/>
            </a:pPr>
            <a:r>
              <a:rPr lang="en-US" sz="2000" b="1" dirty="0"/>
              <a:t>Using SUMIFS</a:t>
            </a:r>
          </a:p>
          <a:p>
            <a:pPr>
              <a:lnSpc>
                <a:spcPct val="150000"/>
              </a:lnSpc>
            </a:pPr>
            <a:r>
              <a:rPr lang="en-US" sz="2000" dirty="0"/>
              <a:t>The </a:t>
            </a:r>
            <a:r>
              <a:rPr lang="en-US" sz="2000" b="1" dirty="0"/>
              <a:t>SUMIFS </a:t>
            </a:r>
            <a:r>
              <a:rPr lang="en-US" sz="2000" dirty="0"/>
              <a:t>function</a:t>
            </a:r>
            <a:r>
              <a:rPr lang="en-US" sz="2000" b="1" dirty="0"/>
              <a:t> adds cells in a range </a:t>
            </a:r>
            <a:r>
              <a:rPr lang="en-US" sz="2000" dirty="0"/>
              <a:t>that meet </a:t>
            </a:r>
            <a:r>
              <a:rPr lang="en-US" sz="2000" b="1" dirty="0"/>
              <a:t>multiple criteria</a:t>
            </a:r>
            <a:r>
              <a:rPr lang="en-US" sz="2000" dirty="0"/>
              <a:t>. </a:t>
            </a:r>
          </a:p>
          <a:p>
            <a:pPr>
              <a:lnSpc>
                <a:spcPct val="150000"/>
              </a:lnSpc>
            </a:pPr>
            <a:r>
              <a:rPr lang="en-US" sz="2000" dirty="0"/>
              <a:t>It is important to note that the </a:t>
            </a:r>
            <a:r>
              <a:rPr lang="en-US" sz="2000" b="1" dirty="0"/>
              <a:t>order of arguments </a:t>
            </a:r>
            <a:r>
              <a:rPr lang="en-US" sz="2000" dirty="0"/>
              <a:t>in this function is </a:t>
            </a:r>
            <a:r>
              <a:rPr lang="en-US" sz="2000" b="1" dirty="0"/>
              <a:t>different</a:t>
            </a:r>
            <a:r>
              <a:rPr lang="en-US" sz="2000" dirty="0"/>
              <a:t> from the order used with </a:t>
            </a:r>
            <a:r>
              <a:rPr lang="en-US" sz="2000" b="1" dirty="0"/>
              <a:t>SUMIF</a:t>
            </a:r>
            <a:r>
              <a:rPr lang="en-US" sz="2000" dirty="0"/>
              <a:t>. </a:t>
            </a:r>
          </a:p>
          <a:p>
            <a:pPr>
              <a:lnSpc>
                <a:spcPct val="150000"/>
              </a:lnSpc>
            </a:pPr>
            <a:r>
              <a:rPr lang="en-US" sz="2000" dirty="0"/>
              <a:t>In a SUMIF formula, the </a:t>
            </a:r>
            <a:r>
              <a:rPr lang="en-US" sz="2000" b="1" dirty="0" err="1"/>
              <a:t>Sum_range</a:t>
            </a:r>
            <a:r>
              <a:rPr lang="en-US" sz="2000" b="1" dirty="0"/>
              <a:t> </a:t>
            </a:r>
            <a:r>
              <a:rPr lang="en-US" sz="2000" dirty="0"/>
              <a:t>argument is the </a:t>
            </a:r>
            <a:r>
              <a:rPr lang="en-US" sz="2000" b="1" dirty="0"/>
              <a:t>third argument</a:t>
            </a:r>
            <a:r>
              <a:rPr lang="en-US" sz="2000" dirty="0"/>
              <a:t>; in SUMIFS, however, it is the </a:t>
            </a:r>
            <a:r>
              <a:rPr lang="en-US" sz="2000" b="1" dirty="0"/>
              <a:t>first argument</a:t>
            </a:r>
            <a:r>
              <a:rPr lang="en-US" sz="2000" dirty="0"/>
              <a:t>. </a:t>
            </a:r>
          </a:p>
          <a:p>
            <a:pPr>
              <a:lnSpc>
                <a:spcPct val="150000"/>
              </a:lnSpc>
            </a:pPr>
            <a:r>
              <a:rPr lang="en-US" sz="2000" dirty="0"/>
              <a:t>We will create and use </a:t>
            </a:r>
            <a:r>
              <a:rPr lang="en-US" sz="2000" b="1" dirty="0"/>
              <a:t>two</a:t>
            </a:r>
            <a:r>
              <a:rPr lang="en-US" sz="2000" dirty="0"/>
              <a:t> SUMIFS formulas, each of which </a:t>
            </a:r>
            <a:r>
              <a:rPr lang="en-US" sz="2000" b="1" dirty="0"/>
              <a:t>analyzes data </a:t>
            </a:r>
            <a:r>
              <a:rPr lang="en-US" sz="2000" dirty="0"/>
              <a:t>based on </a:t>
            </a:r>
            <a:r>
              <a:rPr lang="en-US" sz="2000" b="1" dirty="0"/>
              <a:t>two criteria</a:t>
            </a:r>
            <a:r>
              <a:rPr lang="en-US" sz="2000" dirty="0"/>
              <a:t>. </a:t>
            </a:r>
          </a:p>
        </p:txBody>
      </p:sp>
    </p:spTree>
    <p:extLst>
      <p:ext uri="{BB962C8B-B14F-4D97-AF65-F5344CB8AC3E}">
        <p14:creationId xmlns:p14="http://schemas.microsoft.com/office/powerpoint/2010/main" val="490120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A559-1FA6-4826-805A-B86DAC0C9E51}"/>
              </a:ext>
            </a:extLst>
          </p:cNvPr>
          <p:cNvSpPr>
            <a:spLocks noGrp="1"/>
          </p:cNvSpPr>
          <p:nvPr>
            <p:ph type="title"/>
          </p:nvPr>
        </p:nvSpPr>
        <p:spPr>
          <a:xfrm>
            <a:off x="1605516" y="198808"/>
            <a:ext cx="9899096" cy="86444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7" name="Content Placeholder 6">
            <a:extLst>
              <a:ext uri="{FF2B5EF4-FFF2-40B4-BE49-F238E27FC236}">
                <a16:creationId xmlns:a16="http://schemas.microsoft.com/office/drawing/2014/main" id="{FA70F326-8F37-4E84-8839-63B474860335}"/>
              </a:ext>
            </a:extLst>
          </p:cNvPr>
          <p:cNvSpPr>
            <a:spLocks noGrp="1"/>
          </p:cNvSpPr>
          <p:nvPr>
            <p:ph idx="1"/>
          </p:nvPr>
        </p:nvSpPr>
        <p:spPr>
          <a:xfrm>
            <a:off x="1605516" y="1063256"/>
            <a:ext cx="9899096" cy="4847966"/>
          </a:xfrm>
        </p:spPr>
        <p:txBody>
          <a:bodyPr>
            <a:normAutofit fontScale="92500" lnSpcReduction="10000"/>
          </a:bodyPr>
          <a:lstStyle/>
          <a:p>
            <a:pPr>
              <a:lnSpc>
                <a:spcPct val="150000"/>
              </a:lnSpc>
            </a:pPr>
            <a:r>
              <a:rPr lang="en-US" sz="2400" dirty="0"/>
              <a:t>The </a:t>
            </a:r>
            <a:r>
              <a:rPr lang="en-US" sz="2400" b="1" dirty="0"/>
              <a:t>first SUMIFS </a:t>
            </a:r>
            <a:r>
              <a:rPr lang="en-US" sz="2400" dirty="0"/>
              <a:t>formula </a:t>
            </a:r>
            <a:r>
              <a:rPr lang="en-US" sz="2400" b="1" dirty="0"/>
              <a:t>adds the selling price </a:t>
            </a:r>
            <a:r>
              <a:rPr lang="en-US" sz="2400" dirty="0"/>
              <a:t>of the properties that International Housing Inc sold for </a:t>
            </a:r>
            <a:r>
              <a:rPr lang="en-US" sz="2400" b="1" dirty="0"/>
              <a:t>more than $200,000 </a:t>
            </a:r>
            <a:r>
              <a:rPr lang="en-US" sz="2400" dirty="0"/>
              <a:t>and that were on the market </a:t>
            </a:r>
            <a:r>
              <a:rPr lang="en-US" sz="2400" b="1" dirty="0"/>
              <a:t>60 days or less</a:t>
            </a:r>
            <a:r>
              <a:rPr lang="en-US" sz="2400" dirty="0"/>
              <a:t>. </a:t>
            </a:r>
          </a:p>
          <a:p>
            <a:pPr>
              <a:lnSpc>
                <a:spcPct val="150000"/>
              </a:lnSpc>
            </a:pPr>
            <a:r>
              <a:rPr lang="en-US" sz="2400" dirty="0"/>
              <a:t>The </a:t>
            </a:r>
            <a:r>
              <a:rPr lang="en-US" sz="2400" b="1" dirty="0"/>
              <a:t>second formula </a:t>
            </a:r>
            <a:r>
              <a:rPr lang="en-US" sz="2400" dirty="0"/>
              <a:t>adds the </a:t>
            </a:r>
            <a:r>
              <a:rPr lang="en-US" sz="2400" b="1" dirty="0"/>
              <a:t>properties</a:t>
            </a:r>
            <a:r>
              <a:rPr lang="en-US" sz="2400" dirty="0"/>
              <a:t> that </a:t>
            </a:r>
            <a:r>
              <a:rPr lang="en-US" sz="2400" b="1" dirty="0"/>
              <a:t>sold at less than 3% difference </a:t>
            </a:r>
            <a:r>
              <a:rPr lang="en-US" sz="2400" dirty="0"/>
              <a:t>from their listed price </a:t>
            </a:r>
            <a:r>
              <a:rPr lang="en-US" sz="2400" b="1" dirty="0"/>
              <a:t>within 60 days</a:t>
            </a:r>
            <a:r>
              <a:rPr lang="en-US" sz="2400" dirty="0"/>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H7</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Formulas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Library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Function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Search</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 a function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SUMIFS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Go</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SUMIFS is highlighted in the Select a function box.</a:t>
            </a:r>
          </a:p>
          <a:p>
            <a:endParaRPr lang="en-US" dirty="0"/>
          </a:p>
        </p:txBody>
      </p:sp>
    </p:spTree>
    <p:extLst>
      <p:ext uri="{BB962C8B-B14F-4D97-AF65-F5344CB8AC3E}">
        <p14:creationId xmlns:p14="http://schemas.microsoft.com/office/powerpoint/2010/main" val="400990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8041-D148-4A41-81B2-3A9792C20025}"/>
              </a:ext>
            </a:extLst>
          </p:cNvPr>
          <p:cNvSpPr>
            <a:spLocks noGrp="1"/>
          </p:cNvSpPr>
          <p:nvPr>
            <p:ph type="title"/>
          </p:nvPr>
        </p:nvSpPr>
        <p:spPr>
          <a:xfrm>
            <a:off x="1594884" y="177543"/>
            <a:ext cx="9909728" cy="885713"/>
          </a:xfrm>
        </p:spPr>
        <p:txBody>
          <a:bodyPr/>
          <a:lstStyle/>
          <a:p>
            <a:r>
              <a:rPr lang="en-US" dirty="0"/>
              <a:t>CONTD…</a:t>
            </a:r>
          </a:p>
        </p:txBody>
      </p:sp>
      <p:sp>
        <p:nvSpPr>
          <p:cNvPr id="3" name="Content Placeholder 2">
            <a:extLst>
              <a:ext uri="{FF2B5EF4-FFF2-40B4-BE49-F238E27FC236}">
                <a16:creationId xmlns:a16="http://schemas.microsoft.com/office/drawing/2014/main" id="{7655B280-51A7-4A26-A130-3A36D11D8EE1}"/>
              </a:ext>
            </a:extLst>
          </p:cNvPr>
          <p:cNvSpPr>
            <a:spLocks noGrp="1"/>
          </p:cNvSpPr>
          <p:nvPr>
            <p:ph idx="1"/>
          </p:nvPr>
        </p:nvSpPr>
        <p:spPr>
          <a:xfrm>
            <a:off x="1594884" y="1063256"/>
            <a:ext cx="9909728" cy="4847966"/>
          </a:xfrm>
        </p:spPr>
        <p:txBody>
          <a:bodyPr>
            <a:normAutofit fontScale="85000" lnSpcReduction="10000"/>
          </a:bodyPr>
          <a:lstStyle/>
          <a:p>
            <a:pPr marL="914400" lvl="1" indent="-457200">
              <a:lnSpc>
                <a:spcPct val="150000"/>
              </a:lnSpc>
              <a:buFont typeface="+mj-lt"/>
              <a:buAutoNum type="arabicPeriod" startAt="3"/>
            </a:pPr>
            <a:r>
              <a:rPr lang="en-US" sz="2400" dirty="0"/>
              <a:t>Click </a:t>
            </a:r>
            <a:r>
              <a:rPr lang="en-US" sz="2400" b="1" dirty="0"/>
              <a:t>OK</a:t>
            </a:r>
            <a:r>
              <a:rPr lang="en-US" sz="2400" dirty="0"/>
              <a:t> to accept the function.</a:t>
            </a:r>
          </a:p>
          <a:p>
            <a:pPr marL="914400" lvl="1" indent="-457200">
              <a:lnSpc>
                <a:spcPct val="150000"/>
              </a:lnSpc>
              <a:buFont typeface="+mj-lt"/>
              <a:buAutoNum type="arabicPeriod" startAt="3"/>
            </a:pPr>
            <a:r>
              <a:rPr lang="en-US" sz="2400" dirty="0"/>
              <a:t>In the </a:t>
            </a:r>
            <a:r>
              <a:rPr lang="en-US" sz="2400" b="1" dirty="0"/>
              <a:t>Function Arguments dialog box</a:t>
            </a:r>
            <a:r>
              <a:rPr lang="en-US" sz="2400" dirty="0"/>
              <a:t>, in the </a:t>
            </a:r>
            <a:r>
              <a:rPr lang="en-US" sz="2400" b="1" dirty="0" err="1"/>
              <a:t>Sum_range</a:t>
            </a:r>
            <a:r>
              <a:rPr lang="en-US" sz="2400" b="1" dirty="0"/>
              <a:t> box</a:t>
            </a:r>
            <a:r>
              <a:rPr lang="en-US" sz="2400" dirty="0"/>
              <a:t>, select cells </a:t>
            </a:r>
            <a:r>
              <a:rPr lang="en-US" sz="2400" b="1" dirty="0"/>
              <a:t>C5:C16. </a:t>
            </a:r>
            <a:r>
              <a:rPr lang="en-US" sz="2400" dirty="0"/>
              <a:t>This adds your cell range to the argument of the formula.</a:t>
            </a:r>
          </a:p>
          <a:p>
            <a:pPr marL="914400" lvl="1" indent="-457200">
              <a:lnSpc>
                <a:spcPct val="150000"/>
              </a:lnSpc>
              <a:buFont typeface="+mj-lt"/>
              <a:buAutoNum type="arabicPeriod" startAt="3"/>
            </a:pPr>
            <a:r>
              <a:rPr lang="en-US" sz="2400" dirty="0"/>
              <a:t>In the </a:t>
            </a:r>
            <a:r>
              <a:rPr lang="en-US" sz="2400" b="1" dirty="0"/>
              <a:t>Criteria_range1 box</a:t>
            </a:r>
            <a:r>
              <a:rPr lang="en-US" sz="2400" dirty="0"/>
              <a:t>, select cells </a:t>
            </a:r>
            <a:r>
              <a:rPr lang="en-US" sz="2400" b="1" dirty="0"/>
              <a:t>F5:F16. </a:t>
            </a:r>
            <a:r>
              <a:rPr lang="en-US" sz="2400" dirty="0"/>
              <a:t>In the </a:t>
            </a:r>
            <a:r>
              <a:rPr lang="en-US" sz="2400" b="1" dirty="0"/>
              <a:t>Criteria1</a:t>
            </a:r>
            <a:r>
              <a:rPr lang="en-US" sz="2400" dirty="0"/>
              <a:t> box, </a:t>
            </a:r>
            <a:r>
              <a:rPr lang="en-US" sz="2400" b="1" dirty="0"/>
              <a:t>type &lt;=60</a:t>
            </a:r>
            <a:r>
              <a:rPr lang="en-US" sz="2400" dirty="0"/>
              <a:t>. </a:t>
            </a:r>
          </a:p>
          <a:p>
            <a:pPr lvl="2">
              <a:lnSpc>
                <a:spcPct val="150000"/>
              </a:lnSpc>
            </a:pPr>
            <a:r>
              <a:rPr lang="en-US" sz="2400" dirty="0"/>
              <a:t>This specifies that you want to </a:t>
            </a:r>
            <a:r>
              <a:rPr lang="en-US" sz="2400" b="1" dirty="0"/>
              <a:t>calculate</a:t>
            </a:r>
            <a:r>
              <a:rPr lang="en-US" sz="2400" dirty="0"/>
              <a:t> only those values that are </a:t>
            </a:r>
            <a:r>
              <a:rPr lang="en-US" sz="2400" b="1" dirty="0"/>
              <a:t>less than or equal to 60</a:t>
            </a:r>
            <a:r>
              <a:rPr lang="en-US" sz="2400" dirty="0"/>
              <a:t>. When you move to the next text box, notice that </a:t>
            </a:r>
            <a:r>
              <a:rPr lang="en-US" sz="2400" b="1" dirty="0"/>
              <a:t>Excel places quotation marks </a:t>
            </a:r>
            <a:r>
              <a:rPr lang="en-US" sz="2400" dirty="0"/>
              <a:t>around your </a:t>
            </a:r>
            <a:r>
              <a:rPr lang="en-US" sz="2400" b="1" dirty="0"/>
              <a:t>criteria</a:t>
            </a:r>
            <a:r>
              <a:rPr lang="en-US" sz="2400" dirty="0"/>
              <a:t>. It applies these marks to </a:t>
            </a:r>
            <a:r>
              <a:rPr lang="en-US" sz="2400" b="1" dirty="0"/>
              <a:t>let itself know </a:t>
            </a:r>
            <a:r>
              <a:rPr lang="en-US" sz="2400" dirty="0"/>
              <a:t>that this is a criterion and not a calculated value.</a:t>
            </a:r>
          </a:p>
        </p:txBody>
      </p:sp>
    </p:spTree>
    <p:extLst>
      <p:ext uri="{BB962C8B-B14F-4D97-AF65-F5344CB8AC3E}">
        <p14:creationId xmlns:p14="http://schemas.microsoft.com/office/powerpoint/2010/main" val="140664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5951-D566-4C3C-A751-0CEFBDF8EAE0}"/>
              </a:ext>
            </a:extLst>
          </p:cNvPr>
          <p:cNvSpPr>
            <a:spLocks noGrp="1"/>
          </p:cNvSpPr>
          <p:nvPr>
            <p:ph type="title"/>
          </p:nvPr>
        </p:nvSpPr>
        <p:spPr>
          <a:xfrm>
            <a:off x="1626780" y="124380"/>
            <a:ext cx="9877831" cy="811285"/>
          </a:xfrm>
        </p:spPr>
        <p:txBody>
          <a:bodyPr/>
          <a:lstStyle/>
          <a:p>
            <a:r>
              <a:rPr lang="en-US" dirty="0"/>
              <a:t>CONTD…</a:t>
            </a:r>
          </a:p>
        </p:txBody>
      </p:sp>
      <p:sp>
        <p:nvSpPr>
          <p:cNvPr id="3" name="Content Placeholder 2">
            <a:extLst>
              <a:ext uri="{FF2B5EF4-FFF2-40B4-BE49-F238E27FC236}">
                <a16:creationId xmlns:a16="http://schemas.microsoft.com/office/drawing/2014/main" id="{CDB94EDB-202E-4DDD-A6FB-7A96CFB365BE}"/>
              </a:ext>
            </a:extLst>
          </p:cNvPr>
          <p:cNvSpPr>
            <a:spLocks noGrp="1"/>
          </p:cNvSpPr>
          <p:nvPr>
            <p:ph idx="1"/>
          </p:nvPr>
        </p:nvSpPr>
        <p:spPr>
          <a:xfrm>
            <a:off x="1626781" y="935664"/>
            <a:ext cx="9877831" cy="5465135"/>
          </a:xfrm>
        </p:spPr>
        <p:txBody>
          <a:bodyPr>
            <a:noAutofit/>
          </a:bodyPr>
          <a:lstStyle/>
          <a:p>
            <a:pPr marL="914400" lvl="1" indent="-457200">
              <a:lnSpc>
                <a:spcPct val="150000"/>
              </a:lnSpc>
              <a:buFont typeface="+mj-lt"/>
              <a:buAutoNum type="arabicPeriod" startAt="6"/>
            </a:pPr>
            <a:r>
              <a:rPr lang="en-US" sz="2400" dirty="0"/>
              <a:t>In the </a:t>
            </a:r>
            <a:r>
              <a:rPr lang="en-US" sz="2400" b="1" dirty="0"/>
              <a:t>Criteria_range2 box</a:t>
            </a:r>
            <a:r>
              <a:rPr lang="en-US" sz="2400" dirty="0"/>
              <a:t>, select cells </a:t>
            </a:r>
            <a:r>
              <a:rPr lang="en-US" sz="2400" b="1" dirty="0"/>
              <a:t>C5:C16</a:t>
            </a:r>
            <a:r>
              <a:rPr lang="en-US" sz="2400" dirty="0"/>
              <a:t>. You are now choosing your </a:t>
            </a:r>
            <a:r>
              <a:rPr lang="en-US" sz="2400" b="1" dirty="0"/>
              <a:t>second cell </a:t>
            </a:r>
            <a:r>
              <a:rPr lang="en-US" sz="2400" dirty="0"/>
              <a:t>range.</a:t>
            </a:r>
          </a:p>
          <a:p>
            <a:pPr marL="914400" lvl="1" indent="-457200">
              <a:lnSpc>
                <a:spcPct val="150000"/>
              </a:lnSpc>
              <a:buFont typeface="+mj-lt"/>
              <a:buAutoNum type="arabicPeriod" startAt="6"/>
            </a:pPr>
            <a:r>
              <a:rPr lang="en-US" sz="2400" dirty="0"/>
              <a:t>In the </a:t>
            </a:r>
            <a:r>
              <a:rPr lang="en-US" sz="2400" b="1" dirty="0"/>
              <a:t>Criteria2 box</a:t>
            </a:r>
            <a:r>
              <a:rPr lang="en-US" sz="2400" dirty="0"/>
              <a:t>, type </a:t>
            </a:r>
            <a:r>
              <a:rPr lang="en-US" sz="2400" b="1" dirty="0"/>
              <a:t>&gt;200000</a:t>
            </a:r>
            <a:r>
              <a:rPr lang="en-US" sz="2400" dirty="0"/>
              <a:t>. Click </a:t>
            </a:r>
            <a:r>
              <a:rPr lang="en-US" sz="2400" b="1" dirty="0"/>
              <a:t>OK</a:t>
            </a:r>
            <a:r>
              <a:rPr lang="en-US" sz="2400" dirty="0"/>
              <a:t>. You now applied a </a:t>
            </a:r>
            <a:r>
              <a:rPr lang="en-US" sz="2400" b="1" dirty="0"/>
              <a:t>second criterion </a:t>
            </a:r>
            <a:r>
              <a:rPr lang="en-US" sz="2400" dirty="0"/>
              <a:t>that will calculate values </a:t>
            </a:r>
            <a:r>
              <a:rPr lang="en-US" sz="2400" b="1" dirty="0"/>
              <a:t>greater than 200,000</a:t>
            </a:r>
            <a:r>
              <a:rPr lang="en-US" sz="2400" dirty="0"/>
              <a:t>. Excel calculates your formula, returning a value of $742,000.</a:t>
            </a:r>
          </a:p>
          <a:p>
            <a:pPr marL="914400" lvl="1" indent="-457200">
              <a:lnSpc>
                <a:spcPct val="150000"/>
              </a:lnSpc>
              <a:buFont typeface="+mj-lt"/>
              <a:buAutoNum type="arabicPeriod" startAt="6"/>
            </a:pPr>
            <a:r>
              <a:rPr lang="en-US" sz="2400" dirty="0"/>
              <a:t>Select </a:t>
            </a:r>
            <a:r>
              <a:rPr lang="en-US" sz="2400" b="1" dirty="0"/>
              <a:t>H8</a:t>
            </a:r>
            <a:r>
              <a:rPr lang="en-US" sz="2400" dirty="0"/>
              <a:t> and then in the </a:t>
            </a:r>
            <a:r>
              <a:rPr lang="en-US" sz="2400" b="1" dirty="0"/>
              <a:t>Function Library group</a:t>
            </a:r>
            <a:r>
              <a:rPr lang="en-US" sz="2400" dirty="0"/>
              <a:t>, click </a:t>
            </a:r>
            <a:r>
              <a:rPr lang="en-US" sz="2400" b="1" dirty="0"/>
              <a:t>Recently Used</a:t>
            </a:r>
            <a:r>
              <a:rPr lang="en-US" sz="2400" dirty="0"/>
              <a:t>.</a:t>
            </a:r>
          </a:p>
          <a:p>
            <a:pPr marL="914400" lvl="1" indent="-457200">
              <a:lnSpc>
                <a:spcPct val="150000"/>
              </a:lnSpc>
              <a:buFont typeface="+mj-lt"/>
              <a:buAutoNum type="arabicPeriod" startAt="6"/>
            </a:pPr>
            <a:r>
              <a:rPr lang="en-US" sz="2400" dirty="0"/>
              <a:t>Select </a:t>
            </a:r>
            <a:r>
              <a:rPr lang="en-US" sz="2400" b="1" dirty="0"/>
              <a:t>SUMIFS</a:t>
            </a:r>
            <a:r>
              <a:rPr lang="en-US" sz="2400" dirty="0"/>
              <a:t>. In the </a:t>
            </a:r>
            <a:r>
              <a:rPr lang="en-US" sz="2400" b="1" dirty="0" err="1"/>
              <a:t>Sum_range</a:t>
            </a:r>
            <a:r>
              <a:rPr lang="en-US" sz="2400" b="1" dirty="0"/>
              <a:t> box</a:t>
            </a:r>
            <a:r>
              <a:rPr lang="en-US" sz="2400" dirty="0"/>
              <a:t>, select </a:t>
            </a:r>
            <a:r>
              <a:rPr lang="en-US" sz="2400" b="1" dirty="0"/>
              <a:t>C5:C16.</a:t>
            </a:r>
          </a:p>
        </p:txBody>
      </p:sp>
    </p:spTree>
    <p:extLst>
      <p:ext uri="{BB962C8B-B14F-4D97-AF65-F5344CB8AC3E}">
        <p14:creationId xmlns:p14="http://schemas.microsoft.com/office/powerpoint/2010/main" val="55518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569C-E100-4E7B-9606-4143D9630038}"/>
              </a:ext>
            </a:extLst>
          </p:cNvPr>
          <p:cNvSpPr>
            <a:spLocks noGrp="1"/>
          </p:cNvSpPr>
          <p:nvPr>
            <p:ph type="title"/>
          </p:nvPr>
        </p:nvSpPr>
        <p:spPr>
          <a:xfrm>
            <a:off x="1637414" y="230706"/>
            <a:ext cx="9867198" cy="800652"/>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C0082CE2-B032-46A4-AD0E-785AE6A08796}"/>
              </a:ext>
            </a:extLst>
          </p:cNvPr>
          <p:cNvSpPr>
            <a:spLocks noGrp="1"/>
          </p:cNvSpPr>
          <p:nvPr>
            <p:ph idx="1"/>
          </p:nvPr>
        </p:nvSpPr>
        <p:spPr>
          <a:xfrm>
            <a:off x="1637414" y="1031358"/>
            <a:ext cx="9867198" cy="5401340"/>
          </a:xfrm>
        </p:spPr>
        <p:txBody>
          <a:bodyPr>
            <a:normAutofit fontScale="70000" lnSpcReduction="20000"/>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Criteria_range1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 select cells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F5:F16.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&lt;=60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Criteria1</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box.</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Criteria_range2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 select cells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E5:E16</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&lt;3%</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Criteria2</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box and then press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see all arguments, scroll back to the top of the dialog box.</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After applying this formula, Excel returns a value of $433,000.</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formulas used here analyze the data on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two criteria</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continue to add up to 127 criteria on which data can be evaluated.</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Because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order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arguments is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different</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SUMIF</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SUMIFS</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if you want to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edit</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these similar functions, be sure to put the arguments in the </a:t>
            </a:r>
            <a:r>
              <a:rPr kumimoji="0" lang="en-US" sz="29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correct order </a:t>
            </a:r>
            <a:r>
              <a:rPr kumimoji="0" lang="en-US" sz="29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second, third, and so on).</a:t>
            </a:r>
          </a:p>
          <a:p>
            <a:pPr marL="0" marR="0" lvl="0" indent="0" algn="l" defTabSz="457200" rtl="0" eaLnBrk="1" fontAlgn="auto" latinLnBrk="0" hangingPunct="1">
              <a:lnSpc>
                <a:spcPct val="100000"/>
              </a:lnSpc>
              <a:spcBef>
                <a:spcPts val="1000"/>
              </a:spcBef>
              <a:spcAft>
                <a:spcPts val="0"/>
              </a:spcAft>
              <a:buClr>
                <a:srgbClr val="A53010"/>
              </a:buClr>
              <a:buSzTx/>
              <a:buNone/>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173786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0516-69CD-494E-AD29-A647540245AE}"/>
              </a:ext>
            </a:extLst>
          </p:cNvPr>
          <p:cNvSpPr>
            <a:spLocks noGrp="1"/>
          </p:cNvSpPr>
          <p:nvPr>
            <p:ph type="title"/>
          </p:nvPr>
        </p:nvSpPr>
        <p:spPr>
          <a:xfrm>
            <a:off x="1626781" y="379561"/>
            <a:ext cx="9877831" cy="715592"/>
          </a:xfrm>
        </p:spPr>
        <p:txBody>
          <a:bodyPr/>
          <a:lstStyle/>
          <a:p>
            <a:r>
              <a:rPr lang="en-US" dirty="0"/>
              <a:t>CONTD…</a:t>
            </a:r>
          </a:p>
        </p:txBody>
      </p:sp>
      <p:sp>
        <p:nvSpPr>
          <p:cNvPr id="3" name="Content Placeholder 2">
            <a:extLst>
              <a:ext uri="{FF2B5EF4-FFF2-40B4-BE49-F238E27FC236}">
                <a16:creationId xmlns:a16="http://schemas.microsoft.com/office/drawing/2014/main" id="{1FFB57C2-1480-4B7D-8D97-BAC8E3649D1A}"/>
              </a:ext>
            </a:extLst>
          </p:cNvPr>
          <p:cNvSpPr>
            <a:spLocks noGrp="1"/>
          </p:cNvSpPr>
          <p:nvPr>
            <p:ph idx="1"/>
          </p:nvPr>
        </p:nvSpPr>
        <p:spPr>
          <a:xfrm>
            <a:off x="1626781" y="1095154"/>
            <a:ext cx="9877831" cy="5305646"/>
          </a:xfrm>
        </p:spPr>
        <p:txBody>
          <a:bodyPr>
            <a:noAutofit/>
          </a:bodyPr>
          <a:lstStyle/>
          <a:p>
            <a:pPr marL="0" indent="0">
              <a:lnSpc>
                <a:spcPct val="150000"/>
              </a:lnSpc>
              <a:buNone/>
            </a:pPr>
            <a:r>
              <a:rPr lang="en-US" sz="2000" b="1" dirty="0"/>
              <a:t>Using COUNTIF</a:t>
            </a:r>
          </a:p>
          <a:p>
            <a:pPr>
              <a:lnSpc>
                <a:spcPct val="150000"/>
              </a:lnSpc>
            </a:pPr>
            <a:r>
              <a:rPr lang="en-US" sz="2000" dirty="0"/>
              <a:t>The </a:t>
            </a:r>
            <a:r>
              <a:rPr lang="en-US" sz="2000" b="1" dirty="0"/>
              <a:t>COUNTIF </a:t>
            </a:r>
            <a:r>
              <a:rPr lang="en-US" sz="2000" dirty="0"/>
              <a:t>function counts the </a:t>
            </a:r>
            <a:r>
              <a:rPr lang="en-US" sz="2000" b="1" dirty="0"/>
              <a:t>number of cells </a:t>
            </a:r>
            <a:r>
              <a:rPr lang="en-US" sz="2000" dirty="0"/>
              <a:t>in a </a:t>
            </a:r>
            <a:r>
              <a:rPr lang="en-US" sz="2000" b="1" dirty="0"/>
              <a:t>given range </a:t>
            </a:r>
            <a:r>
              <a:rPr lang="en-US" sz="2000" dirty="0"/>
              <a:t>that meet a </a:t>
            </a:r>
            <a:r>
              <a:rPr lang="en-US" sz="2000" b="1" dirty="0"/>
              <a:t>specific condition</a:t>
            </a:r>
            <a:r>
              <a:rPr lang="en-US" sz="2000" dirty="0"/>
              <a:t>. The </a:t>
            </a:r>
            <a:r>
              <a:rPr lang="en-US" sz="2000" b="1" dirty="0"/>
              <a:t>syntax</a:t>
            </a:r>
            <a:r>
              <a:rPr lang="en-US" sz="2000" dirty="0"/>
              <a:t> for the </a:t>
            </a:r>
            <a:r>
              <a:rPr lang="en-US" sz="2000" b="1" dirty="0"/>
              <a:t>COUNTIF</a:t>
            </a:r>
            <a:r>
              <a:rPr lang="en-US" sz="2000" dirty="0"/>
              <a:t> function is </a:t>
            </a:r>
            <a:r>
              <a:rPr lang="en-US" sz="2000" b="1" dirty="0"/>
              <a:t>COUNTIF(Range, Criteria</a:t>
            </a:r>
            <a:r>
              <a:rPr lang="en-US" sz="2000" dirty="0"/>
              <a:t>). </a:t>
            </a:r>
          </a:p>
          <a:p>
            <a:pPr>
              <a:lnSpc>
                <a:spcPct val="150000"/>
              </a:lnSpc>
            </a:pPr>
            <a:r>
              <a:rPr lang="en-US" sz="2000" dirty="0"/>
              <a:t>The </a:t>
            </a:r>
            <a:r>
              <a:rPr lang="en-US" sz="2000" b="1" dirty="0"/>
              <a:t>Range</a:t>
            </a:r>
            <a:r>
              <a:rPr lang="en-US" sz="2000" dirty="0"/>
              <a:t> is the </a:t>
            </a:r>
            <a:r>
              <a:rPr lang="en-US" sz="2000" b="1" dirty="0"/>
              <a:t>range of cells </a:t>
            </a:r>
            <a:r>
              <a:rPr lang="en-US" sz="2000" dirty="0"/>
              <a:t>to be </a:t>
            </a:r>
            <a:r>
              <a:rPr lang="en-US" sz="2000" b="1" dirty="0"/>
              <a:t>counted</a:t>
            </a:r>
            <a:r>
              <a:rPr lang="en-US" sz="2000" dirty="0"/>
              <a:t> by the </a:t>
            </a:r>
            <a:r>
              <a:rPr lang="en-US" sz="2000" b="1" dirty="0"/>
              <a:t>formula</a:t>
            </a:r>
            <a:r>
              <a:rPr lang="en-US" sz="2000" dirty="0"/>
              <a:t>, and the </a:t>
            </a:r>
            <a:r>
              <a:rPr lang="en-US" sz="2000" b="1" dirty="0"/>
              <a:t>Criteria</a:t>
            </a:r>
            <a:r>
              <a:rPr lang="en-US" sz="2000" dirty="0"/>
              <a:t> are the </a:t>
            </a:r>
            <a:r>
              <a:rPr lang="en-US" sz="2000" b="1" dirty="0"/>
              <a:t>conditions</a:t>
            </a:r>
            <a:r>
              <a:rPr lang="en-US" sz="2000" dirty="0"/>
              <a:t> that must be </a:t>
            </a:r>
            <a:r>
              <a:rPr lang="en-US" sz="2000" b="1" dirty="0"/>
              <a:t>met</a:t>
            </a:r>
            <a:r>
              <a:rPr lang="en-US" sz="2000" dirty="0"/>
              <a:t> in order for the </a:t>
            </a:r>
            <a:r>
              <a:rPr lang="en-US" sz="2000" b="1" dirty="0"/>
              <a:t>cells to be counted</a:t>
            </a:r>
            <a:r>
              <a:rPr lang="en-US" sz="2000" dirty="0"/>
              <a:t>. </a:t>
            </a:r>
          </a:p>
          <a:p>
            <a:pPr>
              <a:lnSpc>
                <a:spcPct val="150000"/>
              </a:lnSpc>
            </a:pPr>
            <a:r>
              <a:rPr lang="en-US" sz="2000" dirty="0"/>
              <a:t>The </a:t>
            </a:r>
            <a:r>
              <a:rPr lang="en-US" sz="2000" b="1" dirty="0"/>
              <a:t>condition</a:t>
            </a:r>
            <a:r>
              <a:rPr lang="en-US" sz="2000" dirty="0"/>
              <a:t> can be a </a:t>
            </a:r>
            <a:r>
              <a:rPr lang="en-US" sz="2000" b="1" dirty="0"/>
              <a:t>number</a:t>
            </a:r>
            <a:r>
              <a:rPr lang="en-US" sz="2000" dirty="0"/>
              <a:t>, </a:t>
            </a:r>
            <a:r>
              <a:rPr lang="en-US" sz="2000" b="1" dirty="0"/>
              <a:t>expression</a:t>
            </a:r>
            <a:r>
              <a:rPr lang="en-US" sz="2000" dirty="0"/>
              <a:t>, or </a:t>
            </a:r>
            <a:r>
              <a:rPr lang="en-US" sz="2000" b="1" dirty="0"/>
              <a:t>text entry</a:t>
            </a:r>
            <a:r>
              <a:rPr lang="en-US" sz="2000" dirty="0"/>
              <a:t>. We will practice using the COUNTIF function </a:t>
            </a:r>
            <a:r>
              <a:rPr lang="en-US" sz="2000" b="1" dirty="0"/>
              <a:t>twice </a:t>
            </a:r>
            <a:r>
              <a:rPr lang="en-US" sz="2000" dirty="0"/>
              <a:t>to calculate the </a:t>
            </a:r>
            <a:r>
              <a:rPr lang="en-US" sz="2000" b="1" dirty="0"/>
              <a:t>number of homes sold</a:t>
            </a:r>
            <a:r>
              <a:rPr lang="en-US" sz="2000" dirty="0"/>
              <a:t> and </a:t>
            </a:r>
            <a:r>
              <a:rPr lang="en-US" sz="2000" b="1" dirty="0"/>
              <a:t>listed</a:t>
            </a:r>
            <a:r>
              <a:rPr lang="en-US" sz="2000" dirty="0"/>
              <a:t> </a:t>
            </a:r>
            <a:r>
              <a:rPr lang="en-US" sz="2000" b="1" dirty="0"/>
              <a:t>&gt;=200,000. </a:t>
            </a:r>
          </a:p>
        </p:txBody>
      </p:sp>
    </p:spTree>
    <p:extLst>
      <p:ext uri="{BB962C8B-B14F-4D97-AF65-F5344CB8AC3E}">
        <p14:creationId xmlns:p14="http://schemas.microsoft.com/office/powerpoint/2010/main" val="892804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96E0-B804-4308-B36F-F6D9E5F9664C}"/>
              </a:ext>
            </a:extLst>
          </p:cNvPr>
          <p:cNvSpPr>
            <a:spLocks noGrp="1"/>
          </p:cNvSpPr>
          <p:nvPr>
            <p:ph type="title"/>
          </p:nvPr>
        </p:nvSpPr>
        <p:spPr>
          <a:xfrm>
            <a:off x="1648047" y="166910"/>
            <a:ext cx="9856565" cy="864448"/>
          </a:xfrm>
        </p:spPr>
        <p:txBody>
          <a:bodyPr/>
          <a:lstStyle/>
          <a:p>
            <a:r>
              <a:rPr lang="en-US" dirty="0"/>
              <a:t>USING ADVANCED FORMULAS</a:t>
            </a:r>
          </a:p>
        </p:txBody>
      </p:sp>
      <p:sp>
        <p:nvSpPr>
          <p:cNvPr id="3" name="Content Placeholder 2">
            <a:extLst>
              <a:ext uri="{FF2B5EF4-FFF2-40B4-BE49-F238E27FC236}">
                <a16:creationId xmlns:a16="http://schemas.microsoft.com/office/drawing/2014/main" id="{4671A0B8-BC9D-4D4B-9E48-EA145486F074}"/>
              </a:ext>
            </a:extLst>
          </p:cNvPr>
          <p:cNvSpPr>
            <a:spLocks noGrp="1"/>
          </p:cNvSpPr>
          <p:nvPr>
            <p:ph idx="1"/>
          </p:nvPr>
        </p:nvSpPr>
        <p:spPr>
          <a:xfrm>
            <a:off x="1648047" y="1031358"/>
            <a:ext cx="9856565" cy="4879864"/>
          </a:xfrm>
        </p:spPr>
        <p:txBody>
          <a:bodyPr/>
          <a:lstStyle/>
          <a:p>
            <a:pPr>
              <a:lnSpc>
                <a:spcPct val="150000"/>
              </a:lnSpc>
            </a:pPr>
            <a:r>
              <a:rPr lang="en-US" sz="2400" dirty="0"/>
              <a:t>The </a:t>
            </a:r>
            <a:r>
              <a:rPr lang="en-US" sz="2400" b="1" dirty="0"/>
              <a:t>Formulas tab </a:t>
            </a:r>
            <a:r>
              <a:rPr lang="en-US" sz="2400" dirty="0"/>
              <a:t>contains the </a:t>
            </a:r>
            <a:r>
              <a:rPr lang="en-US" sz="2400" b="1" dirty="0"/>
              <a:t>command groups </a:t>
            </a:r>
            <a:r>
              <a:rPr lang="en-US" sz="2400" dirty="0"/>
              <a:t>you use to create and apply </a:t>
            </a:r>
            <a:r>
              <a:rPr lang="en-US" sz="2400" b="1" dirty="0"/>
              <a:t>advanced formulas </a:t>
            </a:r>
            <a:r>
              <a:rPr lang="en-US" sz="2400" dirty="0"/>
              <a:t>in Excel. </a:t>
            </a:r>
          </a:p>
          <a:p>
            <a:pPr>
              <a:lnSpc>
                <a:spcPct val="150000"/>
              </a:lnSpc>
            </a:pPr>
            <a:r>
              <a:rPr lang="en-US" sz="2400" dirty="0"/>
              <a:t>Commands on the </a:t>
            </a:r>
            <a:r>
              <a:rPr lang="en-US" sz="2400" b="1" dirty="0"/>
              <a:t>Formulas tab </a:t>
            </a:r>
            <a:r>
              <a:rPr lang="en-US" sz="2400" dirty="0"/>
              <a:t>are used to create </a:t>
            </a:r>
            <a:r>
              <a:rPr lang="en-US" sz="2400" b="1" dirty="0"/>
              <a:t>formulas</a:t>
            </a:r>
            <a:r>
              <a:rPr lang="en-US" sz="2400" dirty="0"/>
              <a:t> and </a:t>
            </a:r>
            <a:r>
              <a:rPr lang="en-US" sz="2400" b="1" dirty="0"/>
              <a:t>functions</a:t>
            </a:r>
            <a:r>
              <a:rPr lang="en-US" sz="2400" dirty="0"/>
              <a:t> to conditionally </a:t>
            </a:r>
            <a:r>
              <a:rPr lang="en-US" sz="2400" b="1" dirty="0"/>
              <a:t>summarize data</a:t>
            </a:r>
            <a:r>
              <a:rPr lang="en-US" sz="2400" dirty="0"/>
              <a:t>, </a:t>
            </a:r>
            <a:r>
              <a:rPr lang="en-US" sz="2400" b="1" dirty="0"/>
              <a:t>look up data</a:t>
            </a:r>
            <a:r>
              <a:rPr lang="en-US" sz="2400" dirty="0"/>
              <a:t>, </a:t>
            </a:r>
            <a:r>
              <a:rPr lang="en-US" sz="2400" b="1" dirty="0"/>
              <a:t>apply conditional logic</a:t>
            </a:r>
            <a:r>
              <a:rPr lang="en-US" sz="2400" dirty="0"/>
              <a:t>, and </a:t>
            </a:r>
            <a:r>
              <a:rPr lang="en-US" sz="2400" b="1" dirty="0"/>
              <a:t>modify text</a:t>
            </a:r>
            <a:r>
              <a:rPr lang="en-US" sz="2400" dirty="0"/>
              <a:t>. </a:t>
            </a:r>
          </a:p>
          <a:p>
            <a:pPr marL="0" indent="0">
              <a:buNone/>
            </a:pPr>
            <a:endParaRPr lang="en-US" dirty="0"/>
          </a:p>
        </p:txBody>
      </p:sp>
      <p:pic>
        <p:nvPicPr>
          <p:cNvPr id="8" name="Content Placeholder 4">
            <a:extLst>
              <a:ext uri="{FF2B5EF4-FFF2-40B4-BE49-F238E27FC236}">
                <a16:creationId xmlns:a16="http://schemas.microsoft.com/office/drawing/2014/main" id="{F5C5A54F-99D6-445B-921E-8BD01D67CBF4}"/>
              </a:ext>
            </a:extLst>
          </p:cNvPr>
          <p:cNvPicPr>
            <a:picLocks noChangeAspect="1"/>
          </p:cNvPicPr>
          <p:nvPr/>
        </p:nvPicPr>
        <p:blipFill>
          <a:blip r:embed="rId2"/>
          <a:stretch>
            <a:fillRect/>
          </a:stretch>
        </p:blipFill>
        <p:spPr>
          <a:xfrm>
            <a:off x="3827721" y="4111785"/>
            <a:ext cx="5752214" cy="1276350"/>
          </a:xfrm>
          <a:prstGeom prst="rect">
            <a:avLst/>
          </a:prstGeom>
        </p:spPr>
      </p:pic>
    </p:spTree>
    <p:extLst>
      <p:ext uri="{BB962C8B-B14F-4D97-AF65-F5344CB8AC3E}">
        <p14:creationId xmlns:p14="http://schemas.microsoft.com/office/powerpoint/2010/main" val="2093720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3AC5-6A98-4B71-8BDD-2A4D947112E8}"/>
              </a:ext>
            </a:extLst>
          </p:cNvPr>
          <p:cNvSpPr>
            <a:spLocks noGrp="1"/>
          </p:cNvSpPr>
          <p:nvPr>
            <p:ph type="title"/>
          </p:nvPr>
        </p:nvSpPr>
        <p:spPr>
          <a:xfrm>
            <a:off x="1648047" y="220073"/>
            <a:ext cx="9856565" cy="821918"/>
          </a:xfrm>
        </p:spPr>
        <p:txBody>
          <a:bodyPr/>
          <a:lstStyle/>
          <a:p>
            <a:r>
              <a:rPr lang="en-US" dirty="0"/>
              <a:t>CONTD…</a:t>
            </a:r>
          </a:p>
        </p:txBody>
      </p:sp>
      <p:sp>
        <p:nvSpPr>
          <p:cNvPr id="3" name="Content Placeholder 2">
            <a:extLst>
              <a:ext uri="{FF2B5EF4-FFF2-40B4-BE49-F238E27FC236}">
                <a16:creationId xmlns:a16="http://schemas.microsoft.com/office/drawing/2014/main" id="{54361218-4A45-4235-B822-F1A6C1BA3749}"/>
              </a:ext>
            </a:extLst>
          </p:cNvPr>
          <p:cNvSpPr>
            <a:spLocks noGrp="1"/>
          </p:cNvSpPr>
          <p:nvPr>
            <p:ph idx="1"/>
          </p:nvPr>
        </p:nvSpPr>
        <p:spPr>
          <a:xfrm>
            <a:off x="1648047" y="1041991"/>
            <a:ext cx="9856565" cy="4869231"/>
          </a:xfrm>
        </p:spPr>
        <p:txBody>
          <a:bodyPr>
            <a:normAutofit fontScale="70000" lnSpcReduction="20000"/>
          </a:bodyPr>
          <a:lstStyle/>
          <a:p>
            <a:pPr marL="342900" marR="0" lvl="0"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ranges</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specify in these COUNTIF formulas are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prices</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homes. </a:t>
            </a:r>
          </a:p>
          <a:p>
            <a:pPr marL="342900" marR="0" lvl="0"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criterion</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selects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only those homes </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are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$200,000 or more</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60000"/>
              </a:lnSpc>
              <a:spcBef>
                <a:spcPts val="1000"/>
              </a:spcBef>
              <a:spcAft>
                <a:spcPts val="0"/>
              </a:spcAft>
              <a:buClr>
                <a:srgbClr val="A53010"/>
              </a:buClr>
              <a:buSzTx/>
              <a:buFont typeface="+mj-lt"/>
              <a:buAutoNum type="arabicPeriod"/>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H9</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Library group</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More Functions</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Statistical</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COUNTIF</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60000"/>
              </a:lnSpc>
              <a:spcBef>
                <a:spcPts val="1000"/>
              </a:spcBef>
              <a:spcAft>
                <a:spcPts val="0"/>
              </a:spcAft>
              <a:buClr>
                <a:srgbClr val="A53010"/>
              </a:buClr>
              <a:buSzTx/>
              <a:buFont typeface="+mj-lt"/>
              <a:buAutoNum type="arabicPeriod"/>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Arguments</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dialog box</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 box</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B5:B16</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60000"/>
              </a:lnSpc>
              <a:spcBef>
                <a:spcPts val="1000"/>
              </a:spcBef>
              <a:spcAft>
                <a:spcPts val="0"/>
              </a:spcAft>
              <a:buClr>
                <a:srgbClr val="A53010"/>
              </a:buClr>
              <a:buSzTx/>
              <a:buFont typeface="+mj-lt"/>
              <a:buAutoNum type="arabicPeriod"/>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 box</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&gt;=200000 </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press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Preview the result </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click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set your criteria of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values greater than or equal to $200,000</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Excel returns a value of </a:t>
            </a:r>
            <a:r>
              <a:rPr kumimoji="0" lang="en-US" sz="2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9</a:t>
            </a:r>
            <a:r>
              <a:rPr kumimoji="0" lang="en-US" sz="2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357361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5703-10CB-4963-B153-565DF59540F9}"/>
              </a:ext>
            </a:extLst>
          </p:cNvPr>
          <p:cNvSpPr>
            <a:spLocks noGrp="1"/>
          </p:cNvSpPr>
          <p:nvPr>
            <p:ph type="title"/>
          </p:nvPr>
        </p:nvSpPr>
        <p:spPr>
          <a:xfrm>
            <a:off x="1637414" y="306333"/>
            <a:ext cx="9867198" cy="746290"/>
          </a:xfrm>
        </p:spPr>
        <p:txBody>
          <a:bodyPr/>
          <a:lstStyle/>
          <a:p>
            <a:r>
              <a:rPr lang="en-US" dirty="0"/>
              <a:t>CONTD…</a:t>
            </a:r>
          </a:p>
        </p:txBody>
      </p:sp>
      <p:sp>
        <p:nvSpPr>
          <p:cNvPr id="3" name="Content Placeholder 2">
            <a:extLst>
              <a:ext uri="{FF2B5EF4-FFF2-40B4-BE49-F238E27FC236}">
                <a16:creationId xmlns:a16="http://schemas.microsoft.com/office/drawing/2014/main" id="{68ABE1B8-742F-4179-AABC-CB5A664275F3}"/>
              </a:ext>
            </a:extLst>
          </p:cNvPr>
          <p:cNvSpPr>
            <a:spLocks noGrp="1"/>
          </p:cNvSpPr>
          <p:nvPr>
            <p:ph idx="1"/>
          </p:nvPr>
        </p:nvSpPr>
        <p:spPr>
          <a:xfrm>
            <a:off x="1637414" y="1052623"/>
            <a:ext cx="9867198" cy="4858599"/>
          </a:xfrm>
        </p:spPr>
        <p:txBody>
          <a:bodyPr>
            <a:normAutofit/>
          </a:bodyPr>
          <a:lstStyle/>
          <a:p>
            <a:pPr marL="914400" lvl="1" indent="-457200">
              <a:lnSpc>
                <a:spcPct val="150000"/>
              </a:lnSpc>
              <a:buFont typeface="+mj-lt"/>
              <a:buAutoNum type="arabicPeriod" startAt="4"/>
            </a:pPr>
            <a:r>
              <a:rPr lang="en-US" sz="2400" dirty="0"/>
              <a:t>Select </a:t>
            </a:r>
            <a:r>
              <a:rPr lang="en-US" sz="2400" b="1" dirty="0"/>
              <a:t>H10</a:t>
            </a:r>
            <a:r>
              <a:rPr lang="en-US" sz="2400" dirty="0"/>
              <a:t> and then in the </a:t>
            </a:r>
            <a:r>
              <a:rPr lang="en-US" sz="2400" b="1" dirty="0"/>
              <a:t>Function Library group</a:t>
            </a:r>
            <a:r>
              <a:rPr lang="en-US" sz="2400" dirty="0"/>
              <a:t>, click </a:t>
            </a:r>
            <a:r>
              <a:rPr lang="en-US" sz="2400" b="1" dirty="0"/>
              <a:t>Recently Used</a:t>
            </a:r>
            <a:r>
              <a:rPr lang="en-US" sz="2400" dirty="0"/>
              <a:t>.</a:t>
            </a:r>
          </a:p>
          <a:p>
            <a:pPr marL="914400" lvl="1" indent="-457200">
              <a:lnSpc>
                <a:spcPct val="150000"/>
              </a:lnSpc>
              <a:buFont typeface="+mj-lt"/>
              <a:buAutoNum type="arabicPeriod" startAt="4"/>
            </a:pPr>
            <a:r>
              <a:rPr lang="en-US" sz="2400" dirty="0"/>
              <a:t>Select </a:t>
            </a:r>
            <a:r>
              <a:rPr lang="en-US" sz="2400" b="1" dirty="0"/>
              <a:t>COUNTIF</a:t>
            </a:r>
            <a:r>
              <a:rPr lang="en-US" sz="2400" dirty="0"/>
              <a:t>. In the </a:t>
            </a:r>
            <a:r>
              <a:rPr lang="en-US" sz="2400" b="1" dirty="0"/>
              <a:t>Functions Arguments dialog box</a:t>
            </a:r>
            <a:r>
              <a:rPr lang="en-US" sz="2400" dirty="0"/>
              <a:t>, in the </a:t>
            </a:r>
            <a:r>
              <a:rPr lang="en-US" sz="2400" b="1" dirty="0"/>
              <a:t>Range box</a:t>
            </a:r>
            <a:r>
              <a:rPr lang="en-US" sz="2400" dirty="0"/>
              <a:t>, select cells </a:t>
            </a:r>
            <a:r>
              <a:rPr lang="en-US" sz="2400" b="1" dirty="0"/>
              <a:t>C5:C16</a:t>
            </a:r>
            <a:r>
              <a:rPr lang="en-US" sz="2400" dirty="0"/>
              <a:t>.</a:t>
            </a:r>
          </a:p>
          <a:p>
            <a:pPr marL="914400" lvl="1" indent="-457200">
              <a:lnSpc>
                <a:spcPct val="150000"/>
              </a:lnSpc>
              <a:buFont typeface="+mj-lt"/>
              <a:buAutoNum type="arabicPeriod" startAt="4"/>
            </a:pPr>
            <a:r>
              <a:rPr lang="en-US" sz="2400" dirty="0"/>
              <a:t>In the </a:t>
            </a:r>
            <a:r>
              <a:rPr lang="en-US" sz="2400" b="1" dirty="0"/>
              <a:t>Criteria box</a:t>
            </a:r>
            <a:r>
              <a:rPr lang="en-US" sz="2400" dirty="0"/>
              <a:t>, type </a:t>
            </a:r>
            <a:r>
              <a:rPr lang="en-US" sz="2400" b="1" dirty="0"/>
              <a:t>&gt;=200000 </a:t>
            </a:r>
            <a:r>
              <a:rPr lang="en-US" sz="2400" dirty="0"/>
              <a:t>and then press </a:t>
            </a:r>
            <a:r>
              <a:rPr lang="en-US" sz="2400" b="1" dirty="0"/>
              <a:t>Tab</a:t>
            </a:r>
            <a:r>
              <a:rPr lang="en-US" sz="2400" dirty="0"/>
              <a:t>. </a:t>
            </a:r>
            <a:r>
              <a:rPr lang="en-US" sz="2400" b="1" dirty="0"/>
              <a:t>Preview the result </a:t>
            </a:r>
            <a:r>
              <a:rPr lang="en-US" sz="2400" dirty="0"/>
              <a:t>and then click </a:t>
            </a:r>
            <a:r>
              <a:rPr lang="en-US" sz="2400" b="1" dirty="0"/>
              <a:t>OK.</a:t>
            </a:r>
            <a:r>
              <a:rPr lang="en-US" sz="2400" dirty="0"/>
              <a:t> Excel returns a value of </a:t>
            </a:r>
            <a:r>
              <a:rPr lang="en-US" sz="2400" b="1" dirty="0"/>
              <a:t>7</a:t>
            </a:r>
            <a:r>
              <a:rPr lang="en-US" sz="2400" dirty="0"/>
              <a:t> when the formula is applied to the cell.</a:t>
            </a:r>
          </a:p>
        </p:txBody>
      </p:sp>
    </p:spTree>
    <p:extLst>
      <p:ext uri="{BB962C8B-B14F-4D97-AF65-F5344CB8AC3E}">
        <p14:creationId xmlns:p14="http://schemas.microsoft.com/office/powerpoint/2010/main" val="3500294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AB26-72B9-4C6F-956F-A7DE3591C988}"/>
              </a:ext>
            </a:extLst>
          </p:cNvPr>
          <p:cNvSpPr>
            <a:spLocks noGrp="1"/>
          </p:cNvSpPr>
          <p:nvPr>
            <p:ph type="title"/>
          </p:nvPr>
        </p:nvSpPr>
        <p:spPr>
          <a:xfrm>
            <a:off x="1616149" y="214321"/>
            <a:ext cx="9888463" cy="817037"/>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E546FA56-6A9D-4401-9C6F-FC1273C719FA}"/>
              </a:ext>
            </a:extLst>
          </p:cNvPr>
          <p:cNvSpPr>
            <a:spLocks noGrp="1"/>
          </p:cNvSpPr>
          <p:nvPr>
            <p:ph idx="1"/>
          </p:nvPr>
        </p:nvSpPr>
        <p:spPr>
          <a:xfrm>
            <a:off x="1616149" y="1031359"/>
            <a:ext cx="9888463" cy="5348176"/>
          </a:xfrm>
        </p:spPr>
        <p:txBody>
          <a:bodyPr>
            <a:noAutofit/>
          </a:bodyPr>
          <a:lstStyle/>
          <a:p>
            <a:pPr marL="0" indent="0">
              <a:lnSpc>
                <a:spcPct val="150000"/>
              </a:lnSpc>
              <a:buNone/>
            </a:pPr>
            <a:r>
              <a:rPr lang="en-US" sz="2400" b="1" dirty="0"/>
              <a:t>Using COUNTIFS</a:t>
            </a:r>
          </a:p>
          <a:p>
            <a:pPr>
              <a:lnSpc>
                <a:spcPct val="150000"/>
              </a:lnSpc>
            </a:pPr>
            <a:r>
              <a:rPr lang="en-US" sz="2400" dirty="0"/>
              <a:t>The </a:t>
            </a:r>
            <a:r>
              <a:rPr lang="en-US" sz="2400" b="1" dirty="0"/>
              <a:t>COUNTIFS </a:t>
            </a:r>
            <a:r>
              <a:rPr lang="en-US" sz="2400" dirty="0"/>
              <a:t>function </a:t>
            </a:r>
            <a:r>
              <a:rPr lang="en-US" sz="2400" b="1" dirty="0"/>
              <a:t>counts</a:t>
            </a:r>
            <a:r>
              <a:rPr lang="en-US" sz="2400" dirty="0"/>
              <a:t> the </a:t>
            </a:r>
            <a:r>
              <a:rPr lang="en-US" sz="2400" b="1" dirty="0"/>
              <a:t>number of cells </a:t>
            </a:r>
            <a:r>
              <a:rPr lang="en-US" sz="2400" dirty="0"/>
              <a:t>within a range that </a:t>
            </a:r>
            <a:r>
              <a:rPr lang="en-US" sz="2400" b="1" dirty="0"/>
              <a:t>meet multiple criteria</a:t>
            </a:r>
            <a:r>
              <a:rPr lang="en-US" sz="2400" dirty="0"/>
              <a:t>. </a:t>
            </a:r>
          </a:p>
          <a:p>
            <a:pPr>
              <a:lnSpc>
                <a:spcPct val="150000"/>
              </a:lnSpc>
            </a:pPr>
            <a:r>
              <a:rPr lang="en-US" sz="2400" dirty="0"/>
              <a:t>The syntax is </a:t>
            </a:r>
            <a:r>
              <a:rPr lang="en-US" sz="2400" b="1" dirty="0"/>
              <a:t>COUNTIFS(Criteria_range1, Criteria1, Criteria_range2, Criteria2, …). </a:t>
            </a:r>
            <a:r>
              <a:rPr lang="en-US" sz="2400" dirty="0"/>
              <a:t>You can create up to 127 ranges and criteria. In this exercise, we will perform calculations based on multiple criteria for the COUNTIFS formula.</a:t>
            </a:r>
          </a:p>
          <a:p>
            <a:pPr marL="914400" lvl="1" indent="-457200">
              <a:lnSpc>
                <a:spcPct val="150000"/>
              </a:lnSpc>
              <a:buFont typeface="+mj-lt"/>
              <a:buAutoNum type="arabicPeriod"/>
            </a:pPr>
            <a:r>
              <a:rPr lang="en-US" sz="2400" dirty="0"/>
              <a:t>Select </a:t>
            </a:r>
            <a:r>
              <a:rPr lang="en-US" sz="2400" b="1" dirty="0"/>
              <a:t>H11</a:t>
            </a:r>
            <a:r>
              <a:rPr lang="en-US" sz="2400" dirty="0"/>
              <a:t>. In the </a:t>
            </a:r>
            <a:r>
              <a:rPr lang="en-US" sz="2400" b="1" dirty="0"/>
              <a:t>Function Library group</a:t>
            </a:r>
            <a:r>
              <a:rPr lang="en-US" sz="2400" dirty="0"/>
              <a:t>, click </a:t>
            </a:r>
            <a:r>
              <a:rPr lang="en-US" sz="2400" b="1" dirty="0"/>
              <a:t>Insert Function.</a:t>
            </a:r>
          </a:p>
        </p:txBody>
      </p:sp>
    </p:spTree>
    <p:extLst>
      <p:ext uri="{BB962C8B-B14F-4D97-AF65-F5344CB8AC3E}">
        <p14:creationId xmlns:p14="http://schemas.microsoft.com/office/powerpoint/2010/main" val="4054978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C240-FED0-4AB1-96CC-3A2DC47AF8FB}"/>
              </a:ext>
            </a:extLst>
          </p:cNvPr>
          <p:cNvSpPr>
            <a:spLocks noGrp="1"/>
          </p:cNvSpPr>
          <p:nvPr>
            <p:ph type="title"/>
          </p:nvPr>
        </p:nvSpPr>
        <p:spPr>
          <a:xfrm>
            <a:off x="1573619" y="188175"/>
            <a:ext cx="9856565" cy="84318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E4A9FA7F-9B3F-462F-954C-A8F920777587}"/>
              </a:ext>
            </a:extLst>
          </p:cNvPr>
          <p:cNvSpPr>
            <a:spLocks noGrp="1"/>
          </p:cNvSpPr>
          <p:nvPr>
            <p:ph idx="1"/>
          </p:nvPr>
        </p:nvSpPr>
        <p:spPr>
          <a:xfrm>
            <a:off x="1573619" y="1031358"/>
            <a:ext cx="9930993" cy="4879864"/>
          </a:xfrm>
        </p:spPr>
        <p:txBody>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Search for a function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COUNTIFS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Go</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COUNTIFS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highlighted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a function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accept the function and close the dialog box.</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Arguments dialog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Criteria_range1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F5:F16</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selected your first range for calculation.</a:t>
            </a:r>
          </a:p>
          <a:p>
            <a:endParaRPr lang="en-US" dirty="0"/>
          </a:p>
        </p:txBody>
      </p:sp>
    </p:spTree>
    <p:extLst>
      <p:ext uri="{BB962C8B-B14F-4D97-AF65-F5344CB8AC3E}">
        <p14:creationId xmlns:p14="http://schemas.microsoft.com/office/powerpoint/2010/main" val="2933849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42DF-FD1A-46AA-AA68-A2301CEB0211}"/>
              </a:ext>
            </a:extLst>
          </p:cNvPr>
          <p:cNvSpPr>
            <a:spLocks noGrp="1"/>
          </p:cNvSpPr>
          <p:nvPr>
            <p:ph type="title"/>
          </p:nvPr>
        </p:nvSpPr>
        <p:spPr>
          <a:xfrm>
            <a:off x="1648047" y="187817"/>
            <a:ext cx="9856565" cy="779746"/>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BF6DBB5A-E8D8-4576-BDE0-5644CFCF3561}"/>
              </a:ext>
            </a:extLst>
          </p:cNvPr>
          <p:cNvSpPr>
            <a:spLocks noGrp="1"/>
          </p:cNvSpPr>
          <p:nvPr>
            <p:ph idx="1"/>
          </p:nvPr>
        </p:nvSpPr>
        <p:spPr>
          <a:xfrm>
            <a:off x="1648047" y="967563"/>
            <a:ext cx="9856565" cy="5062175"/>
          </a:xfrm>
        </p:spPr>
        <p:txBody>
          <a:bodyPr>
            <a:normAutofit fontScale="70000" lnSpcReduction="20000"/>
          </a:bodyPr>
          <a:lstStyle/>
          <a:p>
            <a:pPr marL="971550" lvl="1" indent="-514350">
              <a:lnSpc>
                <a:spcPct val="160000"/>
              </a:lnSpc>
              <a:buFont typeface="+mj-lt"/>
              <a:buAutoNum type="arabicPeriod" startAt="5"/>
            </a:pPr>
            <a:r>
              <a:rPr lang="en-US" sz="3100" dirty="0"/>
              <a:t>In the </a:t>
            </a:r>
            <a:r>
              <a:rPr lang="en-US" sz="3100" b="1" dirty="0"/>
              <a:t>Criteria1</a:t>
            </a:r>
            <a:r>
              <a:rPr lang="en-US" sz="3100" dirty="0"/>
              <a:t> box, type </a:t>
            </a:r>
            <a:r>
              <a:rPr lang="en-US" sz="3100" b="1" dirty="0"/>
              <a:t>&gt;=60 </a:t>
            </a:r>
            <a:r>
              <a:rPr lang="en-US" sz="3100" dirty="0"/>
              <a:t>and then press </a:t>
            </a:r>
            <a:r>
              <a:rPr lang="en-US" sz="3100" b="1" dirty="0"/>
              <a:t>Tab</a:t>
            </a:r>
            <a:r>
              <a:rPr lang="en-US" sz="3100" dirty="0"/>
              <a:t>. The descriptions and tips for each argument box in the Function Arguments dialog box are replaced with the value when you move to the next argument box. </a:t>
            </a:r>
          </a:p>
          <a:p>
            <a:pPr lvl="1">
              <a:lnSpc>
                <a:spcPct val="160000"/>
              </a:lnSpc>
            </a:pPr>
            <a:r>
              <a:rPr lang="en-US" sz="3100" dirty="0"/>
              <a:t>The </a:t>
            </a:r>
            <a:r>
              <a:rPr lang="en-US" sz="3100" b="1" dirty="0"/>
              <a:t>formula result </a:t>
            </a:r>
            <a:r>
              <a:rPr lang="en-US" sz="3100" dirty="0"/>
              <a:t>is also </a:t>
            </a:r>
            <a:r>
              <a:rPr lang="en-US" sz="3100" b="1" dirty="0"/>
              <a:t>displayed</a:t>
            </a:r>
            <a:r>
              <a:rPr lang="en-US" sz="3100" dirty="0"/>
              <a:t>, enabling you to </a:t>
            </a:r>
            <a:r>
              <a:rPr lang="en-US" sz="3100" b="1" dirty="0"/>
              <a:t>review</a:t>
            </a:r>
            <a:r>
              <a:rPr lang="en-US" sz="3100" dirty="0"/>
              <a:t> and </a:t>
            </a:r>
            <a:r>
              <a:rPr lang="en-US" sz="3100" b="1" dirty="0"/>
              <a:t>make corrections </a:t>
            </a:r>
            <a:r>
              <a:rPr lang="en-US" sz="3100" dirty="0"/>
              <a:t>if an error message occurs or an </a:t>
            </a:r>
            <a:r>
              <a:rPr lang="en-US" sz="3100" b="1" dirty="0"/>
              <a:t>unexpected result is returned</a:t>
            </a:r>
            <a:r>
              <a:rPr lang="en-US" sz="3100" dirty="0"/>
              <a:t>. You now set your first criterion. Excel shows the calculation up to this step as a value of </a:t>
            </a:r>
            <a:r>
              <a:rPr lang="en-US" sz="3100" b="1" dirty="0"/>
              <a:t>8</a:t>
            </a:r>
            <a:r>
              <a:rPr lang="en-US" sz="3100" dirty="0"/>
              <a:t>.</a:t>
            </a:r>
          </a:p>
          <a:p>
            <a:pPr marL="971550" lvl="1" indent="-514350">
              <a:lnSpc>
                <a:spcPct val="160000"/>
              </a:lnSpc>
              <a:buFont typeface="+mj-lt"/>
              <a:buAutoNum type="arabicPeriod" startAt="6"/>
            </a:pPr>
            <a:r>
              <a:rPr lang="en-US" sz="3100" dirty="0"/>
              <a:t>In the </a:t>
            </a:r>
            <a:r>
              <a:rPr lang="en-US" sz="3100" b="1" dirty="0"/>
              <a:t>Criteria_range2 </a:t>
            </a:r>
            <a:r>
              <a:rPr lang="en-US" sz="3100" dirty="0"/>
              <a:t>box, select cells </a:t>
            </a:r>
            <a:r>
              <a:rPr lang="en-US" sz="3100" b="1" dirty="0"/>
              <a:t>E5:E16</a:t>
            </a:r>
            <a:r>
              <a:rPr lang="en-US" sz="3100" dirty="0"/>
              <a:t>. You selected your second range to be calculated.</a:t>
            </a:r>
          </a:p>
          <a:p>
            <a:endParaRPr lang="en-US" dirty="0"/>
          </a:p>
        </p:txBody>
      </p:sp>
    </p:spTree>
    <p:extLst>
      <p:ext uri="{BB962C8B-B14F-4D97-AF65-F5344CB8AC3E}">
        <p14:creationId xmlns:p14="http://schemas.microsoft.com/office/powerpoint/2010/main" val="266440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970D-60B3-40A9-A87F-589B9A5EC1D5}"/>
              </a:ext>
            </a:extLst>
          </p:cNvPr>
          <p:cNvSpPr>
            <a:spLocks noGrp="1"/>
          </p:cNvSpPr>
          <p:nvPr>
            <p:ph type="title"/>
          </p:nvPr>
        </p:nvSpPr>
        <p:spPr>
          <a:xfrm>
            <a:off x="1605516" y="177543"/>
            <a:ext cx="9899096" cy="832550"/>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2BCCCD2C-CA2D-4AAD-965B-BAF270B16F93}"/>
              </a:ext>
            </a:extLst>
          </p:cNvPr>
          <p:cNvSpPr>
            <a:spLocks noGrp="1"/>
          </p:cNvSpPr>
          <p:nvPr>
            <p:ph idx="1"/>
          </p:nvPr>
        </p:nvSpPr>
        <p:spPr>
          <a:xfrm>
            <a:off x="1605516" y="1010093"/>
            <a:ext cx="9899096" cy="5125663"/>
          </a:xfrm>
        </p:spPr>
        <p:txBody>
          <a:bodyPr>
            <a:normAutofit/>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7"/>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Criteria2</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box,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&gt;=5%</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preview.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Excel returns a value of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2</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identify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Arguments dialog box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counted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only if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 of the corresponding criteria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specified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are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TRUE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for that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criterion refers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empty cell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COUNTIFS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treats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it as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0 value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0" indent="0">
              <a:buNone/>
            </a:pPr>
            <a:endParaRPr lang="en-US" dirty="0"/>
          </a:p>
        </p:txBody>
      </p:sp>
    </p:spTree>
    <p:extLst>
      <p:ext uri="{BB962C8B-B14F-4D97-AF65-F5344CB8AC3E}">
        <p14:creationId xmlns:p14="http://schemas.microsoft.com/office/powerpoint/2010/main" val="3079426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119E-02EE-4C96-B048-7CD009FE4EB0}"/>
              </a:ext>
            </a:extLst>
          </p:cNvPr>
          <p:cNvSpPr>
            <a:spLocks noGrp="1"/>
          </p:cNvSpPr>
          <p:nvPr>
            <p:ph type="title"/>
          </p:nvPr>
        </p:nvSpPr>
        <p:spPr>
          <a:xfrm>
            <a:off x="1626781" y="220072"/>
            <a:ext cx="9877831" cy="821919"/>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4074F7EF-C830-4EF6-A0AC-CD7C0AA2D435}"/>
              </a:ext>
            </a:extLst>
          </p:cNvPr>
          <p:cNvSpPr>
            <a:spLocks noGrp="1"/>
          </p:cNvSpPr>
          <p:nvPr>
            <p:ph idx="1"/>
          </p:nvPr>
        </p:nvSpPr>
        <p:spPr>
          <a:xfrm>
            <a:off x="1626781" y="1041990"/>
            <a:ext cx="9877831" cy="5199321"/>
          </a:xfrm>
        </p:spPr>
        <p:txBody>
          <a:bodyPr>
            <a:noAutofit/>
          </a:bodyPr>
          <a:lstStyle/>
          <a:p>
            <a:pPr marL="0" indent="0">
              <a:lnSpc>
                <a:spcPct val="150000"/>
              </a:lnSpc>
              <a:buNone/>
            </a:pPr>
            <a:r>
              <a:rPr lang="en-US" sz="2400" b="1" dirty="0"/>
              <a:t>Using AVERAGEIF</a:t>
            </a:r>
          </a:p>
          <a:p>
            <a:pPr>
              <a:lnSpc>
                <a:spcPct val="150000"/>
              </a:lnSpc>
            </a:pPr>
            <a:r>
              <a:rPr lang="en-US" sz="2400" dirty="0"/>
              <a:t>The </a:t>
            </a:r>
            <a:r>
              <a:rPr lang="en-US" sz="2400" b="1" dirty="0"/>
              <a:t>AVERAGEIF function </a:t>
            </a:r>
            <a:r>
              <a:rPr lang="en-US" sz="2400" dirty="0"/>
              <a:t>returns the </a:t>
            </a:r>
            <a:r>
              <a:rPr lang="en-US" sz="2400" b="1" dirty="0"/>
              <a:t>arithmetic mean</a:t>
            </a:r>
            <a:r>
              <a:rPr lang="en-US" sz="2400" dirty="0"/>
              <a:t> of all the cells in a range that </a:t>
            </a:r>
            <a:r>
              <a:rPr lang="en-US" sz="2400" b="1" dirty="0"/>
              <a:t>meet a given criteria</a:t>
            </a:r>
            <a:r>
              <a:rPr lang="en-US" sz="2400" dirty="0"/>
              <a:t>. The </a:t>
            </a:r>
            <a:r>
              <a:rPr lang="en-US" sz="2400" b="1" dirty="0"/>
              <a:t>syntax</a:t>
            </a:r>
            <a:r>
              <a:rPr lang="en-US" sz="2400" dirty="0"/>
              <a:t> is similar to </a:t>
            </a:r>
            <a:r>
              <a:rPr lang="en-US" sz="2400" b="1" dirty="0"/>
              <a:t>SUMIF</a:t>
            </a:r>
            <a:r>
              <a:rPr lang="en-US" sz="2400" dirty="0"/>
              <a:t> and is </a:t>
            </a:r>
            <a:r>
              <a:rPr lang="en-US" sz="2400" b="1" dirty="0"/>
              <a:t>AVERAGEIF(Range, Criteria, </a:t>
            </a:r>
            <a:r>
              <a:rPr lang="en-US" sz="2400" b="1" dirty="0" err="1"/>
              <a:t>Average_range</a:t>
            </a:r>
            <a:r>
              <a:rPr lang="en-US" sz="2400" b="1" dirty="0"/>
              <a:t>). </a:t>
            </a:r>
          </a:p>
          <a:p>
            <a:pPr>
              <a:lnSpc>
                <a:spcPct val="150000"/>
              </a:lnSpc>
            </a:pPr>
            <a:r>
              <a:rPr lang="en-US" sz="2400" dirty="0"/>
              <a:t>In the </a:t>
            </a:r>
            <a:r>
              <a:rPr lang="en-US" sz="2400" b="1" dirty="0"/>
              <a:t>AVERAGEIF syntax</a:t>
            </a:r>
            <a:r>
              <a:rPr lang="en-US" sz="2400" dirty="0"/>
              <a:t>, </a:t>
            </a:r>
            <a:r>
              <a:rPr lang="en-US" sz="2400" b="1" dirty="0"/>
              <a:t>Range</a:t>
            </a:r>
            <a:r>
              <a:rPr lang="en-US" sz="2400" dirty="0"/>
              <a:t> is the </a:t>
            </a:r>
            <a:r>
              <a:rPr lang="en-US" sz="2400" b="1" dirty="0"/>
              <a:t>set of cells </a:t>
            </a:r>
            <a:r>
              <a:rPr lang="en-US" sz="2400" dirty="0"/>
              <a:t>you want to </a:t>
            </a:r>
            <a:r>
              <a:rPr lang="en-US" sz="2400" b="1" dirty="0"/>
              <a:t>average</a:t>
            </a:r>
            <a:r>
              <a:rPr lang="en-US" sz="2400" dirty="0"/>
              <a:t>. For example, in this exercise, we will use the </a:t>
            </a:r>
            <a:r>
              <a:rPr lang="en-US" sz="2400" b="1" dirty="0"/>
              <a:t>AVERAGEIF function </a:t>
            </a:r>
            <a:r>
              <a:rPr lang="en-US" sz="2400" dirty="0"/>
              <a:t>to calculate the </a:t>
            </a:r>
            <a:r>
              <a:rPr lang="en-US" sz="2400" b="1" dirty="0"/>
              <a:t>average number of days </a:t>
            </a:r>
            <a:r>
              <a:rPr lang="en-US" sz="2400" dirty="0"/>
              <a:t>that </a:t>
            </a:r>
            <a:r>
              <a:rPr lang="en-US" sz="2400" b="1" dirty="0"/>
              <a:t>properties</a:t>
            </a:r>
            <a:r>
              <a:rPr lang="en-US" sz="2400" dirty="0"/>
              <a:t> valued at </a:t>
            </a:r>
            <a:r>
              <a:rPr lang="en-US" sz="2400" b="1" dirty="0"/>
              <a:t>$200,000 </a:t>
            </a:r>
            <a:r>
              <a:rPr lang="en-US" sz="2400" dirty="0"/>
              <a:t>or </a:t>
            </a:r>
            <a:r>
              <a:rPr lang="en-US" sz="2400" b="1" dirty="0"/>
              <a:t>more</a:t>
            </a:r>
            <a:r>
              <a:rPr lang="en-US" sz="2400" dirty="0"/>
              <a:t> were on the </a:t>
            </a:r>
            <a:r>
              <a:rPr lang="en-US" sz="2400" b="1" dirty="0"/>
              <a:t>market</a:t>
            </a:r>
            <a:r>
              <a:rPr lang="en-US" sz="2400" dirty="0"/>
              <a:t> before they were sold. </a:t>
            </a:r>
          </a:p>
        </p:txBody>
      </p:sp>
    </p:spTree>
    <p:extLst>
      <p:ext uri="{BB962C8B-B14F-4D97-AF65-F5344CB8AC3E}">
        <p14:creationId xmlns:p14="http://schemas.microsoft.com/office/powerpoint/2010/main" val="2476211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4AFC-BD13-43A8-9190-5C9C7C64212A}"/>
              </a:ext>
            </a:extLst>
          </p:cNvPr>
          <p:cNvSpPr>
            <a:spLocks noGrp="1"/>
          </p:cNvSpPr>
          <p:nvPr>
            <p:ph type="title"/>
          </p:nvPr>
        </p:nvSpPr>
        <p:spPr>
          <a:xfrm>
            <a:off x="1626781" y="306333"/>
            <a:ext cx="9877831" cy="73565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43C9AA93-EED5-478E-882A-333AC02F4D21}"/>
              </a:ext>
            </a:extLst>
          </p:cNvPr>
          <p:cNvSpPr>
            <a:spLocks noGrp="1"/>
          </p:cNvSpPr>
          <p:nvPr>
            <p:ph idx="1"/>
          </p:nvPr>
        </p:nvSpPr>
        <p:spPr>
          <a:xfrm>
            <a:off x="1626781" y="1116419"/>
            <a:ext cx="9877831" cy="4794803"/>
          </a:xfrm>
        </p:spPr>
        <p:txBody>
          <a:bodyPr>
            <a:normAutofit fontScale="925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this formula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B5:B16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that contain the listed value of the homes that were sold).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the condition against which you want the cells to be evaluated, that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&gt;=200000</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Average_range</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actual set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cells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average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number of days each home was on the market before it was sold.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As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SUMIF formula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last argument, </a:t>
            </a:r>
            <a:r>
              <a:rPr kumimoji="0" lang="en-US" sz="24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Average_range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optional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if the range contains the cells that both match the criteria and are used for the average. In this exercise, </a:t>
            </a:r>
            <a:r>
              <a:rPr lang="en-US" sz="2400" dirty="0">
                <a:solidFill>
                  <a:prstClr val="black">
                    <a:lumMod val="75000"/>
                    <a:lumOff val="25000"/>
                  </a:prstClr>
                </a:solidFill>
                <a:latin typeface="Century Gothic" panose="020B0502020202020204"/>
              </a:rPr>
              <a:t>we will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first find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average of all cells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 range and then find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conditional average</a:t>
            </a:r>
          </a:p>
        </p:txBody>
      </p:sp>
    </p:spTree>
    <p:extLst>
      <p:ext uri="{BB962C8B-B14F-4D97-AF65-F5344CB8AC3E}">
        <p14:creationId xmlns:p14="http://schemas.microsoft.com/office/powerpoint/2010/main" val="905144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1DBD-2F48-49E0-8D3A-1F9788513F26}"/>
              </a:ext>
            </a:extLst>
          </p:cNvPr>
          <p:cNvSpPr>
            <a:spLocks noGrp="1"/>
          </p:cNvSpPr>
          <p:nvPr>
            <p:ph type="title"/>
          </p:nvPr>
        </p:nvSpPr>
        <p:spPr>
          <a:xfrm>
            <a:off x="1658679" y="230705"/>
            <a:ext cx="9845933" cy="811286"/>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D93AFC12-E24A-4F44-BB05-56D42589803C}"/>
              </a:ext>
            </a:extLst>
          </p:cNvPr>
          <p:cNvSpPr>
            <a:spLocks noGrp="1"/>
          </p:cNvSpPr>
          <p:nvPr>
            <p:ph idx="1"/>
          </p:nvPr>
        </p:nvSpPr>
        <p:spPr>
          <a:xfrm>
            <a:off x="1499191" y="1041991"/>
            <a:ext cx="10005421" cy="5146158"/>
          </a:xfrm>
        </p:spPr>
        <p:txBody>
          <a:bodyPr>
            <a:noAutofit/>
          </a:bodyPr>
          <a:lstStyle/>
          <a:p>
            <a:pPr marL="0" indent="0">
              <a:lnSpc>
                <a:spcPct val="150000"/>
              </a:lnSpc>
              <a:buNone/>
            </a:pPr>
            <a:r>
              <a:rPr lang="en-US" sz="2000" b="1" dirty="0"/>
              <a:t>Use the AVERAGEIF Function</a:t>
            </a:r>
            <a:r>
              <a:rPr lang="en-US" sz="2000" dirty="0"/>
              <a:t>.</a:t>
            </a:r>
          </a:p>
          <a:p>
            <a:pPr marL="914400" lvl="1" indent="-457200">
              <a:lnSpc>
                <a:spcPct val="150000"/>
              </a:lnSpc>
              <a:buFont typeface="+mj-lt"/>
              <a:buAutoNum type="arabicPeriod"/>
            </a:pPr>
            <a:r>
              <a:rPr lang="en-US" sz="2000" dirty="0"/>
              <a:t>Select </a:t>
            </a:r>
            <a:r>
              <a:rPr lang="en-US" sz="2000" b="1" dirty="0"/>
              <a:t>H12</a:t>
            </a:r>
            <a:r>
              <a:rPr lang="en-US" sz="2000" dirty="0"/>
              <a:t> and then in the </a:t>
            </a:r>
            <a:r>
              <a:rPr lang="en-US" sz="2000" b="1" dirty="0"/>
              <a:t>Function Library group</a:t>
            </a:r>
            <a:r>
              <a:rPr lang="en-US" sz="2000" dirty="0"/>
              <a:t>, click </a:t>
            </a:r>
            <a:r>
              <a:rPr lang="en-US" sz="2000" b="1" dirty="0"/>
              <a:t>More Functions</a:t>
            </a:r>
            <a:r>
              <a:rPr lang="en-US" sz="2000" dirty="0"/>
              <a:t>. Select </a:t>
            </a:r>
            <a:r>
              <a:rPr lang="en-US" sz="2000" b="1" dirty="0"/>
              <a:t>Statistical</a:t>
            </a:r>
            <a:r>
              <a:rPr lang="en-US" sz="2000" dirty="0"/>
              <a:t> and then click </a:t>
            </a:r>
            <a:r>
              <a:rPr lang="en-US" sz="2000" b="1" dirty="0"/>
              <a:t>AVERAGE.</a:t>
            </a:r>
          </a:p>
          <a:p>
            <a:pPr marL="914400" lvl="1" indent="-457200">
              <a:lnSpc>
                <a:spcPct val="150000"/>
              </a:lnSpc>
              <a:buFont typeface="+mj-lt"/>
              <a:buAutoNum type="arabicPeriod"/>
            </a:pPr>
            <a:r>
              <a:rPr lang="en-US" sz="2000" dirty="0"/>
              <a:t>In the </a:t>
            </a:r>
            <a:r>
              <a:rPr lang="en-US" sz="2000" b="1" dirty="0"/>
              <a:t>Number1 box</a:t>
            </a:r>
            <a:r>
              <a:rPr lang="en-US" sz="2000" dirty="0"/>
              <a:t>, type </a:t>
            </a:r>
            <a:r>
              <a:rPr lang="en-US" sz="2000" b="1" dirty="0"/>
              <a:t>B5:B16 </a:t>
            </a:r>
            <a:r>
              <a:rPr lang="en-US" sz="2000" dirty="0"/>
              <a:t>and then click </a:t>
            </a:r>
            <a:r>
              <a:rPr lang="en-US" sz="2000" b="1" dirty="0"/>
              <a:t>OK</a:t>
            </a:r>
            <a:r>
              <a:rPr lang="en-US" sz="2000" dirty="0"/>
              <a:t>. A mathematical average for this range is returned.</a:t>
            </a:r>
          </a:p>
          <a:p>
            <a:pPr marL="914400" lvl="1" indent="-457200">
              <a:lnSpc>
                <a:spcPct val="150000"/>
              </a:lnSpc>
              <a:buFont typeface="+mj-lt"/>
              <a:buAutoNum type="arabicPeriod"/>
            </a:pPr>
            <a:r>
              <a:rPr lang="en-US" sz="2000" dirty="0"/>
              <a:t>Select </a:t>
            </a:r>
            <a:r>
              <a:rPr lang="en-US" sz="2000" b="1" dirty="0"/>
              <a:t>H13</a:t>
            </a:r>
            <a:r>
              <a:rPr lang="en-US" sz="2000" dirty="0"/>
              <a:t> and then in the </a:t>
            </a:r>
            <a:r>
              <a:rPr lang="en-US" sz="2000" b="1" dirty="0"/>
              <a:t>Function Library group</a:t>
            </a:r>
            <a:r>
              <a:rPr lang="en-US" sz="2000" dirty="0"/>
              <a:t>, click </a:t>
            </a:r>
            <a:r>
              <a:rPr lang="en-US" sz="2000" b="1" dirty="0"/>
              <a:t>Insert Function.</a:t>
            </a:r>
          </a:p>
          <a:p>
            <a:pPr marL="914400" lvl="1" indent="-457200">
              <a:lnSpc>
                <a:spcPct val="150000"/>
              </a:lnSpc>
              <a:buFont typeface="+mj-lt"/>
              <a:buAutoNum type="arabicPeriod"/>
            </a:pPr>
            <a:r>
              <a:rPr lang="en-US" sz="2000" dirty="0"/>
              <a:t>Select </a:t>
            </a:r>
            <a:r>
              <a:rPr lang="en-US" sz="2000" b="1" dirty="0"/>
              <a:t>AVERAGEIF</a:t>
            </a:r>
            <a:r>
              <a:rPr lang="en-US" sz="2000" dirty="0"/>
              <a:t> from the </a:t>
            </a:r>
            <a:r>
              <a:rPr lang="en-US" sz="2000" b="1" dirty="0"/>
              <a:t>function list </a:t>
            </a:r>
            <a:r>
              <a:rPr lang="en-US" sz="2000" dirty="0"/>
              <a:t>or use the </a:t>
            </a:r>
            <a:r>
              <a:rPr lang="en-US" sz="2000" b="1" dirty="0"/>
              <a:t>function search box </a:t>
            </a:r>
            <a:r>
              <a:rPr lang="en-US" sz="2000" dirty="0"/>
              <a:t>to locate and accept the </a:t>
            </a:r>
            <a:r>
              <a:rPr lang="en-US" sz="2000" b="1" dirty="0"/>
              <a:t>AVERAGEIF function</a:t>
            </a:r>
            <a:r>
              <a:rPr lang="en-US" sz="2000" dirty="0"/>
              <a:t>. The </a:t>
            </a:r>
            <a:r>
              <a:rPr lang="en-US" sz="2000" b="1" dirty="0"/>
              <a:t>Function Arguments dialog </a:t>
            </a:r>
            <a:r>
              <a:rPr lang="en-US" sz="2000" dirty="0"/>
              <a:t>box opens.</a:t>
            </a:r>
          </a:p>
        </p:txBody>
      </p:sp>
    </p:spTree>
    <p:extLst>
      <p:ext uri="{BB962C8B-B14F-4D97-AF65-F5344CB8AC3E}">
        <p14:creationId xmlns:p14="http://schemas.microsoft.com/office/powerpoint/2010/main" val="755155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F9D9-11AC-4E2A-B51E-538573853F2A}"/>
              </a:ext>
            </a:extLst>
          </p:cNvPr>
          <p:cNvSpPr>
            <a:spLocks noGrp="1"/>
          </p:cNvSpPr>
          <p:nvPr>
            <p:ph type="title"/>
          </p:nvPr>
        </p:nvSpPr>
        <p:spPr>
          <a:xfrm>
            <a:off x="1637414" y="230705"/>
            <a:ext cx="9867198" cy="71607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698E6EA6-6E9C-4572-B660-28797517D66D}"/>
              </a:ext>
            </a:extLst>
          </p:cNvPr>
          <p:cNvSpPr>
            <a:spLocks noGrp="1"/>
          </p:cNvSpPr>
          <p:nvPr>
            <p:ph idx="1"/>
          </p:nvPr>
        </p:nvSpPr>
        <p:spPr>
          <a:xfrm>
            <a:off x="1637414" y="946778"/>
            <a:ext cx="9867198" cy="4964444"/>
          </a:xfrm>
        </p:spPr>
        <p:txBody>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5"/>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Arguments dialog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box, select cells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B5:B16.</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5"/>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&gt;=200000.</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5"/>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Average_range</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F5:F16 and then 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preview the formula. In the preview, Excel returns a value of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63.33</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5"/>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close the dialog box.</a:t>
            </a:r>
          </a:p>
          <a:p>
            <a:endParaRPr lang="en-US" dirty="0"/>
          </a:p>
        </p:txBody>
      </p:sp>
    </p:spTree>
    <p:extLst>
      <p:ext uri="{BB962C8B-B14F-4D97-AF65-F5344CB8AC3E}">
        <p14:creationId xmlns:p14="http://schemas.microsoft.com/office/powerpoint/2010/main" val="429390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C465-D6CE-4A17-854F-47351D3AA48C}"/>
              </a:ext>
            </a:extLst>
          </p:cNvPr>
          <p:cNvSpPr>
            <a:spLocks noGrp="1"/>
          </p:cNvSpPr>
          <p:nvPr>
            <p:ph type="title"/>
          </p:nvPr>
        </p:nvSpPr>
        <p:spPr>
          <a:xfrm>
            <a:off x="1637414" y="230706"/>
            <a:ext cx="9867198" cy="843182"/>
          </a:xfrm>
        </p:spPr>
        <p:txBody>
          <a:bodyPr/>
          <a:lstStyle/>
          <a:p>
            <a:r>
              <a:rPr lang="en-US" dirty="0"/>
              <a:t>CONTD…</a:t>
            </a:r>
          </a:p>
        </p:txBody>
      </p:sp>
      <p:sp>
        <p:nvSpPr>
          <p:cNvPr id="3" name="Content Placeholder 2">
            <a:extLst>
              <a:ext uri="{FF2B5EF4-FFF2-40B4-BE49-F238E27FC236}">
                <a16:creationId xmlns:a16="http://schemas.microsoft.com/office/drawing/2014/main" id="{642E141E-2CA1-432E-84EC-BA9D608D89CC}"/>
              </a:ext>
            </a:extLst>
          </p:cNvPr>
          <p:cNvSpPr>
            <a:spLocks noGrp="1"/>
          </p:cNvSpPr>
          <p:nvPr>
            <p:ph idx="1"/>
          </p:nvPr>
        </p:nvSpPr>
        <p:spPr>
          <a:xfrm>
            <a:off x="1637414" y="1073888"/>
            <a:ext cx="9867198" cy="4837334"/>
          </a:xfrm>
        </p:spPr>
        <p:txBody>
          <a:bodyPr>
            <a:normAutofit fontScale="92500"/>
          </a:bodyPr>
          <a:lstStyle/>
          <a:p>
            <a:pPr marL="0" indent="0">
              <a:lnSpc>
                <a:spcPct val="150000"/>
              </a:lnSpc>
              <a:buNone/>
            </a:pPr>
            <a:r>
              <a:rPr lang="en-US" sz="2400" b="1" dirty="0"/>
              <a:t>USING FORMULAS TO CONDITIONALLY SUMMARIZE DATA</a:t>
            </a:r>
          </a:p>
          <a:p>
            <a:pPr>
              <a:lnSpc>
                <a:spcPct val="150000"/>
              </a:lnSpc>
            </a:pPr>
            <a:r>
              <a:rPr lang="en-US" sz="2400" dirty="0"/>
              <a:t>Formulas give </a:t>
            </a:r>
            <a:r>
              <a:rPr lang="en-US" sz="2400" b="1" dirty="0"/>
              <a:t>results</a:t>
            </a:r>
            <a:r>
              <a:rPr lang="en-US" sz="2400" dirty="0"/>
              <a:t> and </a:t>
            </a:r>
            <a:r>
              <a:rPr lang="en-US" sz="2400" b="1" dirty="0"/>
              <a:t>solutions</a:t>
            </a:r>
            <a:r>
              <a:rPr lang="en-US" sz="2400" dirty="0"/>
              <a:t> that help you </a:t>
            </a:r>
            <a:r>
              <a:rPr lang="en-US" sz="2400" b="1" dirty="0"/>
              <a:t>assess </a:t>
            </a:r>
            <a:r>
              <a:rPr lang="en-US" sz="2400" dirty="0"/>
              <a:t>and </a:t>
            </a:r>
            <a:r>
              <a:rPr lang="en-US" sz="2400" b="1" dirty="0"/>
              <a:t>analyze data</a:t>
            </a:r>
            <a:r>
              <a:rPr lang="en-US" sz="2400" dirty="0"/>
              <a:t>. </a:t>
            </a:r>
          </a:p>
          <a:p>
            <a:pPr>
              <a:lnSpc>
                <a:spcPct val="150000"/>
              </a:lnSpc>
            </a:pPr>
            <a:r>
              <a:rPr lang="en-US" sz="2400" dirty="0"/>
              <a:t>A </a:t>
            </a:r>
            <a:r>
              <a:rPr lang="en-US" sz="2400" b="1" dirty="0"/>
              <a:t>conditional formula </a:t>
            </a:r>
            <a:r>
              <a:rPr lang="en-US" sz="2400" dirty="0"/>
              <a:t>is one in which the </a:t>
            </a:r>
            <a:r>
              <a:rPr lang="en-US" sz="2400" b="1" dirty="0"/>
              <a:t>result</a:t>
            </a:r>
            <a:r>
              <a:rPr lang="en-US" sz="2400" dirty="0"/>
              <a:t> is determined by the </a:t>
            </a:r>
            <a:r>
              <a:rPr lang="en-US" sz="2400" b="1" dirty="0"/>
              <a:t>presence</a:t>
            </a:r>
            <a:r>
              <a:rPr lang="en-US" sz="2400" dirty="0"/>
              <a:t> or </a:t>
            </a:r>
            <a:r>
              <a:rPr lang="en-US" sz="2400" b="1" dirty="0"/>
              <a:t>absence</a:t>
            </a:r>
            <a:r>
              <a:rPr lang="en-US" sz="2400" dirty="0"/>
              <a:t> of a particular </a:t>
            </a:r>
            <a:r>
              <a:rPr lang="en-US" sz="2400" b="1" dirty="0"/>
              <a:t>condition. </a:t>
            </a:r>
          </a:p>
          <a:p>
            <a:pPr>
              <a:lnSpc>
                <a:spcPct val="150000"/>
              </a:lnSpc>
            </a:pPr>
            <a:r>
              <a:rPr lang="en-US" sz="2400" dirty="0"/>
              <a:t>You can use a </a:t>
            </a:r>
            <a:r>
              <a:rPr lang="en-US" sz="2400" b="1" dirty="0"/>
              <a:t>conditional format</a:t>
            </a:r>
            <a:r>
              <a:rPr lang="en-US" sz="2400" dirty="0"/>
              <a:t>—which </a:t>
            </a:r>
            <a:r>
              <a:rPr lang="en-US" sz="2400" b="1" dirty="0"/>
              <a:t>changes</a:t>
            </a:r>
            <a:r>
              <a:rPr lang="en-US" sz="2400" dirty="0"/>
              <a:t> the </a:t>
            </a:r>
            <a:r>
              <a:rPr lang="en-US" sz="2400" b="1" dirty="0"/>
              <a:t>appearance of a cell range </a:t>
            </a:r>
            <a:r>
              <a:rPr lang="en-US" sz="2400" dirty="0"/>
              <a:t>based on a </a:t>
            </a:r>
            <a:r>
              <a:rPr lang="en-US" sz="2400" b="1" dirty="0"/>
              <a:t>criterion</a:t>
            </a:r>
            <a:r>
              <a:rPr lang="en-US" sz="2400" dirty="0"/>
              <a:t>—to help you </a:t>
            </a:r>
            <a:r>
              <a:rPr lang="en-US" sz="2400" b="1" dirty="0"/>
              <a:t>analyze data</a:t>
            </a:r>
            <a:r>
              <a:rPr lang="en-US" sz="2400" dirty="0"/>
              <a:t>, </a:t>
            </a:r>
            <a:r>
              <a:rPr lang="en-US" sz="2400" b="1" dirty="0"/>
              <a:t>detect critical issues</a:t>
            </a:r>
            <a:r>
              <a:rPr lang="en-US" sz="2400" dirty="0"/>
              <a:t>, </a:t>
            </a:r>
            <a:r>
              <a:rPr lang="en-US" sz="2400" b="1" dirty="0"/>
              <a:t>identify patterns,</a:t>
            </a:r>
            <a:r>
              <a:rPr lang="en-US" sz="2400" dirty="0"/>
              <a:t> and </a:t>
            </a:r>
            <a:r>
              <a:rPr lang="en-US" sz="2400" b="1" dirty="0"/>
              <a:t>visually explore trends</a:t>
            </a:r>
            <a:r>
              <a:rPr lang="en-US" sz="2400" dirty="0"/>
              <a:t>.</a:t>
            </a:r>
          </a:p>
          <a:p>
            <a:pPr marL="0" indent="0">
              <a:buNone/>
            </a:pPr>
            <a:endParaRPr lang="en-US" dirty="0"/>
          </a:p>
        </p:txBody>
      </p:sp>
    </p:spTree>
    <p:extLst>
      <p:ext uri="{BB962C8B-B14F-4D97-AF65-F5344CB8AC3E}">
        <p14:creationId xmlns:p14="http://schemas.microsoft.com/office/powerpoint/2010/main" val="1950474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7D58-4434-4C92-AC0C-3F1C99988435}"/>
              </a:ext>
            </a:extLst>
          </p:cNvPr>
          <p:cNvSpPr>
            <a:spLocks noGrp="1"/>
          </p:cNvSpPr>
          <p:nvPr>
            <p:ph type="title"/>
          </p:nvPr>
        </p:nvSpPr>
        <p:spPr>
          <a:xfrm>
            <a:off x="1605516" y="230705"/>
            <a:ext cx="9899096" cy="811286"/>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ED39911E-0BFB-4FD3-BF39-00FA2B3DB761}"/>
              </a:ext>
            </a:extLst>
          </p:cNvPr>
          <p:cNvSpPr>
            <a:spLocks noGrp="1"/>
          </p:cNvSpPr>
          <p:nvPr>
            <p:ph idx="1"/>
          </p:nvPr>
        </p:nvSpPr>
        <p:spPr>
          <a:xfrm>
            <a:off x="1605516" y="1041991"/>
            <a:ext cx="9899096" cy="5390707"/>
          </a:xfrm>
        </p:spPr>
        <p:txBody>
          <a:bodyPr>
            <a:noAutofit/>
          </a:bodyPr>
          <a:lstStyle/>
          <a:p>
            <a:pPr marL="0" indent="0">
              <a:lnSpc>
                <a:spcPct val="150000"/>
              </a:lnSpc>
              <a:buNone/>
            </a:pPr>
            <a:r>
              <a:rPr lang="en-US" sz="2400" b="1" dirty="0"/>
              <a:t>Using AVERAGEIFS</a:t>
            </a:r>
          </a:p>
          <a:p>
            <a:pPr>
              <a:lnSpc>
                <a:spcPct val="150000"/>
              </a:lnSpc>
            </a:pPr>
            <a:r>
              <a:rPr lang="en-US" sz="2400" dirty="0"/>
              <a:t>An </a:t>
            </a:r>
            <a:r>
              <a:rPr lang="en-US" sz="2400" b="1" dirty="0"/>
              <a:t>AVERAGEIFS formula </a:t>
            </a:r>
            <a:r>
              <a:rPr lang="en-US" sz="2400" dirty="0"/>
              <a:t>returns the </a:t>
            </a:r>
            <a:r>
              <a:rPr lang="en-US" sz="2400" b="1" dirty="0"/>
              <a:t>average</a:t>
            </a:r>
            <a:r>
              <a:rPr lang="en-US" sz="2400" dirty="0"/>
              <a:t> </a:t>
            </a:r>
            <a:r>
              <a:rPr lang="en-US" sz="2400" b="1" dirty="0"/>
              <a:t>(arithmetic mean) </a:t>
            </a:r>
            <a:r>
              <a:rPr lang="en-US" sz="2400" dirty="0"/>
              <a:t>of </a:t>
            </a:r>
            <a:r>
              <a:rPr lang="en-US" sz="2400" b="1" dirty="0"/>
              <a:t>all cells </a:t>
            </a:r>
            <a:r>
              <a:rPr lang="en-US" sz="2400" dirty="0"/>
              <a:t>that meet </a:t>
            </a:r>
            <a:r>
              <a:rPr lang="en-US" sz="2400" b="1" dirty="0"/>
              <a:t>multiple criteria. </a:t>
            </a:r>
          </a:p>
          <a:p>
            <a:pPr>
              <a:lnSpc>
                <a:spcPct val="150000"/>
              </a:lnSpc>
            </a:pPr>
            <a:r>
              <a:rPr lang="en-US" sz="2400" dirty="0"/>
              <a:t>The </a:t>
            </a:r>
            <a:r>
              <a:rPr lang="en-US" sz="2400" b="1" dirty="0"/>
              <a:t>syntax</a:t>
            </a:r>
            <a:r>
              <a:rPr lang="en-US" sz="2400" dirty="0"/>
              <a:t> is </a:t>
            </a:r>
            <a:r>
              <a:rPr lang="en-US" sz="2400" b="1" dirty="0"/>
              <a:t>AVERAGEIFS(</a:t>
            </a:r>
            <a:r>
              <a:rPr lang="en-US" sz="2400" b="1" dirty="0" err="1"/>
              <a:t>Average_range</a:t>
            </a:r>
            <a:r>
              <a:rPr lang="en-US" sz="2400" b="1" dirty="0"/>
              <a:t>, Criteria_range1, Criteria1, Criteria_range2, Criteria2, …). </a:t>
            </a:r>
            <a:r>
              <a:rPr lang="en-US" sz="2400" dirty="0"/>
              <a:t>We will apply the AVERAGEIFS formula here in finding the </a:t>
            </a:r>
            <a:r>
              <a:rPr lang="en-US" sz="2400" b="1" dirty="0"/>
              <a:t>average of a set of numbers </a:t>
            </a:r>
            <a:r>
              <a:rPr lang="en-US" sz="2400" dirty="0"/>
              <a:t>where </a:t>
            </a:r>
            <a:r>
              <a:rPr lang="en-US" sz="2400" b="1" dirty="0"/>
              <a:t>two criteria </a:t>
            </a:r>
            <a:r>
              <a:rPr lang="en-US" sz="2400" dirty="0"/>
              <a:t>are met.</a:t>
            </a:r>
          </a:p>
          <a:p>
            <a:pPr marL="914400" lvl="1" indent="-457200">
              <a:lnSpc>
                <a:spcPct val="150000"/>
              </a:lnSpc>
              <a:buFont typeface="+mj-lt"/>
              <a:buAutoNum type="arabicPeriod"/>
            </a:pPr>
            <a:r>
              <a:rPr lang="en-US" sz="2400" dirty="0"/>
              <a:t>Click cell </a:t>
            </a:r>
            <a:r>
              <a:rPr lang="en-US" sz="2400" b="1" dirty="0"/>
              <a:t>H14</a:t>
            </a:r>
            <a:r>
              <a:rPr lang="en-US" sz="2400" dirty="0"/>
              <a:t>. In the </a:t>
            </a:r>
            <a:r>
              <a:rPr lang="en-US" sz="2400" b="1" dirty="0"/>
              <a:t>Function Library group</a:t>
            </a:r>
            <a:r>
              <a:rPr lang="en-US" sz="2400" dirty="0"/>
              <a:t>, click </a:t>
            </a:r>
            <a:r>
              <a:rPr lang="en-US" sz="2400" b="1" dirty="0"/>
              <a:t>Insert Function</a:t>
            </a:r>
            <a:r>
              <a:rPr lang="en-US" sz="2400" dirty="0"/>
              <a:t>.</a:t>
            </a:r>
          </a:p>
        </p:txBody>
      </p:sp>
    </p:spTree>
    <p:extLst>
      <p:ext uri="{BB962C8B-B14F-4D97-AF65-F5344CB8AC3E}">
        <p14:creationId xmlns:p14="http://schemas.microsoft.com/office/powerpoint/2010/main" val="2851348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5B3B0-1D7E-4E6E-9E52-90E501C50914}"/>
              </a:ext>
            </a:extLst>
          </p:cNvPr>
          <p:cNvSpPr>
            <a:spLocks noGrp="1"/>
          </p:cNvSpPr>
          <p:nvPr>
            <p:ph type="title"/>
          </p:nvPr>
        </p:nvSpPr>
        <p:spPr>
          <a:xfrm>
            <a:off x="1669312" y="177543"/>
            <a:ext cx="9835300" cy="86444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E1122948-22FD-4904-A341-1B0007740ED6}"/>
              </a:ext>
            </a:extLst>
          </p:cNvPr>
          <p:cNvSpPr>
            <a:spLocks noGrp="1"/>
          </p:cNvSpPr>
          <p:nvPr>
            <p:ph idx="1"/>
          </p:nvPr>
        </p:nvSpPr>
        <p:spPr>
          <a:xfrm>
            <a:off x="1669312" y="1041991"/>
            <a:ext cx="9835300" cy="4869231"/>
          </a:xfrm>
        </p:spPr>
        <p:txBody>
          <a:bodyPr>
            <a:normAutofit fontScale="92500"/>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AVERAGEIFS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Search for a function box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Go</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AVERAGEIFS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highlighted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accept the function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close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dialog box.</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Arguments dialog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Average_range</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cells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F5:F16</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Criteria_range1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 select cells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B5:B16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selected your first criteria range.</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box,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&lt;200000</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set your first criteria.</a:t>
            </a:r>
          </a:p>
        </p:txBody>
      </p:sp>
    </p:spTree>
    <p:extLst>
      <p:ext uri="{BB962C8B-B14F-4D97-AF65-F5344CB8AC3E}">
        <p14:creationId xmlns:p14="http://schemas.microsoft.com/office/powerpoint/2010/main" val="141224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E7B8-5C76-437E-9F81-2D0870753DA2}"/>
              </a:ext>
            </a:extLst>
          </p:cNvPr>
          <p:cNvSpPr>
            <a:spLocks noGrp="1"/>
          </p:cNvSpPr>
          <p:nvPr>
            <p:ph type="title"/>
          </p:nvPr>
        </p:nvSpPr>
        <p:spPr>
          <a:xfrm>
            <a:off x="1605516" y="220073"/>
            <a:ext cx="9899096" cy="832550"/>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B69887AE-D7CF-43AE-8842-F3327886F5C1}"/>
              </a:ext>
            </a:extLst>
          </p:cNvPr>
          <p:cNvSpPr>
            <a:spLocks noGrp="1"/>
          </p:cNvSpPr>
          <p:nvPr>
            <p:ph idx="1"/>
          </p:nvPr>
        </p:nvSpPr>
        <p:spPr>
          <a:xfrm>
            <a:off x="1605516" y="1052623"/>
            <a:ext cx="9899096" cy="5103627"/>
          </a:xfrm>
        </p:spPr>
        <p:txBody>
          <a:bodyPr>
            <a:normAutofit lnSpcReduction="10000"/>
          </a:bodyPr>
          <a:lstStyle/>
          <a:p>
            <a:pPr marL="914400" lvl="1" indent="-457200">
              <a:lnSpc>
                <a:spcPct val="150000"/>
              </a:lnSpc>
              <a:buFont typeface="+mj-lt"/>
              <a:buAutoNum type="arabicPeriod" startAt="7"/>
            </a:pPr>
            <a:r>
              <a:rPr lang="en-US" sz="2400" dirty="0"/>
              <a:t>In the </a:t>
            </a:r>
            <a:r>
              <a:rPr lang="en-US" sz="2400" b="1" dirty="0"/>
              <a:t>Criteria_range2 </a:t>
            </a:r>
            <a:r>
              <a:rPr lang="en-US" sz="2400" dirty="0"/>
              <a:t>box, select cells </a:t>
            </a:r>
            <a:r>
              <a:rPr lang="en-US" sz="2400" b="1" dirty="0"/>
              <a:t>E5:E16 </a:t>
            </a:r>
            <a:r>
              <a:rPr lang="en-US" sz="2400" dirty="0"/>
              <a:t>and then press </a:t>
            </a:r>
            <a:r>
              <a:rPr lang="en-US" sz="2400" b="1" dirty="0"/>
              <a:t>Tab</a:t>
            </a:r>
            <a:r>
              <a:rPr lang="en-US" sz="2400" dirty="0"/>
              <a:t>. You have selected your second criteria range.</a:t>
            </a:r>
          </a:p>
          <a:p>
            <a:pPr marL="914400" lvl="1" indent="-457200">
              <a:lnSpc>
                <a:spcPct val="150000"/>
              </a:lnSpc>
              <a:buFont typeface="+mj-lt"/>
              <a:buAutoNum type="arabicPeriod" startAt="7"/>
            </a:pPr>
            <a:r>
              <a:rPr lang="en-US" sz="2400" dirty="0"/>
              <a:t>In the </a:t>
            </a:r>
            <a:r>
              <a:rPr lang="en-US" sz="2400" b="1" dirty="0"/>
              <a:t>Criteria2</a:t>
            </a:r>
            <a:r>
              <a:rPr lang="en-US" sz="2400" dirty="0"/>
              <a:t> box, type </a:t>
            </a:r>
            <a:r>
              <a:rPr lang="en-US" sz="2400" b="1" dirty="0"/>
              <a:t>&lt;=5%</a:t>
            </a:r>
            <a:r>
              <a:rPr lang="en-US" sz="2400" dirty="0"/>
              <a:t> and then press </a:t>
            </a:r>
            <a:r>
              <a:rPr lang="en-US" sz="2400" b="1" dirty="0"/>
              <a:t>Tab</a:t>
            </a:r>
            <a:r>
              <a:rPr lang="en-US" sz="2400" dirty="0"/>
              <a:t>. Click </a:t>
            </a:r>
            <a:r>
              <a:rPr lang="en-US" sz="2400" b="1" dirty="0"/>
              <a:t>OK</a:t>
            </a:r>
            <a:r>
              <a:rPr lang="en-US" sz="2400" dirty="0"/>
              <a:t>. Excel returns a value of </a:t>
            </a:r>
            <a:r>
              <a:rPr lang="en-US" sz="2400" b="1" dirty="0"/>
              <a:t>60</a:t>
            </a:r>
            <a:r>
              <a:rPr lang="en-US" sz="2400" dirty="0"/>
              <a: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lang="en-US" sz="2400" dirty="0">
                <a:solidFill>
                  <a:prstClr val="black">
                    <a:lumMod val="75000"/>
                    <a:lumOff val="25000"/>
                  </a:prstClr>
                </a:solidFill>
                <a:latin typeface="Century Gothic" panose="020B0502020202020204"/>
              </a:rPr>
              <a:t>We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entered only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two criteria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SUMIFS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COUNTIFS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AVERAGEIFS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formulas you created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previous exercises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However, in large worksheets, you often need to use multiple criteria in order for the formula to return a value that is meaningful for your analysis. </a:t>
            </a:r>
          </a:p>
          <a:p>
            <a:pPr lvl="1"/>
            <a:endParaRPr lang="en-US" sz="2400" dirty="0"/>
          </a:p>
          <a:p>
            <a:endParaRPr lang="en-US" dirty="0"/>
          </a:p>
        </p:txBody>
      </p:sp>
    </p:spTree>
    <p:extLst>
      <p:ext uri="{BB962C8B-B14F-4D97-AF65-F5344CB8AC3E}">
        <p14:creationId xmlns:p14="http://schemas.microsoft.com/office/powerpoint/2010/main" val="2369660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7C58-2187-4849-B2D3-F7B76B20D360}"/>
              </a:ext>
            </a:extLst>
          </p:cNvPr>
          <p:cNvSpPr>
            <a:spLocks noGrp="1"/>
          </p:cNvSpPr>
          <p:nvPr>
            <p:ph type="title"/>
          </p:nvPr>
        </p:nvSpPr>
        <p:spPr>
          <a:xfrm>
            <a:off x="1616149" y="177543"/>
            <a:ext cx="9814035" cy="769235"/>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C005DC00-B0A2-4E1B-83AF-E36371C30C4F}"/>
              </a:ext>
            </a:extLst>
          </p:cNvPr>
          <p:cNvSpPr>
            <a:spLocks noGrp="1"/>
          </p:cNvSpPr>
          <p:nvPr>
            <p:ph idx="1"/>
          </p:nvPr>
        </p:nvSpPr>
        <p:spPr>
          <a:xfrm>
            <a:off x="1616149" y="946778"/>
            <a:ext cx="9888463" cy="4964444"/>
          </a:xfrm>
        </p:spPr>
        <p:txBody>
          <a:bodyPr>
            <a:noAutofit/>
          </a:bodyPr>
          <a:lstStyle/>
          <a:p>
            <a:pPr>
              <a:lnSpc>
                <a:spcPct val="150000"/>
              </a:lnSpc>
            </a:pPr>
            <a:r>
              <a:rPr lang="en-US" sz="2400" dirty="0"/>
              <a:t>You can enter up to </a:t>
            </a:r>
            <a:r>
              <a:rPr lang="en-US" sz="2400" b="1" dirty="0"/>
              <a:t>127 conditions </a:t>
            </a:r>
            <a:r>
              <a:rPr lang="en-US" sz="2400" dirty="0"/>
              <a:t>that data must </a:t>
            </a:r>
            <a:r>
              <a:rPr lang="en-US" sz="2400" b="1" dirty="0"/>
              <a:t>match</a:t>
            </a:r>
            <a:r>
              <a:rPr lang="en-US" sz="2400" dirty="0"/>
              <a:t> in order </a:t>
            </a:r>
            <a:r>
              <a:rPr lang="en-US" sz="2400" b="1" dirty="0"/>
              <a:t>for a cell to be included </a:t>
            </a:r>
            <a:r>
              <a:rPr lang="en-US" sz="2400" dirty="0"/>
              <a:t>in the </a:t>
            </a:r>
            <a:r>
              <a:rPr lang="en-US" sz="2400" b="1" dirty="0"/>
              <a:t>conditional summary </a:t>
            </a:r>
            <a:r>
              <a:rPr lang="en-US" sz="2400" dirty="0"/>
              <a:t>that results from a </a:t>
            </a:r>
            <a:r>
              <a:rPr lang="en-US" sz="2400" b="1" dirty="0"/>
              <a:t>SUMIFS</a:t>
            </a:r>
            <a:r>
              <a:rPr lang="en-US" sz="2400" dirty="0"/>
              <a:t>, </a:t>
            </a:r>
            <a:r>
              <a:rPr lang="en-US" sz="2400" b="1" dirty="0"/>
              <a:t>COUNTIFS,</a:t>
            </a:r>
            <a:r>
              <a:rPr lang="en-US" sz="2400" dirty="0"/>
              <a:t> or </a:t>
            </a:r>
            <a:r>
              <a:rPr lang="en-US" sz="2400" b="1" dirty="0"/>
              <a:t>AVERAGEIFS</a:t>
            </a:r>
            <a:r>
              <a:rPr lang="en-US" sz="2400" dirty="0"/>
              <a:t> formula.</a:t>
            </a:r>
          </a:p>
          <a:p>
            <a:pPr>
              <a:lnSpc>
                <a:spcPct val="150000"/>
              </a:lnSpc>
            </a:pPr>
            <a:r>
              <a:rPr lang="en-US" sz="2400" dirty="0"/>
              <a:t>The </a:t>
            </a:r>
            <a:r>
              <a:rPr lang="en-US" sz="2400" b="1" dirty="0"/>
              <a:t>following </a:t>
            </a:r>
            <a:r>
              <a:rPr lang="en-US" sz="2400" dirty="0"/>
              <a:t>statements</a:t>
            </a:r>
            <a:r>
              <a:rPr lang="en-US" sz="2400" b="1" dirty="0"/>
              <a:t> summarize</a:t>
            </a:r>
            <a:r>
              <a:rPr lang="en-US" sz="2400" dirty="0"/>
              <a:t> how </a:t>
            </a:r>
            <a:r>
              <a:rPr lang="en-US" sz="2400" b="1" dirty="0"/>
              <a:t>values</a:t>
            </a:r>
            <a:r>
              <a:rPr lang="en-US" sz="2400" dirty="0"/>
              <a:t> are </a:t>
            </a:r>
            <a:r>
              <a:rPr lang="en-US" sz="2400" b="1" dirty="0"/>
              <a:t>treated</a:t>
            </a:r>
            <a:r>
              <a:rPr lang="en-US" sz="2400" dirty="0"/>
              <a:t> when you enter an </a:t>
            </a:r>
            <a:r>
              <a:rPr lang="en-US" sz="2400" b="1" dirty="0"/>
              <a:t>AVERAGEIF</a:t>
            </a:r>
            <a:r>
              <a:rPr lang="en-US" sz="2400" dirty="0"/>
              <a:t> or </a:t>
            </a:r>
            <a:r>
              <a:rPr lang="en-US" sz="2400" b="1" dirty="0"/>
              <a:t>AVERAGEIFS</a:t>
            </a:r>
            <a:r>
              <a:rPr lang="en-US" sz="2400" dirty="0"/>
              <a:t> formula:</a:t>
            </a:r>
          </a:p>
          <a:p>
            <a:pPr lvl="1">
              <a:lnSpc>
                <a:spcPct val="150000"/>
              </a:lnSpc>
            </a:pPr>
            <a:r>
              <a:rPr lang="en-US" sz="2400" dirty="0"/>
              <a:t>If </a:t>
            </a:r>
            <a:r>
              <a:rPr lang="en-US" sz="2400" b="1" dirty="0" err="1"/>
              <a:t>Average_range</a:t>
            </a:r>
            <a:r>
              <a:rPr lang="en-US" sz="2400" b="1" dirty="0"/>
              <a:t> </a:t>
            </a:r>
            <a:r>
              <a:rPr lang="en-US" sz="2400" dirty="0"/>
              <a:t>is </a:t>
            </a:r>
            <a:r>
              <a:rPr lang="en-US" sz="2400" b="1" dirty="0"/>
              <a:t>omitted</a:t>
            </a:r>
            <a:r>
              <a:rPr lang="en-US" sz="2400" dirty="0"/>
              <a:t> from the function </a:t>
            </a:r>
            <a:r>
              <a:rPr lang="en-US" sz="2400" b="1" dirty="0"/>
              <a:t>arguments</a:t>
            </a:r>
            <a:r>
              <a:rPr lang="en-US" sz="2400" dirty="0"/>
              <a:t>, the </a:t>
            </a:r>
            <a:r>
              <a:rPr lang="en-US" sz="2400" b="1" dirty="0"/>
              <a:t>range is used</a:t>
            </a:r>
            <a:r>
              <a:rPr lang="en-US" sz="2400" dirty="0"/>
              <a:t>.</a:t>
            </a:r>
          </a:p>
        </p:txBody>
      </p:sp>
    </p:spTree>
    <p:extLst>
      <p:ext uri="{BB962C8B-B14F-4D97-AF65-F5344CB8AC3E}">
        <p14:creationId xmlns:p14="http://schemas.microsoft.com/office/powerpoint/2010/main" val="1002911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14FD-F364-402E-A9E3-3299037709E5}"/>
              </a:ext>
            </a:extLst>
          </p:cNvPr>
          <p:cNvSpPr>
            <a:spLocks noGrp="1"/>
          </p:cNvSpPr>
          <p:nvPr>
            <p:ph type="title"/>
          </p:nvPr>
        </p:nvSpPr>
        <p:spPr>
          <a:xfrm>
            <a:off x="1616149" y="145645"/>
            <a:ext cx="9888463" cy="917611"/>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01A3A238-284E-438D-AA34-8CA39CF5690E}"/>
              </a:ext>
            </a:extLst>
          </p:cNvPr>
          <p:cNvSpPr>
            <a:spLocks noGrp="1"/>
          </p:cNvSpPr>
          <p:nvPr>
            <p:ph idx="1"/>
          </p:nvPr>
        </p:nvSpPr>
        <p:spPr>
          <a:xfrm>
            <a:off x="1616149" y="1063256"/>
            <a:ext cx="9888463" cy="4847966"/>
          </a:xfrm>
        </p:spPr>
        <p:txBody>
          <a:bodyPr/>
          <a:lstStyle/>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in </a:t>
            </a:r>
            <a:r>
              <a:rPr kumimoji="0" lang="en-US" sz="24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Average_range</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empty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AVERAGEIF ignores it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entire range is blank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contains text values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AVERAGEIF</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returns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#DIV/0! error value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 cells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meet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criteria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AVERAGEIF</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returns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#DIV/0! error value.</a:t>
            </a:r>
          </a:p>
          <a:p>
            <a:endParaRPr lang="en-US" dirty="0"/>
          </a:p>
        </p:txBody>
      </p:sp>
    </p:spTree>
    <p:extLst>
      <p:ext uri="{BB962C8B-B14F-4D97-AF65-F5344CB8AC3E}">
        <p14:creationId xmlns:p14="http://schemas.microsoft.com/office/powerpoint/2010/main" val="174148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1D93-D777-4119-BC1D-AC7BE23CD9A2}"/>
              </a:ext>
            </a:extLst>
          </p:cNvPr>
          <p:cNvSpPr>
            <a:spLocks noGrp="1"/>
          </p:cNvSpPr>
          <p:nvPr>
            <p:ph type="title"/>
          </p:nvPr>
        </p:nvSpPr>
        <p:spPr>
          <a:xfrm>
            <a:off x="1616149" y="220073"/>
            <a:ext cx="9888463" cy="82191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D414382B-9E2E-4AB4-B96B-85ED8C2F30D4}"/>
              </a:ext>
            </a:extLst>
          </p:cNvPr>
          <p:cNvSpPr>
            <a:spLocks noGrp="1"/>
          </p:cNvSpPr>
          <p:nvPr>
            <p:ph idx="1"/>
          </p:nvPr>
        </p:nvSpPr>
        <p:spPr>
          <a:xfrm>
            <a:off x="1329071" y="1041991"/>
            <a:ext cx="10175542" cy="5209953"/>
          </a:xfrm>
        </p:spPr>
        <p:txBody>
          <a:bodyPr>
            <a:noAutofit/>
          </a:bodyPr>
          <a:lstStyle/>
          <a:p>
            <a:pPr marL="0" indent="0">
              <a:lnSpc>
                <a:spcPct val="150000"/>
              </a:lnSpc>
              <a:buNone/>
            </a:pPr>
            <a:r>
              <a:rPr lang="en-US" sz="2400" b="1" dirty="0"/>
              <a:t>ADDING CONDITIONAL LOGIC FUNCTIONS TO FORMULAS</a:t>
            </a:r>
          </a:p>
          <a:p>
            <a:pPr>
              <a:lnSpc>
                <a:spcPct val="150000"/>
              </a:lnSpc>
            </a:pPr>
            <a:r>
              <a:rPr lang="en-US" sz="2400" dirty="0"/>
              <a:t>You can use the </a:t>
            </a:r>
            <a:r>
              <a:rPr lang="en-US" sz="2400" b="1" dirty="0"/>
              <a:t>AND</a:t>
            </a:r>
            <a:r>
              <a:rPr lang="en-US" sz="2400" dirty="0"/>
              <a:t> </a:t>
            </a:r>
            <a:r>
              <a:rPr lang="en-US" sz="2400" dirty="0" err="1"/>
              <a:t>and</a:t>
            </a:r>
            <a:r>
              <a:rPr lang="en-US" sz="2400" dirty="0"/>
              <a:t> </a:t>
            </a:r>
            <a:r>
              <a:rPr lang="en-US" sz="2400" b="1" dirty="0"/>
              <a:t>OR</a:t>
            </a:r>
            <a:r>
              <a:rPr lang="en-US" sz="2400" dirty="0"/>
              <a:t> </a:t>
            </a:r>
            <a:r>
              <a:rPr lang="en-US" sz="2400" b="1" dirty="0"/>
              <a:t>functions</a:t>
            </a:r>
            <a:r>
              <a:rPr lang="en-US" sz="2400" dirty="0"/>
              <a:t> to create </a:t>
            </a:r>
            <a:r>
              <a:rPr lang="en-US" sz="2400" b="1" dirty="0"/>
              <a:t>conditional formulas </a:t>
            </a:r>
            <a:r>
              <a:rPr lang="en-US" sz="2400" dirty="0"/>
              <a:t>that result in </a:t>
            </a:r>
            <a:r>
              <a:rPr lang="en-US" sz="2400" b="1" dirty="0"/>
              <a:t>a logical value</a:t>
            </a:r>
            <a:r>
              <a:rPr lang="en-US" sz="2400" dirty="0"/>
              <a:t>, that is, </a:t>
            </a:r>
            <a:r>
              <a:rPr lang="en-US" sz="2400" b="1" dirty="0"/>
              <a:t>TRUE</a:t>
            </a:r>
            <a:r>
              <a:rPr lang="en-US" sz="2400" dirty="0"/>
              <a:t> or </a:t>
            </a:r>
            <a:r>
              <a:rPr lang="en-US" sz="2400" b="1" dirty="0"/>
              <a:t>FALSE</a:t>
            </a:r>
            <a:r>
              <a:rPr lang="en-US" sz="2400" dirty="0"/>
              <a:t>. Such formulas </a:t>
            </a:r>
            <a:r>
              <a:rPr lang="en-US" sz="2400" b="1" dirty="0"/>
              <a:t>test</a:t>
            </a:r>
            <a:r>
              <a:rPr lang="en-US" sz="2400" dirty="0"/>
              <a:t> whether </a:t>
            </a:r>
            <a:r>
              <a:rPr lang="en-US" sz="2400" b="1" dirty="0"/>
              <a:t>a series </a:t>
            </a:r>
            <a:r>
              <a:rPr lang="en-US" sz="2400" dirty="0"/>
              <a:t>of conditions </a:t>
            </a:r>
            <a:r>
              <a:rPr lang="en-US" sz="2400" b="1" dirty="0"/>
              <a:t>evaluate</a:t>
            </a:r>
            <a:r>
              <a:rPr lang="en-US" sz="2400" dirty="0"/>
              <a:t> to </a:t>
            </a:r>
            <a:r>
              <a:rPr lang="en-US" sz="2400" b="1" dirty="0"/>
              <a:t>TRUE</a:t>
            </a:r>
            <a:r>
              <a:rPr lang="en-US" sz="2400" dirty="0"/>
              <a:t> or </a:t>
            </a:r>
            <a:r>
              <a:rPr lang="en-US" sz="2400" b="1" dirty="0"/>
              <a:t>FALSE.</a:t>
            </a:r>
            <a:r>
              <a:rPr lang="en-US" sz="2400" dirty="0"/>
              <a:t> </a:t>
            </a:r>
          </a:p>
          <a:p>
            <a:pPr>
              <a:lnSpc>
                <a:spcPct val="150000"/>
              </a:lnSpc>
            </a:pPr>
            <a:r>
              <a:rPr lang="en-US" sz="2400" dirty="0"/>
              <a:t>In addition, you can use the </a:t>
            </a:r>
            <a:r>
              <a:rPr lang="en-US" sz="2400" b="1" dirty="0"/>
              <a:t>IF</a:t>
            </a:r>
            <a:r>
              <a:rPr lang="en-US" sz="2400" dirty="0"/>
              <a:t> </a:t>
            </a:r>
            <a:r>
              <a:rPr lang="en-US" sz="2400" b="1" dirty="0"/>
              <a:t>conditional formula </a:t>
            </a:r>
            <a:r>
              <a:rPr lang="en-US" sz="2400" dirty="0"/>
              <a:t>that </a:t>
            </a:r>
            <a:r>
              <a:rPr lang="en-US" sz="2400" b="1" dirty="0"/>
              <a:t>checks</a:t>
            </a:r>
            <a:r>
              <a:rPr lang="en-US" sz="2400" dirty="0"/>
              <a:t> if a </a:t>
            </a:r>
            <a:r>
              <a:rPr lang="en-US" sz="2400" b="1" dirty="0"/>
              <a:t>calculation evaluates </a:t>
            </a:r>
            <a:r>
              <a:rPr lang="en-US" sz="2400" dirty="0"/>
              <a:t>as </a:t>
            </a:r>
            <a:r>
              <a:rPr lang="en-US" sz="2400" b="1" dirty="0"/>
              <a:t>TRUE</a:t>
            </a:r>
            <a:r>
              <a:rPr lang="en-US" sz="2400" dirty="0"/>
              <a:t> or </a:t>
            </a:r>
            <a:r>
              <a:rPr lang="en-US" sz="2400" b="1" dirty="0"/>
              <a:t>FALSE</a:t>
            </a:r>
            <a:r>
              <a:rPr lang="en-US" sz="2400" dirty="0"/>
              <a:t>. You can then tell </a:t>
            </a:r>
            <a:r>
              <a:rPr lang="en-US" sz="2400" b="1" dirty="0"/>
              <a:t>IF</a:t>
            </a:r>
            <a:r>
              <a:rPr lang="en-US" sz="2400" dirty="0"/>
              <a:t> to </a:t>
            </a:r>
            <a:r>
              <a:rPr lang="en-US" sz="2400" b="1" dirty="0"/>
              <a:t>return one value </a:t>
            </a:r>
            <a:r>
              <a:rPr lang="en-US" sz="2400" dirty="0"/>
              <a:t>(</a:t>
            </a:r>
            <a:r>
              <a:rPr lang="en-US" sz="2400" b="1" dirty="0"/>
              <a:t>text</a:t>
            </a:r>
            <a:r>
              <a:rPr lang="en-US" sz="2400" dirty="0"/>
              <a:t>, </a:t>
            </a:r>
            <a:r>
              <a:rPr lang="en-US" sz="2400" b="1" dirty="0"/>
              <a:t>number</a:t>
            </a:r>
            <a:r>
              <a:rPr lang="en-US" sz="2400" dirty="0"/>
              <a:t>, or </a:t>
            </a:r>
            <a:r>
              <a:rPr lang="en-US" sz="2400" b="1" dirty="0"/>
              <a:t>logical value</a:t>
            </a:r>
            <a:r>
              <a:rPr lang="en-US" sz="2400" dirty="0"/>
              <a:t>) </a:t>
            </a:r>
            <a:r>
              <a:rPr lang="en-US" sz="2400" b="1" dirty="0"/>
              <a:t>if</a:t>
            </a:r>
            <a:r>
              <a:rPr lang="en-US" sz="2400" dirty="0"/>
              <a:t> the </a:t>
            </a:r>
            <a:r>
              <a:rPr lang="en-US" sz="2400" b="1" dirty="0"/>
              <a:t>calculation</a:t>
            </a:r>
            <a:r>
              <a:rPr lang="en-US" sz="2400" dirty="0"/>
              <a:t> is </a:t>
            </a:r>
            <a:r>
              <a:rPr lang="en-US" sz="2400" b="1" dirty="0"/>
              <a:t>TRUE</a:t>
            </a:r>
            <a:r>
              <a:rPr lang="en-US" sz="2400" dirty="0"/>
              <a:t> or a </a:t>
            </a:r>
            <a:r>
              <a:rPr lang="en-US" sz="2400" b="1" dirty="0"/>
              <a:t>different value if </a:t>
            </a:r>
            <a:r>
              <a:rPr lang="en-US" sz="2400" dirty="0"/>
              <a:t>it is </a:t>
            </a:r>
            <a:r>
              <a:rPr lang="en-US" sz="2400" b="1" dirty="0"/>
              <a:t>FALSE</a:t>
            </a:r>
            <a:r>
              <a:rPr lang="en-US" sz="2400" dirty="0"/>
              <a:t>.</a:t>
            </a:r>
          </a:p>
        </p:txBody>
      </p:sp>
    </p:spTree>
    <p:extLst>
      <p:ext uri="{BB962C8B-B14F-4D97-AF65-F5344CB8AC3E}">
        <p14:creationId xmlns:p14="http://schemas.microsoft.com/office/powerpoint/2010/main" val="289930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C006-E303-4729-AE34-F509F5132A57}"/>
              </a:ext>
            </a:extLst>
          </p:cNvPr>
          <p:cNvSpPr>
            <a:spLocks noGrp="1"/>
          </p:cNvSpPr>
          <p:nvPr>
            <p:ph type="title"/>
          </p:nvPr>
        </p:nvSpPr>
        <p:spPr>
          <a:xfrm>
            <a:off x="1605516" y="230705"/>
            <a:ext cx="9899096" cy="71607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504C1739-AF47-4B44-961E-7679F4CFC023}"/>
              </a:ext>
            </a:extLst>
          </p:cNvPr>
          <p:cNvSpPr>
            <a:spLocks noGrp="1"/>
          </p:cNvSpPr>
          <p:nvPr>
            <p:ph idx="1"/>
          </p:nvPr>
        </p:nvSpPr>
        <p:spPr>
          <a:xfrm>
            <a:off x="1605516" y="946778"/>
            <a:ext cx="9899096" cy="4964444"/>
          </a:xfrm>
        </p:spPr>
        <p:txBody>
          <a:bodyPr>
            <a:normAutofit fontScale="92500" lnSpcReduction="20000"/>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Using IF</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result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of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conditional formula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determined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by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state of a specific condition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answer to a logical question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function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sets up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conditional statement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test data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formula returns one value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condition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specify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true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another value if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it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false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function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requires the following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syntax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IF(Logical_test, </a:t>
            </a:r>
            <a:r>
              <a:rPr kumimoji="0" lang="en-US" sz="24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Value_if_true</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Value_if_false</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Here we will use 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function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determine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who achieved his goal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eligible for the performance bonus.</a:t>
            </a:r>
          </a:p>
          <a:p>
            <a:endParaRPr lang="en-US" dirty="0"/>
          </a:p>
        </p:txBody>
      </p:sp>
    </p:spTree>
    <p:extLst>
      <p:ext uri="{BB962C8B-B14F-4D97-AF65-F5344CB8AC3E}">
        <p14:creationId xmlns:p14="http://schemas.microsoft.com/office/powerpoint/2010/main" val="3589744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5347-13E0-4604-99C2-53AA70750080}"/>
              </a:ext>
            </a:extLst>
          </p:cNvPr>
          <p:cNvSpPr>
            <a:spLocks noGrp="1"/>
          </p:cNvSpPr>
          <p:nvPr>
            <p:ph type="title"/>
          </p:nvPr>
        </p:nvSpPr>
        <p:spPr>
          <a:xfrm>
            <a:off x="1648047" y="262603"/>
            <a:ext cx="9856565" cy="821918"/>
          </a:xfrm>
        </p:spPr>
        <p:txBody>
          <a:bodyPr>
            <a:normAutofit fontScale="90000"/>
          </a:bodyPr>
          <a:lstStyle/>
          <a:p>
            <a:r>
              <a:rPr lang="en-US" dirty="0">
                <a:solidFill>
                  <a:prstClr val="black">
                    <a:lumMod val="85000"/>
                    <a:lumOff val="15000"/>
                  </a:prstClr>
                </a:solidFill>
                <a:latin typeface="Century Gothic" panose="020B0502020202020204"/>
                <a:ea typeface="+mn-ea"/>
                <a:cs typeface="+mn-cs"/>
              </a:rPr>
              <a:t>CONTD…</a:t>
            </a:r>
            <a:br>
              <a:rPr lang="en-US" dirty="0"/>
            </a:br>
            <a:endParaRPr lang="en-US" dirty="0"/>
          </a:p>
        </p:txBody>
      </p:sp>
      <p:sp>
        <p:nvSpPr>
          <p:cNvPr id="3" name="Content Placeholder 2">
            <a:extLst>
              <a:ext uri="{FF2B5EF4-FFF2-40B4-BE49-F238E27FC236}">
                <a16:creationId xmlns:a16="http://schemas.microsoft.com/office/drawing/2014/main" id="{4764A78D-55EA-4E8F-8505-63D0E4A63AC6}"/>
              </a:ext>
            </a:extLst>
          </p:cNvPr>
          <p:cNvSpPr>
            <a:spLocks noGrp="1"/>
          </p:cNvSpPr>
          <p:nvPr>
            <p:ph idx="1"/>
          </p:nvPr>
        </p:nvSpPr>
        <p:spPr>
          <a:xfrm>
            <a:off x="1318437" y="1084521"/>
            <a:ext cx="10186175" cy="5422605"/>
          </a:xfrm>
        </p:spPr>
        <p:txBody>
          <a:bodyPr>
            <a:noAutofit/>
          </a:bodyPr>
          <a:lstStyle/>
          <a:p>
            <a:pPr marL="914400" lvl="1" indent="-457200">
              <a:lnSpc>
                <a:spcPct val="150000"/>
              </a:lnSpc>
              <a:buFont typeface="+mj-lt"/>
              <a:buAutoNum type="arabicPeriod"/>
            </a:pPr>
            <a:r>
              <a:rPr lang="en-US" sz="2400" dirty="0"/>
              <a:t>Click the </a:t>
            </a:r>
            <a:r>
              <a:rPr lang="en-US" sz="2400" b="1" dirty="0"/>
              <a:t>Performance worksheet tab </a:t>
            </a:r>
            <a:r>
              <a:rPr lang="en-US" sz="2400" dirty="0"/>
              <a:t>(David Whitehead &amp; Sons file)</a:t>
            </a:r>
            <a:r>
              <a:rPr lang="en-US" sz="2400" b="1" dirty="0"/>
              <a:t> </a:t>
            </a:r>
            <a:r>
              <a:rPr lang="en-US" sz="2400" dirty="0"/>
              <a:t>to make it the </a:t>
            </a:r>
            <a:r>
              <a:rPr lang="en-US" sz="2400" b="1" dirty="0"/>
              <a:t>active worksheet</a:t>
            </a:r>
            <a:r>
              <a:rPr lang="en-US" sz="2400" dirty="0"/>
              <a:t>.</a:t>
            </a:r>
          </a:p>
          <a:p>
            <a:pPr marL="914400" lvl="1" indent="-457200">
              <a:lnSpc>
                <a:spcPct val="150000"/>
              </a:lnSpc>
              <a:buFont typeface="+mj-lt"/>
              <a:buAutoNum type="arabicPeriod"/>
            </a:pPr>
            <a:r>
              <a:rPr lang="en-US" sz="2400" dirty="0"/>
              <a:t>Click cell </a:t>
            </a:r>
            <a:r>
              <a:rPr lang="en-US" sz="2400" b="1" dirty="0"/>
              <a:t>G5</a:t>
            </a:r>
            <a:r>
              <a:rPr lang="en-US" sz="2400" dirty="0"/>
              <a:t>. In the </a:t>
            </a:r>
            <a:r>
              <a:rPr lang="en-US" sz="2400" b="1" dirty="0"/>
              <a:t>Function Library group</a:t>
            </a:r>
            <a:r>
              <a:rPr lang="en-US" sz="2400" dirty="0"/>
              <a:t>, click </a:t>
            </a:r>
            <a:r>
              <a:rPr lang="en-US" sz="2400" b="1" dirty="0"/>
              <a:t>Logical</a:t>
            </a:r>
            <a:r>
              <a:rPr lang="en-US" sz="2400" dirty="0"/>
              <a:t> and then click </a:t>
            </a:r>
            <a:r>
              <a:rPr lang="en-US" sz="2400" b="1" dirty="0"/>
              <a:t>IF</a:t>
            </a:r>
            <a:r>
              <a:rPr lang="en-US" sz="2400" dirty="0"/>
              <a:t>. The </a:t>
            </a:r>
            <a:r>
              <a:rPr lang="en-US" sz="2400" b="1" dirty="0"/>
              <a:t>Function Arguments dialog box </a:t>
            </a:r>
            <a:r>
              <a:rPr lang="en-US" sz="2400" dirty="0"/>
              <a:t>opens.</a:t>
            </a:r>
          </a:p>
          <a:p>
            <a:pPr marL="914400" lvl="1" indent="-457200">
              <a:lnSpc>
                <a:spcPct val="150000"/>
              </a:lnSpc>
              <a:buFont typeface="+mj-lt"/>
              <a:buAutoNum type="arabicPeriod"/>
            </a:pPr>
            <a:r>
              <a:rPr lang="en-US" sz="2400" dirty="0"/>
              <a:t>In the </a:t>
            </a:r>
            <a:r>
              <a:rPr lang="en-US" sz="2400" b="1" dirty="0"/>
              <a:t>Logical_test box</a:t>
            </a:r>
            <a:r>
              <a:rPr lang="en-US" sz="2400" dirty="0"/>
              <a:t>, type </a:t>
            </a:r>
            <a:r>
              <a:rPr lang="en-US" sz="2400" b="1" dirty="0"/>
              <a:t>D5&gt;=C5</a:t>
            </a:r>
            <a:r>
              <a:rPr lang="en-US" sz="2400" dirty="0"/>
              <a:t>. This component of the formula determines whether the agent has met his or her sales goal.</a:t>
            </a:r>
          </a:p>
          <a:p>
            <a:pPr marL="914400" lvl="1" indent="-457200">
              <a:lnSpc>
                <a:spcPct val="150000"/>
              </a:lnSpc>
              <a:buFont typeface="+mj-lt"/>
              <a:buAutoNum type="arabicPeriod"/>
            </a:pPr>
            <a:r>
              <a:rPr lang="en-US" sz="2400" dirty="0"/>
              <a:t>In the </a:t>
            </a:r>
            <a:r>
              <a:rPr lang="en-US" sz="2400" b="1" dirty="0"/>
              <a:t>Value_if_true</a:t>
            </a:r>
            <a:r>
              <a:rPr lang="en-US" sz="2400" dirty="0"/>
              <a:t> box, type </a:t>
            </a:r>
            <a:r>
              <a:rPr lang="en-US" sz="2400" b="1" dirty="0"/>
              <a:t>Yes</a:t>
            </a:r>
            <a:r>
              <a:rPr lang="en-US" sz="2400" dirty="0"/>
              <a:t>. This is the value returned if the agent met his or her goal.</a:t>
            </a:r>
          </a:p>
        </p:txBody>
      </p:sp>
    </p:spTree>
    <p:extLst>
      <p:ext uri="{BB962C8B-B14F-4D97-AF65-F5344CB8AC3E}">
        <p14:creationId xmlns:p14="http://schemas.microsoft.com/office/powerpoint/2010/main" val="2270713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4525-A28E-4CA0-9716-DC84C1782EB6}"/>
              </a:ext>
            </a:extLst>
          </p:cNvPr>
          <p:cNvSpPr>
            <a:spLocks noGrp="1"/>
          </p:cNvSpPr>
          <p:nvPr>
            <p:ph type="title"/>
          </p:nvPr>
        </p:nvSpPr>
        <p:spPr>
          <a:xfrm>
            <a:off x="1626781" y="306333"/>
            <a:ext cx="9877831" cy="810086"/>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4A12201B-866E-46CD-B78E-A57448911306}"/>
              </a:ext>
            </a:extLst>
          </p:cNvPr>
          <p:cNvSpPr>
            <a:spLocks noGrp="1"/>
          </p:cNvSpPr>
          <p:nvPr>
            <p:ph idx="1"/>
          </p:nvPr>
        </p:nvSpPr>
        <p:spPr>
          <a:xfrm>
            <a:off x="1626781" y="1116419"/>
            <a:ext cx="9877831" cy="5146158"/>
          </a:xfrm>
        </p:spPr>
        <p:txBody>
          <a:bodyPr>
            <a:normAutofit fontScale="85000" lnSpcReduction="10000"/>
          </a:bodyPr>
          <a:lstStyle/>
          <a:p>
            <a:pPr marL="914400" marR="0" lvl="1" indent="-457200" algn="l" defTabSz="457200" rtl="0" eaLnBrk="1" fontAlgn="auto" latinLnBrk="0" hangingPunct="1">
              <a:lnSpc>
                <a:spcPct val="160000"/>
              </a:lnSpc>
              <a:spcBef>
                <a:spcPts val="1000"/>
              </a:spcBef>
              <a:spcAft>
                <a:spcPts val="0"/>
              </a:spcAft>
              <a:buClr>
                <a:srgbClr val="A53010"/>
              </a:buClr>
              <a:buSzTx/>
              <a:buFont typeface="+mj-lt"/>
              <a:buAutoNum type="arabicPeriod" startAt="5"/>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Value_if_false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60000"/>
              </a:lnSpc>
              <a:spcBef>
                <a:spcPts val="1000"/>
              </a:spcBef>
              <a:spcAft>
                <a:spcPts val="0"/>
              </a:spcAft>
              <a:buClr>
                <a:srgbClr val="A53010"/>
              </a:buClr>
              <a:buSzTx/>
              <a:buFont typeface="+mj-lt"/>
              <a:buAutoNum type="arabicPeriod" startAt="5"/>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G5</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still selected, use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fill handle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G6:G12</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Excel returns the result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three agents earned the performance award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displaying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cells.</a:t>
            </a:r>
          </a:p>
          <a:p>
            <a:pPr marL="342900" marR="0" lvl="0" indent="-342900" algn="l" defTabSz="457200" rtl="0" eaLnBrk="1" fontAlgn="auto" latinLnBrk="0" hangingPunct="1">
              <a:lnSpc>
                <a:spcPct val="17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Take Note The entire company is evaluated on making the goal, and bonuses are awarded to the back office staff if the company goal is met. The result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G12</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will be used for the formulas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I</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you copy, the formatting is included.</a:t>
            </a:r>
          </a:p>
          <a:p>
            <a:pPr marL="914400" marR="0" lvl="1" indent="-457200" algn="l" defTabSz="457200" rtl="0" eaLnBrk="1" fontAlgn="auto" latinLnBrk="0" hangingPunct="1">
              <a:lnSpc>
                <a:spcPct val="160000"/>
              </a:lnSpc>
              <a:spcBef>
                <a:spcPts val="1000"/>
              </a:spcBef>
              <a:spcAft>
                <a:spcPts val="0"/>
              </a:spcAft>
              <a:buClr>
                <a:srgbClr val="A53010"/>
              </a:buClr>
              <a:buSzTx/>
              <a:buFont typeface="+mj-lt"/>
              <a:buAutoNum type="arabicPeriod" startAt="7"/>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Auto Fill Options button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lower-right corner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 (G5), </a:t>
            </a:r>
            <a:r>
              <a:rPr kumimoji="0" lang="en-US" sz="24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drag it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G12</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choose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Fill Without Formatting</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p:txBody>
      </p:sp>
    </p:spTree>
    <p:extLst>
      <p:ext uri="{BB962C8B-B14F-4D97-AF65-F5344CB8AC3E}">
        <p14:creationId xmlns:p14="http://schemas.microsoft.com/office/powerpoint/2010/main" val="503066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8A59-5D39-40B9-9B3D-D160D59ED658}"/>
              </a:ext>
            </a:extLst>
          </p:cNvPr>
          <p:cNvSpPr>
            <a:spLocks noGrp="1"/>
          </p:cNvSpPr>
          <p:nvPr>
            <p:ph type="title"/>
          </p:nvPr>
        </p:nvSpPr>
        <p:spPr>
          <a:xfrm>
            <a:off x="1626781" y="231425"/>
            <a:ext cx="9877831" cy="746770"/>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D6DE8ED1-0F5C-40B1-BEAD-ABB7532F1A42}"/>
              </a:ext>
            </a:extLst>
          </p:cNvPr>
          <p:cNvSpPr>
            <a:spLocks noGrp="1"/>
          </p:cNvSpPr>
          <p:nvPr>
            <p:ph idx="1"/>
          </p:nvPr>
        </p:nvSpPr>
        <p:spPr>
          <a:xfrm>
            <a:off x="1626781" y="978195"/>
            <a:ext cx="9877831" cy="5007935"/>
          </a:xfrm>
        </p:spPr>
        <p:txBody>
          <a:bodyPr>
            <a:noAutofit/>
          </a:bodyPr>
          <a:lstStyle/>
          <a:p>
            <a:pPr marL="914400" lvl="1" indent="-457200">
              <a:lnSpc>
                <a:spcPct val="150000"/>
              </a:lnSpc>
              <a:buFont typeface="+mj-lt"/>
              <a:buAutoNum type="arabicPeriod" startAt="8"/>
            </a:pPr>
            <a:r>
              <a:rPr lang="en-US" sz="2000" dirty="0"/>
              <a:t>In cell </a:t>
            </a:r>
            <a:r>
              <a:rPr lang="en-US" sz="2000" b="1" dirty="0"/>
              <a:t>H5</a:t>
            </a:r>
            <a:r>
              <a:rPr lang="en-US" sz="2000" dirty="0"/>
              <a:t>, type </a:t>
            </a:r>
            <a:r>
              <a:rPr lang="en-US" sz="2000" b="1" dirty="0"/>
              <a:t>=IF(G5=”Yes”,E5*D5,0</a:t>
            </a:r>
            <a:r>
              <a:rPr lang="en-US" sz="2000" dirty="0"/>
              <a:t>. Before you complete the formula, notice the </a:t>
            </a:r>
            <a:r>
              <a:rPr lang="en-US" sz="2000" b="1" dirty="0"/>
              <a:t>ScreenTip</a:t>
            </a:r>
            <a:r>
              <a:rPr lang="en-US" sz="2000" dirty="0"/>
              <a:t>, the </a:t>
            </a:r>
            <a:r>
              <a:rPr lang="en-US" sz="2000" b="1" dirty="0"/>
              <a:t>cells selected</a:t>
            </a:r>
            <a:r>
              <a:rPr lang="en-US" sz="2000" dirty="0"/>
              <a:t>, and the </a:t>
            </a:r>
            <a:r>
              <a:rPr lang="en-US" sz="2000" b="1" dirty="0"/>
              <a:t>colors</a:t>
            </a:r>
            <a:r>
              <a:rPr lang="en-US" sz="2000" dirty="0"/>
              <a:t>. Move the </a:t>
            </a:r>
            <a:r>
              <a:rPr lang="en-US" sz="2000" b="1" dirty="0"/>
              <a:t>mouse pointer </a:t>
            </a:r>
            <a:r>
              <a:rPr lang="en-US" sz="2000" dirty="0"/>
              <a:t>to </a:t>
            </a:r>
            <a:r>
              <a:rPr lang="en-US" sz="2000" b="1" dirty="0"/>
              <a:t>each</a:t>
            </a:r>
            <a:r>
              <a:rPr lang="en-US" sz="2000" dirty="0"/>
              <a:t> of the </a:t>
            </a:r>
            <a:r>
              <a:rPr lang="en-US" sz="2000" b="1" dirty="0"/>
              <a:t>arguments</a:t>
            </a:r>
            <a:r>
              <a:rPr lang="en-US" sz="2000" dirty="0"/>
              <a:t> and they become a </a:t>
            </a:r>
            <a:r>
              <a:rPr lang="en-US" sz="2000" b="1" dirty="0"/>
              <a:t>hyperlink.</a:t>
            </a:r>
            <a:r>
              <a:rPr lang="en-US" sz="2000" dirty="0"/>
              <a:t> </a:t>
            </a:r>
            <a:r>
              <a:rPr lang="en-US" sz="2000" b="1" dirty="0"/>
              <a:t>E5</a:t>
            </a:r>
            <a:r>
              <a:rPr lang="en-US" sz="2000" dirty="0"/>
              <a:t> is the </a:t>
            </a:r>
            <a:r>
              <a:rPr lang="en-US" sz="2000" b="1" dirty="0"/>
              <a:t>individual bonus rate </a:t>
            </a:r>
            <a:r>
              <a:rPr lang="en-US" sz="2000" dirty="0"/>
              <a:t>and </a:t>
            </a:r>
            <a:r>
              <a:rPr lang="en-US" sz="2000" b="1" dirty="0"/>
              <a:t>D5</a:t>
            </a:r>
            <a:r>
              <a:rPr lang="en-US" sz="2000" dirty="0"/>
              <a:t> is the </a:t>
            </a:r>
            <a:r>
              <a:rPr lang="en-US" sz="2000" b="1" dirty="0"/>
              <a:t>actual sales</a:t>
            </a:r>
            <a:r>
              <a:rPr lang="en-US" sz="2000" dirty="0"/>
              <a:t>. The </a:t>
            </a:r>
            <a:r>
              <a:rPr lang="en-US" sz="2000" b="1" dirty="0"/>
              <a:t>bonus</a:t>
            </a:r>
            <a:r>
              <a:rPr lang="en-US" sz="2000" dirty="0"/>
              <a:t> is the </a:t>
            </a:r>
            <a:r>
              <a:rPr lang="en-US" sz="2000" b="1" dirty="0"/>
              <a:t>rate times the sales</a:t>
            </a:r>
            <a:r>
              <a:rPr lang="en-US" sz="2000" dirty="0"/>
              <a:t>.</a:t>
            </a:r>
          </a:p>
          <a:p>
            <a:pPr marL="914400" lvl="1" indent="-457200">
              <a:lnSpc>
                <a:spcPct val="150000"/>
              </a:lnSpc>
              <a:buFont typeface="+mj-lt"/>
              <a:buAutoNum type="arabicPeriod" startAt="8"/>
            </a:pPr>
            <a:r>
              <a:rPr lang="en-US" sz="2000" dirty="0"/>
              <a:t>Press </a:t>
            </a:r>
            <a:r>
              <a:rPr lang="en-US" sz="2000" b="1" dirty="0"/>
              <a:t>Enter</a:t>
            </a:r>
            <a:r>
              <a:rPr lang="en-US" sz="2000" dirty="0"/>
              <a:t> to complete the </a:t>
            </a:r>
            <a:r>
              <a:rPr lang="en-US" sz="2000" b="1" dirty="0"/>
              <a:t>formula</a:t>
            </a:r>
            <a:r>
              <a:rPr lang="en-US" sz="2000" dirty="0"/>
              <a:t>. Take Note In some cases, Excel completes the formula. In Step 8, the closing parenthesis was not added, and Excel was able to complete the formula.</a:t>
            </a:r>
          </a:p>
        </p:txBody>
      </p:sp>
    </p:spTree>
    <p:extLst>
      <p:ext uri="{BB962C8B-B14F-4D97-AF65-F5344CB8AC3E}">
        <p14:creationId xmlns:p14="http://schemas.microsoft.com/office/powerpoint/2010/main" val="85029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818A-2915-4851-AD29-F43A130F4C1E}"/>
              </a:ext>
            </a:extLst>
          </p:cNvPr>
          <p:cNvSpPr>
            <a:spLocks noGrp="1"/>
          </p:cNvSpPr>
          <p:nvPr>
            <p:ph type="title"/>
          </p:nvPr>
        </p:nvSpPr>
        <p:spPr>
          <a:xfrm>
            <a:off x="1648047" y="306333"/>
            <a:ext cx="9856565" cy="810086"/>
          </a:xfrm>
        </p:spPr>
        <p:txBody>
          <a:bodyPr/>
          <a:lstStyle/>
          <a:p>
            <a:r>
              <a:rPr lang="en-US" dirty="0"/>
              <a:t>CONTD…</a:t>
            </a:r>
          </a:p>
        </p:txBody>
      </p:sp>
      <p:sp>
        <p:nvSpPr>
          <p:cNvPr id="3" name="Content Placeholder 2">
            <a:extLst>
              <a:ext uri="{FF2B5EF4-FFF2-40B4-BE49-F238E27FC236}">
                <a16:creationId xmlns:a16="http://schemas.microsoft.com/office/drawing/2014/main" id="{2CD185FD-7821-4101-A07B-B0A3FF51724A}"/>
              </a:ext>
            </a:extLst>
          </p:cNvPr>
          <p:cNvSpPr>
            <a:spLocks noGrp="1"/>
          </p:cNvSpPr>
          <p:nvPr>
            <p:ph idx="1"/>
          </p:nvPr>
        </p:nvSpPr>
        <p:spPr>
          <a:xfrm>
            <a:off x="1648047" y="1116420"/>
            <a:ext cx="9856565" cy="4794802"/>
          </a:xfrm>
        </p:spPr>
        <p:txBody>
          <a:bodyPr>
            <a:normAutofit/>
          </a:bodyPr>
          <a:lstStyle/>
          <a:p>
            <a:pPr>
              <a:lnSpc>
                <a:spcPct val="150000"/>
              </a:lnSpc>
            </a:pPr>
            <a:r>
              <a:rPr lang="en-US" sz="2400" b="1" dirty="0"/>
              <a:t>Conditional formulas </a:t>
            </a:r>
            <a:r>
              <a:rPr lang="en-US" sz="2400" dirty="0"/>
              <a:t>also </a:t>
            </a:r>
            <a:r>
              <a:rPr lang="en-US" sz="2400" b="1" dirty="0"/>
              <a:t>summarizes data </a:t>
            </a:r>
            <a:r>
              <a:rPr lang="en-US" sz="2400" dirty="0"/>
              <a:t>that meets </a:t>
            </a:r>
            <a:r>
              <a:rPr lang="en-US" sz="2400" b="1" dirty="0"/>
              <a:t>one or more criteria</a:t>
            </a:r>
            <a:r>
              <a:rPr lang="en-US" sz="2400" dirty="0"/>
              <a:t>. </a:t>
            </a:r>
          </a:p>
          <a:p>
            <a:pPr>
              <a:lnSpc>
                <a:spcPct val="150000"/>
              </a:lnSpc>
            </a:pPr>
            <a:r>
              <a:rPr lang="en-US" sz="2400" dirty="0"/>
              <a:t>Criteria can be a </a:t>
            </a:r>
            <a:r>
              <a:rPr lang="en-US" sz="2400" b="1" dirty="0"/>
              <a:t>number</a:t>
            </a:r>
            <a:r>
              <a:rPr lang="en-US" sz="2400" dirty="0"/>
              <a:t>, </a:t>
            </a:r>
            <a:r>
              <a:rPr lang="en-US" sz="2400" b="1" dirty="0"/>
              <a:t>text</a:t>
            </a:r>
            <a:r>
              <a:rPr lang="en-US" sz="2400" dirty="0"/>
              <a:t>, or </a:t>
            </a:r>
            <a:r>
              <a:rPr lang="en-US" sz="2400" b="1" dirty="0"/>
              <a:t>expression</a:t>
            </a:r>
            <a:r>
              <a:rPr lang="en-US" sz="2400" dirty="0"/>
              <a:t> that tests which cells to </a:t>
            </a:r>
            <a:r>
              <a:rPr lang="en-US" sz="2400" b="1" dirty="0"/>
              <a:t>sum</a:t>
            </a:r>
            <a:r>
              <a:rPr lang="en-US" sz="2400" dirty="0"/>
              <a:t>, </a:t>
            </a:r>
            <a:r>
              <a:rPr lang="en-US" sz="2400" b="1" dirty="0"/>
              <a:t>count</a:t>
            </a:r>
            <a:r>
              <a:rPr lang="en-US" sz="2400" dirty="0"/>
              <a:t>, or </a:t>
            </a:r>
            <a:r>
              <a:rPr lang="en-US" sz="2400" b="1" dirty="0"/>
              <a:t>average</a:t>
            </a:r>
            <a:r>
              <a:rPr lang="en-US" sz="2400" dirty="0"/>
              <a:t>. </a:t>
            </a:r>
          </a:p>
          <a:p>
            <a:pPr>
              <a:lnSpc>
                <a:spcPct val="150000"/>
              </a:lnSpc>
            </a:pPr>
            <a:r>
              <a:rPr lang="en-US" sz="2400" dirty="0"/>
              <a:t>Conditional formulas used in Excel include the</a:t>
            </a:r>
            <a:r>
              <a:rPr lang="en-US" sz="2400" b="1" dirty="0"/>
              <a:t> functions SUMIF, COUNTIF, and AVERAGEIF</a:t>
            </a:r>
            <a:r>
              <a:rPr lang="en-US" sz="2400" dirty="0"/>
              <a:t> that check for </a:t>
            </a:r>
            <a:r>
              <a:rPr lang="en-US" sz="2400" b="1" dirty="0"/>
              <a:t>one criterion</a:t>
            </a:r>
            <a:r>
              <a:rPr lang="en-US" sz="2400" dirty="0"/>
              <a:t>, or their counterpoints </a:t>
            </a:r>
            <a:r>
              <a:rPr lang="en-US" sz="2400" b="1" dirty="0"/>
              <a:t>SUMIFS, COUNTIFS, and AVERAGEIFS</a:t>
            </a:r>
            <a:r>
              <a:rPr lang="en-US" sz="2400" dirty="0"/>
              <a:t> that check for </a:t>
            </a:r>
            <a:r>
              <a:rPr lang="en-US" sz="2400" b="1" dirty="0"/>
              <a:t>multiple criteria</a:t>
            </a:r>
            <a:r>
              <a:rPr lang="en-US" sz="2400" dirty="0"/>
              <a:t>.</a:t>
            </a:r>
          </a:p>
        </p:txBody>
      </p:sp>
    </p:spTree>
    <p:extLst>
      <p:ext uri="{BB962C8B-B14F-4D97-AF65-F5344CB8AC3E}">
        <p14:creationId xmlns:p14="http://schemas.microsoft.com/office/powerpoint/2010/main" val="4228780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5FA5F-BA53-487E-A562-802ED8E85FD2}"/>
              </a:ext>
            </a:extLst>
          </p:cNvPr>
          <p:cNvSpPr>
            <a:spLocks noGrp="1"/>
          </p:cNvSpPr>
          <p:nvPr>
            <p:ph type="title"/>
          </p:nvPr>
        </p:nvSpPr>
        <p:spPr>
          <a:xfrm>
            <a:off x="1594884" y="220073"/>
            <a:ext cx="9909728" cy="811285"/>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2BF6DE4F-E7B7-4271-9F0A-EA186314254E}"/>
              </a:ext>
            </a:extLst>
          </p:cNvPr>
          <p:cNvSpPr>
            <a:spLocks noGrp="1"/>
          </p:cNvSpPr>
          <p:nvPr>
            <p:ph idx="1"/>
          </p:nvPr>
        </p:nvSpPr>
        <p:spPr>
          <a:xfrm>
            <a:off x="1594884" y="1031358"/>
            <a:ext cx="9909728" cy="4879864"/>
          </a:xfrm>
        </p:spPr>
        <p:txBody>
          <a:bodyPr>
            <a:normAutofit fontScale="92500" lnSpcReduction="10000"/>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H5</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use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fill handle to copy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H6:H11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I5</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=IF($G$12=”Yes”,F5*D5,0)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Use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fill handle in I5 to copy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formula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I6:I11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Notice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Rich Ochanza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did not receive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Agent Bonus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there was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 bonus for Back Office.</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10"/>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final pending sale of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$700,000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of the year came through.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D5</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$3,900,000</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Notice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H5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 amounts in column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go from 0 to bonuses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577355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C814-A8B4-4542-A035-DC4D0D0031D2}"/>
              </a:ext>
            </a:extLst>
          </p:cNvPr>
          <p:cNvSpPr>
            <a:spLocks noGrp="1"/>
          </p:cNvSpPr>
          <p:nvPr>
            <p:ph type="title"/>
          </p:nvPr>
        </p:nvSpPr>
        <p:spPr>
          <a:xfrm>
            <a:off x="1616149" y="221273"/>
            <a:ext cx="9888463" cy="810085"/>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CC1F4120-C242-4B7F-8F41-BBA47C964037}"/>
              </a:ext>
            </a:extLst>
          </p:cNvPr>
          <p:cNvSpPr>
            <a:spLocks noGrp="1"/>
          </p:cNvSpPr>
          <p:nvPr>
            <p:ph idx="1"/>
          </p:nvPr>
        </p:nvSpPr>
        <p:spPr>
          <a:xfrm>
            <a:off x="1616149" y="1031357"/>
            <a:ext cx="9888463" cy="5433237"/>
          </a:xfrm>
        </p:spPr>
        <p:txBody>
          <a:bodyPr>
            <a:noAutofit/>
          </a:bodyPr>
          <a:lstStyle/>
          <a:p>
            <a:pPr marL="0" indent="0">
              <a:lnSpc>
                <a:spcPct val="150000"/>
              </a:lnSpc>
              <a:buNone/>
            </a:pPr>
            <a:r>
              <a:rPr lang="en-US" sz="2400" b="1" dirty="0"/>
              <a:t>Using AND</a:t>
            </a:r>
          </a:p>
          <a:p>
            <a:pPr>
              <a:lnSpc>
                <a:spcPct val="150000"/>
              </a:lnSpc>
            </a:pPr>
            <a:r>
              <a:rPr lang="en-US" sz="2400" dirty="0"/>
              <a:t>The </a:t>
            </a:r>
            <a:r>
              <a:rPr lang="en-US" sz="2400" b="1" dirty="0"/>
              <a:t>AND function </a:t>
            </a:r>
            <a:r>
              <a:rPr lang="en-US" sz="2400" dirty="0"/>
              <a:t>returns </a:t>
            </a:r>
            <a:r>
              <a:rPr lang="en-US" sz="2400" b="1" dirty="0"/>
              <a:t>TRUE</a:t>
            </a:r>
            <a:r>
              <a:rPr lang="en-US" sz="2400" dirty="0"/>
              <a:t> if </a:t>
            </a:r>
            <a:r>
              <a:rPr lang="en-US" sz="2400" b="1" dirty="0"/>
              <a:t>all its arguments </a:t>
            </a:r>
            <a:r>
              <a:rPr lang="en-US" sz="2400" dirty="0"/>
              <a:t>are </a:t>
            </a:r>
            <a:r>
              <a:rPr lang="en-US" sz="2400" b="1" dirty="0"/>
              <a:t>true</a:t>
            </a:r>
            <a:r>
              <a:rPr lang="en-US" sz="2400" dirty="0"/>
              <a:t>, and </a:t>
            </a:r>
            <a:r>
              <a:rPr lang="en-US" sz="2400" b="1" dirty="0"/>
              <a:t>FALSE</a:t>
            </a:r>
            <a:r>
              <a:rPr lang="en-US" sz="2400" dirty="0"/>
              <a:t> if </a:t>
            </a:r>
            <a:r>
              <a:rPr lang="en-US" sz="2400" b="1" dirty="0"/>
              <a:t>one or more arguments </a:t>
            </a:r>
            <a:r>
              <a:rPr lang="en-US" sz="2400" dirty="0"/>
              <a:t>are </a:t>
            </a:r>
            <a:r>
              <a:rPr lang="en-US" sz="2400" b="1" dirty="0"/>
              <a:t>false</a:t>
            </a:r>
            <a:r>
              <a:rPr lang="en-US" sz="2400" dirty="0"/>
              <a:t>. The </a:t>
            </a:r>
            <a:r>
              <a:rPr lang="en-US" sz="2400" b="1" dirty="0"/>
              <a:t>Syntax </a:t>
            </a:r>
            <a:r>
              <a:rPr lang="en-US" sz="2400" dirty="0"/>
              <a:t>is </a:t>
            </a:r>
            <a:r>
              <a:rPr lang="en-US" sz="2400" b="1" dirty="0"/>
              <a:t>AND(Logical1, Logical2, …). </a:t>
            </a:r>
            <a:r>
              <a:rPr lang="en-US" sz="2400" dirty="0"/>
              <a:t>In this exercise, we will use the </a:t>
            </a:r>
            <a:r>
              <a:rPr lang="en-US" sz="2400" b="1" dirty="0"/>
              <a:t>AND function </a:t>
            </a:r>
            <a:r>
              <a:rPr lang="en-US" sz="2400" dirty="0"/>
              <a:t>to </a:t>
            </a:r>
            <a:r>
              <a:rPr lang="en-US" sz="2400" b="1" dirty="0"/>
              <a:t>determine</a:t>
            </a:r>
            <a:r>
              <a:rPr lang="en-US" sz="2400" dirty="0"/>
              <a:t> whether David Whitehead &amp; Sons total </a:t>
            </a:r>
            <a:r>
              <a:rPr lang="en-US" sz="2400" b="1" dirty="0"/>
              <a:t>annual sales met the strategic goal </a:t>
            </a:r>
            <a:r>
              <a:rPr lang="en-US" sz="2400" dirty="0"/>
              <a:t>and whether the </a:t>
            </a:r>
            <a:r>
              <a:rPr lang="en-US" sz="2400" b="1" dirty="0"/>
              <a:t>sales goal exceeded the previous year’s sales by 5 percent.</a:t>
            </a:r>
          </a:p>
          <a:p>
            <a:pPr marL="914400" lvl="1" indent="-457200">
              <a:lnSpc>
                <a:spcPct val="150000"/>
              </a:lnSpc>
              <a:buFont typeface="+mj-lt"/>
              <a:buAutoNum type="arabicPeriod"/>
            </a:pPr>
            <a:r>
              <a:rPr lang="en-US" sz="2400" dirty="0"/>
              <a:t>Click the </a:t>
            </a:r>
            <a:r>
              <a:rPr lang="en-US" sz="2400" b="1" dirty="0"/>
              <a:t>Annual Sales worksheet tab</a:t>
            </a:r>
            <a:r>
              <a:rPr lang="en-US" sz="2400" dirty="0"/>
              <a:t>. Click the </a:t>
            </a:r>
            <a:r>
              <a:rPr lang="en-US" sz="2400" b="1" dirty="0"/>
              <a:t>Formulas tab </a:t>
            </a:r>
            <a:r>
              <a:rPr lang="en-US" sz="2400" dirty="0"/>
              <a:t>if necessary.</a:t>
            </a:r>
          </a:p>
        </p:txBody>
      </p:sp>
    </p:spTree>
    <p:extLst>
      <p:ext uri="{BB962C8B-B14F-4D97-AF65-F5344CB8AC3E}">
        <p14:creationId xmlns:p14="http://schemas.microsoft.com/office/powerpoint/2010/main" val="3813353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6951-6516-4B22-9454-4FD3FE7AB0C5}"/>
              </a:ext>
            </a:extLst>
          </p:cNvPr>
          <p:cNvSpPr>
            <a:spLocks noGrp="1"/>
          </p:cNvSpPr>
          <p:nvPr>
            <p:ph type="title"/>
          </p:nvPr>
        </p:nvSpPr>
        <p:spPr>
          <a:xfrm>
            <a:off x="1616149" y="188176"/>
            <a:ext cx="9888463" cy="853815"/>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a:t>
            </a:r>
            <a:endParaRPr lang="en-US" dirty="0"/>
          </a:p>
        </p:txBody>
      </p:sp>
      <p:sp>
        <p:nvSpPr>
          <p:cNvPr id="3" name="Content Placeholder 2">
            <a:extLst>
              <a:ext uri="{FF2B5EF4-FFF2-40B4-BE49-F238E27FC236}">
                <a16:creationId xmlns:a16="http://schemas.microsoft.com/office/drawing/2014/main" id="{FA8879E1-101E-4CF8-A63F-E3637F2569F8}"/>
              </a:ext>
            </a:extLst>
          </p:cNvPr>
          <p:cNvSpPr>
            <a:spLocks noGrp="1"/>
          </p:cNvSpPr>
          <p:nvPr>
            <p:ph idx="1"/>
          </p:nvPr>
        </p:nvSpPr>
        <p:spPr>
          <a:xfrm>
            <a:off x="1616149" y="1041991"/>
            <a:ext cx="9888463" cy="4869231"/>
          </a:xfrm>
        </p:spPr>
        <p:txBody>
          <a:bodyPr>
            <a:normAutofit fontScale="92500" lnSpcReduction="20000"/>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B6</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Library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Logical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option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Function Arguments dialog box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opens with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insertion point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Logical1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box.</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B16</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B3</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argument represents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condition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Did actual sales equal or exceed the sales goal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Because this is the first year,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only one logical test is entered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2"/>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C6</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Recently Used button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then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Logical1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C16&gt;=C3</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is the same as the condition in Step 3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sales exceed or equals sales goal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1378593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BBA5-8C7A-4F40-9323-9108BF3B931C}"/>
              </a:ext>
            </a:extLst>
          </p:cNvPr>
          <p:cNvSpPr>
            <a:spLocks noGrp="1"/>
          </p:cNvSpPr>
          <p:nvPr>
            <p:ph type="title"/>
          </p:nvPr>
        </p:nvSpPr>
        <p:spPr>
          <a:xfrm>
            <a:off x="1648047" y="161313"/>
            <a:ext cx="9856565" cy="838147"/>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94D87B3C-B99F-4522-BC7E-2F318D8FC762}"/>
              </a:ext>
            </a:extLst>
          </p:cNvPr>
          <p:cNvSpPr>
            <a:spLocks noGrp="1"/>
          </p:cNvSpPr>
          <p:nvPr>
            <p:ph idx="1"/>
          </p:nvPr>
        </p:nvSpPr>
        <p:spPr>
          <a:xfrm>
            <a:off x="1648047" y="999461"/>
            <a:ext cx="9856565" cy="5056782"/>
          </a:xfrm>
        </p:spPr>
        <p:txBody>
          <a:bodyPr>
            <a:noAutofit/>
          </a:bodyPr>
          <a:lstStyle/>
          <a:p>
            <a:pPr marL="914400" lvl="1" indent="-457200">
              <a:lnSpc>
                <a:spcPct val="150000"/>
              </a:lnSpc>
              <a:buFont typeface="+mj-lt"/>
              <a:buAutoNum type="arabicPeriod" startAt="5"/>
            </a:pPr>
            <a:r>
              <a:rPr lang="en-US" sz="2400" dirty="0"/>
              <a:t>In the </a:t>
            </a:r>
            <a:r>
              <a:rPr lang="en-US" sz="2400" b="1" dirty="0"/>
              <a:t>Logical2 box</a:t>
            </a:r>
            <a:r>
              <a:rPr lang="en-US" sz="2400" dirty="0"/>
              <a:t>, type </a:t>
            </a:r>
            <a:r>
              <a:rPr lang="en-US" sz="2400" b="1" dirty="0"/>
              <a:t>C16&gt;=B16*1.05 </a:t>
            </a:r>
            <a:r>
              <a:rPr lang="en-US" sz="2400" dirty="0"/>
              <a:t>and then press </a:t>
            </a:r>
            <a:r>
              <a:rPr lang="en-US" sz="2400" b="1" dirty="0"/>
              <a:t>Tab</a:t>
            </a:r>
            <a:r>
              <a:rPr lang="en-US" sz="2400" dirty="0"/>
              <a:t>. The </a:t>
            </a:r>
            <a:r>
              <a:rPr lang="en-US" sz="2400" b="1" dirty="0"/>
              <a:t>preview</a:t>
            </a:r>
            <a:r>
              <a:rPr lang="en-US" sz="2400" dirty="0"/>
              <a:t> of the formula returns </a:t>
            </a:r>
            <a:r>
              <a:rPr lang="en-US" sz="2400" b="1" dirty="0"/>
              <a:t>TRUE</a:t>
            </a:r>
            <a:r>
              <a:rPr lang="en-US" sz="2400" dirty="0"/>
              <a:t>, which </a:t>
            </a:r>
            <a:r>
              <a:rPr lang="en-US" sz="2400" b="1" dirty="0"/>
              <a:t>means</a:t>
            </a:r>
            <a:r>
              <a:rPr lang="en-US" sz="2400" dirty="0"/>
              <a:t> that </a:t>
            </a:r>
            <a:r>
              <a:rPr lang="en-US" sz="2400" b="1" dirty="0"/>
              <a:t>both conditions </a:t>
            </a:r>
            <a:r>
              <a:rPr lang="en-US" sz="2400" dirty="0"/>
              <a:t>in the formula have been </a:t>
            </a:r>
            <a:r>
              <a:rPr lang="en-US" sz="2400" b="1" dirty="0"/>
              <a:t>met</a:t>
            </a:r>
            <a:r>
              <a:rPr lang="en-US" sz="2400" dirty="0"/>
              <a:t>. </a:t>
            </a:r>
          </a:p>
          <a:p>
            <a:pPr marL="914400" lvl="1" indent="-457200">
              <a:lnSpc>
                <a:spcPct val="150000"/>
              </a:lnSpc>
              <a:buFont typeface="+mj-lt"/>
              <a:buAutoNum type="arabicPeriod" startAt="5"/>
            </a:pPr>
            <a:r>
              <a:rPr lang="en-US" sz="2400" dirty="0"/>
              <a:t>Click </a:t>
            </a:r>
            <a:r>
              <a:rPr lang="en-US" sz="2400" b="1" dirty="0"/>
              <a:t>OK</a:t>
            </a:r>
            <a:r>
              <a:rPr lang="en-US" sz="2400" dirty="0"/>
              <a:t> to complete the formula.</a:t>
            </a:r>
          </a:p>
          <a:p>
            <a:pPr marL="914400" lvl="1" indent="-457200">
              <a:lnSpc>
                <a:spcPct val="150000"/>
              </a:lnSpc>
              <a:buFont typeface="+mj-lt"/>
              <a:buAutoNum type="arabicPeriod" startAt="5"/>
            </a:pPr>
            <a:r>
              <a:rPr lang="en-US" sz="2400" dirty="0"/>
              <a:t>Select cell </a:t>
            </a:r>
            <a:r>
              <a:rPr lang="en-US" sz="2400" b="1" dirty="0"/>
              <a:t>C6</a:t>
            </a:r>
            <a:r>
              <a:rPr lang="en-US" sz="2400" dirty="0"/>
              <a:t> and </a:t>
            </a:r>
            <a:r>
              <a:rPr lang="en-US" sz="2400" b="1" dirty="0"/>
              <a:t>copy</a:t>
            </a:r>
            <a:r>
              <a:rPr lang="en-US" sz="2400" dirty="0"/>
              <a:t> the formula </a:t>
            </a:r>
            <a:r>
              <a:rPr lang="en-US" sz="2400" b="1" dirty="0"/>
              <a:t>to D6:F6.</a:t>
            </a:r>
          </a:p>
          <a:p>
            <a:pPr>
              <a:lnSpc>
                <a:spcPct val="150000"/>
              </a:lnSpc>
            </a:pPr>
            <a:r>
              <a:rPr lang="en-US" sz="2400" dirty="0"/>
              <a:t>Again, the </a:t>
            </a:r>
            <a:r>
              <a:rPr lang="en-US" sz="2400" b="1" dirty="0"/>
              <a:t>AND function </a:t>
            </a:r>
            <a:r>
              <a:rPr lang="en-US" sz="2400" dirty="0"/>
              <a:t>returns a </a:t>
            </a:r>
            <a:r>
              <a:rPr lang="en-US" sz="2400" b="1" dirty="0"/>
              <a:t>TRUE result </a:t>
            </a:r>
            <a:r>
              <a:rPr lang="en-US" sz="2400" dirty="0"/>
              <a:t>only when </a:t>
            </a:r>
            <a:r>
              <a:rPr lang="en-US" sz="2400" b="1" dirty="0"/>
              <a:t>both conditions in the formula are met</a:t>
            </a:r>
            <a:r>
              <a:rPr lang="en-US" sz="2400" dirty="0"/>
              <a:t>. For example, consider the results you achieved in the preceding exercise. </a:t>
            </a:r>
          </a:p>
        </p:txBody>
      </p:sp>
    </p:spTree>
    <p:extLst>
      <p:ext uri="{BB962C8B-B14F-4D97-AF65-F5344CB8AC3E}">
        <p14:creationId xmlns:p14="http://schemas.microsoft.com/office/powerpoint/2010/main" val="1792281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73C2-DEA2-4F48-BC8C-CD244CC16258}"/>
              </a:ext>
            </a:extLst>
          </p:cNvPr>
          <p:cNvSpPr>
            <a:spLocks noGrp="1"/>
          </p:cNvSpPr>
          <p:nvPr>
            <p:ph type="title"/>
          </p:nvPr>
        </p:nvSpPr>
        <p:spPr>
          <a:xfrm>
            <a:off x="1637414" y="209441"/>
            <a:ext cx="9867198" cy="737337"/>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019C3E2D-D14D-464D-8230-4F182F8E7019}"/>
              </a:ext>
            </a:extLst>
          </p:cNvPr>
          <p:cNvSpPr>
            <a:spLocks noGrp="1"/>
          </p:cNvSpPr>
          <p:nvPr>
            <p:ph idx="1"/>
          </p:nvPr>
        </p:nvSpPr>
        <p:spPr>
          <a:xfrm>
            <a:off x="1637414" y="946778"/>
            <a:ext cx="9867198" cy="4964444"/>
          </a:xfrm>
        </p:spPr>
        <p:txBody>
          <a:bodyPr>
            <a:normAutofit lnSpcReduction="100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Sales in the second year exceeded sales for the previous year; therefore, the first condition is met. Year 2 sales also exceeded Year 1 sales by 5 percent. Because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both conditions are met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formula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returns a TRUE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result.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Now consider the arguments for the logical tests for Year 3 (the formula in D6). Sales did not exceed the sales goal; therefore, the first argument returns a FALSE value. However, sales did exceed the previous year’s sales by 5 percent. When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only one condition is met,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formula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returns FALSE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2592051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2653-18DD-47C9-AA50-3CCD91907881}"/>
              </a:ext>
            </a:extLst>
          </p:cNvPr>
          <p:cNvSpPr>
            <a:spLocks noGrp="1"/>
          </p:cNvSpPr>
          <p:nvPr>
            <p:ph type="title"/>
          </p:nvPr>
        </p:nvSpPr>
        <p:spPr>
          <a:xfrm>
            <a:off x="1648046" y="212652"/>
            <a:ext cx="9856566" cy="734126"/>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FA6536D3-2B05-47AE-9CF8-C27998B3CEE7}"/>
              </a:ext>
            </a:extLst>
          </p:cNvPr>
          <p:cNvSpPr>
            <a:spLocks noGrp="1"/>
          </p:cNvSpPr>
          <p:nvPr>
            <p:ph idx="1"/>
          </p:nvPr>
        </p:nvSpPr>
        <p:spPr>
          <a:xfrm>
            <a:off x="1648046" y="946777"/>
            <a:ext cx="9856566" cy="5166943"/>
          </a:xfrm>
        </p:spPr>
        <p:txBody>
          <a:bodyPr>
            <a:noAutofit/>
          </a:bodyPr>
          <a:lstStyle/>
          <a:p>
            <a:pPr marL="0" indent="0">
              <a:lnSpc>
                <a:spcPct val="150000"/>
              </a:lnSpc>
              <a:buNone/>
            </a:pPr>
            <a:r>
              <a:rPr lang="en-US" sz="2400" b="1" dirty="0"/>
              <a:t>Using OR</a:t>
            </a:r>
          </a:p>
          <a:p>
            <a:pPr>
              <a:lnSpc>
                <a:spcPct val="150000"/>
              </a:lnSpc>
            </a:pPr>
            <a:r>
              <a:rPr lang="en-US" sz="2400" dirty="0"/>
              <a:t>Although </a:t>
            </a:r>
            <a:r>
              <a:rPr lang="en-US" sz="2400" b="1" dirty="0"/>
              <a:t>all arguments </a:t>
            </a:r>
            <a:r>
              <a:rPr lang="en-US" sz="2400" dirty="0"/>
              <a:t>in an </a:t>
            </a:r>
            <a:r>
              <a:rPr lang="en-US" sz="2400" b="1" dirty="0"/>
              <a:t>AND function </a:t>
            </a:r>
            <a:r>
              <a:rPr lang="en-US" sz="2400" dirty="0"/>
              <a:t>have to be </a:t>
            </a:r>
            <a:r>
              <a:rPr lang="en-US" sz="2400" b="1" dirty="0"/>
              <a:t>true</a:t>
            </a:r>
            <a:r>
              <a:rPr lang="en-US" sz="2400" dirty="0"/>
              <a:t> for the function </a:t>
            </a:r>
            <a:r>
              <a:rPr lang="en-US" sz="2400" b="1" dirty="0"/>
              <a:t>to return a TRUE value</a:t>
            </a:r>
            <a:r>
              <a:rPr lang="en-US" sz="2400" dirty="0"/>
              <a:t>, </a:t>
            </a:r>
            <a:r>
              <a:rPr lang="en-US" sz="2400" b="1" dirty="0"/>
              <a:t>only one </a:t>
            </a:r>
            <a:r>
              <a:rPr lang="en-US" sz="2400" dirty="0"/>
              <a:t>of the </a:t>
            </a:r>
            <a:r>
              <a:rPr lang="en-US" sz="2400" b="1" dirty="0"/>
              <a:t>arguments</a:t>
            </a:r>
            <a:r>
              <a:rPr lang="en-US" sz="2400" dirty="0"/>
              <a:t> in the </a:t>
            </a:r>
            <a:r>
              <a:rPr lang="en-US" sz="2400" b="1" dirty="0"/>
              <a:t>OR function </a:t>
            </a:r>
            <a:r>
              <a:rPr lang="en-US" sz="2400" dirty="0"/>
              <a:t>has to be </a:t>
            </a:r>
            <a:r>
              <a:rPr lang="en-US" sz="2400" b="1" dirty="0"/>
              <a:t>true</a:t>
            </a:r>
            <a:r>
              <a:rPr lang="en-US" sz="2400" dirty="0"/>
              <a:t> for the function </a:t>
            </a:r>
            <a:r>
              <a:rPr lang="en-US" sz="2400" b="1" dirty="0"/>
              <a:t>to return a TRUE value</a:t>
            </a:r>
            <a:r>
              <a:rPr lang="en-US" sz="2400" dirty="0"/>
              <a:t>. The </a:t>
            </a:r>
            <a:r>
              <a:rPr lang="en-US" sz="2400" b="1" dirty="0"/>
              <a:t>syntax</a:t>
            </a:r>
            <a:r>
              <a:rPr lang="en-US" sz="2400" dirty="0"/>
              <a:t> for an </a:t>
            </a:r>
            <a:r>
              <a:rPr lang="en-US" sz="2400" b="1" dirty="0"/>
              <a:t>OR function</a:t>
            </a:r>
            <a:r>
              <a:rPr lang="en-US" sz="2400" dirty="0"/>
              <a:t> is </a:t>
            </a:r>
            <a:r>
              <a:rPr lang="en-US" sz="2400" b="1" dirty="0"/>
              <a:t>similar</a:t>
            </a:r>
            <a:r>
              <a:rPr lang="en-US" sz="2400" dirty="0"/>
              <a:t> to that for an </a:t>
            </a:r>
            <a:r>
              <a:rPr lang="en-US" sz="2400" b="1" dirty="0"/>
              <a:t>AND function</a:t>
            </a:r>
            <a:r>
              <a:rPr lang="en-US" sz="2400" dirty="0"/>
              <a:t>. </a:t>
            </a:r>
          </a:p>
          <a:p>
            <a:pPr>
              <a:lnSpc>
                <a:spcPct val="150000"/>
              </a:lnSpc>
            </a:pPr>
            <a:r>
              <a:rPr lang="en-US" sz="2400" dirty="0"/>
              <a:t>With this function, the </a:t>
            </a:r>
            <a:r>
              <a:rPr lang="en-US" sz="2400" b="1" dirty="0"/>
              <a:t>arguments</a:t>
            </a:r>
            <a:r>
              <a:rPr lang="en-US" sz="2400" dirty="0"/>
              <a:t> must </a:t>
            </a:r>
            <a:r>
              <a:rPr lang="en-US" sz="2400" b="1" dirty="0"/>
              <a:t>evaluate</a:t>
            </a:r>
            <a:r>
              <a:rPr lang="en-US" sz="2400" dirty="0"/>
              <a:t> </a:t>
            </a:r>
            <a:r>
              <a:rPr lang="en-US" sz="2400" b="1" dirty="0"/>
              <a:t>to logical values</a:t>
            </a:r>
            <a:r>
              <a:rPr lang="en-US" sz="2400" dirty="0"/>
              <a:t> such as </a:t>
            </a:r>
            <a:r>
              <a:rPr lang="en-US" sz="2400" b="1" dirty="0"/>
              <a:t>TRUE</a:t>
            </a:r>
            <a:r>
              <a:rPr lang="en-US" sz="2400" dirty="0"/>
              <a:t> or </a:t>
            </a:r>
            <a:r>
              <a:rPr lang="en-US" sz="2400" b="1" dirty="0"/>
              <a:t>FALSE</a:t>
            </a:r>
            <a:r>
              <a:rPr lang="en-US" sz="2400" dirty="0"/>
              <a:t> or </a:t>
            </a:r>
            <a:r>
              <a:rPr lang="en-US" sz="2400" b="1" dirty="0"/>
              <a:t>references that contain logical values. </a:t>
            </a:r>
          </a:p>
        </p:txBody>
      </p:sp>
    </p:spTree>
    <p:extLst>
      <p:ext uri="{BB962C8B-B14F-4D97-AF65-F5344CB8AC3E}">
        <p14:creationId xmlns:p14="http://schemas.microsoft.com/office/powerpoint/2010/main" val="2871951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ED78-E780-48FB-A559-4A3901E18208}"/>
              </a:ext>
            </a:extLst>
          </p:cNvPr>
          <p:cNvSpPr>
            <a:spLocks noGrp="1"/>
          </p:cNvSpPr>
          <p:nvPr>
            <p:ph type="title"/>
          </p:nvPr>
        </p:nvSpPr>
        <p:spPr>
          <a:xfrm>
            <a:off x="1616149" y="198808"/>
            <a:ext cx="9888463" cy="875080"/>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A96D9268-190C-47DB-9327-B939B64EB7DB}"/>
              </a:ext>
            </a:extLst>
          </p:cNvPr>
          <p:cNvSpPr>
            <a:spLocks noGrp="1"/>
          </p:cNvSpPr>
          <p:nvPr>
            <p:ph idx="1"/>
          </p:nvPr>
        </p:nvSpPr>
        <p:spPr>
          <a:xfrm>
            <a:off x="1616149" y="1073888"/>
            <a:ext cx="9888463" cy="4837334"/>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lang="en-US" sz="2400" dirty="0">
                <a:solidFill>
                  <a:prstClr val="black">
                    <a:lumMod val="75000"/>
                    <a:lumOff val="25000"/>
                  </a:prstClr>
                </a:solidFill>
                <a:latin typeface="Century Gothic" panose="020B0502020202020204"/>
              </a:rPr>
              <a:t>Here we will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create a formula that evaluates whether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sales agents are eligible for the back office bonus when they are new or when they did not get the sales bonus (less than 4 years with the company or did not get the agent bonus).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formula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returns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TRUE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either of the conditions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are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true</a:t>
            </a:r>
          </a:p>
          <a:p>
            <a:endParaRPr lang="en-US" dirty="0"/>
          </a:p>
        </p:txBody>
      </p:sp>
    </p:spTree>
    <p:extLst>
      <p:ext uri="{BB962C8B-B14F-4D97-AF65-F5344CB8AC3E}">
        <p14:creationId xmlns:p14="http://schemas.microsoft.com/office/powerpoint/2010/main" val="4092330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EA8B-ADE0-4EDE-8C92-A200BFF9F1D4}"/>
              </a:ext>
            </a:extLst>
          </p:cNvPr>
          <p:cNvSpPr>
            <a:spLocks noGrp="1"/>
          </p:cNvSpPr>
          <p:nvPr>
            <p:ph type="title"/>
          </p:nvPr>
        </p:nvSpPr>
        <p:spPr>
          <a:xfrm>
            <a:off x="1626781" y="220073"/>
            <a:ext cx="9877831" cy="843183"/>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BEDD9A74-C464-4C96-9533-DEEF607E3A4A}"/>
              </a:ext>
            </a:extLst>
          </p:cNvPr>
          <p:cNvSpPr>
            <a:spLocks noGrp="1"/>
          </p:cNvSpPr>
          <p:nvPr>
            <p:ph idx="1"/>
          </p:nvPr>
        </p:nvSpPr>
        <p:spPr>
          <a:xfrm>
            <a:off x="1329071" y="1063256"/>
            <a:ext cx="10345478" cy="4847966"/>
          </a:xfrm>
        </p:spPr>
        <p:txBody>
          <a:bodyPr>
            <a:noAutofit/>
          </a:bodyPr>
          <a:lstStyle/>
          <a:p>
            <a:pPr marL="0" indent="0">
              <a:lnSpc>
                <a:spcPct val="150000"/>
              </a:lnSpc>
              <a:buNone/>
            </a:pPr>
            <a:r>
              <a:rPr lang="en-US" sz="2400" b="1" dirty="0"/>
              <a:t>Use the OR Function</a:t>
            </a:r>
          </a:p>
          <a:p>
            <a:pPr marL="914400" lvl="1" indent="-457200">
              <a:lnSpc>
                <a:spcPct val="150000"/>
              </a:lnSpc>
              <a:buFont typeface="+mj-lt"/>
              <a:buAutoNum type="arabicPeriod"/>
            </a:pPr>
            <a:r>
              <a:rPr lang="en-US" sz="2400" dirty="0"/>
              <a:t>Click on the </a:t>
            </a:r>
            <a:r>
              <a:rPr lang="en-US" sz="2400" b="1" dirty="0"/>
              <a:t>Performance worksheet tab </a:t>
            </a:r>
            <a:r>
              <a:rPr lang="en-US" sz="2400" dirty="0"/>
              <a:t>to activate this worksheet. Select </a:t>
            </a:r>
            <a:r>
              <a:rPr lang="en-US" sz="2400" b="1" dirty="0"/>
              <a:t>J5</a:t>
            </a:r>
            <a:r>
              <a:rPr lang="en-US" sz="2400" dirty="0"/>
              <a:t> and in the </a:t>
            </a:r>
            <a:r>
              <a:rPr lang="en-US" sz="2400" b="1" dirty="0"/>
              <a:t>Function Library group</a:t>
            </a:r>
            <a:r>
              <a:rPr lang="en-US" sz="2400" dirty="0"/>
              <a:t>, click </a:t>
            </a:r>
            <a:r>
              <a:rPr lang="en-US" sz="2400" b="1" dirty="0"/>
              <a:t>Logical</a:t>
            </a:r>
            <a:r>
              <a:rPr lang="en-US" sz="2400" dirty="0"/>
              <a:t>. </a:t>
            </a:r>
          </a:p>
          <a:p>
            <a:pPr marL="914400" lvl="1" indent="-457200">
              <a:lnSpc>
                <a:spcPct val="150000"/>
              </a:lnSpc>
              <a:buFont typeface="+mj-lt"/>
              <a:buAutoNum type="arabicPeriod"/>
            </a:pPr>
            <a:r>
              <a:rPr lang="en-US" sz="2400" dirty="0"/>
              <a:t>Click </a:t>
            </a:r>
            <a:r>
              <a:rPr lang="en-US" sz="2400" b="1" dirty="0"/>
              <a:t>OR</a:t>
            </a:r>
            <a:r>
              <a:rPr lang="en-US" sz="2400" dirty="0"/>
              <a:t>. The </a:t>
            </a:r>
            <a:r>
              <a:rPr lang="en-US" sz="2400" b="1" dirty="0"/>
              <a:t>Function Arguments dialog box </a:t>
            </a:r>
            <a:r>
              <a:rPr lang="en-US" sz="2400" dirty="0"/>
              <a:t>opens. You </a:t>
            </a:r>
            <a:r>
              <a:rPr lang="en-US" sz="2400" b="1" dirty="0"/>
              <a:t>create a formula </a:t>
            </a:r>
            <a:r>
              <a:rPr lang="en-US" sz="2400" dirty="0"/>
              <a:t>that answers the following question: </a:t>
            </a:r>
            <a:r>
              <a:rPr lang="en-US" sz="2400" b="1" dirty="0"/>
              <a:t>Has</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Rich Ochanza</a:t>
            </a:r>
            <a:r>
              <a:rPr lang="en-US" sz="2400" b="1" dirty="0">
                <a:solidFill>
                  <a:srgbClr val="FF0000"/>
                </a:solidFill>
              </a:rPr>
              <a:t> </a:t>
            </a:r>
            <a:r>
              <a:rPr lang="en-US" sz="2400" b="1" dirty="0"/>
              <a:t>worked with the company for less than 4 years</a:t>
            </a:r>
            <a:r>
              <a:rPr lang="en-US" sz="2400" dirty="0"/>
              <a:t>?</a:t>
            </a:r>
          </a:p>
          <a:p>
            <a:pPr marL="914400" lvl="1" indent="-457200">
              <a:lnSpc>
                <a:spcPct val="150000"/>
              </a:lnSpc>
              <a:buFont typeface="+mj-lt"/>
              <a:buAutoNum type="arabicPeriod"/>
            </a:pPr>
            <a:r>
              <a:rPr lang="en-US" sz="2400" dirty="0"/>
              <a:t>In the </a:t>
            </a:r>
            <a:r>
              <a:rPr lang="en-US" sz="2400" b="1" dirty="0"/>
              <a:t>Logical1 box</a:t>
            </a:r>
            <a:r>
              <a:rPr lang="en-US" sz="2400" dirty="0"/>
              <a:t>, type </a:t>
            </a:r>
            <a:r>
              <a:rPr lang="en-US" sz="2400" b="1" dirty="0"/>
              <a:t>B5&lt;4</a:t>
            </a:r>
            <a:r>
              <a:rPr lang="en-US" sz="2400" dirty="0"/>
              <a:t> and then press </a:t>
            </a:r>
            <a:r>
              <a:rPr lang="en-US" sz="2400" b="1" dirty="0"/>
              <a:t>Tab</a:t>
            </a:r>
            <a:r>
              <a:rPr lang="en-US" sz="2400" dirty="0"/>
              <a:t>.</a:t>
            </a:r>
          </a:p>
        </p:txBody>
      </p:sp>
    </p:spTree>
    <p:extLst>
      <p:ext uri="{BB962C8B-B14F-4D97-AF65-F5344CB8AC3E}">
        <p14:creationId xmlns:p14="http://schemas.microsoft.com/office/powerpoint/2010/main" val="2810548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A908-6118-4AD8-A0F0-792F1C0C20D1}"/>
              </a:ext>
            </a:extLst>
          </p:cNvPr>
          <p:cNvSpPr>
            <a:spLocks noGrp="1"/>
          </p:cNvSpPr>
          <p:nvPr>
            <p:ph type="title"/>
          </p:nvPr>
        </p:nvSpPr>
        <p:spPr>
          <a:xfrm>
            <a:off x="1594884" y="306333"/>
            <a:ext cx="9909728" cy="82071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41754FC3-B21D-488F-AD26-A4D6AC85DE34}"/>
              </a:ext>
            </a:extLst>
          </p:cNvPr>
          <p:cNvSpPr>
            <a:spLocks noGrp="1"/>
          </p:cNvSpPr>
          <p:nvPr>
            <p:ph idx="1"/>
          </p:nvPr>
        </p:nvSpPr>
        <p:spPr>
          <a:xfrm>
            <a:off x="1594884" y="1127051"/>
            <a:ext cx="9909728" cy="4784171"/>
          </a:xfrm>
        </p:spPr>
        <p:txBody>
          <a:bodyPr>
            <a:normAutofit fontScale="92500" lnSpcReduction="20000"/>
          </a:bodyPr>
          <a:lstStyle/>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Logical2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type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G5=”No”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then 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argument answers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second question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Did Rich Ochanza</a:t>
            </a:r>
            <a:r>
              <a:rPr kumimoji="0" lang="en-US" sz="2400" b="1" i="0" u="none" strike="noStrike" kern="1200" cap="none" spc="0" normalizeH="0" baseline="0" noProof="0" dirty="0">
                <a:ln>
                  <a:noFill/>
                </a:ln>
                <a:solidFill>
                  <a:srgbClr val="FF0000"/>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 achieve the sales goal?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Each of the arguments evaluates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FALSE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so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entire function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evaluates 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FALSE.</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close the dialog box.</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J5</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copy</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formula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J6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through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J11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914400" marR="0" lvl="1" indent="-457200" algn="l" defTabSz="457200" rtl="0" eaLnBrk="1" fontAlgn="auto" latinLnBrk="0" hangingPunct="1">
              <a:lnSpc>
                <a:spcPct val="150000"/>
              </a:lnSpc>
              <a:spcBef>
                <a:spcPts val="1000"/>
              </a:spcBef>
              <a:spcAft>
                <a:spcPts val="0"/>
              </a:spcAft>
              <a:buClr>
                <a:srgbClr val="A53010"/>
              </a:buClr>
              <a:buSzTx/>
              <a:buFont typeface="+mj-lt"/>
              <a:buAutoNum type="arabicPeriod" startAt="4"/>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J7</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in the column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returns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TRUE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value. To see each of the arguments, click cell J7 and then click the Insert Function button and you return to the Function Arguments dialog box.</a:t>
            </a:r>
          </a:p>
        </p:txBody>
      </p:sp>
    </p:spTree>
    <p:extLst>
      <p:ext uri="{BB962C8B-B14F-4D97-AF65-F5344CB8AC3E}">
        <p14:creationId xmlns:p14="http://schemas.microsoft.com/office/powerpoint/2010/main" val="453552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3853-0940-4BB1-94EE-F7C4E9FD5068}"/>
              </a:ext>
            </a:extLst>
          </p:cNvPr>
          <p:cNvSpPr>
            <a:spLocks noGrp="1"/>
          </p:cNvSpPr>
          <p:nvPr>
            <p:ph type="title"/>
          </p:nvPr>
        </p:nvSpPr>
        <p:spPr>
          <a:xfrm>
            <a:off x="1658679" y="306333"/>
            <a:ext cx="9845933" cy="77818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695F9D07-9CFD-4670-BB86-BAAA99700072}"/>
              </a:ext>
            </a:extLst>
          </p:cNvPr>
          <p:cNvSpPr>
            <a:spLocks noGrp="1"/>
          </p:cNvSpPr>
          <p:nvPr>
            <p:ph idx="1"/>
          </p:nvPr>
        </p:nvSpPr>
        <p:spPr>
          <a:xfrm>
            <a:off x="1658679" y="1084521"/>
            <a:ext cx="9845933" cy="4826701"/>
          </a:xfrm>
        </p:spPr>
        <p:txBody>
          <a:bodyPr>
            <a:normAutofit/>
          </a:bodyPr>
          <a:lstStyle/>
          <a:p>
            <a:pPr marL="914400" lvl="1" indent="-457200">
              <a:lnSpc>
                <a:spcPct val="150000"/>
              </a:lnSpc>
              <a:buFont typeface="+mj-lt"/>
              <a:buAutoNum type="arabicPeriod" startAt="8"/>
            </a:pPr>
            <a:r>
              <a:rPr lang="en-US" sz="2400" dirty="0"/>
              <a:t>Click </a:t>
            </a:r>
            <a:r>
              <a:rPr lang="en-US" sz="2400" b="1" dirty="0"/>
              <a:t>OK</a:t>
            </a:r>
            <a:r>
              <a:rPr lang="en-US" sz="2400" dirty="0"/>
              <a:t> to close the dialog box and return to the workbook.</a:t>
            </a:r>
          </a:p>
          <a:p>
            <a:pPr>
              <a:lnSpc>
                <a:spcPct val="150000"/>
              </a:lnSpc>
            </a:pPr>
            <a:r>
              <a:rPr lang="en-US" sz="2400" dirty="0"/>
              <a:t>Take Note As you add arguments, the Logical fields in the Function Arguments dialog box expand to allow you to enter multiple arguments.</a:t>
            </a:r>
          </a:p>
        </p:txBody>
      </p:sp>
    </p:spTree>
    <p:extLst>
      <p:ext uri="{BB962C8B-B14F-4D97-AF65-F5344CB8AC3E}">
        <p14:creationId xmlns:p14="http://schemas.microsoft.com/office/powerpoint/2010/main" val="192782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5E12-8B16-4534-9A21-8B9DBABE95E2}"/>
              </a:ext>
            </a:extLst>
          </p:cNvPr>
          <p:cNvSpPr>
            <a:spLocks noGrp="1"/>
          </p:cNvSpPr>
          <p:nvPr>
            <p:ph type="title"/>
          </p:nvPr>
        </p:nvSpPr>
        <p:spPr>
          <a:xfrm>
            <a:off x="1658679" y="220073"/>
            <a:ext cx="9845933" cy="885713"/>
          </a:xfrm>
        </p:spPr>
        <p:txBody>
          <a:bodyPr/>
          <a:lstStyle/>
          <a:p>
            <a:r>
              <a:rPr lang="en-US" dirty="0"/>
              <a:t>CONTD…</a:t>
            </a:r>
          </a:p>
        </p:txBody>
      </p:sp>
      <p:sp>
        <p:nvSpPr>
          <p:cNvPr id="3" name="Content Placeholder 2">
            <a:extLst>
              <a:ext uri="{FF2B5EF4-FFF2-40B4-BE49-F238E27FC236}">
                <a16:creationId xmlns:a16="http://schemas.microsoft.com/office/drawing/2014/main" id="{88399430-EAAE-4C4F-A25C-8B721C5A2350}"/>
              </a:ext>
            </a:extLst>
          </p:cNvPr>
          <p:cNvSpPr>
            <a:spLocks noGrp="1"/>
          </p:cNvSpPr>
          <p:nvPr>
            <p:ph idx="1"/>
          </p:nvPr>
        </p:nvSpPr>
        <p:spPr>
          <a:xfrm>
            <a:off x="1658679" y="1105787"/>
            <a:ext cx="9845933" cy="5128104"/>
          </a:xfrm>
        </p:spPr>
        <p:txBody>
          <a:bodyPr>
            <a:noAutofit/>
          </a:bodyPr>
          <a:lstStyle/>
          <a:p>
            <a:pPr marL="0" indent="0">
              <a:lnSpc>
                <a:spcPct val="150000"/>
              </a:lnSpc>
              <a:buNone/>
            </a:pPr>
            <a:r>
              <a:rPr lang="en-US" sz="2000" b="1" dirty="0"/>
              <a:t>Using SUMIF</a:t>
            </a:r>
          </a:p>
          <a:p>
            <a:pPr>
              <a:lnSpc>
                <a:spcPct val="150000"/>
              </a:lnSpc>
            </a:pPr>
            <a:r>
              <a:rPr lang="en-US" sz="2000" dirty="0"/>
              <a:t>The </a:t>
            </a:r>
            <a:r>
              <a:rPr lang="en-US" sz="2000" b="1" dirty="0"/>
              <a:t>SUMIF function </a:t>
            </a:r>
            <a:r>
              <a:rPr lang="en-US" sz="2000" dirty="0"/>
              <a:t>calculates the </a:t>
            </a:r>
            <a:r>
              <a:rPr lang="en-US" sz="2000" b="1" dirty="0"/>
              <a:t>total of only those cells </a:t>
            </a:r>
            <a:r>
              <a:rPr lang="en-US" sz="2000" dirty="0"/>
              <a:t>that meet a </a:t>
            </a:r>
            <a:r>
              <a:rPr lang="en-US" sz="2000" b="1" dirty="0"/>
              <a:t>given criterion or condition</a:t>
            </a:r>
            <a:r>
              <a:rPr lang="en-US" sz="2000" dirty="0"/>
              <a:t>.</a:t>
            </a:r>
          </a:p>
          <a:p>
            <a:pPr>
              <a:lnSpc>
                <a:spcPct val="150000"/>
              </a:lnSpc>
            </a:pPr>
            <a:r>
              <a:rPr lang="en-US" sz="2000" dirty="0"/>
              <a:t>The </a:t>
            </a:r>
            <a:r>
              <a:rPr lang="en-US" sz="2000" b="1" dirty="0"/>
              <a:t>syntax</a:t>
            </a:r>
            <a:r>
              <a:rPr lang="en-US" sz="2000" dirty="0"/>
              <a:t> for the SUMIF function is </a:t>
            </a:r>
            <a:r>
              <a:rPr lang="en-US" sz="2000" b="1" dirty="0"/>
              <a:t>SUMIF(Range, Criteria, </a:t>
            </a:r>
            <a:r>
              <a:rPr lang="en-US" sz="2000" b="1" dirty="0" err="1"/>
              <a:t>Sum_range</a:t>
            </a:r>
            <a:r>
              <a:rPr lang="en-US" sz="2000" b="1" dirty="0"/>
              <a:t>)</a:t>
            </a:r>
            <a:r>
              <a:rPr lang="en-US" sz="2000" dirty="0"/>
              <a:t>. The </a:t>
            </a:r>
            <a:r>
              <a:rPr lang="en-US" sz="2000" b="1" dirty="0"/>
              <a:t>values that a function uses </a:t>
            </a:r>
            <a:r>
              <a:rPr lang="en-US" sz="2000" dirty="0"/>
              <a:t>to perform operations or calculations in a formula are called </a:t>
            </a:r>
            <a:r>
              <a:rPr lang="en-US" sz="2000" b="1" dirty="0"/>
              <a:t>arguments. </a:t>
            </a:r>
          </a:p>
          <a:p>
            <a:pPr>
              <a:lnSpc>
                <a:spcPct val="150000"/>
              </a:lnSpc>
            </a:pPr>
            <a:r>
              <a:rPr lang="en-US" sz="2000" dirty="0"/>
              <a:t>Thus, the arguments of the SUMIF function are </a:t>
            </a:r>
            <a:r>
              <a:rPr lang="en-US" sz="2000" b="1" dirty="0"/>
              <a:t>Range, Criteria, and </a:t>
            </a:r>
            <a:r>
              <a:rPr lang="en-US" sz="2000" b="1" dirty="0" err="1"/>
              <a:t>Sum_range</a:t>
            </a:r>
            <a:r>
              <a:rPr lang="en-US" sz="2000" dirty="0"/>
              <a:t>, which, when used together, create a conditional formula in which only those cells that meet a stated Criteria are added. </a:t>
            </a:r>
          </a:p>
        </p:txBody>
      </p:sp>
    </p:spTree>
    <p:extLst>
      <p:ext uri="{BB962C8B-B14F-4D97-AF65-F5344CB8AC3E}">
        <p14:creationId xmlns:p14="http://schemas.microsoft.com/office/powerpoint/2010/main" val="4176309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DB774-7167-4897-A981-DA3D676EBE91}"/>
              </a:ext>
            </a:extLst>
          </p:cNvPr>
          <p:cNvSpPr>
            <a:spLocks noGrp="1"/>
          </p:cNvSpPr>
          <p:nvPr>
            <p:ph type="title"/>
          </p:nvPr>
        </p:nvSpPr>
        <p:spPr>
          <a:xfrm>
            <a:off x="1648047" y="198808"/>
            <a:ext cx="9856565" cy="843183"/>
          </a:xfrm>
        </p:spPr>
        <p:txBody>
          <a:bodyPr/>
          <a:lstStyle/>
          <a:p>
            <a:r>
              <a:rPr lang="en-US" dirty="0"/>
              <a:t>CONTD…</a:t>
            </a:r>
          </a:p>
        </p:txBody>
      </p:sp>
      <p:sp>
        <p:nvSpPr>
          <p:cNvPr id="3" name="Content Placeholder 2">
            <a:extLst>
              <a:ext uri="{FF2B5EF4-FFF2-40B4-BE49-F238E27FC236}">
                <a16:creationId xmlns:a16="http://schemas.microsoft.com/office/drawing/2014/main" id="{9C38D31D-10C6-48B6-BEC9-8B075C94B8D6}"/>
              </a:ext>
            </a:extLst>
          </p:cNvPr>
          <p:cNvSpPr>
            <a:spLocks noGrp="1"/>
          </p:cNvSpPr>
          <p:nvPr>
            <p:ph idx="1"/>
          </p:nvPr>
        </p:nvSpPr>
        <p:spPr>
          <a:xfrm>
            <a:off x="1648047" y="1041991"/>
            <a:ext cx="9856565" cy="5135525"/>
          </a:xfrm>
        </p:spPr>
        <p:txBody>
          <a:bodyPr>
            <a:normAutofit lnSpcReduction="10000"/>
          </a:bodyPr>
          <a:lstStyle/>
          <a:p>
            <a:pPr>
              <a:lnSpc>
                <a:spcPct val="150000"/>
              </a:lnSpc>
            </a:pPr>
            <a:r>
              <a:rPr lang="en-US" sz="2400" dirty="0"/>
              <a:t>Cells within the </a:t>
            </a:r>
            <a:r>
              <a:rPr lang="en-US" sz="2400" b="1" dirty="0"/>
              <a:t>Range that do not meet the criterion </a:t>
            </a:r>
            <a:r>
              <a:rPr lang="en-US" sz="2400" dirty="0"/>
              <a:t>are not included in the total. </a:t>
            </a:r>
          </a:p>
          <a:p>
            <a:pPr>
              <a:lnSpc>
                <a:spcPct val="150000"/>
              </a:lnSpc>
            </a:pPr>
            <a:r>
              <a:rPr lang="en-US" sz="2400" dirty="0"/>
              <a:t>If you use the </a:t>
            </a:r>
            <a:r>
              <a:rPr lang="en-US" sz="2400" b="1" dirty="0"/>
              <a:t>numbers</a:t>
            </a:r>
            <a:r>
              <a:rPr lang="en-US" sz="2400" dirty="0"/>
              <a:t> in the r</a:t>
            </a:r>
            <a:r>
              <a:rPr lang="en-US" sz="2400" b="1" dirty="0"/>
              <a:t>ange</a:t>
            </a:r>
            <a:r>
              <a:rPr lang="en-US" sz="2400" dirty="0"/>
              <a:t> for the sum, the </a:t>
            </a:r>
            <a:r>
              <a:rPr lang="en-US" sz="2400" b="1" dirty="0" err="1"/>
              <a:t>Sum_range</a:t>
            </a:r>
            <a:r>
              <a:rPr lang="en-US" sz="2400" b="1" dirty="0"/>
              <a:t> </a:t>
            </a:r>
            <a:r>
              <a:rPr lang="en-US" sz="2400" dirty="0"/>
              <a:t>argument is not required. </a:t>
            </a:r>
          </a:p>
          <a:p>
            <a:pPr>
              <a:lnSpc>
                <a:spcPct val="150000"/>
              </a:lnSpc>
            </a:pPr>
            <a:r>
              <a:rPr lang="en-US" sz="2400" dirty="0"/>
              <a:t>However, if you are using the </a:t>
            </a:r>
            <a:r>
              <a:rPr lang="en-US" sz="2400" b="1" dirty="0"/>
              <a:t>criteria</a:t>
            </a:r>
            <a:r>
              <a:rPr lang="en-US" sz="2400" dirty="0"/>
              <a:t> to test which values to sum from a different column, then the </a:t>
            </a:r>
            <a:r>
              <a:rPr lang="en-US" sz="2400" b="1" dirty="0"/>
              <a:t>range </a:t>
            </a:r>
            <a:r>
              <a:rPr lang="en-US" sz="2400" dirty="0"/>
              <a:t>becomes the tested values and the </a:t>
            </a:r>
            <a:r>
              <a:rPr lang="en-US" sz="2400" b="1" dirty="0" err="1"/>
              <a:t>Sum_range</a:t>
            </a:r>
            <a:r>
              <a:rPr lang="en-US" sz="2400" b="1" dirty="0"/>
              <a:t> </a:t>
            </a:r>
            <a:r>
              <a:rPr lang="en-US" sz="2400" dirty="0"/>
              <a:t>determines which numbers to total in the same rows as the matching criteria. </a:t>
            </a:r>
            <a:r>
              <a:rPr lang="en-US" sz="2400" b="1" dirty="0"/>
              <a:t>Optional arguments</a:t>
            </a:r>
            <a:r>
              <a:rPr lang="en-US" sz="2400" dirty="0"/>
              <a:t> will be presented  in italics.</a:t>
            </a:r>
          </a:p>
          <a:p>
            <a:endParaRPr lang="en-US" dirty="0"/>
          </a:p>
        </p:txBody>
      </p:sp>
    </p:spTree>
    <p:extLst>
      <p:ext uri="{BB962C8B-B14F-4D97-AF65-F5344CB8AC3E}">
        <p14:creationId xmlns:p14="http://schemas.microsoft.com/office/powerpoint/2010/main" val="14128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D142-2A88-4900-AF84-E1A48DEBD8B3}"/>
              </a:ext>
            </a:extLst>
          </p:cNvPr>
          <p:cNvSpPr>
            <a:spLocks noGrp="1"/>
          </p:cNvSpPr>
          <p:nvPr>
            <p:ph type="title"/>
          </p:nvPr>
        </p:nvSpPr>
        <p:spPr>
          <a:xfrm>
            <a:off x="1626781" y="192158"/>
            <a:ext cx="9877831" cy="817935"/>
          </a:xfrm>
        </p:spPr>
        <p:txBody>
          <a:bodyPr/>
          <a:lstStyle/>
          <a:p>
            <a:r>
              <a:rPr lang="en-US" dirty="0"/>
              <a:t>CONTD…</a:t>
            </a:r>
          </a:p>
        </p:txBody>
      </p:sp>
      <p:sp>
        <p:nvSpPr>
          <p:cNvPr id="3" name="Content Placeholder 2">
            <a:extLst>
              <a:ext uri="{FF2B5EF4-FFF2-40B4-BE49-F238E27FC236}">
                <a16:creationId xmlns:a16="http://schemas.microsoft.com/office/drawing/2014/main" id="{2131B943-B7EE-43C1-ADB8-DA21938DAA8E}"/>
              </a:ext>
            </a:extLst>
          </p:cNvPr>
          <p:cNvSpPr>
            <a:spLocks noGrp="1"/>
          </p:cNvSpPr>
          <p:nvPr>
            <p:ph idx="1"/>
          </p:nvPr>
        </p:nvSpPr>
        <p:spPr>
          <a:xfrm>
            <a:off x="1626781" y="1010093"/>
            <a:ext cx="9877831" cy="5655749"/>
          </a:xfrm>
        </p:spPr>
        <p:txBody>
          <a:bodyPr/>
          <a:lstStyle/>
          <a:p>
            <a:pPr>
              <a:lnSpc>
                <a:spcPct val="150000"/>
              </a:lnSpc>
            </a:pPr>
            <a:r>
              <a:rPr lang="en-US" sz="2400" dirty="0"/>
              <a:t>Meaning of each argument in the SUMIF syntax. </a:t>
            </a:r>
            <a:r>
              <a:rPr lang="en-US" sz="2400" b="1" dirty="0"/>
              <a:t>Note </a:t>
            </a:r>
            <a:r>
              <a:rPr lang="en-US" sz="2400" dirty="0"/>
              <a:t>that if you omit </a:t>
            </a:r>
            <a:r>
              <a:rPr lang="en-US" sz="2400" dirty="0" err="1"/>
              <a:t>Sum_range</a:t>
            </a:r>
            <a:r>
              <a:rPr lang="en-US" sz="2400" dirty="0"/>
              <a:t> from the formula, Excel evaluates and adds the cells in the range if they match the criterion.</a:t>
            </a:r>
          </a:p>
          <a:p>
            <a:endParaRPr lang="en-US" dirty="0"/>
          </a:p>
        </p:txBody>
      </p:sp>
      <p:graphicFrame>
        <p:nvGraphicFramePr>
          <p:cNvPr id="5" name="Table 5">
            <a:extLst>
              <a:ext uri="{FF2B5EF4-FFF2-40B4-BE49-F238E27FC236}">
                <a16:creationId xmlns:a16="http://schemas.microsoft.com/office/drawing/2014/main" id="{BC6C9065-9B89-4F5C-8899-C87119181B91}"/>
              </a:ext>
            </a:extLst>
          </p:cNvPr>
          <p:cNvGraphicFramePr>
            <a:graphicFrameLocks noGrp="1"/>
          </p:cNvGraphicFramePr>
          <p:nvPr>
            <p:extLst>
              <p:ext uri="{D42A27DB-BD31-4B8C-83A1-F6EECF244321}">
                <p14:modId xmlns:p14="http://schemas.microsoft.com/office/powerpoint/2010/main" val="4159307044"/>
              </p:ext>
            </p:extLst>
          </p:nvPr>
        </p:nvGraphicFramePr>
        <p:xfrm>
          <a:off x="1754373" y="2775098"/>
          <a:ext cx="8962840" cy="3364041"/>
        </p:xfrm>
        <a:graphic>
          <a:graphicData uri="http://schemas.openxmlformats.org/drawingml/2006/table">
            <a:tbl>
              <a:tblPr firstRow="1" bandRow="1">
                <a:tableStyleId>{5C22544A-7EE6-4342-B048-85BDC9FD1C3A}</a:tableStyleId>
              </a:tblPr>
              <a:tblGrid>
                <a:gridCol w="1824303">
                  <a:extLst>
                    <a:ext uri="{9D8B030D-6E8A-4147-A177-3AD203B41FA5}">
                      <a16:colId xmlns:a16="http://schemas.microsoft.com/office/drawing/2014/main" val="4124695891"/>
                    </a:ext>
                  </a:extLst>
                </a:gridCol>
                <a:gridCol w="7138537">
                  <a:extLst>
                    <a:ext uri="{9D8B030D-6E8A-4147-A177-3AD203B41FA5}">
                      <a16:colId xmlns:a16="http://schemas.microsoft.com/office/drawing/2014/main" val="1708136355"/>
                    </a:ext>
                  </a:extLst>
                </a:gridCol>
              </a:tblGrid>
              <a:tr h="349662">
                <a:tc>
                  <a:txBody>
                    <a:bodyPr/>
                    <a:lstStyle/>
                    <a:p>
                      <a:r>
                        <a:rPr lang="en-US" dirty="0"/>
                        <a:t>Argument </a:t>
                      </a:r>
                    </a:p>
                  </a:txBody>
                  <a:tcPr/>
                </a:tc>
                <a:tc>
                  <a:txBody>
                    <a:bodyPr/>
                    <a:lstStyle/>
                    <a:p>
                      <a:r>
                        <a:rPr lang="en-US" dirty="0"/>
                        <a:t>Explanation</a:t>
                      </a:r>
                    </a:p>
                  </a:txBody>
                  <a:tcPr/>
                </a:tc>
                <a:extLst>
                  <a:ext uri="{0D108BD9-81ED-4DB2-BD59-A6C34878D82A}">
                    <a16:rowId xmlns:a16="http://schemas.microsoft.com/office/drawing/2014/main" val="3636658066"/>
                  </a:ext>
                </a:extLst>
              </a:tr>
              <a:tr h="697291">
                <a:tc>
                  <a:txBody>
                    <a:bodyPr/>
                    <a:lstStyle/>
                    <a:p>
                      <a:r>
                        <a:rPr lang="en-US" dirty="0"/>
                        <a:t>Range</a:t>
                      </a:r>
                    </a:p>
                  </a:txBody>
                  <a:tcPr/>
                </a:tc>
                <a:tc>
                  <a:txBody>
                    <a:bodyPr/>
                    <a:lstStyle/>
                    <a:p>
                      <a:pPr>
                        <a:lnSpc>
                          <a:spcPct val="150000"/>
                        </a:lnSpc>
                      </a:pPr>
                      <a:r>
                        <a:rPr lang="en-US" dirty="0"/>
                        <a:t>The range of cells that you want the function to evaluate. Also add the matched cells if the </a:t>
                      </a:r>
                      <a:r>
                        <a:rPr lang="en-US" dirty="0" err="1"/>
                        <a:t>Sum_range</a:t>
                      </a:r>
                      <a:r>
                        <a:rPr lang="en-US" dirty="0"/>
                        <a:t> is blank. </a:t>
                      </a:r>
                    </a:p>
                  </a:txBody>
                  <a:tcPr/>
                </a:tc>
                <a:extLst>
                  <a:ext uri="{0D108BD9-81ED-4DB2-BD59-A6C34878D82A}">
                    <a16:rowId xmlns:a16="http://schemas.microsoft.com/office/drawing/2014/main" val="1608056689"/>
                  </a:ext>
                </a:extLst>
              </a:tr>
              <a:tr h="670864">
                <a:tc>
                  <a:txBody>
                    <a:bodyPr/>
                    <a:lstStyle/>
                    <a:p>
                      <a:r>
                        <a:rPr lang="en-US" dirty="0"/>
                        <a:t>Criteria</a:t>
                      </a:r>
                    </a:p>
                  </a:txBody>
                  <a:tcPr/>
                </a:tc>
                <a:tc>
                  <a:txBody>
                    <a:bodyPr/>
                    <a:lstStyle/>
                    <a:p>
                      <a:pPr>
                        <a:lnSpc>
                          <a:spcPct val="150000"/>
                        </a:lnSpc>
                      </a:pPr>
                      <a:r>
                        <a:rPr lang="en-US" dirty="0"/>
                        <a:t>The condition or criterion in the form of a number, expression, or text entry that defines which cells will be added.</a:t>
                      </a:r>
                    </a:p>
                  </a:txBody>
                  <a:tcPr/>
                </a:tc>
                <a:extLst>
                  <a:ext uri="{0D108BD9-81ED-4DB2-BD59-A6C34878D82A}">
                    <a16:rowId xmlns:a16="http://schemas.microsoft.com/office/drawing/2014/main" val="3646764274"/>
                  </a:ext>
                </a:extLst>
              </a:tr>
              <a:tr h="1078546">
                <a:tc>
                  <a:txBody>
                    <a:bodyPr/>
                    <a:lstStyle/>
                    <a:p>
                      <a:r>
                        <a:rPr lang="en-US" dirty="0" err="1"/>
                        <a:t>Sum_range</a:t>
                      </a:r>
                      <a:endParaRPr lang="en-US" dirty="0"/>
                    </a:p>
                  </a:txBody>
                  <a:tcPr/>
                </a:tc>
                <a:tc>
                  <a:txBody>
                    <a:bodyPr/>
                    <a:lstStyle/>
                    <a:p>
                      <a:pPr>
                        <a:lnSpc>
                          <a:spcPct val="150000"/>
                        </a:lnSpc>
                      </a:pPr>
                      <a:r>
                        <a:rPr lang="en-US" dirty="0"/>
                        <a:t>The cells to add if the corresponding row’s cells in the Range match the criteria. If this is blank, use the Range for both the cells to add and the cells to evaluate the criteria against.</a:t>
                      </a:r>
                    </a:p>
                  </a:txBody>
                  <a:tcPr/>
                </a:tc>
                <a:extLst>
                  <a:ext uri="{0D108BD9-81ED-4DB2-BD59-A6C34878D82A}">
                    <a16:rowId xmlns:a16="http://schemas.microsoft.com/office/drawing/2014/main" val="1697110756"/>
                  </a:ext>
                </a:extLst>
              </a:tr>
            </a:tbl>
          </a:graphicData>
        </a:graphic>
      </p:graphicFrame>
    </p:spTree>
    <p:extLst>
      <p:ext uri="{BB962C8B-B14F-4D97-AF65-F5344CB8AC3E}">
        <p14:creationId xmlns:p14="http://schemas.microsoft.com/office/powerpoint/2010/main" val="383867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A398-1C47-48A7-9783-B6D858D7ED29}"/>
              </a:ext>
            </a:extLst>
          </p:cNvPr>
          <p:cNvSpPr>
            <a:spLocks noGrp="1"/>
          </p:cNvSpPr>
          <p:nvPr>
            <p:ph type="title"/>
          </p:nvPr>
        </p:nvSpPr>
        <p:spPr>
          <a:xfrm>
            <a:off x="1616149" y="223284"/>
            <a:ext cx="9888463" cy="818707"/>
          </a:xfrm>
        </p:spPr>
        <p:txBody>
          <a:bodyPr/>
          <a:lstStyle/>
          <a:p>
            <a:r>
              <a:rPr lang="en-US" dirty="0"/>
              <a:t>CONTD…</a:t>
            </a:r>
          </a:p>
        </p:txBody>
      </p:sp>
      <p:sp>
        <p:nvSpPr>
          <p:cNvPr id="3" name="Content Placeholder 2">
            <a:extLst>
              <a:ext uri="{FF2B5EF4-FFF2-40B4-BE49-F238E27FC236}">
                <a16:creationId xmlns:a16="http://schemas.microsoft.com/office/drawing/2014/main" id="{8B48F766-A741-4369-8F21-61CEB0FA58C2}"/>
              </a:ext>
            </a:extLst>
          </p:cNvPr>
          <p:cNvSpPr>
            <a:spLocks noGrp="1"/>
          </p:cNvSpPr>
          <p:nvPr>
            <p:ph idx="1"/>
          </p:nvPr>
        </p:nvSpPr>
        <p:spPr>
          <a:xfrm>
            <a:off x="1212113" y="1041991"/>
            <a:ext cx="10292500" cy="5592725"/>
          </a:xfrm>
        </p:spPr>
        <p:txBody>
          <a:bodyPr>
            <a:noAutofit/>
          </a:bodyPr>
          <a:lstStyle/>
          <a:p>
            <a:pPr marL="571500" indent="-457200">
              <a:lnSpc>
                <a:spcPct val="150000"/>
              </a:lnSpc>
              <a:buFont typeface="+mj-lt"/>
              <a:buAutoNum type="arabicPeriod"/>
            </a:pPr>
            <a:r>
              <a:rPr lang="en-US" sz="2000" dirty="0"/>
              <a:t>OPEN the </a:t>
            </a:r>
            <a:r>
              <a:rPr lang="en-US" sz="2000" b="1" dirty="0">
                <a:solidFill>
                  <a:schemeClr val="tx1"/>
                </a:solidFill>
              </a:rPr>
              <a:t>International Housing Inc file</a:t>
            </a:r>
            <a:r>
              <a:rPr lang="en-US" sz="2000" dirty="0">
                <a:solidFill>
                  <a:schemeClr val="tx1"/>
                </a:solidFill>
              </a:rPr>
              <a:t>, </a:t>
            </a:r>
            <a:r>
              <a:rPr lang="en-US" sz="2000" dirty="0"/>
              <a:t>and SAVE it.</a:t>
            </a:r>
          </a:p>
          <a:p>
            <a:pPr marL="571500" indent="-457200">
              <a:lnSpc>
                <a:spcPct val="150000"/>
              </a:lnSpc>
              <a:buFont typeface="+mj-lt"/>
              <a:buAutoNum type="arabicPeriod"/>
            </a:pPr>
            <a:r>
              <a:rPr lang="en-US" sz="2000" dirty="0"/>
              <a:t>Select </a:t>
            </a:r>
            <a:r>
              <a:rPr lang="en-US" sz="2000" b="1" dirty="0"/>
              <a:t>H5</a:t>
            </a:r>
            <a:r>
              <a:rPr lang="en-US" sz="2000" dirty="0"/>
              <a:t>. Click the </a:t>
            </a:r>
            <a:r>
              <a:rPr lang="en-US" sz="2000" b="1" dirty="0"/>
              <a:t>Formulas tab </a:t>
            </a:r>
            <a:r>
              <a:rPr lang="en-US" sz="2000" dirty="0"/>
              <a:t>and then in the </a:t>
            </a:r>
            <a:r>
              <a:rPr lang="en-US" sz="2000" b="1" dirty="0"/>
              <a:t>Function Library group</a:t>
            </a:r>
            <a:r>
              <a:rPr lang="en-US" sz="2000" dirty="0"/>
              <a:t>, click </a:t>
            </a:r>
            <a:r>
              <a:rPr lang="en-US" sz="2000" b="1" dirty="0"/>
              <a:t>Math &amp; Trig</a:t>
            </a:r>
            <a:r>
              <a:rPr lang="en-US" sz="2000" dirty="0"/>
              <a:t>. Scroll to and click </a:t>
            </a:r>
            <a:r>
              <a:rPr lang="en-US" sz="2000" b="1" dirty="0"/>
              <a:t>SUMIF</a:t>
            </a:r>
            <a:r>
              <a:rPr lang="en-US" sz="2000" dirty="0"/>
              <a:t>. </a:t>
            </a:r>
          </a:p>
          <a:p>
            <a:pPr marL="800100" lvl="1">
              <a:lnSpc>
                <a:spcPct val="150000"/>
              </a:lnSpc>
            </a:pPr>
            <a:r>
              <a:rPr lang="en-US" sz="2000" dirty="0"/>
              <a:t>The Function Arguments dialog box opens with text boxes for the arguments, a description of the formula, and a description of each argument.</a:t>
            </a:r>
          </a:p>
          <a:p>
            <a:pPr marL="571500" indent="-457200">
              <a:lnSpc>
                <a:spcPct val="150000"/>
              </a:lnSpc>
              <a:buFont typeface="+mj-lt"/>
              <a:buAutoNum type="arabicPeriod" startAt="3"/>
            </a:pPr>
            <a:r>
              <a:rPr lang="en-US" sz="2000" dirty="0"/>
              <a:t>In the </a:t>
            </a:r>
            <a:r>
              <a:rPr lang="en-US" sz="2000" b="1" dirty="0"/>
              <a:t>Function Arguments dialog box</a:t>
            </a:r>
            <a:r>
              <a:rPr lang="en-US" sz="2000" dirty="0"/>
              <a:t>, click the </a:t>
            </a:r>
            <a:r>
              <a:rPr lang="en-US" sz="2000" b="1" dirty="0"/>
              <a:t>Collapse Dialog button </a:t>
            </a:r>
            <a:r>
              <a:rPr lang="en-US" sz="2000" dirty="0"/>
              <a:t>for the </a:t>
            </a:r>
            <a:r>
              <a:rPr lang="en-US" sz="2000" b="1" dirty="0"/>
              <a:t>Range argument</a:t>
            </a:r>
            <a:r>
              <a:rPr lang="en-US" sz="2000" dirty="0"/>
              <a:t>. This allows you to see more of the worksheet. Select the cell range </a:t>
            </a:r>
            <a:r>
              <a:rPr lang="en-US" sz="2000" b="1" dirty="0"/>
              <a:t>C5:C16</a:t>
            </a:r>
            <a:r>
              <a:rPr lang="en-US" sz="2000" dirty="0"/>
              <a:t>. </a:t>
            </a:r>
          </a:p>
          <a:p>
            <a:pPr marL="800100" lvl="1">
              <a:lnSpc>
                <a:spcPct val="150000"/>
              </a:lnSpc>
            </a:pPr>
            <a:r>
              <a:rPr lang="en-US" sz="2000" dirty="0"/>
              <a:t>Press </a:t>
            </a:r>
            <a:r>
              <a:rPr lang="en-US" sz="2000" b="1" dirty="0"/>
              <a:t>Enter</a:t>
            </a:r>
            <a:r>
              <a:rPr lang="en-US" sz="2000" dirty="0"/>
              <a:t>. By doing this, you apply the cell range that the formula will use in the calculation.</a:t>
            </a:r>
          </a:p>
        </p:txBody>
      </p:sp>
    </p:spTree>
    <p:extLst>
      <p:ext uri="{BB962C8B-B14F-4D97-AF65-F5344CB8AC3E}">
        <p14:creationId xmlns:p14="http://schemas.microsoft.com/office/powerpoint/2010/main" val="28156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41E67-446A-4F7B-A37D-1BCB413FE1E7}"/>
              </a:ext>
            </a:extLst>
          </p:cNvPr>
          <p:cNvSpPr>
            <a:spLocks noGrp="1"/>
          </p:cNvSpPr>
          <p:nvPr>
            <p:ph type="title"/>
          </p:nvPr>
        </p:nvSpPr>
        <p:spPr>
          <a:xfrm>
            <a:off x="1640156" y="134807"/>
            <a:ext cx="8911687" cy="779593"/>
          </a:xfrm>
        </p:spPr>
        <p:txBody>
          <a:bodyPr/>
          <a:lstStyle/>
          <a:p>
            <a:r>
              <a:rPr lang="en-US" dirty="0"/>
              <a:t>CONTD…</a:t>
            </a:r>
          </a:p>
        </p:txBody>
      </p:sp>
      <p:sp>
        <p:nvSpPr>
          <p:cNvPr id="3" name="Content Placeholder 2">
            <a:extLst>
              <a:ext uri="{FF2B5EF4-FFF2-40B4-BE49-F238E27FC236}">
                <a16:creationId xmlns:a16="http://schemas.microsoft.com/office/drawing/2014/main" id="{7A276166-390F-48D2-8957-F937760EC73F}"/>
              </a:ext>
            </a:extLst>
          </p:cNvPr>
          <p:cNvSpPr>
            <a:spLocks noGrp="1"/>
          </p:cNvSpPr>
          <p:nvPr>
            <p:ph idx="1"/>
          </p:nvPr>
        </p:nvSpPr>
        <p:spPr>
          <a:xfrm>
            <a:off x="1137684" y="914400"/>
            <a:ext cx="10366928" cy="5730949"/>
          </a:xfrm>
        </p:spPr>
        <p:txBody>
          <a:bodyPr>
            <a:noAutofit/>
          </a:bodyPr>
          <a:lstStyle/>
          <a:p>
            <a:pPr marL="514350" indent="-457200">
              <a:lnSpc>
                <a:spcPct val="150000"/>
              </a:lnSpc>
              <a:buFont typeface="+mj-lt"/>
              <a:buAutoNum type="arabicPeriod" startAt="4"/>
            </a:pPr>
            <a:r>
              <a:rPr lang="en-US" sz="2000" dirty="0"/>
              <a:t>In </a:t>
            </a:r>
            <a:r>
              <a:rPr lang="en-US" sz="2000" b="1" dirty="0"/>
              <a:t>the Criteria box</a:t>
            </a:r>
            <a:r>
              <a:rPr lang="en-US" sz="2000" dirty="0"/>
              <a:t>, </a:t>
            </a:r>
            <a:r>
              <a:rPr lang="en-US" sz="2000" b="1" dirty="0"/>
              <a:t>type &gt;200000 </a:t>
            </a:r>
            <a:r>
              <a:rPr lang="en-US" sz="2000" dirty="0"/>
              <a:t>and then press </a:t>
            </a:r>
            <a:r>
              <a:rPr lang="en-US" sz="2000" b="1" dirty="0"/>
              <a:t>Tab</a:t>
            </a:r>
            <a:r>
              <a:rPr lang="en-US" sz="2000" dirty="0"/>
              <a:t>. The </a:t>
            </a:r>
            <a:r>
              <a:rPr lang="en-US" sz="2000" b="1" dirty="0" err="1"/>
              <a:t>Sum_range</a:t>
            </a:r>
            <a:r>
              <a:rPr lang="en-US" sz="2000" b="1" dirty="0"/>
              <a:t> </a:t>
            </a:r>
            <a:r>
              <a:rPr lang="en-US" sz="2000" dirty="0"/>
              <a:t>text box is not </a:t>
            </a:r>
            <a:r>
              <a:rPr lang="en-US" sz="2000" b="1" dirty="0"/>
              <a:t>bold</a:t>
            </a:r>
            <a:r>
              <a:rPr lang="en-US" sz="2000" dirty="0"/>
              <a:t>. This means that this argument is </a:t>
            </a:r>
            <a:r>
              <a:rPr lang="en-US" sz="2000" b="1" dirty="0"/>
              <a:t>optional.</a:t>
            </a:r>
            <a:r>
              <a:rPr lang="en-US" sz="2000" dirty="0"/>
              <a:t> </a:t>
            </a:r>
          </a:p>
          <a:p>
            <a:pPr marL="800100" lvl="1">
              <a:lnSpc>
                <a:spcPct val="150000"/>
              </a:lnSpc>
            </a:pPr>
            <a:r>
              <a:rPr lang="en-US" sz="2000" dirty="0"/>
              <a:t>If you leave the </a:t>
            </a:r>
            <a:r>
              <a:rPr lang="en-US" sz="2000" dirty="0" err="1"/>
              <a:t>Sum_range</a:t>
            </a:r>
            <a:r>
              <a:rPr lang="en-US" sz="2000" dirty="0"/>
              <a:t> blank, Excel sums the cells you enter in the Range box. You now applied your criteria to sum all values that are greater than $200,000.</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Take Note It is not necessary to type dollar signs or commas when entering dollar amounts in the Function Arguments dialog box.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you type them, Excel removes them from the formula and returns an accurate value.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cells in column H where you will enter formulas have already been formatted for the data.</a:t>
            </a:r>
          </a:p>
        </p:txBody>
      </p:sp>
    </p:spTree>
    <p:extLst>
      <p:ext uri="{BB962C8B-B14F-4D97-AF65-F5344CB8AC3E}">
        <p14:creationId xmlns:p14="http://schemas.microsoft.com/office/powerpoint/2010/main" val="12168681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16818</TotalTime>
  <Words>4634</Words>
  <Application>Microsoft Office PowerPoint</Application>
  <PresentationFormat>Widescreen</PresentationFormat>
  <Paragraphs>228</Paragraphs>
  <Slides>49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Century Gothic</vt:lpstr>
      <vt:lpstr>Times New Roman</vt:lpstr>
      <vt:lpstr>Wingdings 3</vt:lpstr>
      <vt:lpstr>Wisp</vt:lpstr>
      <vt:lpstr>END USER COMPUTING.   BICT 1101</vt:lpstr>
      <vt:lpstr>USING ADVANCED FORMULAS</vt:lpstr>
      <vt:lpstr>CONTD…</vt:lpstr>
      <vt:lpstr>CONTD…</vt:lpstr>
      <vt:lpstr>CONTD…</vt:lpstr>
      <vt:lpstr>CONTD…</vt:lpstr>
      <vt:lpstr>CONTD…</vt:lpstr>
      <vt:lpstr>CONTD…</vt:lpstr>
      <vt:lpstr>CONTD…</vt:lpstr>
      <vt:lpstr>CONTD… </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 </vt:lpstr>
      <vt:lpstr>CONTD…</vt:lpstr>
      <vt:lpstr>CONTD…</vt:lpstr>
      <vt:lpstr>CONTD…</vt:lpstr>
      <vt:lpstr>CONTD…</vt:lpstr>
      <vt:lpstr>CONTD…</vt:lpstr>
      <vt:lpstr>CONTD…</vt:lpstr>
      <vt:lpstr>CONTD…</vt:lpstr>
      <vt:lpstr>CONTD…</vt:lpstr>
      <vt:lpstr>CONTD…</vt:lpstr>
      <vt:lpstr>CONTD…</vt:lpstr>
      <vt:lpstr>CONTD…</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USER COMPUTING.   BICT 1101</dc:title>
  <dc:creator>Patricia Khonje</dc:creator>
  <cp:lastModifiedBy>Patricia Khonje</cp:lastModifiedBy>
  <cp:revision>151</cp:revision>
  <dcterms:created xsi:type="dcterms:W3CDTF">2021-05-20T15:38:43Z</dcterms:created>
  <dcterms:modified xsi:type="dcterms:W3CDTF">2022-07-08T16:53:27Z</dcterms:modified>
</cp:coreProperties>
</file>