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435" r:id="rId3"/>
    <p:sldId id="565" r:id="rId4"/>
    <p:sldId id="436" r:id="rId5"/>
    <p:sldId id="566" r:id="rId6"/>
    <p:sldId id="521" r:id="rId7"/>
    <p:sldId id="437" r:id="rId8"/>
    <p:sldId id="511" r:id="rId9"/>
    <p:sldId id="438" r:id="rId10"/>
    <p:sldId id="520" r:id="rId11"/>
    <p:sldId id="439" r:id="rId12"/>
    <p:sldId id="519" r:id="rId13"/>
    <p:sldId id="440" r:id="rId14"/>
    <p:sldId id="518" r:id="rId15"/>
    <p:sldId id="441" r:id="rId16"/>
    <p:sldId id="517" r:id="rId17"/>
    <p:sldId id="442" r:id="rId18"/>
    <p:sldId id="516" r:id="rId19"/>
    <p:sldId id="515" r:id="rId20"/>
    <p:sldId id="443" r:id="rId21"/>
    <p:sldId id="444" r:id="rId22"/>
    <p:sldId id="445" r:id="rId23"/>
    <p:sldId id="514" r:id="rId24"/>
    <p:sldId id="513" r:id="rId25"/>
    <p:sldId id="446" r:id="rId26"/>
    <p:sldId id="512" r:id="rId27"/>
    <p:sldId id="464" r:id="rId28"/>
    <p:sldId id="539" r:id="rId29"/>
    <p:sldId id="465" r:id="rId30"/>
    <p:sldId id="540" r:id="rId31"/>
    <p:sldId id="466" r:id="rId32"/>
    <p:sldId id="557" r:id="rId33"/>
    <p:sldId id="467" r:id="rId34"/>
    <p:sldId id="468" r:id="rId35"/>
    <p:sldId id="558" r:id="rId36"/>
    <p:sldId id="469" r:id="rId37"/>
    <p:sldId id="559" r:id="rId38"/>
    <p:sldId id="470" r:id="rId39"/>
    <p:sldId id="560" r:id="rId40"/>
    <p:sldId id="471" r:id="rId41"/>
    <p:sldId id="561" r:id="rId42"/>
    <p:sldId id="472" r:id="rId43"/>
    <p:sldId id="473" r:id="rId44"/>
    <p:sldId id="562" r:id="rId45"/>
    <p:sldId id="474" r:id="rId46"/>
    <p:sldId id="563" r:id="rId47"/>
    <p:sldId id="475" r:id="rId48"/>
    <p:sldId id="564" r:id="rId49"/>
    <p:sldId id="476" r:id="rId50"/>
    <p:sldId id="554" r:id="rId51"/>
    <p:sldId id="553" r:id="rId52"/>
    <p:sldId id="477" r:id="rId53"/>
    <p:sldId id="551" r:id="rId54"/>
    <p:sldId id="478" r:id="rId55"/>
    <p:sldId id="550" r:id="rId56"/>
    <p:sldId id="479" r:id="rId57"/>
    <p:sldId id="480" r:id="rId58"/>
    <p:sldId id="549" r:id="rId59"/>
    <p:sldId id="481" r:id="rId60"/>
    <p:sldId id="548" r:id="rId61"/>
    <p:sldId id="547" r:id="rId62"/>
    <p:sldId id="482" r:id="rId63"/>
    <p:sldId id="546" r:id="rId64"/>
    <p:sldId id="483" r:id="rId65"/>
    <p:sldId id="545" r:id="rId66"/>
    <p:sldId id="544" r:id="rId67"/>
    <p:sldId id="48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3" autoAdjust="0"/>
    <p:restoredTop sz="95407" autoAdjust="0"/>
  </p:normalViewPr>
  <p:slideViewPr>
    <p:cSldViewPr snapToGrid="0">
      <p:cViewPr varScale="1">
        <p:scale>
          <a:sx n="86" d="100"/>
          <a:sy n="86" d="100"/>
        </p:scale>
        <p:origin x="750" y="90"/>
      </p:cViewPr>
      <p:guideLst/>
    </p:cSldViewPr>
  </p:slideViewPr>
  <p:outlineViewPr>
    <p:cViewPr>
      <p:scale>
        <a:sx n="33" d="100"/>
        <a:sy n="33" d="100"/>
      </p:scale>
      <p:origin x="0" y="-21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5883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5981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43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01456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0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54327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49818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448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7279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81122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65163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53921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6464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7420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81920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2101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7/2/2022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969760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normAutofit fontScale="925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3: Spreadsheets </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(Formatting The Worksheet)</a:t>
            </a:r>
            <a:endParaRPr lang="en-US" sz="26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0C12-A4CD-42C8-B5CC-6192BD08EED2}"/>
              </a:ext>
            </a:extLst>
          </p:cNvPr>
          <p:cNvSpPr>
            <a:spLocks noGrp="1"/>
          </p:cNvSpPr>
          <p:nvPr>
            <p:ph type="title"/>
          </p:nvPr>
        </p:nvSpPr>
        <p:spPr>
          <a:xfrm>
            <a:off x="1573619" y="201069"/>
            <a:ext cx="9845933" cy="819657"/>
          </a:xfrm>
        </p:spPr>
        <p:txBody>
          <a:bodyPr/>
          <a:lstStyle/>
          <a:p>
            <a:r>
              <a:rPr lang="en-US" dirty="0"/>
              <a:t>CONTD…</a:t>
            </a:r>
          </a:p>
        </p:txBody>
      </p:sp>
      <p:sp>
        <p:nvSpPr>
          <p:cNvPr id="3" name="Content Placeholder 2">
            <a:extLst>
              <a:ext uri="{FF2B5EF4-FFF2-40B4-BE49-F238E27FC236}">
                <a16:creationId xmlns:a16="http://schemas.microsoft.com/office/drawing/2014/main" id="{04653294-0B05-477E-901C-E1BC46F0F773}"/>
              </a:ext>
            </a:extLst>
          </p:cNvPr>
          <p:cNvSpPr>
            <a:spLocks noGrp="1"/>
          </p:cNvSpPr>
          <p:nvPr>
            <p:ph idx="1"/>
          </p:nvPr>
        </p:nvSpPr>
        <p:spPr>
          <a:xfrm>
            <a:off x="1573619" y="1020727"/>
            <a:ext cx="9930993" cy="4995760"/>
          </a:xfrm>
        </p:spPr>
        <p:txBody>
          <a:bodyPr>
            <a:normAutofit fontScale="55000" lnSpcReduction="20000"/>
          </a:bodyPr>
          <a:lstStyle/>
          <a:p>
            <a:pPr>
              <a:lnSpc>
                <a:spcPct val="170000"/>
              </a:lnSpc>
            </a:pPr>
            <a:r>
              <a:rPr lang="en-US" sz="3400" dirty="0"/>
              <a:t>To </a:t>
            </a:r>
            <a:r>
              <a:rPr lang="en-US" sz="3400" b="1" dirty="0"/>
              <a:t>select multiple adjacent columns </a:t>
            </a:r>
            <a:r>
              <a:rPr lang="en-US" sz="3400" dirty="0"/>
              <a:t>or </a:t>
            </a:r>
            <a:r>
              <a:rPr lang="en-US" sz="3400" b="1" dirty="0"/>
              <a:t>rows</a:t>
            </a:r>
            <a:r>
              <a:rPr lang="en-US" sz="3400" dirty="0"/>
              <a:t>, click the </a:t>
            </a:r>
            <a:r>
              <a:rPr lang="en-US" sz="3400" b="1" dirty="0"/>
              <a:t>first column </a:t>
            </a:r>
            <a:r>
              <a:rPr lang="en-US" sz="3400" dirty="0"/>
              <a:t>or </a:t>
            </a:r>
            <a:r>
              <a:rPr lang="en-US" sz="3400" b="1" dirty="0"/>
              <a:t>row heading</a:t>
            </a:r>
            <a:r>
              <a:rPr lang="en-US" sz="3400" dirty="0"/>
              <a:t>, </a:t>
            </a:r>
            <a:r>
              <a:rPr lang="en-US" sz="3400" b="1" dirty="0"/>
              <a:t>hold</a:t>
            </a:r>
            <a:r>
              <a:rPr lang="en-US" sz="3400" dirty="0"/>
              <a:t> the </a:t>
            </a:r>
            <a:r>
              <a:rPr lang="en-US" sz="3400" b="1" dirty="0"/>
              <a:t>Shift key</a:t>
            </a:r>
            <a:r>
              <a:rPr lang="en-US" sz="3400" dirty="0"/>
              <a:t>, and then </a:t>
            </a:r>
            <a:r>
              <a:rPr lang="en-US" sz="3400" b="1" dirty="0"/>
              <a:t>click</a:t>
            </a:r>
            <a:r>
              <a:rPr lang="en-US" sz="3400" dirty="0"/>
              <a:t> the </a:t>
            </a:r>
            <a:r>
              <a:rPr lang="en-US" sz="3400" b="1" dirty="0"/>
              <a:t>last heading</a:t>
            </a:r>
            <a:r>
              <a:rPr lang="en-US" sz="3400" dirty="0"/>
              <a:t>. </a:t>
            </a:r>
          </a:p>
          <a:p>
            <a:pPr>
              <a:lnSpc>
                <a:spcPct val="170000"/>
              </a:lnSpc>
            </a:pPr>
            <a:r>
              <a:rPr lang="en-US" sz="3400" dirty="0"/>
              <a:t>You can also </a:t>
            </a:r>
            <a:r>
              <a:rPr lang="en-US" sz="3400" b="1" dirty="0"/>
              <a:t>select multiple nonadjacent columns </a:t>
            </a:r>
            <a:r>
              <a:rPr lang="en-US" sz="3400" dirty="0"/>
              <a:t>or </a:t>
            </a:r>
            <a:r>
              <a:rPr lang="en-US" sz="3400" b="1" dirty="0"/>
              <a:t>rows</a:t>
            </a:r>
            <a:r>
              <a:rPr lang="en-US" sz="3400" dirty="0"/>
              <a:t>. Just </a:t>
            </a:r>
            <a:r>
              <a:rPr lang="en-US" sz="3400" b="1" dirty="0"/>
              <a:t>click</a:t>
            </a:r>
            <a:r>
              <a:rPr lang="en-US" sz="3400" dirty="0"/>
              <a:t> the </a:t>
            </a:r>
            <a:r>
              <a:rPr lang="en-US" sz="3400" b="1" dirty="0"/>
              <a:t>first column </a:t>
            </a:r>
            <a:r>
              <a:rPr lang="en-US" sz="3400" dirty="0"/>
              <a:t>or </a:t>
            </a:r>
            <a:r>
              <a:rPr lang="en-US" sz="3400" b="1" dirty="0"/>
              <a:t>row heading</a:t>
            </a:r>
            <a:r>
              <a:rPr lang="en-US" sz="3400" dirty="0"/>
              <a:t>, and then </a:t>
            </a:r>
            <a:r>
              <a:rPr lang="en-US" sz="3400" b="1" dirty="0"/>
              <a:t>hold down </a:t>
            </a:r>
            <a:r>
              <a:rPr lang="en-US" sz="3400" dirty="0"/>
              <a:t>the </a:t>
            </a:r>
            <a:r>
              <a:rPr lang="en-US" sz="3400" b="1" dirty="0"/>
              <a:t>Ctrl key </a:t>
            </a:r>
            <a:r>
              <a:rPr lang="en-US" sz="3400" dirty="0"/>
              <a:t>while </a:t>
            </a:r>
            <a:r>
              <a:rPr lang="en-US" sz="3400" b="1" dirty="0"/>
              <a:t>clicking other headings</a:t>
            </a:r>
            <a:r>
              <a:rPr lang="en-US" sz="3400" dirty="0"/>
              <a:t>.</a:t>
            </a:r>
          </a:p>
          <a:p>
            <a:pPr marL="0" marR="0" lvl="0" indent="0" algn="l" defTabSz="457200" rtl="0" eaLnBrk="1" fontAlgn="auto" latinLnBrk="0" hangingPunct="1">
              <a:lnSpc>
                <a:spcPct val="170000"/>
              </a:lnSpc>
              <a:spcBef>
                <a:spcPts val="1000"/>
              </a:spcBef>
              <a:spcAft>
                <a:spcPts val="0"/>
              </a:spcAft>
              <a:buClr>
                <a:srgbClr val="A53010"/>
              </a:buClr>
              <a:buSzTx/>
              <a:buFont typeface="Wingdings 3" charset="2"/>
              <a:buNone/>
              <a:tabLst/>
              <a:defRPr/>
            </a:pP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Modifying Row Height and Column Width</a:t>
            </a:r>
          </a:p>
          <a:p>
            <a:pPr marL="342900" marR="0" lvl="0" indent="-342900" algn="l" defTabSz="457200" rtl="0" eaLnBrk="1" fontAlgn="auto" latinLnBrk="0" hangingPunct="1">
              <a:lnSpc>
                <a:spcPct val="170000"/>
              </a:lnSpc>
              <a:spcBef>
                <a:spcPts val="1000"/>
              </a:spcBef>
              <a:spcAft>
                <a:spcPts val="0"/>
              </a:spcAft>
              <a:buClr>
                <a:srgbClr val="A53010"/>
              </a:buClr>
              <a:buSzTx/>
              <a:buFont typeface="Wingdings 3" charset="2"/>
              <a:buChar char=""/>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columns</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are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same width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rows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are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same height</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70000"/>
              </a:lnSpc>
              <a:spcBef>
                <a:spcPts val="1000"/>
              </a:spcBef>
              <a:spcAft>
                <a:spcPts val="0"/>
              </a:spcAft>
              <a:buClr>
                <a:srgbClr val="A53010"/>
              </a:buClr>
              <a:buSzTx/>
              <a:buFont typeface="Wingdings 3" charset="2"/>
              <a:buChar char=""/>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most worksheets, you will want to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some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defaults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accommodate</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 data. </a:t>
            </a:r>
          </a:p>
          <a:p>
            <a:endParaRPr lang="en-US" dirty="0"/>
          </a:p>
          <a:p>
            <a:endParaRPr lang="en-US" dirty="0"/>
          </a:p>
        </p:txBody>
      </p:sp>
    </p:spTree>
    <p:extLst>
      <p:ext uri="{BB962C8B-B14F-4D97-AF65-F5344CB8AC3E}">
        <p14:creationId xmlns:p14="http://schemas.microsoft.com/office/powerpoint/2010/main" val="419766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EB63-D121-42D5-812A-20D94CCD949A}"/>
              </a:ext>
            </a:extLst>
          </p:cNvPr>
          <p:cNvSpPr>
            <a:spLocks noGrp="1"/>
          </p:cNvSpPr>
          <p:nvPr>
            <p:ph type="title"/>
          </p:nvPr>
        </p:nvSpPr>
        <p:spPr>
          <a:xfrm>
            <a:off x="1626781" y="198808"/>
            <a:ext cx="9877831" cy="843183"/>
          </a:xfrm>
        </p:spPr>
        <p:txBody>
          <a:bodyPr/>
          <a:lstStyle/>
          <a:p>
            <a:r>
              <a:rPr lang="en-US" dirty="0"/>
              <a:t>CONTD…</a:t>
            </a:r>
          </a:p>
        </p:txBody>
      </p:sp>
      <p:sp>
        <p:nvSpPr>
          <p:cNvPr id="3" name="Content Placeholder 2">
            <a:extLst>
              <a:ext uri="{FF2B5EF4-FFF2-40B4-BE49-F238E27FC236}">
                <a16:creationId xmlns:a16="http://schemas.microsoft.com/office/drawing/2014/main" id="{6019B68B-18AD-4F76-A4E6-98CCC63C7BC1}"/>
              </a:ext>
            </a:extLst>
          </p:cNvPr>
          <p:cNvSpPr>
            <a:spLocks noGrp="1"/>
          </p:cNvSpPr>
          <p:nvPr>
            <p:ph idx="1"/>
          </p:nvPr>
        </p:nvSpPr>
        <p:spPr>
          <a:xfrm>
            <a:off x="1626781" y="1041991"/>
            <a:ext cx="9877831" cy="5191899"/>
          </a:xfrm>
        </p:spPr>
        <p:txBody>
          <a:bodyPr>
            <a:noAutofit/>
          </a:bodyPr>
          <a:lstStyle/>
          <a:p>
            <a:pPr>
              <a:lnSpc>
                <a:spcPct val="150000"/>
              </a:lnSpc>
            </a:pPr>
            <a:r>
              <a:rPr lang="en-US" sz="2000" b="1" dirty="0"/>
              <a:t>Modifying</a:t>
            </a:r>
            <a:r>
              <a:rPr lang="en-US" sz="2000" dirty="0"/>
              <a:t> the </a:t>
            </a:r>
            <a:r>
              <a:rPr lang="en-US" sz="2000" b="1" dirty="0"/>
              <a:t>height of rows </a:t>
            </a:r>
            <a:r>
              <a:rPr lang="en-US" sz="2000" dirty="0"/>
              <a:t>and </a:t>
            </a:r>
            <a:r>
              <a:rPr lang="en-US" sz="2000" b="1" dirty="0"/>
              <a:t>width of columns </a:t>
            </a:r>
            <a:r>
              <a:rPr lang="en-US" sz="2000" dirty="0"/>
              <a:t>can make a </a:t>
            </a:r>
            <a:r>
              <a:rPr lang="en-US" sz="2000" b="1" dirty="0"/>
              <a:t>worksheet’s contents easier </a:t>
            </a:r>
            <a:r>
              <a:rPr lang="en-US" sz="2000" dirty="0"/>
              <a:t>to </a:t>
            </a:r>
            <a:r>
              <a:rPr lang="en-US" sz="2000" b="1" dirty="0"/>
              <a:t>read</a:t>
            </a:r>
            <a:r>
              <a:rPr lang="en-US" sz="2000" dirty="0"/>
              <a:t> and </a:t>
            </a:r>
            <a:r>
              <a:rPr lang="en-US" sz="2000" b="1" dirty="0"/>
              <a:t>increase</a:t>
            </a:r>
            <a:r>
              <a:rPr lang="en-US" sz="2000" dirty="0"/>
              <a:t> its </a:t>
            </a:r>
            <a:r>
              <a:rPr lang="en-US" sz="2000" b="1" dirty="0"/>
              <a:t>visual appeal</a:t>
            </a:r>
            <a:r>
              <a:rPr lang="en-US" sz="2000" dirty="0"/>
              <a:t>. </a:t>
            </a:r>
          </a:p>
          <a:p>
            <a:pPr>
              <a:lnSpc>
                <a:spcPct val="150000"/>
              </a:lnSpc>
            </a:pPr>
            <a:r>
              <a:rPr lang="en-US" sz="2000" dirty="0"/>
              <a:t>You can </a:t>
            </a:r>
            <a:r>
              <a:rPr lang="en-US" sz="2000" b="1" dirty="0"/>
              <a:t>set </a:t>
            </a:r>
            <a:r>
              <a:rPr lang="en-US" sz="2000" dirty="0"/>
              <a:t>a </a:t>
            </a:r>
            <a:r>
              <a:rPr lang="en-US" sz="2000" b="1" dirty="0"/>
              <a:t>row</a:t>
            </a:r>
            <a:r>
              <a:rPr lang="en-US" sz="2000" dirty="0"/>
              <a:t> or </a:t>
            </a:r>
            <a:r>
              <a:rPr lang="en-US" sz="2000" b="1" dirty="0"/>
              <a:t>column</a:t>
            </a:r>
            <a:r>
              <a:rPr lang="en-US" sz="2000" dirty="0"/>
              <a:t> to a </a:t>
            </a:r>
            <a:r>
              <a:rPr lang="en-US" sz="2000" b="1" dirty="0"/>
              <a:t>specific height </a:t>
            </a:r>
            <a:r>
              <a:rPr lang="en-US" sz="2000" dirty="0"/>
              <a:t>or </a:t>
            </a:r>
            <a:r>
              <a:rPr lang="en-US" sz="2000" b="1" dirty="0"/>
              <a:t>width</a:t>
            </a:r>
            <a:r>
              <a:rPr lang="en-US" sz="2000" dirty="0"/>
              <a:t> or change the </a:t>
            </a:r>
            <a:r>
              <a:rPr lang="en-US" sz="2000" b="1" dirty="0"/>
              <a:t>height </a:t>
            </a:r>
            <a:r>
              <a:rPr lang="en-US" sz="2000" dirty="0"/>
              <a:t>or </a:t>
            </a:r>
            <a:r>
              <a:rPr lang="en-US" sz="2000" b="1" dirty="0"/>
              <a:t>width</a:t>
            </a:r>
            <a:r>
              <a:rPr lang="en-US" sz="2000" dirty="0"/>
              <a:t> to </a:t>
            </a:r>
            <a:r>
              <a:rPr lang="en-US" sz="2000" b="1" dirty="0"/>
              <a:t>fit the contents</a:t>
            </a:r>
            <a:r>
              <a:rPr lang="en-US" sz="2000" dirty="0"/>
              <a:t>. </a:t>
            </a:r>
          </a:p>
          <a:p>
            <a:pPr>
              <a:lnSpc>
                <a:spcPct val="150000"/>
              </a:lnSpc>
            </a:pPr>
            <a:r>
              <a:rPr lang="en-US" sz="2000" dirty="0"/>
              <a:t>To </a:t>
            </a:r>
            <a:r>
              <a:rPr lang="en-US" sz="2000" b="1" dirty="0"/>
              <a:t>change</a:t>
            </a:r>
            <a:r>
              <a:rPr lang="en-US" sz="2000" dirty="0"/>
              <a:t> </a:t>
            </a:r>
            <a:r>
              <a:rPr lang="en-US" sz="2000" b="1" dirty="0"/>
              <a:t>height</a:t>
            </a:r>
            <a:r>
              <a:rPr lang="en-US" sz="2000" dirty="0"/>
              <a:t> and </a:t>
            </a:r>
            <a:r>
              <a:rPr lang="en-US" sz="2000" b="1" dirty="0"/>
              <a:t>width settings</a:t>
            </a:r>
            <a:r>
              <a:rPr lang="en-US" sz="2000" dirty="0"/>
              <a:t>, use the </a:t>
            </a:r>
            <a:r>
              <a:rPr lang="en-US" sz="2000" b="1" dirty="0"/>
              <a:t>Format commands </a:t>
            </a:r>
            <a:r>
              <a:rPr lang="en-US" sz="2000" dirty="0"/>
              <a:t>in the </a:t>
            </a:r>
            <a:r>
              <a:rPr lang="en-US" sz="2000" b="1" dirty="0"/>
              <a:t>Cells group </a:t>
            </a:r>
            <a:r>
              <a:rPr lang="en-US" sz="2000" dirty="0"/>
              <a:t>on the </a:t>
            </a:r>
            <a:r>
              <a:rPr lang="en-US" sz="2000" b="1" dirty="0"/>
              <a:t>Home tab</a:t>
            </a:r>
          </a:p>
          <a:p>
            <a:pPr lvl="1">
              <a:lnSpc>
                <a:spcPct val="150000"/>
              </a:lnSpc>
            </a:pPr>
            <a:r>
              <a:rPr lang="en-US" sz="2000" dirty="0"/>
              <a:t>use the </a:t>
            </a:r>
            <a:r>
              <a:rPr lang="en-US" sz="2000" b="1" dirty="0"/>
              <a:t>shortcut menu </a:t>
            </a:r>
            <a:r>
              <a:rPr lang="en-US" sz="2000" dirty="0"/>
              <a:t>that appears when you </a:t>
            </a:r>
            <a:r>
              <a:rPr lang="en-US" sz="2000" b="1" dirty="0"/>
              <a:t>right-click</a:t>
            </a:r>
            <a:r>
              <a:rPr lang="en-US" sz="2000" dirty="0"/>
              <a:t> a </a:t>
            </a:r>
            <a:r>
              <a:rPr lang="en-US" sz="2000" b="1" dirty="0"/>
              <a:t>selected row </a:t>
            </a:r>
            <a:r>
              <a:rPr lang="en-US" sz="2000" dirty="0"/>
              <a:t>or </a:t>
            </a:r>
            <a:r>
              <a:rPr lang="en-US" sz="2000" b="1" dirty="0"/>
              <a:t>column</a:t>
            </a:r>
            <a:r>
              <a:rPr lang="en-US" sz="2000" dirty="0"/>
              <a:t>, or </a:t>
            </a:r>
          </a:p>
          <a:p>
            <a:pPr lvl="1">
              <a:lnSpc>
                <a:spcPct val="150000"/>
              </a:lnSpc>
            </a:pPr>
            <a:r>
              <a:rPr lang="en-US" sz="2000" b="1" dirty="0"/>
              <a:t>double-click </a:t>
            </a:r>
            <a:r>
              <a:rPr lang="en-US" sz="2000" dirty="0"/>
              <a:t>or </a:t>
            </a:r>
            <a:r>
              <a:rPr lang="en-US" sz="2000" b="1" dirty="0"/>
              <a:t>drag</a:t>
            </a:r>
            <a:r>
              <a:rPr lang="en-US" sz="2000" dirty="0"/>
              <a:t> the </a:t>
            </a:r>
            <a:r>
              <a:rPr lang="en-US" sz="2000" b="1" dirty="0"/>
              <a:t>boundary</a:t>
            </a:r>
            <a:r>
              <a:rPr lang="en-US" sz="2000" dirty="0"/>
              <a:t>, which is the </a:t>
            </a:r>
            <a:r>
              <a:rPr lang="en-US" sz="2000" b="1" dirty="0"/>
              <a:t>line</a:t>
            </a:r>
            <a:r>
              <a:rPr lang="en-US" sz="2000" dirty="0"/>
              <a:t> </a:t>
            </a:r>
            <a:r>
              <a:rPr lang="en-US" sz="2000" b="1" dirty="0"/>
              <a:t>between rows </a:t>
            </a:r>
            <a:r>
              <a:rPr lang="en-US" sz="2000" dirty="0"/>
              <a:t>or </a:t>
            </a:r>
            <a:r>
              <a:rPr lang="en-US" sz="2000" b="1" dirty="0"/>
              <a:t>columns.</a:t>
            </a:r>
          </a:p>
        </p:txBody>
      </p:sp>
    </p:spTree>
    <p:extLst>
      <p:ext uri="{BB962C8B-B14F-4D97-AF65-F5344CB8AC3E}">
        <p14:creationId xmlns:p14="http://schemas.microsoft.com/office/powerpoint/2010/main" val="14350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3F8E-3826-40B9-8227-C6F775910179}"/>
              </a:ext>
            </a:extLst>
          </p:cNvPr>
          <p:cNvSpPr>
            <a:spLocks noGrp="1"/>
          </p:cNvSpPr>
          <p:nvPr>
            <p:ph type="title"/>
          </p:nvPr>
        </p:nvSpPr>
        <p:spPr>
          <a:xfrm>
            <a:off x="1637414" y="241338"/>
            <a:ext cx="9867198" cy="811285"/>
          </a:xfrm>
        </p:spPr>
        <p:txBody>
          <a:bodyPr/>
          <a:lstStyle/>
          <a:p>
            <a:r>
              <a:rPr lang="en-US" dirty="0"/>
              <a:t>CONTD…</a:t>
            </a:r>
          </a:p>
        </p:txBody>
      </p:sp>
      <p:sp>
        <p:nvSpPr>
          <p:cNvPr id="3" name="Content Placeholder 2">
            <a:extLst>
              <a:ext uri="{FF2B5EF4-FFF2-40B4-BE49-F238E27FC236}">
                <a16:creationId xmlns:a16="http://schemas.microsoft.com/office/drawing/2014/main" id="{82CAD4B6-8C5F-45DF-BE12-E1F171F71DBF}"/>
              </a:ext>
            </a:extLst>
          </p:cNvPr>
          <p:cNvSpPr>
            <a:spLocks noGrp="1"/>
          </p:cNvSpPr>
          <p:nvPr>
            <p:ph idx="1"/>
          </p:nvPr>
        </p:nvSpPr>
        <p:spPr>
          <a:xfrm>
            <a:off x="1637414" y="1052623"/>
            <a:ext cx="9867198" cy="5043377"/>
          </a:xfrm>
        </p:spPr>
        <p:txBody>
          <a:bodyPr>
            <a:normAutofit fontScale="70000" lnSpcReduction="20000"/>
          </a:bodyPr>
          <a:lstStyle/>
          <a:p>
            <a:pPr marL="0" indent="0">
              <a:lnSpc>
                <a:spcPct val="160000"/>
              </a:lnSpc>
              <a:buNone/>
            </a:pPr>
            <a:r>
              <a:rPr lang="en-US" sz="3100" b="1" dirty="0"/>
              <a:t>STEP BY STEP Modify Row Height and Column Width</a:t>
            </a:r>
          </a:p>
          <a:p>
            <a:pPr marL="971550" lvl="1" indent="-514350">
              <a:lnSpc>
                <a:spcPct val="160000"/>
              </a:lnSpc>
              <a:buFont typeface="+mj-lt"/>
              <a:buAutoNum type="arabicPeriod"/>
            </a:pPr>
            <a:r>
              <a:rPr lang="en-US" sz="3100" b="1" dirty="0"/>
              <a:t>Double-click</a:t>
            </a:r>
            <a:r>
              <a:rPr lang="en-US" sz="3100" dirty="0"/>
              <a:t> the </a:t>
            </a:r>
            <a:r>
              <a:rPr lang="en-US" sz="3100" b="1" dirty="0"/>
              <a:t>boundary</a:t>
            </a:r>
            <a:r>
              <a:rPr lang="en-US" sz="3100" dirty="0"/>
              <a:t> to the </a:t>
            </a:r>
            <a:r>
              <a:rPr lang="en-US" sz="3100" b="1" dirty="0"/>
              <a:t>right of </a:t>
            </a:r>
            <a:r>
              <a:rPr lang="en-US" sz="3100" dirty="0"/>
              <a:t>the </a:t>
            </a:r>
            <a:r>
              <a:rPr lang="en-US" sz="3100" b="1" dirty="0"/>
              <a:t>column G heading</a:t>
            </a:r>
            <a:r>
              <a:rPr lang="en-US" sz="3100" dirty="0"/>
              <a:t>, which adjusts the column width to show all content in column G.</a:t>
            </a:r>
          </a:p>
          <a:p>
            <a:pPr marL="971550" lvl="1" indent="-514350">
              <a:lnSpc>
                <a:spcPct val="160000"/>
              </a:lnSpc>
              <a:buFont typeface="+mj-lt"/>
              <a:buAutoNum type="arabicPeriod"/>
            </a:pP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anywhere</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H</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 </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 button arrow </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select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dialog box</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text box</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16 </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click </a:t>
            </a:r>
            <a:r>
              <a:rPr kumimoji="0" lang="en-US" sz="31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31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All content in column H appears.</a:t>
            </a:r>
          </a:p>
          <a:p>
            <a:pPr marL="457200" lvl="1" indent="0">
              <a:buNone/>
            </a:pPr>
            <a:endParaRPr lang="en-US" dirty="0"/>
          </a:p>
          <a:p>
            <a:endParaRPr lang="en-US" dirty="0"/>
          </a:p>
        </p:txBody>
      </p:sp>
    </p:spTree>
    <p:extLst>
      <p:ext uri="{BB962C8B-B14F-4D97-AF65-F5344CB8AC3E}">
        <p14:creationId xmlns:p14="http://schemas.microsoft.com/office/powerpoint/2010/main" val="248874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2B47-29E8-45AE-9A61-3CD26E0D51D1}"/>
              </a:ext>
            </a:extLst>
          </p:cNvPr>
          <p:cNvSpPr>
            <a:spLocks noGrp="1"/>
          </p:cNvSpPr>
          <p:nvPr>
            <p:ph type="title"/>
          </p:nvPr>
        </p:nvSpPr>
        <p:spPr>
          <a:xfrm>
            <a:off x="1616149" y="209440"/>
            <a:ext cx="9888463" cy="737338"/>
          </a:xfrm>
        </p:spPr>
        <p:txBody>
          <a:bodyPr/>
          <a:lstStyle/>
          <a:p>
            <a:r>
              <a:rPr lang="en-US" dirty="0"/>
              <a:t>CONTD…</a:t>
            </a:r>
          </a:p>
        </p:txBody>
      </p:sp>
      <p:sp>
        <p:nvSpPr>
          <p:cNvPr id="3" name="Content Placeholder 2">
            <a:extLst>
              <a:ext uri="{FF2B5EF4-FFF2-40B4-BE49-F238E27FC236}">
                <a16:creationId xmlns:a16="http://schemas.microsoft.com/office/drawing/2014/main" id="{50D87808-6EA8-48C0-B71F-5C21F8FBE7B5}"/>
              </a:ext>
            </a:extLst>
          </p:cNvPr>
          <p:cNvSpPr>
            <a:spLocks noGrp="1"/>
          </p:cNvSpPr>
          <p:nvPr>
            <p:ph idx="1"/>
          </p:nvPr>
        </p:nvSpPr>
        <p:spPr>
          <a:xfrm>
            <a:off x="1616149" y="946778"/>
            <a:ext cx="9888463" cy="4964444"/>
          </a:xfrm>
        </p:spPr>
        <p:txBody>
          <a:bodyPr>
            <a:noAutofit/>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hold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boundary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3 heading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Drag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line up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decrease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height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3</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18</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Notice that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ScreenTip appears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you drag the boundary line,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showing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height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points (the first number)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pixels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endParaRPr lang="en-US" sz="2400" dirty="0"/>
          </a:p>
          <a:p>
            <a:pPr marL="914400" lvl="1" indent="-457200">
              <a:lnSpc>
                <a:spcPct val="150000"/>
              </a:lnSpc>
              <a:buFont typeface="+mj-lt"/>
              <a:buAutoNum type="arabicPeriod" startAt="4"/>
            </a:pPr>
            <a:r>
              <a:rPr lang="en-US" sz="2400" b="1" dirty="0"/>
              <a:t>Select row 2</a:t>
            </a:r>
            <a:r>
              <a:rPr lang="en-US" sz="2400" dirty="0"/>
              <a:t>. On the </a:t>
            </a:r>
            <a:r>
              <a:rPr lang="en-US" sz="2400" b="1" dirty="0"/>
              <a:t>Home tab</a:t>
            </a:r>
            <a:r>
              <a:rPr lang="en-US" sz="2400" dirty="0"/>
              <a:t>, in the </a:t>
            </a:r>
            <a:r>
              <a:rPr lang="en-US" sz="2400" b="1" dirty="0"/>
              <a:t>Cells group</a:t>
            </a:r>
            <a:r>
              <a:rPr lang="en-US" sz="2400" dirty="0"/>
              <a:t>, click the </a:t>
            </a:r>
            <a:r>
              <a:rPr lang="en-US" sz="2400" b="1" dirty="0"/>
              <a:t>Format button arrow </a:t>
            </a:r>
            <a:r>
              <a:rPr lang="en-US" sz="2400" dirty="0"/>
              <a:t>and then </a:t>
            </a:r>
            <a:r>
              <a:rPr lang="en-US" sz="2400" b="1" dirty="0"/>
              <a:t>select AutoFit Row Height. </a:t>
            </a:r>
          </a:p>
        </p:txBody>
      </p:sp>
    </p:spTree>
    <p:extLst>
      <p:ext uri="{BB962C8B-B14F-4D97-AF65-F5344CB8AC3E}">
        <p14:creationId xmlns:p14="http://schemas.microsoft.com/office/powerpoint/2010/main" val="324019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B8D0-F2BC-48D4-81C2-B50E4E8A9551}"/>
              </a:ext>
            </a:extLst>
          </p:cNvPr>
          <p:cNvSpPr>
            <a:spLocks noGrp="1"/>
          </p:cNvSpPr>
          <p:nvPr>
            <p:ph type="title"/>
          </p:nvPr>
        </p:nvSpPr>
        <p:spPr>
          <a:xfrm>
            <a:off x="1605516" y="166910"/>
            <a:ext cx="9899096" cy="896346"/>
          </a:xfrm>
        </p:spPr>
        <p:txBody>
          <a:bodyPr/>
          <a:lstStyle/>
          <a:p>
            <a:r>
              <a:rPr lang="en-US" dirty="0"/>
              <a:t>CONTD…</a:t>
            </a:r>
          </a:p>
        </p:txBody>
      </p:sp>
      <p:sp>
        <p:nvSpPr>
          <p:cNvPr id="3" name="Content Placeholder 2">
            <a:extLst>
              <a:ext uri="{FF2B5EF4-FFF2-40B4-BE49-F238E27FC236}">
                <a16:creationId xmlns:a16="http://schemas.microsoft.com/office/drawing/2014/main" id="{DD3027A5-F7B5-419C-B997-D2975D9697D4}"/>
              </a:ext>
            </a:extLst>
          </p:cNvPr>
          <p:cNvSpPr>
            <a:spLocks noGrp="1"/>
          </p:cNvSpPr>
          <p:nvPr>
            <p:ph idx="1"/>
          </p:nvPr>
        </p:nvSpPr>
        <p:spPr>
          <a:xfrm>
            <a:off x="1605516" y="1063256"/>
            <a:ext cx="9899096" cy="4847966"/>
          </a:xfrm>
        </p:spPr>
        <p:txBody>
          <a:bodyPr>
            <a:normAutofit fontScale="92500"/>
          </a:bodyPr>
          <a:lstStyle/>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still selected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 button arrow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again 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Row Height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Row Height dialog box indicates that the row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18.75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points in height.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height, or the top-to-bottom measurement of a row, is measured in points; one point is equal to 1/72 inch.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default row height is 15 points, but you can specify a row height of 0 to 409 points. </a:t>
            </a:r>
          </a:p>
          <a:p>
            <a:endParaRPr lang="en-US" dirty="0"/>
          </a:p>
        </p:txBody>
      </p:sp>
    </p:spTree>
    <p:extLst>
      <p:ext uri="{BB962C8B-B14F-4D97-AF65-F5344CB8AC3E}">
        <p14:creationId xmlns:p14="http://schemas.microsoft.com/office/powerpoint/2010/main" val="212974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4691-D076-431A-8316-8FEC61BB7057}"/>
              </a:ext>
            </a:extLst>
          </p:cNvPr>
          <p:cNvSpPr>
            <a:spLocks noGrp="1"/>
          </p:cNvSpPr>
          <p:nvPr>
            <p:ph type="title"/>
          </p:nvPr>
        </p:nvSpPr>
        <p:spPr>
          <a:xfrm>
            <a:off x="1616149" y="166910"/>
            <a:ext cx="9888463" cy="864448"/>
          </a:xfrm>
        </p:spPr>
        <p:txBody>
          <a:bodyPr/>
          <a:lstStyle/>
          <a:p>
            <a:r>
              <a:rPr lang="en-US" dirty="0"/>
              <a:t>CONTD…</a:t>
            </a:r>
          </a:p>
        </p:txBody>
      </p:sp>
      <p:sp>
        <p:nvSpPr>
          <p:cNvPr id="3" name="Content Placeholder 2">
            <a:extLst>
              <a:ext uri="{FF2B5EF4-FFF2-40B4-BE49-F238E27FC236}">
                <a16:creationId xmlns:a16="http://schemas.microsoft.com/office/drawing/2014/main" id="{E44D9F57-EB6C-46B5-BE81-54B396B78D3F}"/>
              </a:ext>
            </a:extLst>
          </p:cNvPr>
          <p:cNvSpPr>
            <a:spLocks noGrp="1"/>
          </p:cNvSpPr>
          <p:nvPr>
            <p:ph idx="1"/>
          </p:nvPr>
        </p:nvSpPr>
        <p:spPr>
          <a:xfrm>
            <a:off x="1616149" y="1031358"/>
            <a:ext cx="9888463" cy="5401340"/>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left-to-right measurement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Although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specify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0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255 characters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column width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8.43 characters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(based on the default font and font size).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height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0</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corresponding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hidden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endParaRPr lang="en-US" sz="2400" dirty="0"/>
          </a:p>
          <a:p>
            <a:pPr>
              <a:lnSpc>
                <a:spcPct val="150000"/>
              </a:lnSpc>
            </a:pPr>
            <a:r>
              <a:rPr lang="en-US" sz="2400" dirty="0"/>
              <a:t>When the text you enter exceeds the column width, the text overflows to the next column, or it is truncated when the next cell contains data. </a:t>
            </a:r>
          </a:p>
        </p:txBody>
      </p:sp>
    </p:spTree>
    <p:extLst>
      <p:ext uri="{BB962C8B-B14F-4D97-AF65-F5344CB8AC3E}">
        <p14:creationId xmlns:p14="http://schemas.microsoft.com/office/powerpoint/2010/main" val="23499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20EE-8BCC-451A-B401-95638A6F3914}"/>
              </a:ext>
            </a:extLst>
          </p:cNvPr>
          <p:cNvSpPr>
            <a:spLocks noGrp="1"/>
          </p:cNvSpPr>
          <p:nvPr>
            <p:ph type="title"/>
          </p:nvPr>
        </p:nvSpPr>
        <p:spPr>
          <a:xfrm>
            <a:off x="1658679" y="177542"/>
            <a:ext cx="9845933" cy="769236"/>
          </a:xfrm>
        </p:spPr>
        <p:txBody>
          <a:bodyPr/>
          <a:lstStyle/>
          <a:p>
            <a:r>
              <a:rPr lang="en-US" dirty="0"/>
              <a:t>CONTD…</a:t>
            </a:r>
          </a:p>
        </p:txBody>
      </p:sp>
      <p:sp>
        <p:nvSpPr>
          <p:cNvPr id="3" name="Content Placeholder 2">
            <a:extLst>
              <a:ext uri="{FF2B5EF4-FFF2-40B4-BE49-F238E27FC236}">
                <a16:creationId xmlns:a16="http://schemas.microsoft.com/office/drawing/2014/main" id="{61869B68-994D-47B4-ABCA-D8D767D3F3DD}"/>
              </a:ext>
            </a:extLst>
          </p:cNvPr>
          <p:cNvSpPr>
            <a:spLocks noGrp="1"/>
          </p:cNvSpPr>
          <p:nvPr>
            <p:ph idx="1"/>
          </p:nvPr>
        </p:nvSpPr>
        <p:spPr>
          <a:xfrm>
            <a:off x="1658679" y="946778"/>
            <a:ext cx="9069757" cy="4613570"/>
          </a:xfrm>
        </p:spPr>
        <p:txBody>
          <a:bodyPr>
            <a:normAutofit fontScale="70000" lnSpcReduction="20000"/>
          </a:bodyPr>
          <a:lstStyle/>
          <a:p>
            <a:pPr>
              <a:lnSpc>
                <a:spcPct val="170000"/>
              </a:lnSpc>
            </a:pPr>
            <a:r>
              <a:rPr lang="en-US" sz="2600" dirty="0"/>
              <a:t>Similarly, if the </a:t>
            </a:r>
            <a:r>
              <a:rPr lang="en-US" sz="2600" b="1" dirty="0"/>
              <a:t>value entered </a:t>
            </a:r>
            <a:r>
              <a:rPr lang="en-US" sz="2600" dirty="0"/>
              <a:t>in a </a:t>
            </a:r>
            <a:r>
              <a:rPr lang="en-US" sz="2600" b="1" dirty="0"/>
              <a:t>column exceeds </a:t>
            </a:r>
            <a:r>
              <a:rPr lang="en-US" sz="2600" dirty="0"/>
              <a:t>the </a:t>
            </a:r>
            <a:r>
              <a:rPr lang="en-US" sz="2600" b="1" dirty="0"/>
              <a:t>column width</a:t>
            </a:r>
            <a:r>
              <a:rPr lang="en-US" sz="2600" dirty="0"/>
              <a:t>, the </a:t>
            </a:r>
            <a:r>
              <a:rPr lang="en-US" sz="2600" b="1" dirty="0"/>
              <a:t>####</a:t>
            </a:r>
            <a:r>
              <a:rPr lang="en-US" sz="2600" dirty="0"/>
              <a:t> symbols </a:t>
            </a:r>
            <a:r>
              <a:rPr lang="en-US" sz="2600" b="1" dirty="0"/>
              <a:t>appear</a:t>
            </a:r>
            <a:r>
              <a:rPr lang="en-US" sz="2600" dirty="0"/>
              <a:t>, which </a:t>
            </a:r>
            <a:r>
              <a:rPr lang="en-US" sz="2600" b="1" dirty="0"/>
              <a:t>indicate</a:t>
            </a:r>
            <a:r>
              <a:rPr lang="en-US" sz="2600" dirty="0"/>
              <a:t> the </a:t>
            </a:r>
            <a:r>
              <a:rPr lang="en-US" sz="2600" b="1" dirty="0"/>
              <a:t>number is larger than the column width</a:t>
            </a:r>
            <a:r>
              <a:rPr lang="en-US" sz="2600" dirty="0"/>
              <a:t>.</a:t>
            </a:r>
          </a:p>
          <a:p>
            <a:pPr>
              <a:lnSpc>
                <a:spcPct val="170000"/>
              </a:lnSpc>
            </a:pPr>
            <a:r>
              <a:rPr lang="en-US" sz="2600" dirty="0"/>
              <a:t>Take Note To </a:t>
            </a:r>
            <a:r>
              <a:rPr lang="en-US" sz="2600" b="1" dirty="0"/>
              <a:t>quickly AutoFit </a:t>
            </a:r>
            <a:r>
              <a:rPr lang="en-US" sz="2600" dirty="0"/>
              <a:t>the </a:t>
            </a:r>
            <a:r>
              <a:rPr lang="en-US" sz="2600" b="1" dirty="0"/>
              <a:t>entries</a:t>
            </a:r>
            <a:r>
              <a:rPr lang="en-US" sz="2600" dirty="0"/>
              <a:t> in </a:t>
            </a:r>
            <a:r>
              <a:rPr lang="en-US" sz="2600" b="1" dirty="0"/>
              <a:t>all rows </a:t>
            </a:r>
            <a:r>
              <a:rPr lang="en-US" sz="2600" dirty="0"/>
              <a:t>on a </a:t>
            </a:r>
            <a:r>
              <a:rPr lang="en-US" sz="2600" b="1" dirty="0"/>
              <a:t>worksheet</a:t>
            </a:r>
            <a:r>
              <a:rPr lang="en-US" sz="2600" dirty="0"/>
              <a:t>, </a:t>
            </a:r>
            <a:r>
              <a:rPr lang="en-US" sz="2600" b="1" dirty="0"/>
              <a:t>click</a:t>
            </a:r>
            <a:r>
              <a:rPr lang="en-US" sz="2600" dirty="0"/>
              <a:t> the </a:t>
            </a:r>
            <a:r>
              <a:rPr lang="en-US" sz="2600" b="1" dirty="0"/>
              <a:t>Select All icon </a:t>
            </a:r>
            <a:r>
              <a:rPr lang="en-US" sz="2600" dirty="0"/>
              <a:t>in the </a:t>
            </a:r>
            <a:r>
              <a:rPr lang="en-US" sz="2600" b="1" dirty="0"/>
              <a:t>upper-left corner </a:t>
            </a:r>
            <a:r>
              <a:rPr lang="en-US" sz="2600" dirty="0"/>
              <a:t>of your </a:t>
            </a:r>
            <a:r>
              <a:rPr lang="en-US" sz="2600" b="1" dirty="0"/>
              <a:t>worksheet</a:t>
            </a:r>
            <a:r>
              <a:rPr lang="en-US" sz="2600" dirty="0"/>
              <a:t> (at the intersection of column and row headings), then </a:t>
            </a:r>
            <a:r>
              <a:rPr lang="en-US" sz="2600" b="1" dirty="0"/>
              <a:t>double-click one </a:t>
            </a:r>
            <a:r>
              <a:rPr lang="en-US" sz="2600" dirty="0"/>
              <a:t>of the </a:t>
            </a:r>
            <a:r>
              <a:rPr lang="en-US" sz="2600" b="1" dirty="0"/>
              <a:t>row boundaries</a:t>
            </a:r>
            <a:r>
              <a:rPr lang="en-US" sz="2600" dirty="0"/>
              <a:t>.</a:t>
            </a:r>
          </a:p>
          <a:p>
            <a:pPr>
              <a:lnSpc>
                <a:spcPct val="170000"/>
              </a:lnSpc>
            </a:pPr>
            <a:r>
              <a:rPr lang="en-US" sz="2600" dirty="0"/>
              <a:t>Depending on the </a:t>
            </a:r>
            <a:r>
              <a:rPr lang="en-US" sz="2600" b="1" dirty="0"/>
              <a:t>alignment</a:t>
            </a:r>
            <a:r>
              <a:rPr lang="en-US" sz="2600" dirty="0"/>
              <a:t> of the </a:t>
            </a:r>
            <a:r>
              <a:rPr lang="en-US" sz="2600" b="1" dirty="0"/>
              <a:t>data </a:t>
            </a:r>
            <a:r>
              <a:rPr lang="en-US" sz="2600" dirty="0"/>
              <a:t>in your </a:t>
            </a:r>
            <a:r>
              <a:rPr lang="en-US" sz="2600" b="1" dirty="0"/>
              <a:t>columns</a:t>
            </a:r>
            <a:r>
              <a:rPr lang="en-US" sz="2600" dirty="0"/>
              <a:t>, </a:t>
            </a:r>
            <a:r>
              <a:rPr lang="en-US" sz="2600" b="1" dirty="0"/>
              <a:t>worksheet data </a:t>
            </a:r>
            <a:r>
              <a:rPr lang="en-US" sz="2600" dirty="0"/>
              <a:t>may appear </a:t>
            </a:r>
            <a:r>
              <a:rPr lang="en-US" sz="2600" b="1" dirty="0"/>
              <a:t>crowded</a:t>
            </a:r>
            <a:r>
              <a:rPr lang="en-US" sz="2600" dirty="0"/>
              <a:t> or </a:t>
            </a:r>
            <a:r>
              <a:rPr lang="en-US" sz="2600" b="1" dirty="0"/>
              <a:t>too loose </a:t>
            </a:r>
            <a:r>
              <a:rPr lang="en-US" sz="2600" dirty="0"/>
              <a:t>when you use the </a:t>
            </a:r>
            <a:r>
              <a:rPr lang="en-US" sz="2600" b="1" dirty="0"/>
              <a:t>AutoFit Column Width option </a:t>
            </a:r>
            <a:r>
              <a:rPr lang="en-US" sz="2600" dirty="0"/>
              <a:t>because </a:t>
            </a:r>
            <a:r>
              <a:rPr lang="en-US" sz="2600" b="1" dirty="0"/>
              <a:t>this option adjusts column width </a:t>
            </a:r>
            <a:r>
              <a:rPr lang="en-US" sz="2600" dirty="0"/>
              <a:t>to the </a:t>
            </a:r>
            <a:r>
              <a:rPr lang="en-US" sz="2600" b="1" dirty="0"/>
              <a:t>exact width </a:t>
            </a:r>
            <a:r>
              <a:rPr lang="en-US" sz="2600" dirty="0"/>
              <a:t>of the </a:t>
            </a:r>
            <a:r>
              <a:rPr lang="en-US" sz="2600" b="1" dirty="0"/>
              <a:t>longest entry in the column</a:t>
            </a:r>
            <a:r>
              <a:rPr lang="en-US" sz="2600" dirty="0"/>
              <a:t>. </a:t>
            </a:r>
          </a:p>
          <a:p>
            <a:endParaRPr lang="en-US" dirty="0"/>
          </a:p>
          <a:p>
            <a:endParaRPr lang="en-US" dirty="0"/>
          </a:p>
        </p:txBody>
      </p:sp>
    </p:spTree>
    <p:extLst>
      <p:ext uri="{BB962C8B-B14F-4D97-AF65-F5344CB8AC3E}">
        <p14:creationId xmlns:p14="http://schemas.microsoft.com/office/powerpoint/2010/main" val="29026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3166-A823-40C4-B5FA-BCDE371CF208}"/>
              </a:ext>
            </a:extLst>
          </p:cNvPr>
          <p:cNvSpPr>
            <a:spLocks noGrp="1"/>
          </p:cNvSpPr>
          <p:nvPr>
            <p:ph type="title"/>
          </p:nvPr>
        </p:nvSpPr>
        <p:spPr>
          <a:xfrm>
            <a:off x="1616149" y="145645"/>
            <a:ext cx="9888463" cy="801133"/>
          </a:xfrm>
        </p:spPr>
        <p:txBody>
          <a:bodyPr/>
          <a:lstStyle/>
          <a:p>
            <a:r>
              <a:rPr lang="en-US" dirty="0"/>
              <a:t>CONTD…</a:t>
            </a:r>
          </a:p>
        </p:txBody>
      </p:sp>
      <p:sp>
        <p:nvSpPr>
          <p:cNvPr id="3" name="Content Placeholder 2">
            <a:extLst>
              <a:ext uri="{FF2B5EF4-FFF2-40B4-BE49-F238E27FC236}">
                <a16:creationId xmlns:a16="http://schemas.microsoft.com/office/drawing/2014/main" id="{78ECEE73-3DF6-4006-9308-436DD1D73BE3}"/>
              </a:ext>
            </a:extLst>
          </p:cNvPr>
          <p:cNvSpPr>
            <a:spLocks noGrp="1"/>
          </p:cNvSpPr>
          <p:nvPr>
            <p:ph idx="1"/>
          </p:nvPr>
        </p:nvSpPr>
        <p:spPr>
          <a:xfrm>
            <a:off x="1616149" y="946778"/>
            <a:ext cx="9888463" cy="4964444"/>
          </a:xfrm>
        </p:spPr>
        <p:txBody>
          <a:bodyPr>
            <a:noAutofit/>
          </a:bodyPr>
          <a:lstStyle/>
          <a:p>
            <a:pPr>
              <a:lnSpc>
                <a:spcPct val="150000"/>
              </a:lnSpc>
            </a:pPr>
            <a:r>
              <a:rPr lang="en-US" sz="2400" dirty="0"/>
              <a:t>Therefore, </a:t>
            </a:r>
            <a:r>
              <a:rPr lang="en-US" sz="2400" b="1" dirty="0"/>
              <a:t>after using </a:t>
            </a:r>
            <a:r>
              <a:rPr lang="en-US" sz="2400" dirty="0"/>
              <a:t>this </a:t>
            </a:r>
            <a:r>
              <a:rPr lang="en-US" sz="2400" b="1" dirty="0"/>
              <a:t>option</a:t>
            </a:r>
            <a:r>
              <a:rPr lang="en-US" sz="2400" dirty="0"/>
              <a:t>, you may want to </a:t>
            </a:r>
            <a:r>
              <a:rPr lang="en-US" sz="2400" b="1" dirty="0"/>
              <a:t>use</a:t>
            </a:r>
            <a:r>
              <a:rPr lang="en-US" sz="2400" dirty="0"/>
              <a:t> the </a:t>
            </a:r>
            <a:r>
              <a:rPr lang="en-US" sz="2400" b="1" dirty="0"/>
              <a:t>mouse</a:t>
            </a:r>
            <a:r>
              <a:rPr lang="en-US" sz="2400" dirty="0"/>
              <a:t> to </a:t>
            </a:r>
            <a:r>
              <a:rPr lang="en-US" sz="2400" b="1" dirty="0"/>
              <a:t>drag</a:t>
            </a:r>
            <a:r>
              <a:rPr lang="en-US" sz="2400" dirty="0"/>
              <a:t> the </a:t>
            </a:r>
            <a:r>
              <a:rPr lang="en-US" sz="2400" b="1" dirty="0"/>
              <a:t>right column boundary </a:t>
            </a:r>
            <a:r>
              <a:rPr lang="en-US" sz="2400" dirty="0"/>
              <a:t>for </a:t>
            </a:r>
            <a:r>
              <a:rPr lang="en-US" sz="2400" b="1" dirty="0"/>
              <a:t>any columns </a:t>
            </a:r>
            <a:r>
              <a:rPr lang="en-US" sz="2400" dirty="0"/>
              <a:t>that </a:t>
            </a:r>
            <a:r>
              <a:rPr lang="en-US" sz="2400" b="1" dirty="0"/>
              <a:t>seem crowded</a:t>
            </a:r>
            <a:r>
              <a:rPr lang="en-US" sz="2400" dirty="0"/>
              <a:t> or </a:t>
            </a:r>
            <a:r>
              <a:rPr lang="en-US" sz="2400" b="1" dirty="0"/>
              <a:t>have too much white space</a:t>
            </a:r>
            <a:r>
              <a:rPr lang="en-US" sz="2400" dirty="0"/>
              <a:t>. </a:t>
            </a:r>
          </a:p>
          <a:p>
            <a:pPr>
              <a:lnSpc>
                <a:spcPct val="150000"/>
              </a:lnSpc>
            </a:pPr>
            <a:r>
              <a:rPr lang="en-US" sz="2400" b="1" dirty="0"/>
              <a:t>White space </a:t>
            </a:r>
            <a:r>
              <a:rPr lang="en-US" sz="2400" dirty="0"/>
              <a:t>is the </a:t>
            </a:r>
            <a:r>
              <a:rPr lang="en-US" sz="2400" b="1" dirty="0"/>
              <a:t>empty area </a:t>
            </a:r>
            <a:r>
              <a:rPr lang="en-US" sz="2400" dirty="0"/>
              <a:t>of a </a:t>
            </a:r>
            <a:r>
              <a:rPr lang="en-US" sz="2400" b="1" dirty="0"/>
              <a:t>document</a:t>
            </a:r>
            <a:r>
              <a:rPr lang="en-US" sz="2400" dirty="0"/>
              <a:t>, in which </a:t>
            </a:r>
            <a:r>
              <a:rPr lang="en-US" sz="2400" b="1" dirty="0"/>
              <a:t>no content appears</a:t>
            </a:r>
            <a:r>
              <a:rPr lang="en-US" sz="2400" dirty="0"/>
              <a:t>.</a:t>
            </a:r>
          </a:p>
          <a:p>
            <a:pPr>
              <a:lnSpc>
                <a:spcPct val="150000"/>
              </a:lnSpc>
            </a:pPr>
            <a:r>
              <a:rPr lang="en-US" sz="2400" dirty="0"/>
              <a:t>Take Note </a:t>
            </a:r>
            <a:r>
              <a:rPr lang="en-US" sz="2400" b="1" dirty="0"/>
              <a:t>You can use</a:t>
            </a:r>
            <a:r>
              <a:rPr lang="en-US" sz="2400" dirty="0"/>
              <a:t> the </a:t>
            </a:r>
            <a:r>
              <a:rPr lang="en-US" sz="2400" b="1" dirty="0"/>
              <a:t>Format Painter </a:t>
            </a:r>
            <a:r>
              <a:rPr lang="en-US" sz="2400" dirty="0"/>
              <a:t>to </a:t>
            </a:r>
            <a:r>
              <a:rPr lang="en-US" sz="2400" b="1" dirty="0"/>
              <a:t>copy</a:t>
            </a:r>
            <a:r>
              <a:rPr lang="en-US" sz="2400" dirty="0"/>
              <a:t> the </a:t>
            </a:r>
            <a:r>
              <a:rPr lang="en-US" sz="2400" b="1" dirty="0"/>
              <a:t>width</a:t>
            </a:r>
            <a:r>
              <a:rPr lang="en-US" sz="2400" dirty="0"/>
              <a:t> of </a:t>
            </a:r>
            <a:r>
              <a:rPr lang="en-US" sz="2400" b="1" dirty="0"/>
              <a:t>one column </a:t>
            </a:r>
            <a:r>
              <a:rPr lang="en-US" sz="2400" dirty="0"/>
              <a:t>to other columns. To do so, </a:t>
            </a:r>
          </a:p>
          <a:p>
            <a:pPr lvl="1">
              <a:lnSpc>
                <a:spcPct val="150000"/>
              </a:lnSpc>
            </a:pPr>
            <a:r>
              <a:rPr lang="en-US" sz="2400" b="1" dirty="0"/>
              <a:t>select</a:t>
            </a:r>
            <a:r>
              <a:rPr lang="en-US" sz="2400" dirty="0"/>
              <a:t> the </a:t>
            </a:r>
            <a:r>
              <a:rPr lang="en-US" sz="2400" b="1" dirty="0"/>
              <a:t>heading</a:t>
            </a:r>
            <a:r>
              <a:rPr lang="en-US" sz="2400" dirty="0"/>
              <a:t> of the </a:t>
            </a:r>
            <a:r>
              <a:rPr lang="en-US" sz="2400" b="1" dirty="0"/>
              <a:t>first column</a:t>
            </a:r>
            <a:r>
              <a:rPr lang="en-US" sz="2400" dirty="0"/>
              <a:t>, </a:t>
            </a:r>
          </a:p>
        </p:txBody>
      </p:sp>
    </p:spTree>
    <p:extLst>
      <p:ext uri="{BB962C8B-B14F-4D97-AF65-F5344CB8AC3E}">
        <p14:creationId xmlns:p14="http://schemas.microsoft.com/office/powerpoint/2010/main" val="379661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4D2D-56FA-4244-8EDE-C9915733E889}"/>
              </a:ext>
            </a:extLst>
          </p:cNvPr>
          <p:cNvSpPr>
            <a:spLocks noGrp="1"/>
          </p:cNvSpPr>
          <p:nvPr>
            <p:ph type="title"/>
          </p:nvPr>
        </p:nvSpPr>
        <p:spPr>
          <a:xfrm>
            <a:off x="1626781" y="188175"/>
            <a:ext cx="9877831" cy="758603"/>
          </a:xfrm>
        </p:spPr>
        <p:txBody>
          <a:bodyPr/>
          <a:lstStyle/>
          <a:p>
            <a:r>
              <a:rPr lang="en-US" dirty="0"/>
              <a:t>CONTD…</a:t>
            </a:r>
          </a:p>
        </p:txBody>
      </p:sp>
      <p:sp>
        <p:nvSpPr>
          <p:cNvPr id="3" name="Content Placeholder 2">
            <a:extLst>
              <a:ext uri="{FF2B5EF4-FFF2-40B4-BE49-F238E27FC236}">
                <a16:creationId xmlns:a16="http://schemas.microsoft.com/office/drawing/2014/main" id="{8EDC65BE-CD49-4720-AFD7-4664055D6F7C}"/>
              </a:ext>
            </a:extLst>
          </p:cNvPr>
          <p:cNvSpPr>
            <a:spLocks noGrp="1"/>
          </p:cNvSpPr>
          <p:nvPr>
            <p:ph idx="1"/>
          </p:nvPr>
        </p:nvSpPr>
        <p:spPr>
          <a:xfrm>
            <a:off x="1626781" y="946778"/>
            <a:ext cx="9877831" cy="4964444"/>
          </a:xfrm>
        </p:spPr>
        <p:txBody>
          <a:bodyPr>
            <a:normAutofit fontScale="92500" lnSpcReduction="10000"/>
          </a:bodyPr>
          <a:lstStyle/>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 Painter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heading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which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want to apply the column width</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Excel,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change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do so,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 Width</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Standard Width dialog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default column measurement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endParaRPr lang="en-US" dirty="0"/>
          </a:p>
        </p:txBody>
      </p:sp>
    </p:spTree>
    <p:extLst>
      <p:ext uri="{BB962C8B-B14F-4D97-AF65-F5344CB8AC3E}">
        <p14:creationId xmlns:p14="http://schemas.microsoft.com/office/powerpoint/2010/main" val="3609173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DA73-5334-48AF-A31C-0DF5DF504D1F}"/>
              </a:ext>
            </a:extLst>
          </p:cNvPr>
          <p:cNvSpPr>
            <a:spLocks noGrp="1"/>
          </p:cNvSpPr>
          <p:nvPr>
            <p:ph type="title"/>
          </p:nvPr>
        </p:nvSpPr>
        <p:spPr>
          <a:xfrm>
            <a:off x="1626781" y="209440"/>
            <a:ext cx="9877831" cy="737338"/>
          </a:xfrm>
        </p:spPr>
        <p:txBody>
          <a:bodyPr/>
          <a:lstStyle/>
          <a:p>
            <a:r>
              <a:rPr lang="en-US" dirty="0"/>
              <a:t>CONTD…</a:t>
            </a:r>
          </a:p>
        </p:txBody>
      </p:sp>
      <p:sp>
        <p:nvSpPr>
          <p:cNvPr id="3" name="Content Placeholder 2">
            <a:extLst>
              <a:ext uri="{FF2B5EF4-FFF2-40B4-BE49-F238E27FC236}">
                <a16:creationId xmlns:a16="http://schemas.microsoft.com/office/drawing/2014/main" id="{CBC2D720-D72C-4EC0-B9B9-ABC80FC15878}"/>
              </a:ext>
            </a:extLst>
          </p:cNvPr>
          <p:cNvSpPr>
            <a:spLocks noGrp="1"/>
          </p:cNvSpPr>
          <p:nvPr>
            <p:ph idx="1"/>
          </p:nvPr>
        </p:nvSpPr>
        <p:spPr>
          <a:xfrm>
            <a:off x="1626781" y="946778"/>
            <a:ext cx="9877831" cy="4964444"/>
          </a:xfrm>
        </p:spPr>
        <p:txBody>
          <a:bodyPr>
            <a:normAutofit fontScale="92500"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changing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 column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height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contain data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have been previously formatted retain their formatting</a:t>
            </a:r>
          </a:p>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Hiding or Unhiding a Row or Column</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may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 want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need all rows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visible all the time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particularly if the worksheet contains a large number of rows or columns.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hide a 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column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using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Hide command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setting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height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width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zero</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1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232441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92C1-5798-4CAE-8A17-DB529DEFA926}"/>
              </a:ext>
            </a:extLst>
          </p:cNvPr>
          <p:cNvSpPr>
            <a:spLocks noGrp="1"/>
          </p:cNvSpPr>
          <p:nvPr>
            <p:ph type="title"/>
          </p:nvPr>
        </p:nvSpPr>
        <p:spPr>
          <a:xfrm>
            <a:off x="1616149" y="198808"/>
            <a:ext cx="9888463" cy="630532"/>
          </a:xfrm>
        </p:spPr>
        <p:txBody>
          <a:bodyPr>
            <a:normAutofit fontScale="90000"/>
          </a:bodyPr>
          <a:lstStyle/>
          <a:p>
            <a:r>
              <a:rPr lang="en-US" dirty="0"/>
              <a:t>FORMATTING THE WORKSHEET</a:t>
            </a:r>
          </a:p>
        </p:txBody>
      </p:sp>
      <p:sp>
        <p:nvSpPr>
          <p:cNvPr id="3" name="Content Placeholder 2">
            <a:extLst>
              <a:ext uri="{FF2B5EF4-FFF2-40B4-BE49-F238E27FC236}">
                <a16:creationId xmlns:a16="http://schemas.microsoft.com/office/drawing/2014/main" id="{7167D538-8EA1-4AB7-83E4-4C9CC4527BA7}"/>
              </a:ext>
            </a:extLst>
          </p:cNvPr>
          <p:cNvSpPr>
            <a:spLocks noGrp="1"/>
          </p:cNvSpPr>
          <p:nvPr>
            <p:ph idx="1"/>
          </p:nvPr>
        </p:nvSpPr>
        <p:spPr>
          <a:xfrm>
            <a:off x="1616149" y="829340"/>
            <a:ext cx="9888463" cy="5081882"/>
          </a:xfrm>
        </p:spPr>
        <p:txBody>
          <a:bodyPr>
            <a:noAutofit/>
          </a:bodyPr>
          <a:lstStyle/>
          <a:p>
            <a:pPr>
              <a:lnSpc>
                <a:spcPct val="150000"/>
              </a:lnSpc>
            </a:pPr>
            <a:r>
              <a:rPr lang="en-US" sz="2400" dirty="0"/>
              <a:t>Excel 2016 provides many </a:t>
            </a:r>
            <a:r>
              <a:rPr lang="en-US" sz="2400" b="1" dirty="0"/>
              <a:t>tools</a:t>
            </a:r>
            <a:r>
              <a:rPr lang="en-US" sz="2400" dirty="0"/>
              <a:t> to </a:t>
            </a:r>
            <a:r>
              <a:rPr lang="en-US" sz="2400" b="1" dirty="0"/>
              <a:t>enhance </a:t>
            </a:r>
            <a:r>
              <a:rPr lang="en-US" sz="2400" dirty="0"/>
              <a:t>the look of your </a:t>
            </a:r>
            <a:r>
              <a:rPr lang="en-US" sz="2400" b="1" dirty="0"/>
              <a:t>worksheets</a:t>
            </a:r>
            <a:r>
              <a:rPr lang="en-US" sz="2400" dirty="0"/>
              <a:t> whether </a:t>
            </a:r>
            <a:r>
              <a:rPr lang="en-US" sz="2400" b="1" dirty="0"/>
              <a:t>viewed onscreen </a:t>
            </a:r>
            <a:r>
              <a:rPr lang="en-US" sz="2400" dirty="0"/>
              <a:t>or in </a:t>
            </a:r>
            <a:r>
              <a:rPr lang="en-US" sz="2400" b="1" dirty="0"/>
              <a:t>print</a:t>
            </a:r>
            <a:r>
              <a:rPr lang="en-US" sz="2400" dirty="0"/>
              <a:t>. </a:t>
            </a:r>
          </a:p>
          <a:p>
            <a:pPr>
              <a:lnSpc>
                <a:spcPct val="150000"/>
              </a:lnSpc>
            </a:pPr>
            <a:r>
              <a:rPr lang="en-US" sz="2400" dirty="0"/>
              <a:t>To </a:t>
            </a:r>
            <a:r>
              <a:rPr lang="en-US" sz="2400" b="1" dirty="0"/>
              <a:t>improve</a:t>
            </a:r>
            <a:r>
              <a:rPr lang="en-US" sz="2400" dirty="0"/>
              <a:t> how a worksheet </a:t>
            </a:r>
            <a:r>
              <a:rPr lang="en-US" sz="2400" b="1" dirty="0"/>
              <a:t>displays</a:t>
            </a:r>
            <a:r>
              <a:rPr lang="en-US" sz="2400" dirty="0"/>
              <a:t> on a </a:t>
            </a:r>
            <a:r>
              <a:rPr lang="en-US" sz="2400" b="1" dirty="0"/>
              <a:t>computer monitor </a:t>
            </a:r>
            <a:r>
              <a:rPr lang="en-US" sz="2400" dirty="0"/>
              <a:t>or to </a:t>
            </a:r>
            <a:r>
              <a:rPr lang="en-US" sz="2400" b="1" dirty="0"/>
              <a:t>prepare</a:t>
            </a:r>
            <a:r>
              <a:rPr lang="en-US" sz="2400" dirty="0"/>
              <a:t> a worksheet for </a:t>
            </a:r>
            <a:r>
              <a:rPr lang="en-US" sz="2400" b="1" dirty="0"/>
              <a:t>printing</a:t>
            </a:r>
            <a:r>
              <a:rPr lang="en-US" sz="2400" dirty="0"/>
              <a:t>, you will use </a:t>
            </a:r>
            <a:r>
              <a:rPr lang="en-US" sz="2400" b="1" dirty="0"/>
              <a:t>commands</a:t>
            </a:r>
            <a:r>
              <a:rPr lang="en-US" sz="2400" dirty="0"/>
              <a:t> mainly on the </a:t>
            </a:r>
            <a:r>
              <a:rPr lang="en-US" sz="2400" b="1" dirty="0"/>
              <a:t>Home tab </a:t>
            </a:r>
            <a:r>
              <a:rPr lang="en-US" sz="2400" dirty="0"/>
              <a:t>and the </a:t>
            </a:r>
            <a:r>
              <a:rPr lang="en-US" sz="2400" b="1" dirty="0"/>
              <a:t>Page Layout tab</a:t>
            </a:r>
            <a:r>
              <a:rPr lang="en-US" sz="2400" dirty="0"/>
              <a:t>. </a:t>
            </a:r>
          </a:p>
          <a:p>
            <a:pPr>
              <a:lnSpc>
                <a:spcPct val="150000"/>
              </a:lnSpc>
            </a:pPr>
            <a:r>
              <a:rPr lang="en-US" sz="2400" b="1" dirty="0"/>
              <a:t>Using </a:t>
            </a:r>
            <a:r>
              <a:rPr lang="en-US" sz="2400" dirty="0"/>
              <a:t>and </a:t>
            </a:r>
            <a:r>
              <a:rPr lang="en-US" sz="2400" b="1" dirty="0"/>
              <a:t>applying formatting options </a:t>
            </a:r>
            <a:r>
              <a:rPr lang="en-US" sz="2400" dirty="0"/>
              <a:t>from the </a:t>
            </a:r>
            <a:r>
              <a:rPr lang="en-US" sz="2400" b="1" dirty="0"/>
              <a:t>command groups </a:t>
            </a:r>
            <a:r>
              <a:rPr lang="en-US" sz="2400" dirty="0"/>
              <a:t>on these </a:t>
            </a:r>
            <a:r>
              <a:rPr lang="en-US" sz="2400" b="1" dirty="0"/>
              <a:t>tabs</a:t>
            </a:r>
            <a:r>
              <a:rPr lang="en-US" sz="2400" dirty="0"/>
              <a:t> </a:t>
            </a:r>
            <a:r>
              <a:rPr lang="en-US" sz="2400" b="1" dirty="0"/>
              <a:t>ensures </a:t>
            </a:r>
            <a:r>
              <a:rPr lang="en-US" sz="2400" dirty="0"/>
              <a:t>that your </a:t>
            </a:r>
            <a:r>
              <a:rPr lang="en-US" sz="2400" b="1" dirty="0"/>
              <a:t>worksheets</a:t>
            </a:r>
            <a:r>
              <a:rPr lang="en-US" sz="2400" dirty="0"/>
              <a:t> are </a:t>
            </a:r>
            <a:r>
              <a:rPr lang="en-US" sz="2400" b="1" dirty="0"/>
              <a:t>more useful</a:t>
            </a:r>
            <a:r>
              <a:rPr lang="en-US" sz="2400" dirty="0"/>
              <a:t>, </a:t>
            </a:r>
            <a:r>
              <a:rPr lang="en-US" sz="2400" b="1" dirty="0"/>
              <a:t>more readable</a:t>
            </a:r>
            <a:r>
              <a:rPr lang="en-US" sz="2400" dirty="0"/>
              <a:t>, and </a:t>
            </a:r>
            <a:r>
              <a:rPr lang="en-US" sz="2400" b="1" dirty="0"/>
              <a:t>more attractive.</a:t>
            </a:r>
          </a:p>
        </p:txBody>
      </p:sp>
    </p:spTree>
    <p:extLst>
      <p:ext uri="{BB962C8B-B14F-4D97-AF65-F5344CB8AC3E}">
        <p14:creationId xmlns:p14="http://schemas.microsoft.com/office/powerpoint/2010/main" val="3526051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7C0B-2F4F-471C-A048-8108D155387C}"/>
              </a:ext>
            </a:extLst>
          </p:cNvPr>
          <p:cNvSpPr>
            <a:spLocks noGrp="1"/>
          </p:cNvSpPr>
          <p:nvPr>
            <p:ph type="title"/>
          </p:nvPr>
        </p:nvSpPr>
        <p:spPr>
          <a:xfrm>
            <a:off x="1626781" y="156277"/>
            <a:ext cx="9877831" cy="790501"/>
          </a:xfrm>
        </p:spPr>
        <p:txBody>
          <a:bodyPr/>
          <a:lstStyle/>
          <a:p>
            <a:r>
              <a:rPr lang="en-US" dirty="0"/>
              <a:t>CONTD…</a:t>
            </a:r>
          </a:p>
        </p:txBody>
      </p:sp>
      <p:sp>
        <p:nvSpPr>
          <p:cNvPr id="3" name="Content Placeholder 2">
            <a:extLst>
              <a:ext uri="{FF2B5EF4-FFF2-40B4-BE49-F238E27FC236}">
                <a16:creationId xmlns:a16="http://schemas.microsoft.com/office/drawing/2014/main" id="{8A526CC7-62D4-4B7D-A696-9051A73E5870}"/>
              </a:ext>
            </a:extLst>
          </p:cNvPr>
          <p:cNvSpPr>
            <a:spLocks noGrp="1"/>
          </p:cNvSpPr>
          <p:nvPr>
            <p:ph idx="1"/>
          </p:nvPr>
        </p:nvSpPr>
        <p:spPr>
          <a:xfrm>
            <a:off x="1626781" y="946778"/>
            <a:ext cx="9877831" cy="4964444"/>
          </a:xfrm>
        </p:spPr>
        <p:txBody>
          <a:bodyPr>
            <a:noAutofit/>
          </a:bodyPr>
          <a:lstStyle/>
          <a:p>
            <a:pPr>
              <a:lnSpc>
                <a:spcPct val="150000"/>
              </a:lnSpc>
            </a:pPr>
            <a:r>
              <a:rPr lang="en-US" sz="2400" dirty="0"/>
              <a:t>When </a:t>
            </a:r>
            <a:r>
              <a:rPr lang="en-US" sz="2400" b="1" dirty="0"/>
              <a:t>rows</a:t>
            </a:r>
            <a:r>
              <a:rPr lang="en-US" sz="2400" dirty="0"/>
              <a:t> are </a:t>
            </a:r>
            <a:r>
              <a:rPr lang="en-US" sz="2400" b="1" dirty="0"/>
              <a:t>hidden</a:t>
            </a:r>
            <a:r>
              <a:rPr lang="en-US" sz="2400" dirty="0"/>
              <a:t>, they </a:t>
            </a:r>
            <a:r>
              <a:rPr lang="en-US" sz="2400" b="1" dirty="0"/>
              <a:t>do not appear onscreen </a:t>
            </a:r>
            <a:r>
              <a:rPr lang="en-US" sz="2400" dirty="0"/>
              <a:t>or in </a:t>
            </a:r>
            <a:r>
              <a:rPr lang="en-US" sz="2400" b="1" dirty="0"/>
              <a:t>printouts</a:t>
            </a:r>
            <a:r>
              <a:rPr lang="en-US" sz="2400" dirty="0"/>
              <a:t>, but the </a:t>
            </a:r>
            <a:r>
              <a:rPr lang="en-US" sz="2400" b="1" dirty="0"/>
              <a:t>data remains </a:t>
            </a:r>
            <a:r>
              <a:rPr lang="en-US" sz="2400" dirty="0"/>
              <a:t>and can be </a:t>
            </a:r>
            <a:r>
              <a:rPr lang="en-US" sz="2400" b="1" dirty="0"/>
              <a:t>unhidden</a:t>
            </a:r>
            <a:r>
              <a:rPr lang="en-US" sz="2400" dirty="0"/>
              <a:t>.</a:t>
            </a:r>
          </a:p>
          <a:p>
            <a:pPr marL="0" indent="0">
              <a:lnSpc>
                <a:spcPct val="150000"/>
              </a:lnSpc>
              <a:buNone/>
            </a:pPr>
            <a:r>
              <a:rPr lang="en-US" sz="2400" b="1" dirty="0"/>
              <a:t>STEP BY STEP Hide or Unhide a Row or Column</a:t>
            </a:r>
          </a:p>
          <a:p>
            <a:pPr marL="914400" lvl="1" indent="-457200">
              <a:lnSpc>
                <a:spcPct val="150000"/>
              </a:lnSpc>
              <a:buFont typeface="+mj-lt"/>
              <a:buAutoNum type="arabicPeriod"/>
            </a:pPr>
            <a:r>
              <a:rPr lang="en-US" sz="2400" dirty="0"/>
              <a:t>Select </a:t>
            </a:r>
            <a:r>
              <a:rPr lang="en-US" sz="2400" b="1" dirty="0"/>
              <a:t>columns D</a:t>
            </a:r>
            <a:r>
              <a:rPr lang="en-US" sz="2400" dirty="0"/>
              <a:t> and </a:t>
            </a:r>
            <a:r>
              <a:rPr lang="en-US" sz="2400" b="1" dirty="0"/>
              <a:t>E</a:t>
            </a:r>
            <a:r>
              <a:rPr lang="en-US" sz="2400" dirty="0"/>
              <a:t>. The columns for </a:t>
            </a:r>
            <a:r>
              <a:rPr lang="en-US" sz="2400" b="1" dirty="0"/>
              <a:t>Date</a:t>
            </a:r>
            <a:r>
              <a:rPr lang="en-US" sz="2400" dirty="0"/>
              <a:t> and </a:t>
            </a:r>
            <a:r>
              <a:rPr lang="en-US" sz="2400" b="1" dirty="0"/>
              <a:t>Time</a:t>
            </a:r>
            <a:r>
              <a:rPr lang="en-US" sz="2400" dirty="0"/>
              <a:t> are selected.</a:t>
            </a:r>
          </a:p>
          <a:p>
            <a:pPr marL="914400" lvl="1" indent="-457200">
              <a:lnSpc>
                <a:spcPct val="150000"/>
              </a:lnSpc>
              <a:buFont typeface="+mj-lt"/>
              <a:buAutoNum type="arabicPeriod"/>
            </a:pPr>
            <a:r>
              <a:rPr lang="en-US" sz="2400" b="1" dirty="0"/>
              <a:t>Right-click</a:t>
            </a:r>
            <a:r>
              <a:rPr lang="en-US" sz="2400" dirty="0"/>
              <a:t> the </a:t>
            </a:r>
            <a:r>
              <a:rPr lang="en-US" sz="2400" b="1" dirty="0"/>
              <a:t>column D</a:t>
            </a:r>
            <a:r>
              <a:rPr lang="en-US" sz="2400" dirty="0"/>
              <a:t> or </a:t>
            </a:r>
            <a:r>
              <a:rPr lang="en-US" sz="2400" b="1" dirty="0"/>
              <a:t>E heading </a:t>
            </a:r>
            <a:r>
              <a:rPr lang="en-US" sz="2400" dirty="0"/>
              <a:t>and then select </a:t>
            </a:r>
            <a:r>
              <a:rPr lang="en-US" sz="2400" b="1" dirty="0"/>
              <a:t>Hide</a:t>
            </a:r>
            <a:r>
              <a:rPr lang="en-US" sz="2400" dirty="0"/>
              <a:t>. The </a:t>
            </a:r>
            <a:r>
              <a:rPr lang="en-US" sz="2400" b="1" dirty="0"/>
              <a:t>Date</a:t>
            </a:r>
            <a:r>
              <a:rPr lang="en-US" sz="2400" dirty="0"/>
              <a:t> and </a:t>
            </a:r>
            <a:r>
              <a:rPr lang="en-US" sz="2400" b="1" dirty="0"/>
              <a:t>Time columns </a:t>
            </a:r>
            <a:r>
              <a:rPr lang="en-US" sz="2400" dirty="0"/>
              <a:t>are </a:t>
            </a:r>
            <a:r>
              <a:rPr lang="en-US" sz="2400" b="1" dirty="0"/>
              <a:t>hidden from view</a:t>
            </a:r>
            <a:r>
              <a:rPr lang="en-US" sz="2400" dirty="0"/>
              <a:t>, and a </a:t>
            </a:r>
            <a:r>
              <a:rPr lang="en-US" sz="2400" b="1" dirty="0"/>
              <a:t>green line appears</a:t>
            </a:r>
            <a:r>
              <a:rPr lang="en-US" sz="2400" dirty="0"/>
              <a:t>, indicating hidden content.</a:t>
            </a:r>
          </a:p>
        </p:txBody>
      </p:sp>
    </p:spTree>
    <p:extLst>
      <p:ext uri="{BB962C8B-B14F-4D97-AF65-F5344CB8AC3E}">
        <p14:creationId xmlns:p14="http://schemas.microsoft.com/office/powerpoint/2010/main" val="42163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1F89-4BDC-4C47-8DF1-D4B691453019}"/>
              </a:ext>
            </a:extLst>
          </p:cNvPr>
          <p:cNvSpPr>
            <a:spLocks noGrp="1"/>
          </p:cNvSpPr>
          <p:nvPr>
            <p:ph type="title"/>
          </p:nvPr>
        </p:nvSpPr>
        <p:spPr>
          <a:xfrm>
            <a:off x="1637414" y="166910"/>
            <a:ext cx="9867198" cy="779868"/>
          </a:xfrm>
        </p:spPr>
        <p:txBody>
          <a:bodyPr/>
          <a:lstStyle/>
          <a:p>
            <a:r>
              <a:rPr lang="en-US" dirty="0"/>
              <a:t>CONTD…</a:t>
            </a:r>
          </a:p>
        </p:txBody>
      </p:sp>
      <p:sp>
        <p:nvSpPr>
          <p:cNvPr id="3" name="Content Placeholder 2">
            <a:extLst>
              <a:ext uri="{FF2B5EF4-FFF2-40B4-BE49-F238E27FC236}">
                <a16:creationId xmlns:a16="http://schemas.microsoft.com/office/drawing/2014/main" id="{5D578B52-989A-4F13-A7F1-8622AE9DFE83}"/>
              </a:ext>
            </a:extLst>
          </p:cNvPr>
          <p:cNvSpPr>
            <a:spLocks noGrp="1"/>
          </p:cNvSpPr>
          <p:nvPr>
            <p:ph idx="1"/>
          </p:nvPr>
        </p:nvSpPr>
        <p:spPr>
          <a:xfrm>
            <a:off x="1637414" y="946778"/>
            <a:ext cx="9867198" cy="4964444"/>
          </a:xfrm>
        </p:spPr>
        <p:txBody>
          <a:bodyPr>
            <a:normAutofit fontScale="92500"/>
          </a:bodyPr>
          <a:lstStyle/>
          <a:p>
            <a:pPr marL="914400" lvl="1" indent="-457200">
              <a:lnSpc>
                <a:spcPct val="150000"/>
              </a:lnSpc>
              <a:buFont typeface="+mj-lt"/>
              <a:buAutoNum type="arabicPeriod" startAt="3"/>
            </a:pPr>
            <a:r>
              <a:rPr lang="en-US" sz="2400" dirty="0"/>
              <a:t>Click in </a:t>
            </a:r>
            <a:r>
              <a:rPr lang="en-US" sz="2400" b="1" dirty="0"/>
              <a:t>any cell</a:t>
            </a:r>
            <a:r>
              <a:rPr lang="en-US" sz="2400" dirty="0"/>
              <a:t>. The </a:t>
            </a:r>
            <a:r>
              <a:rPr lang="en-US" sz="2400" b="1" dirty="0"/>
              <a:t>green line disappears</a:t>
            </a:r>
            <a:r>
              <a:rPr lang="en-US" sz="2400" dirty="0"/>
              <a:t>, and the </a:t>
            </a:r>
            <a:r>
              <a:rPr lang="en-US" sz="2400" b="1" dirty="0"/>
              <a:t>boundary</a:t>
            </a:r>
            <a:r>
              <a:rPr lang="en-US" sz="2400" dirty="0"/>
              <a:t> between </a:t>
            </a:r>
            <a:r>
              <a:rPr lang="en-US" sz="2400" b="1" dirty="0"/>
              <a:t>columns C</a:t>
            </a:r>
            <a:r>
              <a:rPr lang="en-US" sz="2400" dirty="0"/>
              <a:t> and </a:t>
            </a:r>
            <a:r>
              <a:rPr lang="en-US" sz="2400" b="1" dirty="0"/>
              <a:t>F</a:t>
            </a:r>
            <a:r>
              <a:rPr lang="en-US" sz="2400" dirty="0"/>
              <a:t> is a </a:t>
            </a:r>
            <a:r>
              <a:rPr lang="en-US" sz="2400" b="1" dirty="0"/>
              <a:t>double vertical line</a:t>
            </a:r>
            <a:r>
              <a:rPr lang="en-US" sz="2400" dirty="0"/>
              <a:t>, which indicates </a:t>
            </a:r>
            <a:r>
              <a:rPr lang="en-US" sz="2400" b="1" dirty="0"/>
              <a:t>hidden columns</a:t>
            </a:r>
            <a:r>
              <a:rPr lang="en-US" sz="2400" dirty="0"/>
              <a:t>.</a:t>
            </a:r>
          </a:p>
          <a:p>
            <a:pPr marL="914400" lvl="1" indent="-457200">
              <a:lnSpc>
                <a:spcPct val="150000"/>
              </a:lnSpc>
              <a:buFont typeface="+mj-lt"/>
              <a:buAutoNum type="arabicPeriod" startAt="3"/>
            </a:pPr>
            <a:r>
              <a:rPr lang="en-US" sz="2400" dirty="0"/>
              <a:t>Select </a:t>
            </a:r>
            <a:r>
              <a:rPr lang="en-US" sz="2400" b="1" dirty="0"/>
              <a:t>row 3</a:t>
            </a:r>
            <a:r>
              <a:rPr lang="en-US" sz="2400" dirty="0"/>
              <a:t>. On the </a:t>
            </a:r>
            <a:r>
              <a:rPr lang="en-US" sz="2400" b="1" dirty="0"/>
              <a:t>Home tab</a:t>
            </a:r>
            <a:r>
              <a:rPr lang="en-US" sz="2400" dirty="0"/>
              <a:t>, in the </a:t>
            </a:r>
            <a:r>
              <a:rPr lang="en-US" sz="2400" b="1" dirty="0"/>
              <a:t>Cells group</a:t>
            </a:r>
            <a:r>
              <a:rPr lang="en-US" sz="2400" dirty="0"/>
              <a:t>, click the </a:t>
            </a:r>
            <a:r>
              <a:rPr lang="en-US" sz="2400" b="1" dirty="0"/>
              <a:t>Format button arrow</a:t>
            </a:r>
            <a:r>
              <a:rPr lang="en-US" sz="2400" dirty="0"/>
              <a:t>, point to </a:t>
            </a:r>
            <a:r>
              <a:rPr lang="en-US" sz="2400" b="1" dirty="0"/>
              <a:t>Hide &amp; Unhide</a:t>
            </a:r>
            <a:r>
              <a:rPr lang="en-US" sz="2400" dirty="0"/>
              <a:t>, and then </a:t>
            </a:r>
            <a:r>
              <a:rPr lang="en-US" sz="2400" b="1" dirty="0"/>
              <a:t>select Hide Rows</a:t>
            </a:r>
            <a:r>
              <a:rPr lang="en-US" sz="2400" dirty="0"/>
              <a:t>. Row 3 is now hidden.</a:t>
            </a:r>
          </a:p>
          <a:p>
            <a:pPr marL="914400" lvl="1" indent="-457200">
              <a:lnSpc>
                <a:spcPct val="150000"/>
              </a:lnSpc>
              <a:buFont typeface="+mj-lt"/>
              <a:buAutoNum type="arabicPeriod" startAt="3"/>
            </a:pPr>
            <a:r>
              <a:rPr lang="en-US" sz="2400" dirty="0"/>
              <a:t>Select </a:t>
            </a:r>
            <a:r>
              <a:rPr lang="en-US" sz="2400" b="1" dirty="0"/>
              <a:t>rows 2</a:t>
            </a:r>
            <a:r>
              <a:rPr lang="en-US" sz="2400" dirty="0"/>
              <a:t> and </a:t>
            </a:r>
            <a:r>
              <a:rPr lang="en-US" sz="2400" b="1" dirty="0"/>
              <a:t>4</a:t>
            </a:r>
            <a:r>
              <a:rPr lang="en-US" sz="2400" dirty="0"/>
              <a:t>. </a:t>
            </a:r>
            <a:r>
              <a:rPr lang="en-US" sz="2400" b="1" dirty="0"/>
              <a:t>Right-clic</a:t>
            </a:r>
            <a:r>
              <a:rPr lang="en-US" sz="2400" dirty="0"/>
              <a:t>k the selection and select </a:t>
            </a:r>
            <a:r>
              <a:rPr lang="en-US" sz="2400" b="1" dirty="0"/>
              <a:t>Unhide</a:t>
            </a:r>
            <a:r>
              <a:rPr lang="en-US" sz="2400" dirty="0"/>
              <a:t>. Row 3 is now visible.</a:t>
            </a:r>
          </a:p>
          <a:p>
            <a:pPr marL="914400" lvl="1" indent="-457200">
              <a:lnSpc>
                <a:spcPct val="150000"/>
              </a:lnSpc>
              <a:buFont typeface="+mj-lt"/>
              <a:buAutoNum type="arabicPeriod" startAt="3"/>
            </a:pPr>
            <a:r>
              <a:rPr lang="en-US" sz="2400" dirty="0"/>
              <a:t>SAVE the workbook.</a:t>
            </a:r>
          </a:p>
        </p:txBody>
      </p:sp>
    </p:spTree>
    <p:extLst>
      <p:ext uri="{BB962C8B-B14F-4D97-AF65-F5344CB8AC3E}">
        <p14:creationId xmlns:p14="http://schemas.microsoft.com/office/powerpoint/2010/main" val="128318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6261-9E54-4F51-8EE3-F3FE62745CBC}"/>
              </a:ext>
            </a:extLst>
          </p:cNvPr>
          <p:cNvSpPr>
            <a:spLocks noGrp="1"/>
          </p:cNvSpPr>
          <p:nvPr>
            <p:ph type="title"/>
          </p:nvPr>
        </p:nvSpPr>
        <p:spPr>
          <a:xfrm>
            <a:off x="1648047" y="209440"/>
            <a:ext cx="9856565" cy="737338"/>
          </a:xfrm>
        </p:spPr>
        <p:txBody>
          <a:bodyPr/>
          <a:lstStyle/>
          <a:p>
            <a:r>
              <a:rPr lang="en-US" dirty="0"/>
              <a:t>CONTD…</a:t>
            </a:r>
          </a:p>
        </p:txBody>
      </p:sp>
      <p:sp>
        <p:nvSpPr>
          <p:cNvPr id="3" name="Content Placeholder 2">
            <a:extLst>
              <a:ext uri="{FF2B5EF4-FFF2-40B4-BE49-F238E27FC236}">
                <a16:creationId xmlns:a16="http://schemas.microsoft.com/office/drawing/2014/main" id="{6F956195-12C7-481C-8A6B-97D21CE0DF57}"/>
              </a:ext>
            </a:extLst>
          </p:cNvPr>
          <p:cNvSpPr>
            <a:spLocks noGrp="1"/>
          </p:cNvSpPr>
          <p:nvPr>
            <p:ph idx="1"/>
          </p:nvPr>
        </p:nvSpPr>
        <p:spPr>
          <a:xfrm>
            <a:off x="1648047" y="946778"/>
            <a:ext cx="9856565" cy="4964444"/>
          </a:xfrm>
        </p:spPr>
        <p:txBody>
          <a:bodyPr>
            <a:noAutofit/>
          </a:bodyPr>
          <a:lstStyle/>
          <a:p>
            <a:pPr>
              <a:lnSpc>
                <a:spcPct val="150000"/>
              </a:lnSpc>
            </a:pPr>
            <a:r>
              <a:rPr lang="en-US" sz="2400" dirty="0"/>
              <a:t>When you select </a:t>
            </a:r>
            <a:r>
              <a:rPr lang="en-US" sz="2400" b="1" dirty="0"/>
              <a:t>rows 2</a:t>
            </a:r>
            <a:r>
              <a:rPr lang="en-US" sz="2400" dirty="0"/>
              <a:t> and </a:t>
            </a:r>
            <a:r>
              <a:rPr lang="en-US" sz="2400" b="1" dirty="0"/>
              <a:t>4 </a:t>
            </a:r>
            <a:r>
              <a:rPr lang="en-US" sz="2400" dirty="0"/>
              <a:t>to </a:t>
            </a:r>
            <a:r>
              <a:rPr lang="en-US" sz="2400" b="1" dirty="0"/>
              <a:t>unhide</a:t>
            </a:r>
            <a:r>
              <a:rPr lang="en-US" sz="2400" dirty="0"/>
              <a:t> the </a:t>
            </a:r>
            <a:r>
              <a:rPr lang="en-US" sz="2400" b="1" dirty="0"/>
              <a:t>hidden row</a:t>
            </a:r>
            <a:r>
              <a:rPr lang="en-US" sz="2400" dirty="0"/>
              <a:t>, you must </a:t>
            </a:r>
            <a:r>
              <a:rPr lang="en-US" sz="2400" b="1" dirty="0"/>
              <a:t>select them in a way that includes the hidden rows</a:t>
            </a:r>
            <a:r>
              <a:rPr lang="en-US" sz="2400" dirty="0"/>
              <a:t>. </a:t>
            </a:r>
          </a:p>
          <a:p>
            <a:pPr lvl="1">
              <a:lnSpc>
                <a:spcPct val="150000"/>
              </a:lnSpc>
            </a:pPr>
            <a:r>
              <a:rPr lang="en-US" sz="2400" dirty="0"/>
              <a:t>Press </a:t>
            </a:r>
            <a:r>
              <a:rPr lang="en-US" sz="2400" b="1" dirty="0"/>
              <a:t>Shift </a:t>
            </a:r>
            <a:r>
              <a:rPr lang="en-US" sz="2400" dirty="0"/>
              <a:t>when you </a:t>
            </a:r>
            <a:r>
              <a:rPr lang="en-US" sz="2400" b="1" dirty="0"/>
              <a:t>select row 4 </a:t>
            </a:r>
            <a:r>
              <a:rPr lang="en-US" sz="2400" dirty="0"/>
              <a:t>or </a:t>
            </a:r>
            <a:r>
              <a:rPr lang="en-US" sz="2400" b="1" dirty="0"/>
              <a:t>select row 2 </a:t>
            </a:r>
            <a:r>
              <a:rPr lang="en-US" sz="2400" dirty="0"/>
              <a:t>and </a:t>
            </a:r>
            <a:r>
              <a:rPr lang="en-US" sz="2400" b="1" dirty="0"/>
              <a:t>drag </a:t>
            </a:r>
            <a:r>
              <a:rPr lang="en-US" sz="2400" dirty="0"/>
              <a:t>to </a:t>
            </a:r>
            <a:r>
              <a:rPr lang="en-US" sz="2400" b="1" dirty="0"/>
              <a:t>include row 4</a:t>
            </a:r>
            <a:r>
              <a:rPr lang="en-US" sz="2400" dirty="0"/>
              <a:t>. </a:t>
            </a:r>
          </a:p>
          <a:p>
            <a:pPr lvl="1">
              <a:lnSpc>
                <a:spcPct val="150000"/>
              </a:lnSpc>
            </a:pPr>
            <a:r>
              <a:rPr lang="en-US" sz="2400" dirty="0"/>
              <a:t>If you </a:t>
            </a:r>
            <a:r>
              <a:rPr lang="en-US" sz="2400" b="1" dirty="0"/>
              <a:t>select row 2</a:t>
            </a:r>
            <a:r>
              <a:rPr lang="en-US" sz="2400" dirty="0"/>
              <a:t>, press </a:t>
            </a:r>
            <a:r>
              <a:rPr lang="en-US" sz="2400" b="1" dirty="0"/>
              <a:t>Ctrl</a:t>
            </a:r>
            <a:r>
              <a:rPr lang="en-US" sz="2400" dirty="0"/>
              <a:t>, and then </a:t>
            </a:r>
            <a:r>
              <a:rPr lang="en-US" sz="2400" b="1" dirty="0"/>
              <a:t>click row 4</a:t>
            </a:r>
            <a:r>
              <a:rPr lang="en-US" sz="2400" dirty="0"/>
              <a:t>, the </a:t>
            </a:r>
            <a:r>
              <a:rPr lang="en-US" sz="2400" b="1" dirty="0"/>
              <a:t>hidden row will not unhide</a:t>
            </a:r>
            <a:r>
              <a:rPr lang="en-US" sz="2400" dirty="0"/>
              <a:t>. </a:t>
            </a:r>
          </a:p>
          <a:p>
            <a:pPr>
              <a:lnSpc>
                <a:spcPct val="150000"/>
              </a:lnSpc>
            </a:pPr>
            <a:r>
              <a:rPr lang="en-US" sz="2400" dirty="0"/>
              <a:t>Additionally, selecting only the data in the rows will not release the hidden row.</a:t>
            </a:r>
          </a:p>
        </p:txBody>
      </p:sp>
    </p:spTree>
    <p:extLst>
      <p:ext uri="{BB962C8B-B14F-4D97-AF65-F5344CB8AC3E}">
        <p14:creationId xmlns:p14="http://schemas.microsoft.com/office/powerpoint/2010/main" val="369405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C451-4ACE-4480-B4FE-D14695F19BCD}"/>
              </a:ext>
            </a:extLst>
          </p:cNvPr>
          <p:cNvSpPr>
            <a:spLocks noGrp="1"/>
          </p:cNvSpPr>
          <p:nvPr>
            <p:ph type="title"/>
          </p:nvPr>
        </p:nvSpPr>
        <p:spPr>
          <a:xfrm>
            <a:off x="1648047" y="198808"/>
            <a:ext cx="9856565" cy="747970"/>
          </a:xfrm>
        </p:spPr>
        <p:txBody>
          <a:bodyPr/>
          <a:lstStyle/>
          <a:p>
            <a:r>
              <a:rPr lang="en-US" dirty="0"/>
              <a:t>CONTD…</a:t>
            </a:r>
          </a:p>
        </p:txBody>
      </p:sp>
      <p:sp>
        <p:nvSpPr>
          <p:cNvPr id="3" name="Content Placeholder 2">
            <a:extLst>
              <a:ext uri="{FF2B5EF4-FFF2-40B4-BE49-F238E27FC236}">
                <a16:creationId xmlns:a16="http://schemas.microsoft.com/office/drawing/2014/main" id="{D69BAB16-9A18-4905-BCC2-CCAD097DE284}"/>
              </a:ext>
            </a:extLst>
          </p:cNvPr>
          <p:cNvSpPr>
            <a:spLocks noGrp="1"/>
          </p:cNvSpPr>
          <p:nvPr>
            <p:ph idx="1"/>
          </p:nvPr>
        </p:nvSpPr>
        <p:spPr>
          <a:xfrm>
            <a:off x="1648047" y="946778"/>
            <a:ext cx="9856565" cy="4964444"/>
          </a:xfrm>
        </p:spPr>
        <p:txBody>
          <a:bodyPr>
            <a:normAutofit/>
          </a:bodyPr>
          <a:lstStyle/>
          <a:p>
            <a:pPr>
              <a:lnSpc>
                <a:spcPct val="150000"/>
              </a:lnSpc>
            </a:pPr>
            <a:r>
              <a:rPr lang="en-US" sz="2400" dirty="0"/>
              <a:t>A worksheet may contain rows or columns of sensitive or unnecessary data that you are not using or do not want to be visible while you are working in other areas of the worksheet. </a:t>
            </a:r>
          </a:p>
          <a:p>
            <a:pPr>
              <a:lnSpc>
                <a:spcPct val="150000"/>
              </a:lnSpc>
            </a:pPr>
            <a:r>
              <a:rPr lang="en-US" sz="2400" dirty="0"/>
              <a:t>Using the </a:t>
            </a:r>
            <a:r>
              <a:rPr lang="en-US" sz="2400" b="1" dirty="0"/>
              <a:t>Hide command </a:t>
            </a:r>
            <a:r>
              <a:rPr lang="en-US" sz="2400" dirty="0"/>
              <a:t>simply </a:t>
            </a:r>
            <a:r>
              <a:rPr lang="en-US" sz="2400" b="1" dirty="0"/>
              <a:t>hides </a:t>
            </a:r>
            <a:r>
              <a:rPr lang="en-US" sz="2400" dirty="0"/>
              <a:t>them from </a:t>
            </a:r>
            <a:r>
              <a:rPr lang="en-US" sz="2400" b="1" dirty="0"/>
              <a:t>view</a:t>
            </a:r>
            <a:r>
              <a:rPr lang="en-US" sz="2400" dirty="0"/>
              <a:t>, but they </a:t>
            </a:r>
            <a:r>
              <a:rPr lang="en-US" sz="2400" b="1" dirty="0"/>
              <a:t>still exist </a:t>
            </a:r>
            <a:r>
              <a:rPr lang="en-US" sz="2400" dirty="0"/>
              <a:t>in the </a:t>
            </a:r>
            <a:r>
              <a:rPr lang="en-US" sz="2400" b="1" dirty="0"/>
              <a:t>worksheet</a:t>
            </a:r>
            <a:r>
              <a:rPr lang="en-US" sz="2400" dirty="0"/>
              <a:t>.</a:t>
            </a:r>
          </a:p>
          <a:p>
            <a:pPr>
              <a:lnSpc>
                <a:spcPct val="150000"/>
              </a:lnSpc>
            </a:pPr>
            <a:r>
              <a:rPr lang="en-US" sz="2400" dirty="0"/>
              <a:t>To make hidden rows visible, select the row above and the row below the hidden row or rows and use the Unhide Rows command. </a:t>
            </a:r>
          </a:p>
          <a:p>
            <a:endParaRPr lang="en-US" dirty="0"/>
          </a:p>
        </p:txBody>
      </p:sp>
    </p:spTree>
    <p:extLst>
      <p:ext uri="{BB962C8B-B14F-4D97-AF65-F5344CB8AC3E}">
        <p14:creationId xmlns:p14="http://schemas.microsoft.com/office/powerpoint/2010/main" val="73978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7C44-59FC-4667-80BD-B581E3A8C9EE}"/>
              </a:ext>
            </a:extLst>
          </p:cNvPr>
          <p:cNvSpPr>
            <a:spLocks noGrp="1"/>
          </p:cNvSpPr>
          <p:nvPr>
            <p:ph type="title"/>
          </p:nvPr>
        </p:nvSpPr>
        <p:spPr>
          <a:xfrm>
            <a:off x="1648047" y="220073"/>
            <a:ext cx="9856565" cy="790020"/>
          </a:xfrm>
        </p:spPr>
        <p:txBody>
          <a:bodyPr/>
          <a:lstStyle/>
          <a:p>
            <a:r>
              <a:rPr lang="en-US" dirty="0"/>
              <a:t>CONTD…</a:t>
            </a:r>
          </a:p>
        </p:txBody>
      </p:sp>
      <p:sp>
        <p:nvSpPr>
          <p:cNvPr id="3" name="Content Placeholder 2">
            <a:extLst>
              <a:ext uri="{FF2B5EF4-FFF2-40B4-BE49-F238E27FC236}">
                <a16:creationId xmlns:a16="http://schemas.microsoft.com/office/drawing/2014/main" id="{D6120103-51F2-4E79-A8E3-A774E9D29DE3}"/>
              </a:ext>
            </a:extLst>
          </p:cNvPr>
          <p:cNvSpPr>
            <a:spLocks noGrp="1"/>
          </p:cNvSpPr>
          <p:nvPr>
            <p:ph idx="1"/>
          </p:nvPr>
        </p:nvSpPr>
        <p:spPr>
          <a:xfrm>
            <a:off x="1648047" y="1010093"/>
            <a:ext cx="9856565" cy="5223797"/>
          </a:xfrm>
        </p:spPr>
        <p:txBody>
          <a:bodyPr>
            <a:normAutofit lnSpcReduction="10000"/>
          </a:bodyPr>
          <a:lstStyle/>
          <a:p>
            <a:pPr>
              <a:lnSpc>
                <a:spcPct val="150000"/>
              </a:lnSpc>
            </a:pPr>
            <a:r>
              <a:rPr lang="en-US" sz="2400" dirty="0"/>
              <a:t>To </a:t>
            </a:r>
            <a:r>
              <a:rPr lang="en-US" sz="2400" b="1" dirty="0"/>
              <a:t>display hidden columns</a:t>
            </a:r>
            <a:r>
              <a:rPr lang="en-US" sz="2400" dirty="0"/>
              <a:t>, select the </a:t>
            </a:r>
            <a:r>
              <a:rPr lang="en-US" sz="2400" b="1" dirty="0"/>
              <a:t>adjacent columns </a:t>
            </a:r>
            <a:r>
              <a:rPr lang="en-US" sz="2400" dirty="0"/>
              <a:t>and </a:t>
            </a:r>
            <a:r>
              <a:rPr lang="en-US" sz="2400" b="1" dirty="0"/>
              <a:t>follow</a:t>
            </a:r>
            <a:r>
              <a:rPr lang="en-US" sz="2400" dirty="0"/>
              <a:t> the </a:t>
            </a:r>
            <a:r>
              <a:rPr lang="en-US" sz="2400" b="1" dirty="0"/>
              <a:t>same steps used </a:t>
            </a:r>
            <a:r>
              <a:rPr lang="en-US" sz="2400" dirty="0"/>
              <a:t>for </a:t>
            </a:r>
            <a:r>
              <a:rPr lang="en-US" sz="2400" b="1" dirty="0"/>
              <a:t>displaying hidden rows</a:t>
            </a:r>
            <a:r>
              <a:rPr lang="en-US" sz="2400" dirty="0"/>
              <a:t>.</a:t>
            </a:r>
          </a:p>
          <a:p>
            <a:pPr marL="0" indent="0">
              <a:lnSpc>
                <a:spcPct val="150000"/>
              </a:lnSpc>
              <a:buNone/>
            </a:pPr>
            <a:r>
              <a:rPr lang="en-US" sz="2400" b="1" dirty="0"/>
              <a:t>Transposing Rows or Columns</a:t>
            </a:r>
          </a:p>
          <a:p>
            <a:pPr>
              <a:lnSpc>
                <a:spcPct val="150000"/>
              </a:lnSpc>
            </a:pPr>
            <a:r>
              <a:rPr lang="en-US" sz="2400" b="1" dirty="0"/>
              <a:t>Transposing a row </a:t>
            </a:r>
            <a:r>
              <a:rPr lang="en-US" sz="2400" dirty="0"/>
              <a:t>or </a:t>
            </a:r>
            <a:r>
              <a:rPr lang="en-US" sz="2400" b="1" dirty="0"/>
              <a:t>column</a:t>
            </a:r>
            <a:r>
              <a:rPr lang="en-US" sz="2400" dirty="0"/>
              <a:t> causes your </a:t>
            </a:r>
            <a:r>
              <a:rPr lang="en-US" sz="2400" b="1" dirty="0"/>
              <a:t>cell data </a:t>
            </a:r>
            <a:r>
              <a:rPr lang="en-US" sz="2400" dirty="0"/>
              <a:t>to </a:t>
            </a:r>
            <a:r>
              <a:rPr lang="en-US" sz="2400" b="1" dirty="0"/>
              <a:t>change orientation</a:t>
            </a:r>
            <a:r>
              <a:rPr lang="en-US" sz="2400" dirty="0"/>
              <a:t>. </a:t>
            </a:r>
            <a:r>
              <a:rPr lang="en-US" sz="2400" b="1" dirty="0"/>
              <a:t>Row data </a:t>
            </a:r>
            <a:r>
              <a:rPr lang="en-US" sz="2400" dirty="0"/>
              <a:t>will </a:t>
            </a:r>
            <a:r>
              <a:rPr lang="en-US" sz="2400" b="1" dirty="0"/>
              <a:t>become column data</a:t>
            </a:r>
            <a:r>
              <a:rPr lang="en-US" sz="2400" dirty="0"/>
              <a:t>, and </a:t>
            </a:r>
            <a:r>
              <a:rPr lang="en-US" sz="2400" b="1" dirty="0"/>
              <a:t>column data </a:t>
            </a:r>
            <a:r>
              <a:rPr lang="en-US" sz="2400" dirty="0"/>
              <a:t>will </a:t>
            </a:r>
            <a:r>
              <a:rPr lang="en-US" sz="2400" b="1" dirty="0"/>
              <a:t>become row data</a:t>
            </a:r>
            <a:r>
              <a:rPr lang="en-US" sz="2400" dirty="0"/>
              <a:t>. </a:t>
            </a:r>
          </a:p>
          <a:p>
            <a:pPr>
              <a:lnSpc>
                <a:spcPct val="150000"/>
              </a:lnSpc>
            </a:pPr>
            <a:r>
              <a:rPr lang="en-US" sz="2400" dirty="0"/>
              <a:t>You can use the </a:t>
            </a:r>
            <a:r>
              <a:rPr lang="en-US" sz="2400" b="1" dirty="0"/>
              <a:t>Paste Special command </a:t>
            </a:r>
            <a:r>
              <a:rPr lang="en-US" sz="2400" dirty="0"/>
              <a:t>to perform this type of </a:t>
            </a:r>
            <a:r>
              <a:rPr lang="en-US" sz="2400" b="1" dirty="0"/>
              <a:t>irregular cell copying</a:t>
            </a:r>
            <a:r>
              <a:rPr lang="en-US" sz="2400" dirty="0"/>
              <a:t>. In the </a:t>
            </a:r>
            <a:r>
              <a:rPr lang="en-US" sz="2400" b="1" dirty="0"/>
              <a:t>Paste Special dialog box</a:t>
            </a:r>
            <a:r>
              <a:rPr lang="en-US" sz="2400" dirty="0"/>
              <a:t>, select the </a:t>
            </a:r>
            <a:r>
              <a:rPr lang="en-US" sz="2400" b="1" dirty="0"/>
              <a:t>Transpose check box </a:t>
            </a:r>
            <a:r>
              <a:rPr lang="en-US" sz="2400" dirty="0"/>
              <a:t>to </a:t>
            </a:r>
            <a:r>
              <a:rPr lang="en-US" sz="2400" b="1" dirty="0"/>
              <a:t>transpose row </a:t>
            </a:r>
            <a:r>
              <a:rPr lang="en-US" sz="2400" dirty="0"/>
              <a:t>or </a:t>
            </a:r>
            <a:r>
              <a:rPr lang="en-US" sz="2400" b="1" dirty="0"/>
              <a:t>column data</a:t>
            </a:r>
            <a:r>
              <a:rPr lang="en-US" sz="2400" dirty="0"/>
              <a:t>.</a:t>
            </a:r>
          </a:p>
          <a:p>
            <a:endParaRPr lang="en-US" dirty="0"/>
          </a:p>
          <a:p>
            <a:endParaRPr lang="en-US" dirty="0"/>
          </a:p>
        </p:txBody>
      </p:sp>
    </p:spTree>
    <p:extLst>
      <p:ext uri="{BB962C8B-B14F-4D97-AF65-F5344CB8AC3E}">
        <p14:creationId xmlns:p14="http://schemas.microsoft.com/office/powerpoint/2010/main" val="91559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DD56-6097-4E20-AA17-E9612E4A13EE}"/>
              </a:ext>
            </a:extLst>
          </p:cNvPr>
          <p:cNvSpPr>
            <a:spLocks noGrp="1"/>
          </p:cNvSpPr>
          <p:nvPr>
            <p:ph type="title"/>
          </p:nvPr>
        </p:nvSpPr>
        <p:spPr>
          <a:xfrm>
            <a:off x="1626781" y="230706"/>
            <a:ext cx="9877831" cy="716072"/>
          </a:xfrm>
        </p:spPr>
        <p:txBody>
          <a:bodyPr/>
          <a:lstStyle/>
          <a:p>
            <a:r>
              <a:rPr lang="en-US" dirty="0">
                <a:solidFill>
                  <a:schemeClr val="tx1"/>
                </a:solidFill>
              </a:rPr>
              <a:t>CONTD…</a:t>
            </a:r>
          </a:p>
        </p:txBody>
      </p:sp>
      <p:sp>
        <p:nvSpPr>
          <p:cNvPr id="3" name="Content Placeholder 2">
            <a:extLst>
              <a:ext uri="{FF2B5EF4-FFF2-40B4-BE49-F238E27FC236}">
                <a16:creationId xmlns:a16="http://schemas.microsoft.com/office/drawing/2014/main" id="{4494709F-5D43-4C3A-930C-2B9CE0C6A186}"/>
              </a:ext>
            </a:extLst>
          </p:cNvPr>
          <p:cNvSpPr>
            <a:spLocks noGrp="1"/>
          </p:cNvSpPr>
          <p:nvPr>
            <p:ph idx="1"/>
          </p:nvPr>
        </p:nvSpPr>
        <p:spPr>
          <a:xfrm>
            <a:off x="1626781" y="946778"/>
            <a:ext cx="9877831" cy="4964444"/>
          </a:xfrm>
        </p:spPr>
        <p:txBody>
          <a:bodyPr>
            <a:normAutofit fontScale="47500" lnSpcReduction="20000"/>
          </a:bodyPr>
          <a:lstStyle/>
          <a:p>
            <a:pPr marL="0" indent="0">
              <a:lnSpc>
                <a:spcPct val="170000"/>
              </a:lnSpc>
              <a:buNone/>
            </a:pPr>
            <a:r>
              <a:rPr lang="en-US" sz="4200" b="1" dirty="0"/>
              <a:t>STEP BY STEP Transpose Rows or Columns</a:t>
            </a:r>
          </a:p>
          <a:p>
            <a:pPr marL="900000" indent="-432000">
              <a:lnSpc>
                <a:spcPct val="170000"/>
              </a:lnSpc>
              <a:buFont typeface="+mj-lt"/>
              <a:buAutoNum type="arabicPeriod"/>
            </a:pPr>
            <a:r>
              <a:rPr lang="en-US" sz="4200" dirty="0"/>
              <a:t>Click the </a:t>
            </a:r>
            <a:r>
              <a:rPr lang="en-US" sz="4200" b="1" dirty="0"/>
              <a:t>Sheet2 tab</a:t>
            </a:r>
            <a:r>
              <a:rPr lang="en-US" sz="4200" dirty="0"/>
              <a:t>.</a:t>
            </a:r>
          </a:p>
          <a:p>
            <a:pPr marL="900000" indent="-432000">
              <a:lnSpc>
                <a:spcPct val="170000"/>
              </a:lnSpc>
              <a:buFont typeface="+mj-lt"/>
              <a:buAutoNum type="arabicPeriod"/>
            </a:pPr>
            <a:r>
              <a:rPr lang="en-US" sz="4200" dirty="0"/>
              <a:t>Select </a:t>
            </a:r>
            <a:r>
              <a:rPr lang="en-US" sz="4200" b="1" dirty="0"/>
              <a:t>rows 2 through 7</a:t>
            </a:r>
            <a:r>
              <a:rPr lang="en-US" sz="4200" dirty="0"/>
              <a:t>, and then press </a:t>
            </a:r>
            <a:r>
              <a:rPr lang="en-US" sz="4200" b="1" dirty="0" err="1"/>
              <a:t>Ctrl+C</a:t>
            </a:r>
            <a:r>
              <a:rPr lang="en-US" sz="4200" dirty="0"/>
              <a:t> to copy the data to the Clipboard. A </a:t>
            </a:r>
            <a:r>
              <a:rPr lang="en-US" sz="4200" b="1" dirty="0"/>
              <a:t>green marquee border </a:t>
            </a:r>
            <a:r>
              <a:rPr lang="en-US" sz="4200" dirty="0"/>
              <a:t>appears.</a:t>
            </a:r>
          </a:p>
          <a:p>
            <a:pPr marL="900000" indent="-432000">
              <a:lnSpc>
                <a:spcPct val="170000"/>
              </a:lnSpc>
              <a:buFont typeface="+mj-lt"/>
              <a:buAutoNum type="arabicPeriod"/>
            </a:pPr>
            <a:r>
              <a:rPr lang="en-US" sz="4200" dirty="0"/>
              <a:t>Click cell </a:t>
            </a:r>
            <a:r>
              <a:rPr lang="en-US" sz="4200" b="1" dirty="0"/>
              <a:t>A10</a:t>
            </a:r>
            <a:r>
              <a:rPr lang="en-US" sz="4200" dirty="0"/>
              <a:t>.</a:t>
            </a:r>
          </a:p>
          <a:p>
            <a:pPr marL="900000" indent="-432000">
              <a:lnSpc>
                <a:spcPct val="170000"/>
              </a:lnSpc>
              <a:buFont typeface="+mj-lt"/>
              <a:buAutoNum type="arabicPeriod"/>
            </a:pPr>
            <a:r>
              <a:rPr lang="en-US" sz="4200" dirty="0"/>
              <a:t>On the </a:t>
            </a:r>
            <a:r>
              <a:rPr lang="en-US" sz="4200" b="1" dirty="0"/>
              <a:t>Home tab</a:t>
            </a:r>
            <a:r>
              <a:rPr lang="en-US" sz="4200" dirty="0"/>
              <a:t>, in the </a:t>
            </a:r>
            <a:r>
              <a:rPr lang="en-US" sz="4200" b="1" dirty="0"/>
              <a:t>Clipboard group</a:t>
            </a:r>
            <a:r>
              <a:rPr lang="en-US" sz="4200" dirty="0"/>
              <a:t>, click the </a:t>
            </a:r>
            <a:r>
              <a:rPr lang="en-US" sz="4200" b="1" dirty="0"/>
              <a:t>Paste button arrow </a:t>
            </a:r>
            <a:r>
              <a:rPr lang="en-US" sz="4200" dirty="0"/>
              <a:t>and then select </a:t>
            </a:r>
            <a:r>
              <a:rPr lang="en-US" sz="4200" b="1" dirty="0"/>
              <a:t>Paste Special</a:t>
            </a:r>
            <a:r>
              <a:rPr lang="en-US" sz="4200" dirty="0"/>
              <a:t>. The Paste Special dialog box opens.</a:t>
            </a:r>
          </a:p>
          <a:p>
            <a:pPr marL="900000" indent="-432000">
              <a:lnSpc>
                <a:spcPct val="170000"/>
              </a:lnSpc>
              <a:buFont typeface="+mj-lt"/>
              <a:buAutoNum type="arabicPeriod"/>
            </a:pPr>
            <a:r>
              <a:rPr lang="en-US" sz="4200" dirty="0"/>
              <a:t>Check the </a:t>
            </a:r>
            <a:r>
              <a:rPr lang="en-US" sz="4200" b="1" dirty="0"/>
              <a:t>Transpose check box</a:t>
            </a:r>
            <a:r>
              <a:rPr lang="en-US" sz="4200" dirty="0"/>
              <a:t>.</a:t>
            </a:r>
          </a:p>
          <a:p>
            <a:pPr marL="0" indent="0">
              <a:buNone/>
            </a:pPr>
            <a:endParaRPr lang="en-US" dirty="0"/>
          </a:p>
        </p:txBody>
      </p:sp>
    </p:spTree>
    <p:extLst>
      <p:ext uri="{BB962C8B-B14F-4D97-AF65-F5344CB8AC3E}">
        <p14:creationId xmlns:p14="http://schemas.microsoft.com/office/powerpoint/2010/main" val="254928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732F-7C91-4D03-B2E6-9A050E1E655B}"/>
              </a:ext>
            </a:extLst>
          </p:cNvPr>
          <p:cNvSpPr>
            <a:spLocks noGrp="1"/>
          </p:cNvSpPr>
          <p:nvPr>
            <p:ph type="title"/>
          </p:nvPr>
        </p:nvSpPr>
        <p:spPr>
          <a:xfrm>
            <a:off x="1690577" y="198807"/>
            <a:ext cx="9888463" cy="747971"/>
          </a:xfrm>
        </p:spPr>
        <p:txBody>
          <a:bodyPr/>
          <a:lstStyle/>
          <a:p>
            <a:r>
              <a:rPr lang="en-US" dirty="0"/>
              <a:t>CONTD…</a:t>
            </a:r>
          </a:p>
        </p:txBody>
      </p:sp>
      <p:sp>
        <p:nvSpPr>
          <p:cNvPr id="3" name="Content Placeholder 2">
            <a:extLst>
              <a:ext uri="{FF2B5EF4-FFF2-40B4-BE49-F238E27FC236}">
                <a16:creationId xmlns:a16="http://schemas.microsoft.com/office/drawing/2014/main" id="{A5DFAE25-4F7D-4302-984F-681559C0381F}"/>
              </a:ext>
            </a:extLst>
          </p:cNvPr>
          <p:cNvSpPr>
            <a:spLocks noGrp="1"/>
          </p:cNvSpPr>
          <p:nvPr>
            <p:ph idx="1"/>
          </p:nvPr>
        </p:nvSpPr>
        <p:spPr>
          <a:xfrm>
            <a:off x="1690577" y="946778"/>
            <a:ext cx="9814035" cy="4964444"/>
          </a:xfrm>
        </p:spPr>
        <p:txBody>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6"/>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data appears 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 data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data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6"/>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Sheet1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return to the main worksheet.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6"/>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endParaRPr lang="en-US" dirty="0"/>
          </a:p>
        </p:txBody>
      </p:sp>
    </p:spTree>
    <p:extLst>
      <p:ext uri="{BB962C8B-B14F-4D97-AF65-F5344CB8AC3E}">
        <p14:creationId xmlns:p14="http://schemas.microsoft.com/office/powerpoint/2010/main" val="1604674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41AF-C12D-420C-90DF-ADA71F847147}"/>
              </a:ext>
            </a:extLst>
          </p:cNvPr>
          <p:cNvSpPr>
            <a:spLocks noGrp="1"/>
          </p:cNvSpPr>
          <p:nvPr>
            <p:ph type="title"/>
          </p:nvPr>
        </p:nvSpPr>
        <p:spPr>
          <a:xfrm>
            <a:off x="1648047" y="198807"/>
            <a:ext cx="9856565" cy="832551"/>
          </a:xfrm>
        </p:spPr>
        <p:txBody>
          <a:bodyPr/>
          <a:lstStyle/>
          <a:p>
            <a:r>
              <a:rPr lang="en-US" dirty="0"/>
              <a:t>CONTD…</a:t>
            </a:r>
          </a:p>
        </p:txBody>
      </p:sp>
      <p:sp>
        <p:nvSpPr>
          <p:cNvPr id="3" name="Content Placeholder 2">
            <a:extLst>
              <a:ext uri="{FF2B5EF4-FFF2-40B4-BE49-F238E27FC236}">
                <a16:creationId xmlns:a16="http://schemas.microsoft.com/office/drawing/2014/main" id="{84CB5988-58D8-4736-B20D-0BB2EFAC0417}"/>
              </a:ext>
            </a:extLst>
          </p:cNvPr>
          <p:cNvSpPr>
            <a:spLocks noGrp="1"/>
          </p:cNvSpPr>
          <p:nvPr>
            <p:ph idx="1"/>
          </p:nvPr>
        </p:nvSpPr>
        <p:spPr>
          <a:xfrm>
            <a:off x="1648047" y="1031357"/>
            <a:ext cx="9856565" cy="5358809"/>
          </a:xfrm>
        </p:spPr>
        <p:txBody>
          <a:bodyPr>
            <a:noAutofit/>
          </a:bodyPr>
          <a:lstStyle/>
          <a:p>
            <a:pPr marL="0" indent="0">
              <a:lnSpc>
                <a:spcPct val="150000"/>
              </a:lnSpc>
              <a:buNone/>
            </a:pPr>
            <a:r>
              <a:rPr lang="en-US" sz="2400" b="1" dirty="0"/>
              <a:t>USING THEMES</a:t>
            </a:r>
          </a:p>
          <a:p>
            <a:pPr>
              <a:lnSpc>
                <a:spcPct val="150000"/>
              </a:lnSpc>
            </a:pPr>
            <a:r>
              <a:rPr lang="en-US" sz="2400" dirty="0"/>
              <a:t>A </a:t>
            </a:r>
            <a:r>
              <a:rPr lang="en-US" sz="2400" b="1" dirty="0"/>
              <a:t>document theme </a:t>
            </a:r>
            <a:r>
              <a:rPr lang="en-US" sz="2400" dirty="0"/>
              <a:t>is a </a:t>
            </a:r>
            <a:r>
              <a:rPr lang="en-US" sz="2400" b="1" dirty="0"/>
              <a:t>predefined set of colors</a:t>
            </a:r>
            <a:r>
              <a:rPr lang="en-US" sz="2400" dirty="0"/>
              <a:t>, </a:t>
            </a:r>
            <a:r>
              <a:rPr lang="en-US" sz="2400" b="1" dirty="0"/>
              <a:t>fonts</a:t>
            </a:r>
            <a:r>
              <a:rPr lang="en-US" sz="2400" dirty="0"/>
              <a:t>, and </a:t>
            </a:r>
            <a:r>
              <a:rPr lang="en-US" sz="2400" b="1" dirty="0"/>
              <a:t>effects</a:t>
            </a:r>
            <a:r>
              <a:rPr lang="en-US" sz="2400" dirty="0"/>
              <a:t> that can be </a:t>
            </a:r>
            <a:r>
              <a:rPr lang="en-US" sz="2400" b="1" dirty="0"/>
              <a:t>applied </a:t>
            </a:r>
            <a:r>
              <a:rPr lang="en-US" sz="2400" dirty="0"/>
              <a:t>to a </a:t>
            </a:r>
            <a:r>
              <a:rPr lang="en-US" sz="2400" b="1" dirty="0"/>
              <a:t>workbook</a:t>
            </a:r>
            <a:r>
              <a:rPr lang="en-US" sz="2400" dirty="0"/>
              <a:t>. </a:t>
            </a:r>
          </a:p>
          <a:p>
            <a:pPr>
              <a:lnSpc>
                <a:spcPct val="150000"/>
              </a:lnSpc>
            </a:pPr>
            <a:r>
              <a:rPr lang="en-US" sz="2400" dirty="0"/>
              <a:t>You can use document themes to </a:t>
            </a:r>
            <a:r>
              <a:rPr lang="en-US" sz="2400" b="1" dirty="0"/>
              <a:t>easily format </a:t>
            </a:r>
            <a:r>
              <a:rPr lang="en-US" sz="2400" dirty="0"/>
              <a:t>an </a:t>
            </a:r>
            <a:r>
              <a:rPr lang="en-US" sz="2400" b="1" dirty="0"/>
              <a:t>entire document </a:t>
            </a:r>
            <a:r>
              <a:rPr lang="en-US" sz="2400" dirty="0"/>
              <a:t>and give it a </a:t>
            </a:r>
            <a:r>
              <a:rPr lang="en-US" sz="2400" b="1" dirty="0"/>
              <a:t>fresh</a:t>
            </a:r>
            <a:r>
              <a:rPr lang="en-US" sz="2400" dirty="0"/>
              <a:t>, </a:t>
            </a:r>
            <a:r>
              <a:rPr lang="en-US" sz="2400" b="1" dirty="0"/>
              <a:t>professional look</a:t>
            </a:r>
            <a:r>
              <a:rPr lang="en-US" sz="2400" dirty="0"/>
              <a:t>. </a:t>
            </a:r>
          </a:p>
          <a:p>
            <a:pPr>
              <a:lnSpc>
                <a:spcPct val="150000"/>
              </a:lnSpc>
            </a:pPr>
            <a:r>
              <a:rPr lang="en-US" sz="2400" dirty="0"/>
              <a:t>Themes are also used in other Office applications, such as Microsoft Word and Microsoft PowerPoint, enabling you to give all your Office documents a </a:t>
            </a:r>
            <a:r>
              <a:rPr lang="en-US" sz="2400" b="1" dirty="0"/>
              <a:t>uniform look </a:t>
            </a:r>
            <a:r>
              <a:rPr lang="en-US" sz="2400" dirty="0"/>
              <a:t>in terms of </a:t>
            </a:r>
            <a:r>
              <a:rPr lang="en-US" sz="2400" b="1" dirty="0"/>
              <a:t>colors</a:t>
            </a:r>
            <a:r>
              <a:rPr lang="en-US" sz="2400" dirty="0"/>
              <a:t>, </a:t>
            </a:r>
            <a:r>
              <a:rPr lang="en-US" sz="2400" b="1" dirty="0"/>
              <a:t>fonts</a:t>
            </a:r>
            <a:r>
              <a:rPr lang="en-US" sz="2400" dirty="0"/>
              <a:t>, and </a:t>
            </a:r>
            <a:r>
              <a:rPr lang="en-US" sz="2400" b="1" dirty="0"/>
              <a:t>effects</a:t>
            </a:r>
            <a:r>
              <a:rPr lang="en-US" sz="2400" dirty="0"/>
              <a:t>. </a:t>
            </a:r>
          </a:p>
        </p:txBody>
      </p:sp>
    </p:spTree>
    <p:extLst>
      <p:ext uri="{BB962C8B-B14F-4D97-AF65-F5344CB8AC3E}">
        <p14:creationId xmlns:p14="http://schemas.microsoft.com/office/powerpoint/2010/main" val="3892069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8CAE-7C9F-4F3A-A53A-1FD319C26D07}"/>
              </a:ext>
            </a:extLst>
          </p:cNvPr>
          <p:cNvSpPr>
            <a:spLocks noGrp="1"/>
          </p:cNvSpPr>
          <p:nvPr>
            <p:ph type="title"/>
          </p:nvPr>
        </p:nvSpPr>
        <p:spPr>
          <a:xfrm>
            <a:off x="1605515" y="209441"/>
            <a:ext cx="9899097" cy="832550"/>
          </a:xfrm>
        </p:spPr>
        <p:txBody>
          <a:bodyPr/>
          <a:lstStyle/>
          <a:p>
            <a:r>
              <a:rPr lang="en-US" dirty="0"/>
              <a:t>CONTD…</a:t>
            </a:r>
          </a:p>
        </p:txBody>
      </p:sp>
      <p:sp>
        <p:nvSpPr>
          <p:cNvPr id="3" name="Content Placeholder 2">
            <a:extLst>
              <a:ext uri="{FF2B5EF4-FFF2-40B4-BE49-F238E27FC236}">
                <a16:creationId xmlns:a16="http://schemas.microsoft.com/office/drawing/2014/main" id="{1B4D734B-4E57-4278-9086-BA7F4D276C4C}"/>
              </a:ext>
            </a:extLst>
          </p:cNvPr>
          <p:cNvSpPr>
            <a:spLocks noGrp="1"/>
          </p:cNvSpPr>
          <p:nvPr>
            <p:ph idx="1"/>
          </p:nvPr>
        </p:nvSpPr>
        <p:spPr>
          <a:xfrm>
            <a:off x="1605515" y="1041991"/>
            <a:ext cx="9899097" cy="486923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Effects, such 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shadows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effectLst/>
                <a:uLnTx/>
                <a:uFillTx/>
                <a:latin typeface="Century Gothic" panose="020B0502020202020204"/>
                <a:ea typeface="+mn-ea"/>
                <a:cs typeface="+mn-cs"/>
              </a:rPr>
              <a:t>bevels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modify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appearance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 object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has several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predefined document themes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When you apply a theme to a workbook,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colors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fonts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effects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contained within that theme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replace any styles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were already applied to cells or ranges.</a:t>
            </a:r>
          </a:p>
          <a:p>
            <a:pPr marL="0" indent="0">
              <a:buNone/>
            </a:pPr>
            <a:endParaRPr lang="en-US" dirty="0"/>
          </a:p>
        </p:txBody>
      </p:sp>
    </p:spTree>
    <p:extLst>
      <p:ext uri="{BB962C8B-B14F-4D97-AF65-F5344CB8AC3E}">
        <p14:creationId xmlns:p14="http://schemas.microsoft.com/office/powerpoint/2010/main" val="3691427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6618-6E3B-46E4-B157-BEDD78846507}"/>
              </a:ext>
            </a:extLst>
          </p:cNvPr>
          <p:cNvSpPr>
            <a:spLocks noGrp="1"/>
          </p:cNvSpPr>
          <p:nvPr>
            <p:ph type="title"/>
          </p:nvPr>
        </p:nvSpPr>
        <p:spPr>
          <a:xfrm>
            <a:off x="1648047" y="306333"/>
            <a:ext cx="9856565" cy="725025"/>
          </a:xfrm>
        </p:spPr>
        <p:txBody>
          <a:bodyPr/>
          <a:lstStyle/>
          <a:p>
            <a:r>
              <a:rPr lang="en-US" dirty="0"/>
              <a:t>CONTD…</a:t>
            </a:r>
          </a:p>
        </p:txBody>
      </p:sp>
      <p:sp>
        <p:nvSpPr>
          <p:cNvPr id="3" name="Content Placeholder 2">
            <a:extLst>
              <a:ext uri="{FF2B5EF4-FFF2-40B4-BE49-F238E27FC236}">
                <a16:creationId xmlns:a16="http://schemas.microsoft.com/office/drawing/2014/main" id="{4787DB15-E29E-487E-ADFD-28E5375C5922}"/>
              </a:ext>
            </a:extLst>
          </p:cNvPr>
          <p:cNvSpPr>
            <a:spLocks noGrp="1"/>
          </p:cNvSpPr>
          <p:nvPr>
            <p:ph idx="1"/>
          </p:nvPr>
        </p:nvSpPr>
        <p:spPr>
          <a:xfrm>
            <a:off x="1648047" y="1031358"/>
            <a:ext cx="9856565" cy="5178056"/>
          </a:xfrm>
        </p:spPr>
        <p:txBody>
          <a:bodyPr>
            <a:noAutofit/>
          </a:bodyPr>
          <a:lstStyle/>
          <a:p>
            <a:pPr marL="0" indent="0">
              <a:lnSpc>
                <a:spcPct val="150000"/>
              </a:lnSpc>
              <a:buNone/>
            </a:pPr>
            <a:r>
              <a:rPr lang="en-US" sz="2400" b="1" dirty="0"/>
              <a:t>STEP BY STEP Choose a Theme for a Workbook</a:t>
            </a:r>
            <a:endParaRPr lang="en-US" sz="2400" dirty="0"/>
          </a:p>
          <a:p>
            <a:pPr marL="914400" lvl="1" indent="-457200">
              <a:lnSpc>
                <a:spcPct val="150000"/>
              </a:lnSpc>
              <a:buFont typeface="+mj-lt"/>
              <a:buAutoNum type="arabicPeriod"/>
            </a:pPr>
            <a:r>
              <a:rPr lang="en-US" sz="2400" dirty="0"/>
              <a:t>OPEN the </a:t>
            </a:r>
            <a:r>
              <a:rPr lang="en-US" sz="2400" b="1" dirty="0">
                <a:solidFill>
                  <a:srgbClr val="FF0000"/>
                </a:solidFill>
              </a:rPr>
              <a:t>Speedy’s Messenger Theme </a:t>
            </a:r>
            <a:r>
              <a:rPr lang="en-US" sz="2400" dirty="0"/>
              <a:t>data file.</a:t>
            </a:r>
          </a:p>
          <a:p>
            <a:pPr marL="914400" lvl="1" indent="-457200">
              <a:lnSpc>
                <a:spcPct val="150000"/>
              </a:lnSpc>
              <a:buFont typeface="+mj-lt"/>
              <a:buAutoNum type="arabicPeriod"/>
            </a:pPr>
            <a:r>
              <a:rPr lang="en-US" sz="2400" dirty="0"/>
              <a:t>With </a:t>
            </a:r>
            <a:r>
              <a:rPr lang="en-US" sz="2400" b="1" dirty="0"/>
              <a:t>Sheet1 active</a:t>
            </a:r>
            <a:r>
              <a:rPr lang="en-US" sz="2400" dirty="0"/>
              <a:t>, click cell </a:t>
            </a:r>
            <a:r>
              <a:rPr lang="en-US" sz="2400" b="1" dirty="0"/>
              <a:t>A3</a:t>
            </a:r>
            <a:r>
              <a:rPr lang="en-US" sz="2400" dirty="0"/>
              <a:t>.</a:t>
            </a:r>
          </a:p>
          <a:p>
            <a:pPr marL="914400" lvl="1" indent="-457200">
              <a:lnSpc>
                <a:spcPct val="150000"/>
              </a:lnSpc>
              <a:buFont typeface="+mj-lt"/>
              <a:buAutoNum type="arabicPeriod"/>
            </a:pPr>
            <a:r>
              <a:rPr lang="en-US" sz="2400" dirty="0"/>
              <a:t>On the </a:t>
            </a:r>
            <a:r>
              <a:rPr lang="en-US" sz="2400" b="1" dirty="0"/>
              <a:t>Home tab</a:t>
            </a:r>
            <a:r>
              <a:rPr lang="en-US" sz="2400" dirty="0"/>
              <a:t>, in the </a:t>
            </a:r>
            <a:r>
              <a:rPr lang="en-US" sz="2400" b="1" dirty="0"/>
              <a:t>Styles group</a:t>
            </a:r>
            <a:r>
              <a:rPr lang="en-US" sz="2400" dirty="0"/>
              <a:t>, click the </a:t>
            </a:r>
            <a:r>
              <a:rPr lang="en-US" sz="2400" b="1" dirty="0"/>
              <a:t>Cell Styles button arrow</a:t>
            </a:r>
            <a:r>
              <a:rPr lang="en-US" sz="2400" dirty="0"/>
              <a:t> and then select </a:t>
            </a:r>
            <a:r>
              <a:rPr lang="en-US" sz="2400" b="1" dirty="0"/>
              <a:t>20% - Accent4</a:t>
            </a:r>
            <a:r>
              <a:rPr lang="en-US" sz="2400" dirty="0"/>
              <a:t>. </a:t>
            </a:r>
          </a:p>
          <a:p>
            <a:pPr lvl="2">
              <a:lnSpc>
                <a:spcPct val="150000"/>
              </a:lnSpc>
            </a:pPr>
            <a:r>
              <a:rPr lang="en-US" sz="2200" dirty="0"/>
              <a:t>A </a:t>
            </a:r>
            <a:r>
              <a:rPr lang="en-US" sz="2200" b="1" dirty="0"/>
              <a:t>light purple background </a:t>
            </a:r>
            <a:r>
              <a:rPr lang="en-US" sz="2200" dirty="0"/>
              <a:t>is applied to the cell range.</a:t>
            </a:r>
          </a:p>
          <a:p>
            <a:pPr lvl="2">
              <a:lnSpc>
                <a:spcPct val="150000"/>
              </a:lnSpc>
            </a:pPr>
            <a:r>
              <a:rPr lang="en-US" sz="2200" b="1" dirty="0"/>
              <a:t>Font size </a:t>
            </a:r>
            <a:r>
              <a:rPr lang="en-US" sz="2200" dirty="0"/>
              <a:t>is </a:t>
            </a:r>
            <a:r>
              <a:rPr lang="en-US" sz="2200" b="1" dirty="0"/>
              <a:t>reduced</a:t>
            </a:r>
            <a:r>
              <a:rPr lang="en-US" sz="2200" dirty="0"/>
              <a:t>, and  </a:t>
            </a:r>
          </a:p>
          <a:p>
            <a:pPr lvl="2">
              <a:lnSpc>
                <a:spcPct val="150000"/>
              </a:lnSpc>
            </a:pPr>
            <a:r>
              <a:rPr lang="en-US" sz="2200" b="1" dirty="0"/>
              <a:t>Font color </a:t>
            </a:r>
            <a:r>
              <a:rPr lang="en-US" sz="2200" dirty="0"/>
              <a:t>changes to </a:t>
            </a:r>
            <a:r>
              <a:rPr lang="en-US" sz="2200" b="1" dirty="0"/>
              <a:t>black.</a:t>
            </a:r>
          </a:p>
        </p:txBody>
      </p:sp>
    </p:spTree>
    <p:extLst>
      <p:ext uri="{BB962C8B-B14F-4D97-AF65-F5344CB8AC3E}">
        <p14:creationId xmlns:p14="http://schemas.microsoft.com/office/powerpoint/2010/main" val="12509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9802-C9DB-40EB-81F5-6EEFC16CC20E}"/>
              </a:ext>
            </a:extLst>
          </p:cNvPr>
          <p:cNvSpPr>
            <a:spLocks noGrp="1"/>
          </p:cNvSpPr>
          <p:nvPr>
            <p:ph type="title"/>
          </p:nvPr>
        </p:nvSpPr>
        <p:spPr>
          <a:xfrm>
            <a:off x="1658679" y="306333"/>
            <a:ext cx="9845933" cy="725025"/>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8D43D0A3-C92C-4719-BC0B-4E88DBEEFEDC}"/>
              </a:ext>
            </a:extLst>
          </p:cNvPr>
          <p:cNvSpPr>
            <a:spLocks noGrp="1"/>
          </p:cNvSpPr>
          <p:nvPr>
            <p:ph idx="1"/>
          </p:nvPr>
        </p:nvSpPr>
        <p:spPr>
          <a:xfrm>
            <a:off x="1658679" y="1031358"/>
            <a:ext cx="9845933" cy="4879864"/>
          </a:xfrm>
        </p:spPr>
        <p:txBody>
          <a:bodyPr>
            <a:normAutofit/>
          </a:bodyPr>
          <a:lstStyle/>
          <a:p>
            <a:r>
              <a:rPr lang="en-US" sz="2400" b="1" dirty="0"/>
              <a:t>Home</a:t>
            </a:r>
            <a:r>
              <a:rPr lang="en-US" sz="2400" dirty="0"/>
              <a:t> and </a:t>
            </a:r>
            <a:r>
              <a:rPr lang="en-US" sz="2400" b="1" dirty="0"/>
              <a:t>Page Layout Tabs</a:t>
            </a:r>
            <a:r>
              <a:rPr lang="en-US" sz="2400" dirty="0"/>
              <a:t>.</a:t>
            </a:r>
          </a:p>
          <a:p>
            <a:pPr marL="0" indent="0">
              <a:buNone/>
            </a:pPr>
            <a:endParaRPr lang="en-US" sz="2400" dirty="0"/>
          </a:p>
        </p:txBody>
      </p:sp>
      <p:pic>
        <p:nvPicPr>
          <p:cNvPr id="4" name="Picture 3">
            <a:extLst>
              <a:ext uri="{FF2B5EF4-FFF2-40B4-BE49-F238E27FC236}">
                <a16:creationId xmlns:a16="http://schemas.microsoft.com/office/drawing/2014/main" id="{A575E8E1-599A-4165-BE45-D43554399BA8}"/>
              </a:ext>
            </a:extLst>
          </p:cNvPr>
          <p:cNvPicPr>
            <a:picLocks noChangeAspect="1"/>
          </p:cNvPicPr>
          <p:nvPr/>
        </p:nvPicPr>
        <p:blipFill>
          <a:blip r:embed="rId2"/>
          <a:stretch>
            <a:fillRect/>
          </a:stretch>
        </p:blipFill>
        <p:spPr>
          <a:xfrm>
            <a:off x="2525310" y="1868249"/>
            <a:ext cx="7301947" cy="2531165"/>
          </a:xfrm>
          <a:prstGeom prst="rect">
            <a:avLst/>
          </a:prstGeom>
        </p:spPr>
      </p:pic>
    </p:spTree>
    <p:extLst>
      <p:ext uri="{BB962C8B-B14F-4D97-AF65-F5344CB8AC3E}">
        <p14:creationId xmlns:p14="http://schemas.microsoft.com/office/powerpoint/2010/main" val="967024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84F-29B4-4280-997E-609F17E418CB}"/>
              </a:ext>
            </a:extLst>
          </p:cNvPr>
          <p:cNvSpPr>
            <a:spLocks noGrp="1"/>
          </p:cNvSpPr>
          <p:nvPr>
            <p:ph type="title"/>
          </p:nvPr>
        </p:nvSpPr>
        <p:spPr>
          <a:xfrm>
            <a:off x="1594884" y="209440"/>
            <a:ext cx="9909728" cy="737338"/>
          </a:xfrm>
        </p:spPr>
        <p:txBody>
          <a:bodyPr/>
          <a:lstStyle/>
          <a:p>
            <a:r>
              <a:rPr lang="en-US" dirty="0"/>
              <a:t>CONTD…</a:t>
            </a:r>
          </a:p>
        </p:txBody>
      </p:sp>
      <p:sp>
        <p:nvSpPr>
          <p:cNvPr id="3" name="Content Placeholder 2">
            <a:extLst>
              <a:ext uri="{FF2B5EF4-FFF2-40B4-BE49-F238E27FC236}">
                <a16:creationId xmlns:a16="http://schemas.microsoft.com/office/drawing/2014/main" id="{7176900F-AF13-49DB-A934-BE9E7A4EBBD0}"/>
              </a:ext>
            </a:extLst>
          </p:cNvPr>
          <p:cNvSpPr>
            <a:spLocks noGrp="1"/>
          </p:cNvSpPr>
          <p:nvPr>
            <p:ph idx="1"/>
          </p:nvPr>
        </p:nvSpPr>
        <p:spPr>
          <a:xfrm>
            <a:off x="1594884" y="946778"/>
            <a:ext cx="9909728" cy="4964444"/>
          </a:xfrm>
        </p:spPr>
        <p:txBody>
          <a:bodyPr>
            <a:normAutofit fontScale="92500"/>
          </a:bodyPr>
          <a:lstStyle/>
          <a:p>
            <a:pPr marL="971550" marR="0" lvl="1" indent="-51435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in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Themes group</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Themes button arrow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open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Themes gallery</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Several built-in themes appear in the gallery.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your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mouse pointer over each theme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see its effect on the underlying worksheet, which is referred to as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Live Preview</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71550" marR="0" lvl="1" indent="-51435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Find and select the </a:t>
            </a:r>
            <a:r>
              <a:rPr lang="en-US" sz="2600" b="1" dirty="0">
                <a:solidFill>
                  <a:prstClr val="black">
                    <a:lumMod val="75000"/>
                    <a:lumOff val="25000"/>
                  </a:prstClr>
                </a:solidFill>
                <a:latin typeface="Century Gothic" panose="020B0502020202020204"/>
              </a:rPr>
              <a:t>Damask</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theme</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just changed the default document theme to the </a:t>
            </a:r>
            <a:r>
              <a:rPr lang="en-US" sz="2600" dirty="0">
                <a:solidFill>
                  <a:prstClr val="black">
                    <a:lumMod val="75000"/>
                    <a:lumOff val="25000"/>
                  </a:prstClr>
                </a:solidFill>
                <a:latin typeface="Century Gothic" panose="020B0502020202020204"/>
              </a:rPr>
              <a:t>Damask</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theme. </a:t>
            </a:r>
          </a:p>
          <a:p>
            <a:endParaRPr lang="en-US" dirty="0"/>
          </a:p>
        </p:txBody>
      </p:sp>
    </p:spTree>
    <p:extLst>
      <p:ext uri="{BB962C8B-B14F-4D97-AF65-F5344CB8AC3E}">
        <p14:creationId xmlns:p14="http://schemas.microsoft.com/office/powerpoint/2010/main" val="24902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1E58-3758-4068-9166-B0386AC4AF0C}"/>
              </a:ext>
            </a:extLst>
          </p:cNvPr>
          <p:cNvSpPr>
            <a:spLocks noGrp="1"/>
          </p:cNvSpPr>
          <p:nvPr>
            <p:ph type="title"/>
          </p:nvPr>
        </p:nvSpPr>
        <p:spPr>
          <a:xfrm>
            <a:off x="1640156" y="166910"/>
            <a:ext cx="8911687" cy="779868"/>
          </a:xfrm>
        </p:spPr>
        <p:txBody>
          <a:bodyPr/>
          <a:lstStyle/>
          <a:p>
            <a:r>
              <a:rPr lang="en-US" dirty="0"/>
              <a:t>CONTD…</a:t>
            </a:r>
          </a:p>
        </p:txBody>
      </p:sp>
      <p:sp>
        <p:nvSpPr>
          <p:cNvPr id="3" name="Content Placeholder 2">
            <a:extLst>
              <a:ext uri="{FF2B5EF4-FFF2-40B4-BE49-F238E27FC236}">
                <a16:creationId xmlns:a16="http://schemas.microsoft.com/office/drawing/2014/main" id="{DB72109C-0806-45CC-8971-58D25AAF50AA}"/>
              </a:ext>
            </a:extLst>
          </p:cNvPr>
          <p:cNvSpPr>
            <a:spLocks noGrp="1"/>
          </p:cNvSpPr>
          <p:nvPr>
            <p:ph idx="1"/>
          </p:nvPr>
        </p:nvSpPr>
        <p:spPr>
          <a:xfrm>
            <a:off x="1640156" y="946778"/>
            <a:ext cx="9864456" cy="4964444"/>
          </a:xfrm>
        </p:spPr>
        <p:txBody>
          <a:bodyPr>
            <a:noAutofit/>
          </a:bodyPr>
          <a:lstStyle/>
          <a:p>
            <a:pPr marL="1143000" marR="0" lvl="2"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font</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subheadings</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general data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changed from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Calibri</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Rockwell</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background</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2</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changed 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different colors</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endParaRPr lang="en-US" sz="2400" dirty="0"/>
          </a:p>
          <a:p>
            <a:pPr marL="914400" lvl="1" indent="-457200">
              <a:lnSpc>
                <a:spcPct val="150000"/>
              </a:lnSpc>
              <a:buFont typeface="+mj-lt"/>
              <a:buAutoNum type="arabicPeriod" startAt="6"/>
            </a:pPr>
            <a:r>
              <a:rPr lang="en-US" sz="2400" dirty="0"/>
              <a:t>Click </a:t>
            </a:r>
            <a:r>
              <a:rPr lang="en-US" sz="2400" b="1" dirty="0"/>
              <a:t>Sheet2</a:t>
            </a:r>
            <a:r>
              <a:rPr lang="en-US" sz="2400" dirty="0"/>
              <a:t>. Notice that the </a:t>
            </a:r>
            <a:r>
              <a:rPr lang="en-US" sz="2400" b="1" dirty="0"/>
              <a:t>font</a:t>
            </a:r>
            <a:r>
              <a:rPr lang="en-US" sz="2400" dirty="0"/>
              <a:t> changed on that sheet as well.</a:t>
            </a:r>
          </a:p>
          <a:p>
            <a:pPr marL="914400" lvl="1" indent="-457200">
              <a:lnSpc>
                <a:spcPct val="150000"/>
              </a:lnSpc>
              <a:buFont typeface="+mj-lt"/>
              <a:buAutoNum type="arabicPeriod" startAt="6"/>
            </a:pPr>
            <a:r>
              <a:rPr lang="en-US" sz="2400" dirty="0"/>
              <a:t>Click </a:t>
            </a:r>
            <a:r>
              <a:rPr lang="en-US" sz="2400" b="1" dirty="0"/>
              <a:t>Sheet1</a:t>
            </a:r>
            <a:r>
              <a:rPr lang="en-US" sz="2400" dirty="0"/>
              <a:t> to return to the </a:t>
            </a:r>
            <a:r>
              <a:rPr lang="en-US" sz="2400" b="1" dirty="0"/>
              <a:t>main worksheet</a:t>
            </a:r>
            <a:r>
              <a:rPr lang="en-US" sz="2400" dirty="0"/>
              <a:t>. Click the </a:t>
            </a:r>
            <a:r>
              <a:rPr lang="en-US" sz="2400" b="1" dirty="0"/>
              <a:t>Home tab</a:t>
            </a:r>
            <a:r>
              <a:rPr lang="en-US" sz="2400" dirty="0"/>
              <a:t>, and then in the </a:t>
            </a:r>
            <a:r>
              <a:rPr lang="en-US" sz="2400" b="1" dirty="0"/>
              <a:t>Styles group</a:t>
            </a:r>
            <a:r>
              <a:rPr lang="en-US" sz="2400" dirty="0"/>
              <a:t>, click the </a:t>
            </a:r>
            <a:r>
              <a:rPr lang="en-US" sz="2400" b="1" dirty="0"/>
              <a:t>Cell Styles button arrow </a:t>
            </a:r>
            <a:r>
              <a:rPr lang="en-US" sz="2400" dirty="0"/>
              <a:t>to display the </a:t>
            </a:r>
            <a:r>
              <a:rPr lang="en-US" sz="2400" b="1" dirty="0"/>
              <a:t>Cell Styles gallery</a:t>
            </a:r>
            <a:r>
              <a:rPr lang="en-US" sz="2400" dirty="0"/>
              <a:t>. </a:t>
            </a:r>
          </a:p>
        </p:txBody>
      </p:sp>
    </p:spTree>
    <p:extLst>
      <p:ext uri="{BB962C8B-B14F-4D97-AF65-F5344CB8AC3E}">
        <p14:creationId xmlns:p14="http://schemas.microsoft.com/office/powerpoint/2010/main" val="2255022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E040-4BE6-4D7A-8AEB-AFAC142CB79D}"/>
              </a:ext>
            </a:extLst>
          </p:cNvPr>
          <p:cNvSpPr>
            <a:spLocks noGrp="1"/>
          </p:cNvSpPr>
          <p:nvPr>
            <p:ph type="title"/>
          </p:nvPr>
        </p:nvSpPr>
        <p:spPr>
          <a:xfrm>
            <a:off x="1640156" y="188176"/>
            <a:ext cx="8911687" cy="758602"/>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59FC250E-0E26-4652-9656-7AAA060A6E42}"/>
              </a:ext>
            </a:extLst>
          </p:cNvPr>
          <p:cNvSpPr>
            <a:spLocks noGrp="1"/>
          </p:cNvSpPr>
          <p:nvPr>
            <p:ph idx="1"/>
          </p:nvPr>
        </p:nvSpPr>
        <p:spPr>
          <a:xfrm>
            <a:off x="1640156" y="946778"/>
            <a:ext cx="9864456" cy="4964444"/>
          </a:xfrm>
        </p:spPr>
        <p:txBody>
          <a:bodyPr/>
          <a:lstStyle/>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Notice that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color schemes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various groups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have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is because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document theme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has been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applied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several built-in cell styles were created using theme fonts and colors.</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8"/>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endParaRPr lang="en-US" dirty="0"/>
          </a:p>
        </p:txBody>
      </p:sp>
    </p:spTree>
    <p:extLst>
      <p:ext uri="{BB962C8B-B14F-4D97-AF65-F5344CB8AC3E}">
        <p14:creationId xmlns:p14="http://schemas.microsoft.com/office/powerpoint/2010/main" val="864905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443A-F140-451B-8FCD-D6730AC6EBF1}"/>
              </a:ext>
            </a:extLst>
          </p:cNvPr>
          <p:cNvSpPr>
            <a:spLocks noGrp="1"/>
          </p:cNvSpPr>
          <p:nvPr>
            <p:ph type="title"/>
          </p:nvPr>
        </p:nvSpPr>
        <p:spPr>
          <a:xfrm>
            <a:off x="1637414" y="198808"/>
            <a:ext cx="9867198" cy="779387"/>
          </a:xfrm>
        </p:spPr>
        <p:txBody>
          <a:bodyPr/>
          <a:lstStyle/>
          <a:p>
            <a:r>
              <a:rPr lang="en-US" dirty="0"/>
              <a:t>CONTD…</a:t>
            </a:r>
          </a:p>
        </p:txBody>
      </p:sp>
      <p:sp>
        <p:nvSpPr>
          <p:cNvPr id="3" name="Content Placeholder 2">
            <a:extLst>
              <a:ext uri="{FF2B5EF4-FFF2-40B4-BE49-F238E27FC236}">
                <a16:creationId xmlns:a16="http://schemas.microsoft.com/office/drawing/2014/main" id="{9C7AC3DA-69D3-41E8-9CDA-3CF539903F1F}"/>
              </a:ext>
            </a:extLst>
          </p:cNvPr>
          <p:cNvSpPr>
            <a:spLocks noGrp="1"/>
          </p:cNvSpPr>
          <p:nvPr>
            <p:ph idx="1"/>
          </p:nvPr>
        </p:nvSpPr>
        <p:spPr>
          <a:xfrm>
            <a:off x="1637414" y="978195"/>
            <a:ext cx="9867198" cy="5295014"/>
          </a:xfrm>
        </p:spPr>
        <p:txBody>
          <a:bodyPr>
            <a:noAutofit/>
          </a:bodyPr>
          <a:lstStyle/>
          <a:p>
            <a:pPr>
              <a:lnSpc>
                <a:spcPct val="150000"/>
              </a:lnSpc>
            </a:pPr>
            <a:r>
              <a:rPr lang="en-US" sz="2400" dirty="0"/>
              <a:t>The </a:t>
            </a:r>
            <a:r>
              <a:rPr lang="en-US" sz="2400" b="1" dirty="0"/>
              <a:t>default document theme </a:t>
            </a:r>
            <a:r>
              <a:rPr lang="en-US" sz="2400" dirty="0"/>
              <a:t>in Excel 2016 is named </a:t>
            </a:r>
            <a:r>
              <a:rPr lang="en-US" sz="2400" b="1" dirty="0"/>
              <a:t>Office</a:t>
            </a:r>
            <a:r>
              <a:rPr lang="en-US" sz="2400" dirty="0"/>
              <a:t>. Document themes are consistent in all Microsoft Office 2016 programs.</a:t>
            </a:r>
          </a:p>
          <a:p>
            <a:pPr>
              <a:lnSpc>
                <a:spcPct val="150000"/>
              </a:lnSpc>
            </a:pPr>
            <a:r>
              <a:rPr lang="en-US" sz="2400" dirty="0"/>
              <a:t>Applying a </a:t>
            </a:r>
            <a:r>
              <a:rPr lang="en-US" sz="2400" b="1" dirty="0"/>
              <a:t>new theme changes fonts </a:t>
            </a:r>
            <a:r>
              <a:rPr lang="en-US" sz="2400" dirty="0"/>
              <a:t>and </a:t>
            </a:r>
            <a:r>
              <a:rPr lang="en-US" sz="2400" b="1" dirty="0"/>
              <a:t>colors</a:t>
            </a:r>
            <a:r>
              <a:rPr lang="en-US" sz="2400" dirty="0"/>
              <a:t>, and the </a:t>
            </a:r>
            <a:r>
              <a:rPr lang="en-US" sz="2400" b="1" dirty="0"/>
              <a:t>color of shapes </a:t>
            </a:r>
            <a:r>
              <a:rPr lang="en-US" sz="2400" dirty="0"/>
              <a:t>and </a:t>
            </a:r>
            <a:r>
              <a:rPr lang="en-US" sz="2400" b="1" dirty="0"/>
              <a:t>SmartArt</a:t>
            </a:r>
            <a:r>
              <a:rPr lang="en-US" sz="2400" dirty="0"/>
              <a:t>, </a:t>
            </a:r>
            <a:r>
              <a:rPr lang="en-US" sz="2400" b="1" dirty="0"/>
              <a:t>tables</a:t>
            </a:r>
            <a:r>
              <a:rPr lang="en-US" sz="2400" dirty="0"/>
              <a:t>, </a:t>
            </a:r>
            <a:r>
              <a:rPr lang="en-US" sz="2400" b="1" dirty="0"/>
              <a:t>charts</a:t>
            </a:r>
            <a:r>
              <a:rPr lang="en-US" sz="2400" dirty="0"/>
              <a:t>, and </a:t>
            </a:r>
            <a:r>
              <a:rPr lang="en-US" sz="2400" b="1" dirty="0"/>
              <a:t>other objects</a:t>
            </a:r>
            <a:r>
              <a:rPr lang="en-US" sz="2400" dirty="0"/>
              <a:t>.</a:t>
            </a:r>
          </a:p>
          <a:p>
            <a:pPr>
              <a:lnSpc>
                <a:spcPct val="150000"/>
              </a:lnSpc>
            </a:pPr>
            <a:r>
              <a:rPr lang="en-US" sz="2400" b="1" dirty="0"/>
              <a:t>Cell styles </a:t>
            </a:r>
            <a:r>
              <a:rPr lang="en-US" sz="2400" dirty="0"/>
              <a:t>are used to </a:t>
            </a:r>
            <a:r>
              <a:rPr lang="en-US" sz="2400" b="1" dirty="0"/>
              <a:t>format specific cells</a:t>
            </a:r>
            <a:r>
              <a:rPr lang="en-US" sz="2400" dirty="0"/>
              <a:t> or </a:t>
            </a:r>
            <a:r>
              <a:rPr lang="en-US" sz="2400" b="1" dirty="0"/>
              <a:t>ranges</a:t>
            </a:r>
            <a:r>
              <a:rPr lang="en-US" sz="2400" dirty="0"/>
              <a:t> within a </a:t>
            </a:r>
            <a:r>
              <a:rPr lang="en-US" sz="2400" b="1" dirty="0"/>
              <a:t>worksheet</a:t>
            </a:r>
            <a:r>
              <a:rPr lang="en-US" sz="2400" dirty="0"/>
              <a:t>; </a:t>
            </a:r>
          </a:p>
          <a:p>
            <a:pPr lvl="1">
              <a:lnSpc>
                <a:spcPct val="150000"/>
              </a:lnSpc>
            </a:pPr>
            <a:r>
              <a:rPr lang="en-US" sz="2200" dirty="0"/>
              <a:t>while </a:t>
            </a:r>
            <a:r>
              <a:rPr lang="en-US" sz="2200" b="1" dirty="0"/>
              <a:t>document themes </a:t>
            </a:r>
            <a:r>
              <a:rPr lang="en-US" sz="2200" dirty="0"/>
              <a:t>are used to </a:t>
            </a:r>
            <a:r>
              <a:rPr lang="en-US" sz="2200" b="1" dirty="0"/>
              <a:t>apply sets of styles </a:t>
            </a:r>
            <a:r>
              <a:rPr lang="en-US" sz="2200" dirty="0"/>
              <a:t>(</a:t>
            </a:r>
            <a:r>
              <a:rPr lang="en-US" sz="2200" b="1" dirty="0"/>
              <a:t>colors</a:t>
            </a:r>
            <a:r>
              <a:rPr lang="en-US" sz="2200" dirty="0"/>
              <a:t>, </a:t>
            </a:r>
            <a:r>
              <a:rPr lang="en-US" sz="2200" b="1" dirty="0"/>
              <a:t>fonts</a:t>
            </a:r>
            <a:r>
              <a:rPr lang="en-US" sz="2200" dirty="0"/>
              <a:t>, and </a:t>
            </a:r>
            <a:r>
              <a:rPr lang="en-US" sz="2200" b="1" dirty="0"/>
              <a:t>fill effects</a:t>
            </a:r>
            <a:r>
              <a:rPr lang="en-US" sz="2200" dirty="0"/>
              <a:t>) to an </a:t>
            </a:r>
            <a:r>
              <a:rPr lang="en-US" sz="2200" b="1" dirty="0"/>
              <a:t>entire document</a:t>
            </a:r>
            <a:r>
              <a:rPr lang="en-US" sz="2200" dirty="0"/>
              <a:t>.</a:t>
            </a:r>
          </a:p>
        </p:txBody>
      </p:sp>
    </p:spTree>
    <p:extLst>
      <p:ext uri="{BB962C8B-B14F-4D97-AF65-F5344CB8AC3E}">
        <p14:creationId xmlns:p14="http://schemas.microsoft.com/office/powerpoint/2010/main" val="234204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F437-D6BE-4222-AF03-C55224530294}"/>
              </a:ext>
            </a:extLst>
          </p:cNvPr>
          <p:cNvSpPr>
            <a:spLocks noGrp="1"/>
          </p:cNvSpPr>
          <p:nvPr>
            <p:ph type="title"/>
          </p:nvPr>
        </p:nvSpPr>
        <p:spPr>
          <a:xfrm>
            <a:off x="1658679" y="283868"/>
            <a:ext cx="9845933" cy="758123"/>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C74F7595-33B2-4DF6-A9EA-EE64C50882EA}"/>
              </a:ext>
            </a:extLst>
          </p:cNvPr>
          <p:cNvSpPr>
            <a:spLocks noGrp="1"/>
          </p:cNvSpPr>
          <p:nvPr>
            <p:ph idx="1"/>
          </p:nvPr>
        </p:nvSpPr>
        <p:spPr>
          <a:xfrm>
            <a:off x="1658679" y="1041992"/>
            <a:ext cx="9845933" cy="5191898"/>
          </a:xfrm>
        </p:spPr>
        <p:txBody>
          <a:bodyPr>
            <a:noAutofit/>
          </a:bodyPr>
          <a:lstStyle/>
          <a:p>
            <a:pPr marL="0" indent="0">
              <a:lnSpc>
                <a:spcPct val="150000"/>
              </a:lnSpc>
              <a:buNone/>
            </a:pPr>
            <a:r>
              <a:rPr lang="en-US" sz="2000" b="1" dirty="0"/>
              <a:t>VIEWING AND PRINTING WORKSHEET GRIDLINES</a:t>
            </a:r>
          </a:p>
          <a:p>
            <a:pPr>
              <a:lnSpc>
                <a:spcPct val="150000"/>
              </a:lnSpc>
            </a:pPr>
            <a:r>
              <a:rPr lang="en-US" sz="2000" b="1" dirty="0"/>
              <a:t>Worksheet gridlines </a:t>
            </a:r>
            <a:r>
              <a:rPr lang="en-US" sz="2000" dirty="0"/>
              <a:t>(the lines that display around worksheet cells), </a:t>
            </a:r>
            <a:r>
              <a:rPr lang="en-US" sz="2000" b="1" dirty="0"/>
              <a:t>row headings</a:t>
            </a:r>
            <a:r>
              <a:rPr lang="en-US" sz="2000" dirty="0"/>
              <a:t>, and </a:t>
            </a:r>
            <a:r>
              <a:rPr lang="en-US" sz="2000" b="1" dirty="0"/>
              <a:t>column headings </a:t>
            </a:r>
            <a:r>
              <a:rPr lang="en-US" sz="2000" dirty="0"/>
              <a:t>can be used to enhance a worksheet’s appearance. </a:t>
            </a:r>
            <a:r>
              <a:rPr lang="en-US" sz="2000" b="1" dirty="0"/>
              <a:t>Onscreen</a:t>
            </a:r>
            <a:r>
              <a:rPr lang="en-US" sz="2000" dirty="0"/>
              <a:t>, these elements are </a:t>
            </a:r>
            <a:r>
              <a:rPr lang="en-US" sz="2000" b="1" dirty="0"/>
              <a:t>displayed</a:t>
            </a:r>
            <a:r>
              <a:rPr lang="en-US" sz="2000" dirty="0"/>
              <a:t> by </a:t>
            </a:r>
            <a:r>
              <a:rPr lang="en-US" sz="2000" b="1" dirty="0"/>
              <a:t>default</a:t>
            </a:r>
            <a:r>
              <a:rPr lang="en-US" sz="2000" dirty="0"/>
              <a:t>, but they are </a:t>
            </a:r>
            <a:r>
              <a:rPr lang="en-US" sz="2000" b="1" dirty="0"/>
              <a:t>not printed automatically</a:t>
            </a:r>
            <a:r>
              <a:rPr lang="en-US" sz="2000" dirty="0"/>
              <a:t>.</a:t>
            </a:r>
          </a:p>
          <a:p>
            <a:pPr>
              <a:lnSpc>
                <a:spcPct val="150000"/>
              </a:lnSpc>
            </a:pPr>
            <a:r>
              <a:rPr lang="en-US" sz="2000" dirty="0"/>
              <a:t>You can </a:t>
            </a:r>
            <a:r>
              <a:rPr lang="en-US" sz="2000" b="1" dirty="0"/>
              <a:t>choose</a:t>
            </a:r>
            <a:r>
              <a:rPr lang="en-US" sz="2000" dirty="0"/>
              <a:t> to </a:t>
            </a:r>
            <a:r>
              <a:rPr lang="en-US" sz="2000" b="1" dirty="0"/>
              <a:t>show</a:t>
            </a:r>
            <a:r>
              <a:rPr lang="en-US" sz="2000" dirty="0"/>
              <a:t> or </a:t>
            </a:r>
            <a:r>
              <a:rPr lang="en-US" sz="2000" b="1" dirty="0"/>
              <a:t>hide gridlines </a:t>
            </a:r>
            <a:r>
              <a:rPr lang="en-US" sz="2000" dirty="0"/>
              <a:t>in your </a:t>
            </a:r>
            <a:r>
              <a:rPr lang="en-US" sz="2000" b="1" dirty="0"/>
              <a:t>worksheet</a:t>
            </a:r>
            <a:r>
              <a:rPr lang="en-US" sz="2000" dirty="0"/>
              <a:t>. By </a:t>
            </a:r>
            <a:r>
              <a:rPr lang="en-US" sz="2000" b="1" dirty="0"/>
              <a:t>default</a:t>
            </a:r>
            <a:r>
              <a:rPr lang="en-US" sz="2000" dirty="0"/>
              <a:t>, </a:t>
            </a:r>
            <a:r>
              <a:rPr lang="en-US" sz="2000" b="1" dirty="0"/>
              <a:t>gridlines</a:t>
            </a:r>
            <a:r>
              <a:rPr lang="en-US" sz="2000" dirty="0"/>
              <a:t> are </a:t>
            </a:r>
            <a:r>
              <a:rPr lang="en-US" sz="2000" b="1" dirty="0"/>
              <a:t>present</a:t>
            </a:r>
            <a:r>
              <a:rPr lang="en-US" sz="2000" dirty="0"/>
              <a:t> when you </a:t>
            </a:r>
            <a:r>
              <a:rPr lang="en-US" sz="2000" b="1" dirty="0"/>
              <a:t>open</a:t>
            </a:r>
            <a:r>
              <a:rPr lang="en-US" sz="2000" dirty="0"/>
              <a:t> a </a:t>
            </a:r>
            <a:r>
              <a:rPr lang="en-US" sz="2000" b="1" dirty="0"/>
              <a:t>worksheet</a:t>
            </a:r>
            <a:r>
              <a:rPr lang="en-US" sz="2000" dirty="0"/>
              <a:t>. You can also </a:t>
            </a:r>
            <a:r>
              <a:rPr lang="en-US" sz="2000" b="1" dirty="0"/>
              <a:t>choose whether gridlines</a:t>
            </a:r>
            <a:r>
              <a:rPr lang="en-US" sz="2000" dirty="0"/>
              <a:t> are </a:t>
            </a:r>
            <a:r>
              <a:rPr lang="en-US" sz="2000" b="1" dirty="0"/>
              <a:t>printed</a:t>
            </a:r>
            <a:r>
              <a:rPr lang="en-US" sz="2000" dirty="0"/>
              <a:t>. A printed worksheet is easier to read when gridlines are included.</a:t>
            </a:r>
          </a:p>
        </p:txBody>
      </p:sp>
    </p:spTree>
    <p:extLst>
      <p:ext uri="{BB962C8B-B14F-4D97-AF65-F5344CB8AC3E}">
        <p14:creationId xmlns:p14="http://schemas.microsoft.com/office/powerpoint/2010/main" val="251805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134C-E019-4BB4-8584-CD2E187ABFC8}"/>
              </a:ext>
            </a:extLst>
          </p:cNvPr>
          <p:cNvSpPr>
            <a:spLocks noGrp="1"/>
          </p:cNvSpPr>
          <p:nvPr>
            <p:ph type="title"/>
          </p:nvPr>
        </p:nvSpPr>
        <p:spPr>
          <a:xfrm>
            <a:off x="1626781" y="220073"/>
            <a:ext cx="9877831" cy="821918"/>
          </a:xfrm>
        </p:spPr>
        <p:txBody>
          <a:bodyPr/>
          <a:lstStyle/>
          <a:p>
            <a:r>
              <a:rPr lang="en-US" dirty="0"/>
              <a:t>CONTD…</a:t>
            </a:r>
          </a:p>
        </p:txBody>
      </p:sp>
      <p:sp>
        <p:nvSpPr>
          <p:cNvPr id="3" name="Content Placeholder 2">
            <a:extLst>
              <a:ext uri="{FF2B5EF4-FFF2-40B4-BE49-F238E27FC236}">
                <a16:creationId xmlns:a16="http://schemas.microsoft.com/office/drawing/2014/main" id="{AD8569F5-E4A8-40E4-B030-7C886898370B}"/>
              </a:ext>
            </a:extLst>
          </p:cNvPr>
          <p:cNvSpPr>
            <a:spLocks noGrp="1"/>
          </p:cNvSpPr>
          <p:nvPr>
            <p:ph idx="1"/>
          </p:nvPr>
        </p:nvSpPr>
        <p:spPr>
          <a:xfrm>
            <a:off x="1626781" y="1041991"/>
            <a:ext cx="9877831" cy="4869231"/>
          </a:xfrm>
        </p:spPr>
        <p:txBody>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View and Print a Worksheet’s Gridlines</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 </a:t>
            </a:r>
            <a:r>
              <a:rPr kumimoji="0" lang="en-US" sz="2400" b="1" i="0" u="none" strike="noStrike" kern="1200" cap="none" spc="0" normalizeH="0" baseline="0" noProof="0" dirty="0">
                <a:ln>
                  <a:noFill/>
                </a:ln>
                <a:solidFill>
                  <a:srgbClr val="FF0000"/>
                </a:solidFill>
                <a:effectLst/>
                <a:uLnTx/>
                <a:uFillTx/>
                <a:latin typeface="Century Gothic" panose="020B0502020202020204"/>
                <a:ea typeface="+mn-ea"/>
                <a:cs typeface="+mn-cs"/>
              </a:rPr>
              <a:t>Speedy’s Messenger Appearance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ensure Sheet1 is active.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 Options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uncheck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Gridlines View check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gridlines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disappear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from the worksheet.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Check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Gridlines View check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restore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viewable gridlines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2450774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2844-6C65-4A6C-A4BB-9B9A99956A59}"/>
              </a:ext>
            </a:extLst>
          </p:cNvPr>
          <p:cNvSpPr>
            <a:spLocks noGrp="1"/>
          </p:cNvSpPr>
          <p:nvPr>
            <p:ph type="title"/>
          </p:nvPr>
        </p:nvSpPr>
        <p:spPr>
          <a:xfrm>
            <a:off x="1669312" y="188175"/>
            <a:ext cx="9835300" cy="864448"/>
          </a:xfrm>
        </p:spPr>
        <p:txBody>
          <a:bodyPr/>
          <a:lstStyle/>
          <a:p>
            <a:r>
              <a:rPr lang="en-US" dirty="0"/>
              <a:t>CONTD…</a:t>
            </a:r>
          </a:p>
        </p:txBody>
      </p:sp>
      <p:sp>
        <p:nvSpPr>
          <p:cNvPr id="3" name="Content Placeholder 2">
            <a:extLst>
              <a:ext uri="{FF2B5EF4-FFF2-40B4-BE49-F238E27FC236}">
                <a16:creationId xmlns:a16="http://schemas.microsoft.com/office/drawing/2014/main" id="{FEA16E37-1270-49ED-AE30-1EA3EBE59D52}"/>
              </a:ext>
            </a:extLst>
          </p:cNvPr>
          <p:cNvSpPr>
            <a:spLocks noGrp="1"/>
          </p:cNvSpPr>
          <p:nvPr>
            <p:ph idx="1"/>
          </p:nvPr>
        </p:nvSpPr>
        <p:spPr>
          <a:xfrm>
            <a:off x="1669312" y="1052623"/>
            <a:ext cx="9835300" cy="4858599"/>
          </a:xfrm>
        </p:spPr>
        <p:txBody>
          <a:bodyPr>
            <a:normAutofit fontScale="92500" lnSpcReduction="20000"/>
          </a:bodyPr>
          <a:lstStyle/>
          <a:p>
            <a:pPr marL="971550" lvl="1" indent="-514350">
              <a:lnSpc>
                <a:spcPct val="150000"/>
              </a:lnSpc>
              <a:buFont typeface="+mj-lt"/>
              <a:buAutoNum type="arabicPeriod" startAt="4"/>
            </a:pPr>
            <a:r>
              <a:rPr lang="en-US" sz="2600" b="1" dirty="0"/>
              <a:t>Check</a:t>
            </a:r>
            <a:r>
              <a:rPr lang="en-US" sz="2600" dirty="0"/>
              <a:t> the </a:t>
            </a:r>
            <a:r>
              <a:rPr lang="en-US" sz="2600" b="1" dirty="0"/>
              <a:t>Gridlines Print check box</a:t>
            </a:r>
            <a:r>
              <a:rPr lang="en-US" sz="2600" dirty="0"/>
              <a:t>. This action will force </a:t>
            </a:r>
            <a:r>
              <a:rPr lang="en-US" sz="2600" b="1" dirty="0"/>
              <a:t>gridlines to appear </a:t>
            </a:r>
            <a:r>
              <a:rPr lang="en-US" sz="2600" dirty="0"/>
              <a:t>in your </a:t>
            </a:r>
            <a:r>
              <a:rPr lang="en-US" sz="2600" b="1" dirty="0"/>
              <a:t>printed worksheet</a:t>
            </a:r>
            <a:r>
              <a:rPr lang="en-US" sz="2600" dirty="0"/>
              <a:t>.</a:t>
            </a:r>
          </a:p>
          <a:p>
            <a:pPr marL="971550" lvl="1" indent="-514350">
              <a:lnSpc>
                <a:spcPct val="150000"/>
              </a:lnSpc>
              <a:buFont typeface="+mj-lt"/>
              <a:buAutoNum type="arabicPeriod" startAt="4"/>
            </a:pPr>
            <a:r>
              <a:rPr lang="en-US" sz="2600" dirty="0"/>
              <a:t>Click the </a:t>
            </a:r>
            <a:r>
              <a:rPr lang="en-US" sz="2600" b="1" dirty="0"/>
              <a:t>Dialog Box Launcher </a:t>
            </a:r>
            <a:r>
              <a:rPr lang="en-US" sz="2600" dirty="0"/>
              <a:t>in the </a:t>
            </a:r>
            <a:r>
              <a:rPr lang="en-US" sz="2600" b="1" dirty="0"/>
              <a:t>Sheet Options group</a:t>
            </a:r>
            <a:r>
              <a:rPr lang="en-US" sz="2600" dirty="0"/>
              <a:t> to open the </a:t>
            </a:r>
            <a:r>
              <a:rPr lang="en-US" sz="2600" b="1" dirty="0"/>
              <a:t>Page Setup dialog box</a:t>
            </a:r>
            <a:r>
              <a:rPr lang="en-US" sz="2600" dirty="0"/>
              <a:t>.</a:t>
            </a:r>
          </a:p>
          <a:p>
            <a:pPr marL="971550" lvl="1" indent="-514350">
              <a:lnSpc>
                <a:spcPct val="150000"/>
              </a:lnSpc>
              <a:buFont typeface="+mj-lt"/>
              <a:buAutoNum type="arabicPeriod" startAt="4"/>
            </a:pPr>
            <a:r>
              <a:rPr lang="en-US" sz="2600" dirty="0"/>
              <a:t>On the </a:t>
            </a:r>
            <a:r>
              <a:rPr lang="en-US" sz="2600" b="1" dirty="0"/>
              <a:t>Sheet tab</a:t>
            </a:r>
            <a:r>
              <a:rPr lang="en-US" sz="2600" dirty="0"/>
              <a:t>, notice that the </a:t>
            </a:r>
            <a:r>
              <a:rPr lang="en-US" sz="2600" b="1" dirty="0"/>
              <a:t>Gridlines check box </a:t>
            </a:r>
            <a:r>
              <a:rPr lang="en-US" sz="2600" dirty="0"/>
              <a:t>is </a:t>
            </a:r>
            <a:r>
              <a:rPr lang="en-US" sz="2600" b="1" dirty="0"/>
              <a:t>checked</a:t>
            </a:r>
            <a:r>
              <a:rPr lang="en-US" sz="2600" dirty="0"/>
              <a:t>. Click the </a:t>
            </a:r>
            <a:r>
              <a:rPr lang="en-US" sz="2600" b="1" dirty="0"/>
              <a:t>Print Preview button</a:t>
            </a:r>
            <a:r>
              <a:rPr lang="en-US" sz="2600" dirty="0"/>
              <a:t>. </a:t>
            </a:r>
            <a:r>
              <a:rPr lang="en-US" sz="2600" b="1" dirty="0"/>
              <a:t>Gridlines appear </a:t>
            </a:r>
            <a:r>
              <a:rPr lang="en-US" sz="2600" dirty="0"/>
              <a:t>in the </a:t>
            </a:r>
            <a:r>
              <a:rPr lang="en-US" sz="2600" b="1" dirty="0"/>
              <a:t>preview</a:t>
            </a:r>
            <a:r>
              <a:rPr lang="en-US" sz="2600" dirty="0"/>
              <a:t>.</a:t>
            </a:r>
          </a:p>
          <a:p>
            <a:pPr marL="971550" lvl="1" indent="-514350">
              <a:lnSpc>
                <a:spcPct val="150000"/>
              </a:lnSpc>
              <a:buFont typeface="+mj-lt"/>
              <a:buAutoNum type="arabicPeriod" startAt="4"/>
            </a:pPr>
            <a:r>
              <a:rPr lang="en-US" sz="2600" dirty="0"/>
              <a:t>In the </a:t>
            </a:r>
            <a:r>
              <a:rPr lang="en-US" sz="2600" b="1" dirty="0"/>
              <a:t>upper-left corner </a:t>
            </a:r>
            <a:r>
              <a:rPr lang="en-US" sz="2600" dirty="0"/>
              <a:t>of the </a:t>
            </a:r>
            <a:r>
              <a:rPr lang="en-US" sz="2600" b="1" dirty="0"/>
              <a:t>Print window</a:t>
            </a:r>
            <a:r>
              <a:rPr lang="en-US" sz="2600" dirty="0"/>
              <a:t>, click the </a:t>
            </a:r>
            <a:r>
              <a:rPr lang="en-US" sz="2600" b="1" dirty="0"/>
              <a:t>Return to document button </a:t>
            </a:r>
            <a:r>
              <a:rPr lang="en-US" sz="2600" dirty="0"/>
              <a:t>to return to the worksheet.</a:t>
            </a:r>
          </a:p>
          <a:p>
            <a:endParaRPr lang="en-US" dirty="0"/>
          </a:p>
        </p:txBody>
      </p:sp>
    </p:spTree>
    <p:extLst>
      <p:ext uri="{BB962C8B-B14F-4D97-AF65-F5344CB8AC3E}">
        <p14:creationId xmlns:p14="http://schemas.microsoft.com/office/powerpoint/2010/main" val="2254767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4D65-7CBB-4699-BD35-9FF60CFDF198}"/>
              </a:ext>
            </a:extLst>
          </p:cNvPr>
          <p:cNvSpPr>
            <a:spLocks noGrp="1"/>
          </p:cNvSpPr>
          <p:nvPr>
            <p:ph type="title"/>
          </p:nvPr>
        </p:nvSpPr>
        <p:spPr>
          <a:xfrm>
            <a:off x="1711841" y="306333"/>
            <a:ext cx="9877831" cy="778188"/>
          </a:xfrm>
        </p:spPr>
        <p:txBody>
          <a:bodyPr/>
          <a:lstStyle/>
          <a:p>
            <a:r>
              <a:rPr lang="en-US" dirty="0"/>
              <a:t>CONTD…</a:t>
            </a:r>
          </a:p>
        </p:txBody>
      </p:sp>
      <p:sp>
        <p:nvSpPr>
          <p:cNvPr id="3" name="Content Placeholder 2">
            <a:extLst>
              <a:ext uri="{FF2B5EF4-FFF2-40B4-BE49-F238E27FC236}">
                <a16:creationId xmlns:a16="http://schemas.microsoft.com/office/drawing/2014/main" id="{472330F2-5561-4E2E-B375-A830BB3EB46A}"/>
              </a:ext>
            </a:extLst>
          </p:cNvPr>
          <p:cNvSpPr>
            <a:spLocks noGrp="1"/>
          </p:cNvSpPr>
          <p:nvPr>
            <p:ph idx="1"/>
          </p:nvPr>
        </p:nvSpPr>
        <p:spPr>
          <a:xfrm>
            <a:off x="1711841" y="1084521"/>
            <a:ext cx="9792771" cy="4826701"/>
          </a:xfrm>
        </p:spPr>
        <p:txBody>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8"/>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Preview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the screen that appears when you click the File tab and then click Print, or if you click Print Preview in a dialog box that provides the button. In Print Preview, you can see what your document will look like before sending it to the printer.</a:t>
            </a:r>
          </a:p>
          <a:p>
            <a:endParaRPr lang="en-US" dirty="0"/>
          </a:p>
        </p:txBody>
      </p:sp>
    </p:spTree>
    <p:extLst>
      <p:ext uri="{BB962C8B-B14F-4D97-AF65-F5344CB8AC3E}">
        <p14:creationId xmlns:p14="http://schemas.microsoft.com/office/powerpoint/2010/main" val="271531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5798-2375-477B-AF71-6FB1D3997294}"/>
              </a:ext>
            </a:extLst>
          </p:cNvPr>
          <p:cNvSpPr>
            <a:spLocks noGrp="1"/>
          </p:cNvSpPr>
          <p:nvPr>
            <p:ph type="title"/>
          </p:nvPr>
        </p:nvSpPr>
        <p:spPr>
          <a:xfrm>
            <a:off x="1658679" y="306333"/>
            <a:ext cx="9845933" cy="640445"/>
          </a:xfrm>
        </p:spPr>
        <p:txBody>
          <a:bodyPr/>
          <a:lstStyle/>
          <a:p>
            <a:r>
              <a:rPr lang="en-US" dirty="0"/>
              <a:t>CONTD…</a:t>
            </a:r>
          </a:p>
        </p:txBody>
      </p:sp>
      <p:sp>
        <p:nvSpPr>
          <p:cNvPr id="3" name="Content Placeholder 2">
            <a:extLst>
              <a:ext uri="{FF2B5EF4-FFF2-40B4-BE49-F238E27FC236}">
                <a16:creationId xmlns:a16="http://schemas.microsoft.com/office/drawing/2014/main" id="{4ADC72D9-C864-48D7-A23D-E1E2393E2311}"/>
              </a:ext>
            </a:extLst>
          </p:cNvPr>
          <p:cNvSpPr>
            <a:spLocks noGrp="1"/>
          </p:cNvSpPr>
          <p:nvPr>
            <p:ph idx="1"/>
          </p:nvPr>
        </p:nvSpPr>
        <p:spPr>
          <a:xfrm>
            <a:off x="1658679" y="946778"/>
            <a:ext cx="9845933" cy="4964444"/>
          </a:xfrm>
        </p:spPr>
        <p:txBody>
          <a:bodyPr>
            <a:noAutofit/>
          </a:bodyPr>
          <a:lstStyle/>
          <a:p>
            <a:pPr marL="0" indent="0">
              <a:lnSpc>
                <a:spcPct val="150000"/>
              </a:lnSpc>
              <a:buNone/>
            </a:pPr>
            <a:r>
              <a:rPr lang="en-US" sz="2400" b="1" dirty="0"/>
              <a:t>INSERTING HEADERS AND FOOTERS</a:t>
            </a:r>
          </a:p>
          <a:p>
            <a:pPr>
              <a:lnSpc>
                <a:spcPct val="150000"/>
              </a:lnSpc>
            </a:pPr>
            <a:r>
              <a:rPr lang="en-US" sz="2400" dirty="0"/>
              <a:t>You can </a:t>
            </a:r>
            <a:r>
              <a:rPr lang="en-US" sz="2400" b="1" dirty="0"/>
              <a:t>add headers or footers </a:t>
            </a:r>
            <a:r>
              <a:rPr lang="en-US" sz="2400" dirty="0"/>
              <a:t>to your </a:t>
            </a:r>
            <a:r>
              <a:rPr lang="en-US" sz="2400" b="1" dirty="0"/>
              <a:t>worksheets</a:t>
            </a:r>
            <a:r>
              <a:rPr lang="en-US" sz="2400" dirty="0"/>
              <a:t> to </a:t>
            </a:r>
            <a:r>
              <a:rPr lang="en-US" sz="2400" b="1" dirty="0"/>
              <a:t>provide useful information </a:t>
            </a:r>
            <a:r>
              <a:rPr lang="en-US" sz="2400" dirty="0"/>
              <a:t>about the worksheet, such as </a:t>
            </a:r>
            <a:r>
              <a:rPr lang="en-US" sz="2400" b="1" dirty="0"/>
              <a:t>who prepared it</a:t>
            </a:r>
            <a:r>
              <a:rPr lang="en-US" sz="2400" dirty="0"/>
              <a:t>, the </a:t>
            </a:r>
            <a:r>
              <a:rPr lang="en-US" sz="2400" b="1" dirty="0"/>
              <a:t>date it was created </a:t>
            </a:r>
            <a:r>
              <a:rPr lang="en-US" sz="2400" dirty="0"/>
              <a:t>or </a:t>
            </a:r>
            <a:r>
              <a:rPr lang="en-US" sz="2400" b="1" dirty="0"/>
              <a:t>last modified</a:t>
            </a:r>
            <a:r>
              <a:rPr lang="en-US" sz="2400" dirty="0"/>
              <a:t>, the </a:t>
            </a:r>
            <a:r>
              <a:rPr lang="en-US" sz="2400" b="1" dirty="0"/>
              <a:t>page number</a:t>
            </a:r>
            <a:r>
              <a:rPr lang="en-US" sz="2400" dirty="0"/>
              <a:t>, and so on. </a:t>
            </a:r>
          </a:p>
          <a:p>
            <a:pPr>
              <a:lnSpc>
                <a:spcPct val="150000"/>
              </a:lnSpc>
            </a:pPr>
            <a:r>
              <a:rPr lang="en-US" sz="2400" b="1" dirty="0"/>
              <a:t>Headers and footers </a:t>
            </a:r>
            <a:r>
              <a:rPr lang="en-US" sz="2400" dirty="0"/>
              <a:t>are </a:t>
            </a:r>
            <a:r>
              <a:rPr lang="en-US" sz="2400" b="1" dirty="0"/>
              <a:t>visible</a:t>
            </a:r>
            <a:r>
              <a:rPr lang="en-US" sz="2400" dirty="0"/>
              <a:t> in </a:t>
            </a:r>
            <a:r>
              <a:rPr lang="en-US" sz="2400" b="1" dirty="0"/>
              <a:t>Page Layout view </a:t>
            </a:r>
            <a:r>
              <a:rPr lang="en-US" sz="2400" dirty="0"/>
              <a:t>and appear on </a:t>
            </a:r>
            <a:r>
              <a:rPr lang="en-US" sz="2400" b="1" dirty="0"/>
              <a:t>printouts</a:t>
            </a:r>
            <a:r>
              <a:rPr lang="en-US" sz="2400" dirty="0"/>
              <a:t>. A header is a line of text that appears at the top of each page of a printed worksheet. </a:t>
            </a:r>
          </a:p>
        </p:txBody>
      </p:sp>
    </p:spTree>
    <p:extLst>
      <p:ext uri="{BB962C8B-B14F-4D97-AF65-F5344CB8AC3E}">
        <p14:creationId xmlns:p14="http://schemas.microsoft.com/office/powerpoint/2010/main" val="1626994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033E-4F7C-41E3-B45B-7E75C65DB1A7}"/>
              </a:ext>
            </a:extLst>
          </p:cNvPr>
          <p:cNvSpPr>
            <a:spLocks noGrp="1"/>
          </p:cNvSpPr>
          <p:nvPr>
            <p:ph type="title"/>
          </p:nvPr>
        </p:nvSpPr>
        <p:spPr>
          <a:xfrm>
            <a:off x="1640156" y="198808"/>
            <a:ext cx="8911687" cy="747970"/>
          </a:xfrm>
        </p:spPr>
        <p:txBody>
          <a:bodyPr/>
          <a:lstStyle/>
          <a:p>
            <a:r>
              <a:rPr lang="en-US" dirty="0"/>
              <a:t>CONTD…</a:t>
            </a:r>
          </a:p>
        </p:txBody>
      </p:sp>
      <p:sp>
        <p:nvSpPr>
          <p:cNvPr id="3" name="Content Placeholder 2">
            <a:extLst>
              <a:ext uri="{FF2B5EF4-FFF2-40B4-BE49-F238E27FC236}">
                <a16:creationId xmlns:a16="http://schemas.microsoft.com/office/drawing/2014/main" id="{6416F113-99EE-4F77-894A-BC2027BE053B}"/>
              </a:ext>
            </a:extLst>
          </p:cNvPr>
          <p:cNvSpPr>
            <a:spLocks noGrp="1"/>
          </p:cNvSpPr>
          <p:nvPr>
            <p:ph idx="1"/>
          </p:nvPr>
        </p:nvSpPr>
        <p:spPr>
          <a:xfrm>
            <a:off x="1640156" y="946778"/>
            <a:ext cx="9864456" cy="4964444"/>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footer is a line of text that appears at the bottom of each page.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 predefined header or footer information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 worksheet;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elements such 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numbers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date and time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filename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own content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 header or footer.</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&amp; Footer Tools Design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displays when you insert a header or footer,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&amp; Footer group contains predefined headers and footers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automatically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add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text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the header or footer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such as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number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number of pages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name of the 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so on. </a:t>
            </a:r>
          </a:p>
        </p:txBody>
      </p:sp>
    </p:spTree>
    <p:extLst>
      <p:ext uri="{BB962C8B-B14F-4D97-AF65-F5344CB8AC3E}">
        <p14:creationId xmlns:p14="http://schemas.microsoft.com/office/powerpoint/2010/main" val="44005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844F-D8BC-45D0-B1C9-04928EA28651}"/>
              </a:ext>
            </a:extLst>
          </p:cNvPr>
          <p:cNvSpPr>
            <a:spLocks noGrp="1"/>
          </p:cNvSpPr>
          <p:nvPr>
            <p:ph type="title"/>
          </p:nvPr>
        </p:nvSpPr>
        <p:spPr>
          <a:xfrm>
            <a:off x="1648047" y="209440"/>
            <a:ext cx="9856565" cy="758123"/>
          </a:xfrm>
        </p:spPr>
        <p:txBody>
          <a:bodyPr/>
          <a:lstStyle/>
          <a:p>
            <a:r>
              <a:rPr lang="en-US" dirty="0"/>
              <a:t>CONTD…</a:t>
            </a:r>
          </a:p>
        </p:txBody>
      </p:sp>
      <p:sp>
        <p:nvSpPr>
          <p:cNvPr id="3" name="Content Placeholder 2">
            <a:extLst>
              <a:ext uri="{FF2B5EF4-FFF2-40B4-BE49-F238E27FC236}">
                <a16:creationId xmlns:a16="http://schemas.microsoft.com/office/drawing/2014/main" id="{3742CA0D-674C-49F3-AF99-EC6C5275B85C}"/>
              </a:ext>
            </a:extLst>
          </p:cNvPr>
          <p:cNvSpPr>
            <a:spLocks noGrp="1"/>
          </p:cNvSpPr>
          <p:nvPr>
            <p:ph idx="1"/>
          </p:nvPr>
        </p:nvSpPr>
        <p:spPr>
          <a:xfrm>
            <a:off x="1648047" y="967563"/>
            <a:ext cx="9856565" cy="5380227"/>
          </a:xfrm>
        </p:spPr>
        <p:txBody>
          <a:bodyPr>
            <a:noAutofit/>
          </a:bodyPr>
          <a:lstStyle/>
          <a:p>
            <a:pPr marL="0" indent="0">
              <a:lnSpc>
                <a:spcPct val="150000"/>
              </a:lnSpc>
              <a:buNone/>
            </a:pPr>
            <a:r>
              <a:rPr lang="en-US" sz="2400" b="1" dirty="0"/>
              <a:t>WORKING WITH ROWS AND COLUMNS</a:t>
            </a:r>
          </a:p>
          <a:p>
            <a:pPr>
              <a:lnSpc>
                <a:spcPct val="150000"/>
              </a:lnSpc>
            </a:pPr>
            <a:r>
              <a:rPr lang="en-US" sz="2400" dirty="0"/>
              <a:t>Microsoft </a:t>
            </a:r>
            <a:r>
              <a:rPr lang="en-US" sz="2400" b="1" dirty="0"/>
              <a:t>designed</a:t>
            </a:r>
            <a:r>
              <a:rPr lang="en-US" sz="2400" dirty="0"/>
              <a:t> Excel </a:t>
            </a:r>
            <a:r>
              <a:rPr lang="en-US" sz="2400" b="1" dirty="0"/>
              <a:t>worksheets</a:t>
            </a:r>
            <a:r>
              <a:rPr lang="en-US" sz="2400" dirty="0"/>
              <a:t> for </a:t>
            </a:r>
            <a:r>
              <a:rPr lang="en-US" sz="2400" b="1" dirty="0"/>
              <a:t>flexibility</a:t>
            </a:r>
            <a:r>
              <a:rPr lang="en-US" sz="2400" dirty="0"/>
              <a:t>, enabling users to:</a:t>
            </a:r>
          </a:p>
          <a:p>
            <a:pPr lvl="1">
              <a:lnSpc>
                <a:spcPct val="150000"/>
              </a:lnSpc>
            </a:pPr>
            <a:r>
              <a:rPr lang="en-US" sz="2200" b="1" dirty="0"/>
              <a:t>insert </a:t>
            </a:r>
            <a:r>
              <a:rPr lang="en-US" sz="2200" dirty="0"/>
              <a:t>or </a:t>
            </a:r>
            <a:r>
              <a:rPr lang="en-US" sz="2200" b="1" dirty="0"/>
              <a:t>delete rows </a:t>
            </a:r>
            <a:r>
              <a:rPr lang="en-US" sz="2200" dirty="0"/>
              <a:t>and </a:t>
            </a:r>
            <a:r>
              <a:rPr lang="en-US" sz="2200" b="1" dirty="0"/>
              <a:t>columns</a:t>
            </a:r>
            <a:r>
              <a:rPr lang="en-US" sz="2200" dirty="0"/>
              <a:t> in an existing worksheet</a:t>
            </a:r>
          </a:p>
          <a:p>
            <a:pPr lvl="1">
              <a:lnSpc>
                <a:spcPct val="150000"/>
              </a:lnSpc>
            </a:pPr>
            <a:r>
              <a:rPr lang="en-US" sz="2200" b="1" dirty="0"/>
              <a:t>increase</a:t>
            </a:r>
            <a:r>
              <a:rPr lang="en-US" sz="2200" dirty="0"/>
              <a:t> or </a:t>
            </a:r>
            <a:r>
              <a:rPr lang="en-US" sz="2200" b="1" dirty="0"/>
              <a:t>decrease row height </a:t>
            </a:r>
            <a:r>
              <a:rPr lang="en-US" sz="2200" dirty="0"/>
              <a:t>and </a:t>
            </a:r>
            <a:r>
              <a:rPr lang="en-US" sz="2200" b="1" dirty="0"/>
              <a:t>column width</a:t>
            </a:r>
            <a:r>
              <a:rPr lang="en-US" sz="2200" dirty="0"/>
              <a:t> </a:t>
            </a:r>
          </a:p>
          <a:p>
            <a:pPr lvl="1">
              <a:lnSpc>
                <a:spcPct val="150000"/>
              </a:lnSpc>
            </a:pPr>
            <a:r>
              <a:rPr lang="en-US" sz="2200" b="1" dirty="0"/>
              <a:t>hide </a:t>
            </a:r>
            <a:r>
              <a:rPr lang="en-US" sz="2200" dirty="0"/>
              <a:t>and </a:t>
            </a:r>
            <a:r>
              <a:rPr lang="en-US" sz="2200" b="1" dirty="0"/>
              <a:t>unhide rows and columns</a:t>
            </a:r>
            <a:r>
              <a:rPr lang="en-US" sz="2200" dirty="0"/>
              <a:t>, and </a:t>
            </a:r>
          </a:p>
          <a:p>
            <a:pPr lvl="1">
              <a:lnSpc>
                <a:spcPct val="150000"/>
              </a:lnSpc>
            </a:pPr>
            <a:r>
              <a:rPr lang="en-US" sz="2200" dirty="0"/>
              <a:t>even </a:t>
            </a:r>
            <a:r>
              <a:rPr lang="en-US" sz="2200" b="1" dirty="0"/>
              <a:t>transpose data </a:t>
            </a:r>
            <a:r>
              <a:rPr lang="en-US" sz="2200" dirty="0"/>
              <a:t>so that data in a row appears in a column and vice versa.</a:t>
            </a:r>
          </a:p>
        </p:txBody>
      </p:sp>
    </p:spTree>
    <p:extLst>
      <p:ext uri="{BB962C8B-B14F-4D97-AF65-F5344CB8AC3E}">
        <p14:creationId xmlns:p14="http://schemas.microsoft.com/office/powerpoint/2010/main" val="4257074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97C-5CEB-4741-A5CC-28CA1583C941}"/>
              </a:ext>
            </a:extLst>
          </p:cNvPr>
          <p:cNvSpPr>
            <a:spLocks noGrp="1"/>
          </p:cNvSpPr>
          <p:nvPr>
            <p:ph type="title"/>
          </p:nvPr>
        </p:nvSpPr>
        <p:spPr>
          <a:xfrm>
            <a:off x="1648047" y="188175"/>
            <a:ext cx="9856565" cy="758603"/>
          </a:xfrm>
        </p:spPr>
        <p:txBody>
          <a:bodyPr/>
          <a:lstStyle/>
          <a:p>
            <a:r>
              <a:rPr lang="en-US" dirty="0"/>
              <a:t>CONTD…</a:t>
            </a:r>
          </a:p>
        </p:txBody>
      </p:sp>
      <p:sp>
        <p:nvSpPr>
          <p:cNvPr id="3" name="Content Placeholder 2">
            <a:extLst>
              <a:ext uri="{FF2B5EF4-FFF2-40B4-BE49-F238E27FC236}">
                <a16:creationId xmlns:a16="http://schemas.microsoft.com/office/drawing/2014/main" id="{B3DE08CA-2538-4849-A976-E7BEC0168B5B}"/>
              </a:ext>
            </a:extLst>
          </p:cNvPr>
          <p:cNvSpPr>
            <a:spLocks noGrp="1"/>
          </p:cNvSpPr>
          <p:nvPr>
            <p:ph idx="1"/>
          </p:nvPr>
        </p:nvSpPr>
        <p:spPr>
          <a:xfrm>
            <a:off x="1648047" y="946778"/>
            <a:ext cx="9856565" cy="4964444"/>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also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can create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custom header or footer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manually typing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text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want to include.</a:t>
            </a:r>
            <a:endParaRPr lang="en-US" sz="2400" b="1" dirty="0"/>
          </a:p>
          <a:p>
            <a:pPr marL="0" indent="0">
              <a:lnSpc>
                <a:spcPct val="150000"/>
              </a:lnSpc>
              <a:buNone/>
            </a:pPr>
            <a:r>
              <a:rPr lang="en-US" sz="2400" b="1" dirty="0"/>
              <a:t>STEP BY STEP Insert a Header and Footer</a:t>
            </a:r>
          </a:p>
          <a:p>
            <a:pPr marL="457200" indent="-457200">
              <a:lnSpc>
                <a:spcPct val="150000"/>
              </a:lnSpc>
              <a:buFont typeface="+mj-lt"/>
              <a:buAutoNum type="arabicPeriod"/>
            </a:pPr>
            <a:r>
              <a:rPr lang="en-US" sz="2400" dirty="0"/>
              <a:t>OPEN </a:t>
            </a:r>
            <a:r>
              <a:rPr kumimoji="0" lang="en-US" sz="2400" b="1" i="0" u="none" strike="noStrike" kern="1200" cap="none" spc="0" normalizeH="0" baseline="0" noProof="0" dirty="0">
                <a:ln>
                  <a:noFill/>
                </a:ln>
                <a:solidFill>
                  <a:srgbClr val="FF0000"/>
                </a:solidFill>
                <a:effectLst/>
                <a:uLnTx/>
                <a:uFillTx/>
                <a:latin typeface="Century Gothic" panose="020B0502020202020204"/>
                <a:ea typeface="+mn-ea"/>
                <a:cs typeface="+mn-cs"/>
              </a:rPr>
              <a:t>Speedy’s </a:t>
            </a:r>
            <a:r>
              <a:rPr lang="en-US" sz="2400" b="1" dirty="0">
                <a:solidFill>
                  <a:srgbClr val="FF0000"/>
                </a:solidFill>
              </a:rPr>
              <a:t>Messenger Header-Footer </a:t>
            </a:r>
            <a:r>
              <a:rPr lang="en-US" sz="2400" dirty="0"/>
              <a:t>and ensure </a:t>
            </a:r>
            <a:r>
              <a:rPr lang="en-US" sz="2400" b="1" dirty="0"/>
              <a:t>Sheet1</a:t>
            </a:r>
            <a:r>
              <a:rPr lang="en-US" sz="2400" dirty="0"/>
              <a:t> is active. Click cell </a:t>
            </a:r>
            <a:r>
              <a:rPr lang="en-US" sz="2400" b="1" dirty="0"/>
              <a:t>A1</a:t>
            </a:r>
            <a:r>
              <a:rPr lang="en-US" sz="2400" dirty="0"/>
              <a:t>.</a:t>
            </a:r>
          </a:p>
          <a:p>
            <a:pPr marL="457200" indent="-457200">
              <a:lnSpc>
                <a:spcPct val="150000"/>
              </a:lnSpc>
              <a:buFont typeface="+mj-lt"/>
              <a:buAutoNum type="arabicPeriod"/>
            </a:pPr>
            <a:r>
              <a:rPr lang="en-US" sz="2400" dirty="0"/>
              <a:t>Click the </a:t>
            </a:r>
            <a:r>
              <a:rPr lang="en-US" sz="2400" b="1" dirty="0"/>
              <a:t>View tab</a:t>
            </a:r>
            <a:r>
              <a:rPr lang="en-US" sz="2400" dirty="0"/>
              <a:t>, and then in the </a:t>
            </a:r>
            <a:r>
              <a:rPr lang="en-US" sz="2400" b="1" dirty="0"/>
              <a:t>Workbook Views group</a:t>
            </a:r>
            <a:r>
              <a:rPr lang="en-US" sz="2400" dirty="0"/>
              <a:t>, click the </a:t>
            </a:r>
            <a:r>
              <a:rPr lang="en-US" sz="2400" b="1" dirty="0"/>
              <a:t>Page Layout button </a:t>
            </a:r>
            <a:r>
              <a:rPr lang="en-US" sz="2400" dirty="0"/>
              <a:t>to view headers and footers.</a:t>
            </a:r>
          </a:p>
        </p:txBody>
      </p:sp>
    </p:spTree>
    <p:extLst>
      <p:ext uri="{BB962C8B-B14F-4D97-AF65-F5344CB8AC3E}">
        <p14:creationId xmlns:p14="http://schemas.microsoft.com/office/powerpoint/2010/main" val="1776411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1B65-5672-490F-83EA-2F8317FF5583}"/>
              </a:ext>
            </a:extLst>
          </p:cNvPr>
          <p:cNvSpPr>
            <a:spLocks noGrp="1"/>
          </p:cNvSpPr>
          <p:nvPr>
            <p:ph type="title"/>
          </p:nvPr>
        </p:nvSpPr>
        <p:spPr>
          <a:xfrm>
            <a:off x="1648047" y="166910"/>
            <a:ext cx="9856565" cy="917611"/>
          </a:xfrm>
        </p:spPr>
        <p:txBody>
          <a:bodyPr/>
          <a:lstStyle/>
          <a:p>
            <a:r>
              <a:rPr lang="en-US" dirty="0"/>
              <a:t>CONTD…</a:t>
            </a:r>
          </a:p>
        </p:txBody>
      </p:sp>
      <p:sp>
        <p:nvSpPr>
          <p:cNvPr id="3" name="Content Placeholder 2">
            <a:extLst>
              <a:ext uri="{FF2B5EF4-FFF2-40B4-BE49-F238E27FC236}">
                <a16:creationId xmlns:a16="http://schemas.microsoft.com/office/drawing/2014/main" id="{D84438F4-9F0E-4613-8175-6B413C731C4A}"/>
              </a:ext>
            </a:extLst>
          </p:cNvPr>
          <p:cNvSpPr>
            <a:spLocks noGrp="1"/>
          </p:cNvSpPr>
          <p:nvPr>
            <p:ph idx="1"/>
          </p:nvPr>
        </p:nvSpPr>
        <p:spPr>
          <a:xfrm>
            <a:off x="1648047" y="1084521"/>
            <a:ext cx="9856565" cy="4826701"/>
          </a:xfrm>
        </p:spPr>
        <p:txBody>
          <a:bodyPr>
            <a:normAutofit lnSpcReduction="10000"/>
          </a:bodyPr>
          <a:lstStyle/>
          <a:p>
            <a:pPr marL="457200" marR="0" lvl="0"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center header text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(which displays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 header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placeholder text).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&amp; Footer Tools Design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now that it has become active.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&amp; Footer Elements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 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code &amp;[Tab]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appears in the text box.</a:t>
            </a:r>
          </a:p>
          <a:p>
            <a:pPr marL="571500" indent="-514350">
              <a:lnSpc>
                <a:spcPct val="150000"/>
              </a:lnSpc>
              <a:buClr>
                <a:srgbClr val="A53010"/>
              </a:buClr>
              <a:buFont typeface="+mj-lt"/>
              <a:buAutoNum type="arabicPeriod" startAt="4"/>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in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 header text box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your name</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571500" indent="-514350">
              <a:lnSpc>
                <a:spcPct val="150000"/>
              </a:lnSpc>
              <a:buClr>
                <a:srgbClr val="A53010"/>
              </a:buClr>
              <a:buFont typeface="+mj-lt"/>
              <a:buAutoNum type="arabicPeriod" startAt="4"/>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Navigation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Go to Footer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 footer text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45720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884114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B66B-795F-46FA-A228-5DD2B7ECCED1}"/>
              </a:ext>
            </a:extLst>
          </p:cNvPr>
          <p:cNvSpPr>
            <a:spLocks noGrp="1"/>
          </p:cNvSpPr>
          <p:nvPr>
            <p:ph type="title"/>
          </p:nvPr>
        </p:nvSpPr>
        <p:spPr>
          <a:xfrm>
            <a:off x="1690577" y="276448"/>
            <a:ext cx="9814035" cy="808074"/>
          </a:xfrm>
        </p:spPr>
        <p:txBody>
          <a:bodyPr/>
          <a:lstStyle/>
          <a:p>
            <a:r>
              <a:rPr lang="en-US" dirty="0"/>
              <a:t>CONTD…</a:t>
            </a:r>
          </a:p>
        </p:txBody>
      </p:sp>
      <p:sp>
        <p:nvSpPr>
          <p:cNvPr id="3" name="Content Placeholder 2">
            <a:extLst>
              <a:ext uri="{FF2B5EF4-FFF2-40B4-BE49-F238E27FC236}">
                <a16:creationId xmlns:a16="http://schemas.microsoft.com/office/drawing/2014/main" id="{D125A28A-A97A-47EB-A975-9B3FB5687A91}"/>
              </a:ext>
            </a:extLst>
          </p:cNvPr>
          <p:cNvSpPr>
            <a:spLocks noGrp="1"/>
          </p:cNvSpPr>
          <p:nvPr>
            <p:ph idx="1"/>
          </p:nvPr>
        </p:nvSpPr>
        <p:spPr>
          <a:xfrm>
            <a:off x="1690577" y="1084522"/>
            <a:ext cx="9814035" cy="4826700"/>
          </a:xfrm>
        </p:spPr>
        <p:txBody>
          <a:bodyPr>
            <a:noAutofit/>
          </a:bodyPr>
          <a:lstStyle/>
          <a:p>
            <a:pPr marL="571500" indent="-514350">
              <a:lnSpc>
                <a:spcPct val="150000"/>
              </a:lnSpc>
              <a:buFont typeface="+mj-lt"/>
              <a:buAutoNum type="arabicPeriod" startAt="6"/>
            </a:pPr>
            <a:r>
              <a:rPr lang="en-US" sz="2400" dirty="0"/>
              <a:t>In the </a:t>
            </a:r>
            <a:r>
              <a:rPr lang="en-US" sz="2400" b="1" dirty="0"/>
              <a:t>Header &amp; Footer group</a:t>
            </a:r>
            <a:r>
              <a:rPr lang="en-US" sz="2400" dirty="0"/>
              <a:t>, click the </a:t>
            </a:r>
            <a:r>
              <a:rPr lang="en-US" sz="2400" b="1" dirty="0"/>
              <a:t>Footer button arrow </a:t>
            </a:r>
            <a:r>
              <a:rPr lang="en-US" sz="2400" dirty="0"/>
              <a:t>and then click the </a:t>
            </a:r>
            <a:r>
              <a:rPr lang="en-US" sz="2400" b="1" dirty="0"/>
              <a:t>option</a:t>
            </a:r>
            <a:r>
              <a:rPr lang="en-US" sz="2400" dirty="0"/>
              <a:t> in the list that begins with </a:t>
            </a:r>
            <a:r>
              <a:rPr lang="en-US" sz="2400" b="1" dirty="0"/>
              <a:t>“Confidential.” </a:t>
            </a:r>
          </a:p>
          <a:p>
            <a:pPr lvl="1">
              <a:lnSpc>
                <a:spcPct val="150000"/>
              </a:lnSpc>
            </a:pPr>
            <a:r>
              <a:rPr lang="en-US" sz="2400" dirty="0"/>
              <a:t>This footer option combines the </a:t>
            </a:r>
            <a:r>
              <a:rPr lang="en-US" sz="2400" b="1" dirty="0"/>
              <a:t>text</a:t>
            </a:r>
            <a:r>
              <a:rPr lang="en-US" sz="2400" dirty="0"/>
              <a:t> </a:t>
            </a:r>
            <a:r>
              <a:rPr lang="en-US" sz="2400" b="1" dirty="0"/>
              <a:t>Confidential</a:t>
            </a:r>
            <a:r>
              <a:rPr lang="en-US" sz="2400" dirty="0"/>
              <a:t> with the </a:t>
            </a:r>
            <a:r>
              <a:rPr lang="en-US" sz="2400" b="1" dirty="0"/>
              <a:t>current date </a:t>
            </a:r>
            <a:r>
              <a:rPr lang="en-US" sz="2400" dirty="0"/>
              <a:t>and the </a:t>
            </a:r>
            <a:r>
              <a:rPr lang="en-US" sz="2400" b="1" dirty="0"/>
              <a:t>page number</a:t>
            </a:r>
            <a:r>
              <a:rPr lang="en-US" sz="2400" dirty="0"/>
              <a:t>. Return to Normal view.</a:t>
            </a:r>
          </a:p>
          <a:p>
            <a:pPr marL="571500" indent="-514350">
              <a:lnSpc>
                <a:spcPct val="150000"/>
              </a:lnSpc>
              <a:buFont typeface="+mj-lt"/>
              <a:buAutoNum type="arabicPeriod" startAt="6"/>
            </a:pPr>
            <a:r>
              <a:rPr lang="en-US" sz="2400" dirty="0"/>
              <a:t>SAVE the workbook.</a:t>
            </a:r>
          </a:p>
        </p:txBody>
      </p:sp>
    </p:spTree>
    <p:extLst>
      <p:ext uri="{BB962C8B-B14F-4D97-AF65-F5344CB8AC3E}">
        <p14:creationId xmlns:p14="http://schemas.microsoft.com/office/powerpoint/2010/main" val="362306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2689-5286-4AFF-AEB7-015B59AE6AD7}"/>
              </a:ext>
            </a:extLst>
          </p:cNvPr>
          <p:cNvSpPr>
            <a:spLocks noGrp="1"/>
          </p:cNvSpPr>
          <p:nvPr>
            <p:ph type="title"/>
          </p:nvPr>
        </p:nvSpPr>
        <p:spPr>
          <a:xfrm>
            <a:off x="1626781" y="188175"/>
            <a:ext cx="9877831" cy="758603"/>
          </a:xfrm>
        </p:spPr>
        <p:txBody>
          <a:bodyPr/>
          <a:lstStyle/>
          <a:p>
            <a:r>
              <a:rPr lang="en-US" dirty="0"/>
              <a:t>CONTD…</a:t>
            </a:r>
          </a:p>
        </p:txBody>
      </p:sp>
      <p:sp>
        <p:nvSpPr>
          <p:cNvPr id="3" name="Content Placeholder 2">
            <a:extLst>
              <a:ext uri="{FF2B5EF4-FFF2-40B4-BE49-F238E27FC236}">
                <a16:creationId xmlns:a16="http://schemas.microsoft.com/office/drawing/2014/main" id="{31FE2301-B957-4C30-B9E6-DCC5C289BA87}"/>
              </a:ext>
            </a:extLst>
          </p:cNvPr>
          <p:cNvSpPr>
            <a:spLocks noGrp="1"/>
          </p:cNvSpPr>
          <p:nvPr>
            <p:ph idx="1"/>
          </p:nvPr>
        </p:nvSpPr>
        <p:spPr>
          <a:xfrm>
            <a:off x="1626781" y="946778"/>
            <a:ext cx="9877831" cy="4964444"/>
          </a:xfrm>
        </p:spPr>
        <p:txBody>
          <a:bodyPr>
            <a:noAutofit/>
          </a:bodyPr>
          <a:lstStyle/>
          <a:p>
            <a:pPr>
              <a:lnSpc>
                <a:spcPct val="150000"/>
              </a:lnSpc>
            </a:pPr>
            <a:r>
              <a:rPr lang="en-US" sz="2000" dirty="0"/>
              <a:t>You can </a:t>
            </a:r>
            <a:r>
              <a:rPr lang="en-US" sz="2000" b="1" dirty="0"/>
              <a:t>populate</a:t>
            </a:r>
            <a:r>
              <a:rPr lang="en-US" sz="2000" dirty="0"/>
              <a:t> </a:t>
            </a:r>
            <a:r>
              <a:rPr lang="en-US" sz="2000" b="1" dirty="0"/>
              <a:t>headers and footers </a:t>
            </a:r>
            <a:r>
              <a:rPr lang="en-US" sz="2000" dirty="0"/>
              <a:t>by </a:t>
            </a:r>
            <a:r>
              <a:rPr lang="en-US" sz="2000" b="1" dirty="0"/>
              <a:t>selecting</a:t>
            </a:r>
            <a:r>
              <a:rPr lang="en-US" sz="2000" dirty="0"/>
              <a:t> </a:t>
            </a:r>
            <a:r>
              <a:rPr lang="en-US" sz="2000" b="1" dirty="0"/>
              <a:t>one or more predefined elements </a:t>
            </a:r>
            <a:r>
              <a:rPr lang="en-US" sz="2000" dirty="0"/>
              <a:t>in Excel, which </a:t>
            </a:r>
            <a:r>
              <a:rPr lang="en-US" sz="2000" b="1" dirty="0"/>
              <a:t>inserts codes</a:t>
            </a:r>
            <a:r>
              <a:rPr lang="en-US" sz="2000" dirty="0"/>
              <a:t> into the </a:t>
            </a:r>
            <a:r>
              <a:rPr lang="en-US" sz="2000" b="1" dirty="0"/>
              <a:t>header or footer</a:t>
            </a:r>
            <a:r>
              <a:rPr lang="en-US" sz="2000" dirty="0"/>
              <a:t>. </a:t>
            </a:r>
          </a:p>
          <a:p>
            <a:pPr>
              <a:lnSpc>
                <a:spcPct val="150000"/>
              </a:lnSpc>
            </a:pPr>
            <a:r>
              <a:rPr lang="en-US" sz="2000" dirty="0"/>
              <a:t>When your </a:t>
            </a:r>
            <a:r>
              <a:rPr lang="en-US" sz="2000" b="1" dirty="0"/>
              <a:t>workbook</a:t>
            </a:r>
            <a:r>
              <a:rPr lang="en-US" sz="2000" dirty="0"/>
              <a:t> is </a:t>
            </a:r>
            <a:r>
              <a:rPr lang="en-US" sz="2000" b="1" dirty="0"/>
              <a:t>printed</a:t>
            </a:r>
            <a:r>
              <a:rPr lang="en-US" sz="2000" dirty="0"/>
              <a:t>, Excel </a:t>
            </a:r>
            <a:r>
              <a:rPr lang="en-US" sz="2000" b="1" dirty="0"/>
              <a:t>replaces</a:t>
            </a:r>
            <a:r>
              <a:rPr lang="en-US" sz="2000" dirty="0"/>
              <a:t> these </a:t>
            </a:r>
            <a:r>
              <a:rPr lang="en-US" sz="2000" b="1" dirty="0"/>
              <a:t>codes</a:t>
            </a:r>
            <a:r>
              <a:rPr lang="en-US" sz="2000" dirty="0"/>
              <a:t> with the </a:t>
            </a:r>
            <a:r>
              <a:rPr lang="en-US" sz="2000" b="1" dirty="0"/>
              <a:t>current date</a:t>
            </a:r>
            <a:r>
              <a:rPr lang="en-US" sz="2000" dirty="0"/>
              <a:t>, </a:t>
            </a:r>
            <a:r>
              <a:rPr lang="en-US" sz="2000" b="1" dirty="0"/>
              <a:t>current time</a:t>
            </a:r>
            <a:r>
              <a:rPr lang="en-US" sz="2000" dirty="0"/>
              <a:t>, and so on. You can </a:t>
            </a:r>
            <a:r>
              <a:rPr lang="en-US" sz="2000" b="1" dirty="0"/>
              <a:t>view</a:t>
            </a:r>
            <a:r>
              <a:rPr lang="en-US" sz="2000" dirty="0"/>
              <a:t> how the </a:t>
            </a:r>
            <a:r>
              <a:rPr lang="en-US" sz="2000" b="1" dirty="0"/>
              <a:t>headers and footers will look </a:t>
            </a:r>
            <a:r>
              <a:rPr lang="en-US" sz="2000" dirty="0"/>
              <a:t>by using </a:t>
            </a:r>
            <a:r>
              <a:rPr lang="en-US" sz="2000" b="1" dirty="0"/>
              <a:t>Print Preview </a:t>
            </a:r>
            <a:r>
              <a:rPr lang="en-US" sz="2000" dirty="0"/>
              <a:t>in Backstage view.</a:t>
            </a:r>
          </a:p>
          <a:p>
            <a:pPr>
              <a:lnSpc>
                <a:spcPct val="150000"/>
              </a:lnSpc>
            </a:pPr>
            <a:r>
              <a:rPr lang="en-US" sz="2000" dirty="0"/>
              <a:t>Many of Excel’s predefined headers and footers combine one or more elements. In the previous exercise, you inserted a combined entry by clicking it. </a:t>
            </a:r>
          </a:p>
        </p:txBody>
      </p:sp>
    </p:spTree>
    <p:extLst>
      <p:ext uri="{BB962C8B-B14F-4D97-AF65-F5344CB8AC3E}">
        <p14:creationId xmlns:p14="http://schemas.microsoft.com/office/powerpoint/2010/main" val="3179200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1FEA-BE4C-44E9-AD4F-C8CBF4FAFF11}"/>
              </a:ext>
            </a:extLst>
          </p:cNvPr>
          <p:cNvSpPr>
            <a:spLocks noGrp="1"/>
          </p:cNvSpPr>
          <p:nvPr>
            <p:ph type="title"/>
          </p:nvPr>
        </p:nvSpPr>
        <p:spPr>
          <a:xfrm>
            <a:off x="1648047" y="156277"/>
            <a:ext cx="9856565" cy="885714"/>
          </a:xfrm>
        </p:spPr>
        <p:txBody>
          <a:bodyPr/>
          <a:lstStyle/>
          <a:p>
            <a:r>
              <a:rPr lang="en-US" dirty="0"/>
              <a:t>CONTD…</a:t>
            </a:r>
          </a:p>
        </p:txBody>
      </p:sp>
      <p:sp>
        <p:nvSpPr>
          <p:cNvPr id="3" name="Content Placeholder 2">
            <a:extLst>
              <a:ext uri="{FF2B5EF4-FFF2-40B4-BE49-F238E27FC236}">
                <a16:creationId xmlns:a16="http://schemas.microsoft.com/office/drawing/2014/main" id="{15CA14E3-32CC-45E7-B234-2DC15480D500}"/>
              </a:ext>
            </a:extLst>
          </p:cNvPr>
          <p:cNvSpPr>
            <a:spLocks noGrp="1"/>
          </p:cNvSpPr>
          <p:nvPr>
            <p:ph idx="1"/>
          </p:nvPr>
        </p:nvSpPr>
        <p:spPr>
          <a:xfrm>
            <a:off x="1648047" y="1041991"/>
            <a:ext cx="9856565" cy="486923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customize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appearance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your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or footer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Within this view,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once you have the header or footer selected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modify the appearance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text it contains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using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Font group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this way,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change options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such as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font type or size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 special effects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your text.</a:t>
            </a:r>
          </a:p>
          <a:p>
            <a:endParaRPr lang="en-US" dirty="0"/>
          </a:p>
        </p:txBody>
      </p:sp>
    </p:spTree>
    <p:extLst>
      <p:ext uri="{BB962C8B-B14F-4D97-AF65-F5344CB8AC3E}">
        <p14:creationId xmlns:p14="http://schemas.microsoft.com/office/powerpoint/2010/main" val="230396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D515-B79F-4086-9DEA-49779A684339}"/>
              </a:ext>
            </a:extLst>
          </p:cNvPr>
          <p:cNvSpPr>
            <a:spLocks noGrp="1"/>
          </p:cNvSpPr>
          <p:nvPr>
            <p:ph type="title"/>
          </p:nvPr>
        </p:nvSpPr>
        <p:spPr>
          <a:xfrm>
            <a:off x="1626781" y="209441"/>
            <a:ext cx="9877831" cy="694326"/>
          </a:xfrm>
        </p:spPr>
        <p:txBody>
          <a:bodyPr/>
          <a:lstStyle/>
          <a:p>
            <a:r>
              <a:rPr lang="en-US" dirty="0"/>
              <a:t>CONTD…</a:t>
            </a:r>
          </a:p>
        </p:txBody>
      </p:sp>
      <p:sp>
        <p:nvSpPr>
          <p:cNvPr id="3" name="Content Placeholder 2">
            <a:extLst>
              <a:ext uri="{FF2B5EF4-FFF2-40B4-BE49-F238E27FC236}">
                <a16:creationId xmlns:a16="http://schemas.microsoft.com/office/drawing/2014/main" id="{4158DCB2-3285-497B-867A-7BF6443A2D34}"/>
              </a:ext>
            </a:extLst>
          </p:cNvPr>
          <p:cNvSpPr>
            <a:spLocks noGrp="1"/>
          </p:cNvSpPr>
          <p:nvPr>
            <p:ph idx="1"/>
          </p:nvPr>
        </p:nvSpPr>
        <p:spPr>
          <a:xfrm>
            <a:off x="1626781" y="903767"/>
            <a:ext cx="9877831" cy="5330123"/>
          </a:xfrm>
        </p:spPr>
        <p:txBody>
          <a:bodyPr>
            <a:noAutofit/>
          </a:bodyPr>
          <a:lstStyle/>
          <a:p>
            <a:pPr marL="0" indent="0">
              <a:lnSpc>
                <a:spcPct val="150000"/>
              </a:lnSpc>
              <a:buNone/>
            </a:pPr>
            <a:r>
              <a:rPr lang="en-US" sz="2000" b="1" dirty="0"/>
              <a:t>PREPARING A DOCUMENT FOR PRINTING</a:t>
            </a:r>
          </a:p>
          <a:p>
            <a:pPr>
              <a:lnSpc>
                <a:spcPct val="150000"/>
              </a:lnSpc>
            </a:pPr>
            <a:r>
              <a:rPr lang="en-US" sz="2000" dirty="0"/>
              <a:t>When </a:t>
            </a:r>
            <a:r>
              <a:rPr lang="en-US" sz="2000" b="1" dirty="0"/>
              <a:t>worksheet data prints on more than one page</a:t>
            </a:r>
            <a:r>
              <a:rPr lang="en-US" sz="2000" dirty="0"/>
              <a:t>, you can </a:t>
            </a:r>
            <a:r>
              <a:rPr lang="en-US" sz="2000" b="1" dirty="0"/>
              <a:t>use several commands to set up your document </a:t>
            </a:r>
            <a:r>
              <a:rPr lang="en-US" sz="2000" dirty="0"/>
              <a:t>to </a:t>
            </a:r>
            <a:r>
              <a:rPr lang="en-US" sz="2000" b="1" dirty="0"/>
              <a:t>print in a well-organized </a:t>
            </a:r>
            <a:r>
              <a:rPr lang="en-US" sz="2000" dirty="0"/>
              <a:t>and </a:t>
            </a:r>
            <a:r>
              <a:rPr lang="en-US" sz="2000" b="1" dirty="0"/>
              <a:t>easy-to-read</a:t>
            </a:r>
            <a:r>
              <a:rPr lang="en-US" sz="2000" dirty="0"/>
              <a:t> manner.</a:t>
            </a:r>
          </a:p>
          <a:p>
            <a:pPr>
              <a:lnSpc>
                <a:spcPct val="150000"/>
              </a:lnSpc>
            </a:pPr>
            <a:r>
              <a:rPr lang="en-US" sz="2000" dirty="0"/>
              <a:t> The </a:t>
            </a:r>
            <a:r>
              <a:rPr lang="en-US" sz="2000" b="1" dirty="0"/>
              <a:t>Page Break Preview command </a:t>
            </a:r>
            <a:r>
              <a:rPr lang="en-US" sz="2000" dirty="0"/>
              <a:t>on the </a:t>
            </a:r>
            <a:r>
              <a:rPr lang="en-US" sz="2000" b="1" dirty="0"/>
              <a:t>View tab controls where page breaks occur</a:t>
            </a:r>
            <a:r>
              <a:rPr lang="en-US" sz="2000" dirty="0"/>
              <a:t>, enabling you to break data where it is most logical. </a:t>
            </a:r>
          </a:p>
          <a:p>
            <a:pPr>
              <a:lnSpc>
                <a:spcPct val="150000"/>
              </a:lnSpc>
            </a:pPr>
            <a:r>
              <a:rPr lang="en-US" sz="2000" dirty="0"/>
              <a:t>You </a:t>
            </a:r>
            <a:r>
              <a:rPr lang="en-US" sz="2000" b="1" dirty="0"/>
              <a:t>can also change page margins</a:t>
            </a:r>
            <a:r>
              <a:rPr lang="en-US" sz="2000" dirty="0"/>
              <a:t>, </a:t>
            </a:r>
            <a:r>
              <a:rPr lang="en-US" sz="2000" b="1" dirty="0"/>
              <a:t>change</a:t>
            </a:r>
            <a:r>
              <a:rPr lang="en-US" sz="2000" dirty="0"/>
              <a:t> the </a:t>
            </a:r>
            <a:r>
              <a:rPr lang="en-US" sz="2000" b="1" dirty="0"/>
              <a:t>orientation of the worksheet</a:t>
            </a:r>
            <a:r>
              <a:rPr lang="en-US" sz="2000" dirty="0"/>
              <a:t>, and </a:t>
            </a:r>
            <a:r>
              <a:rPr lang="en-US" sz="2000" b="1" dirty="0"/>
              <a:t>scale the worksheet </a:t>
            </a:r>
            <a:r>
              <a:rPr lang="en-US" sz="2000" dirty="0"/>
              <a:t>to </a:t>
            </a:r>
            <a:r>
              <a:rPr lang="en-US" sz="2000" b="1" dirty="0"/>
              <a:t>fit more data on a single page</a:t>
            </a:r>
            <a:r>
              <a:rPr lang="en-US" sz="2000" dirty="0"/>
              <a:t>.</a:t>
            </a:r>
          </a:p>
        </p:txBody>
      </p:sp>
    </p:spTree>
    <p:extLst>
      <p:ext uri="{BB962C8B-B14F-4D97-AF65-F5344CB8AC3E}">
        <p14:creationId xmlns:p14="http://schemas.microsoft.com/office/powerpoint/2010/main" val="731067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3D16-D8CB-4506-964E-38E6E4B9DC25}"/>
              </a:ext>
            </a:extLst>
          </p:cNvPr>
          <p:cNvSpPr>
            <a:spLocks noGrp="1"/>
          </p:cNvSpPr>
          <p:nvPr>
            <p:ph type="title"/>
          </p:nvPr>
        </p:nvSpPr>
        <p:spPr>
          <a:xfrm>
            <a:off x="1626781" y="198808"/>
            <a:ext cx="9877831" cy="747970"/>
          </a:xfrm>
        </p:spPr>
        <p:txBody>
          <a:bodyPr/>
          <a:lstStyle/>
          <a:p>
            <a:r>
              <a:rPr lang="en-US" dirty="0"/>
              <a:t>CONTD…</a:t>
            </a:r>
          </a:p>
        </p:txBody>
      </p:sp>
      <p:sp>
        <p:nvSpPr>
          <p:cNvPr id="3" name="Content Placeholder 2">
            <a:extLst>
              <a:ext uri="{FF2B5EF4-FFF2-40B4-BE49-F238E27FC236}">
                <a16:creationId xmlns:a16="http://schemas.microsoft.com/office/drawing/2014/main" id="{C8F0B864-7EEC-45E9-8399-E740E18A419A}"/>
              </a:ext>
            </a:extLst>
          </p:cNvPr>
          <p:cNvSpPr>
            <a:spLocks noGrp="1"/>
          </p:cNvSpPr>
          <p:nvPr>
            <p:ph idx="1"/>
          </p:nvPr>
        </p:nvSpPr>
        <p:spPr>
          <a:xfrm>
            <a:off x="1626781" y="946778"/>
            <a:ext cx="9877831" cy="4964444"/>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Repeating Row and Column Print Titles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 that span two or more pages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instruct Excel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specific rows or columns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each page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give your readers a better perspective of the data they are viewing.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They won’t have to go back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page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see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or row headings or labels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which are also referred to 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titles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Print titles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help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printed documents a uniform look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from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to the last page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746038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29AC-5473-45EE-9121-F1B0E99F93E8}"/>
              </a:ext>
            </a:extLst>
          </p:cNvPr>
          <p:cNvSpPr>
            <a:spLocks noGrp="1"/>
          </p:cNvSpPr>
          <p:nvPr>
            <p:ph type="title"/>
          </p:nvPr>
        </p:nvSpPr>
        <p:spPr>
          <a:xfrm>
            <a:off x="1669312" y="220073"/>
            <a:ext cx="9835300" cy="726705"/>
          </a:xfrm>
        </p:spPr>
        <p:txBody>
          <a:bodyPr/>
          <a:lstStyle/>
          <a:p>
            <a:r>
              <a:rPr lang="en-US" dirty="0"/>
              <a:t>CONTD…</a:t>
            </a:r>
          </a:p>
        </p:txBody>
      </p:sp>
      <p:sp>
        <p:nvSpPr>
          <p:cNvPr id="3" name="Content Placeholder 2">
            <a:extLst>
              <a:ext uri="{FF2B5EF4-FFF2-40B4-BE49-F238E27FC236}">
                <a16:creationId xmlns:a16="http://schemas.microsoft.com/office/drawing/2014/main" id="{7F783D9B-D636-4427-AD4A-89CFB7502C9B}"/>
              </a:ext>
            </a:extLst>
          </p:cNvPr>
          <p:cNvSpPr>
            <a:spLocks noGrp="1"/>
          </p:cNvSpPr>
          <p:nvPr>
            <p:ph idx="1"/>
          </p:nvPr>
        </p:nvSpPr>
        <p:spPr>
          <a:xfrm>
            <a:off x="1669312" y="946778"/>
            <a:ext cx="9835300" cy="4964444"/>
          </a:xfrm>
        </p:spPr>
        <p:txBody>
          <a:bodyPr>
            <a:noAutofit/>
          </a:bodyPr>
          <a:lstStyle/>
          <a:p>
            <a:pPr marL="0" indent="0">
              <a:lnSpc>
                <a:spcPct val="150000"/>
              </a:lnSpc>
              <a:buNone/>
            </a:pPr>
            <a:r>
              <a:rPr lang="en-US" sz="2400" b="1" dirty="0"/>
              <a:t>STEP BY STEP Repeat Row and Column Print Titles</a:t>
            </a:r>
          </a:p>
          <a:p>
            <a:pPr>
              <a:lnSpc>
                <a:spcPct val="150000"/>
              </a:lnSpc>
            </a:pPr>
            <a:r>
              <a:rPr lang="en-US" sz="2400" dirty="0"/>
              <a:t>OPEN the workbook named </a:t>
            </a:r>
            <a:r>
              <a:rPr kumimoji="0" lang="en-US" sz="2400" b="1" i="0" u="none" strike="noStrike" kern="1200" cap="none" spc="0" normalizeH="0" baseline="0" noProof="0" dirty="0">
                <a:ln>
                  <a:noFill/>
                </a:ln>
                <a:solidFill>
                  <a:srgbClr val="FF0000"/>
                </a:solidFill>
                <a:effectLst/>
                <a:uLnTx/>
                <a:uFillTx/>
                <a:latin typeface="Century Gothic" panose="020B0502020202020204"/>
                <a:ea typeface="+mn-ea"/>
                <a:cs typeface="+mn-cs"/>
              </a:rPr>
              <a:t>Speedy’s</a:t>
            </a:r>
            <a:r>
              <a:rPr lang="en-US" sz="2400" b="1" dirty="0">
                <a:solidFill>
                  <a:srgbClr val="FF0000"/>
                </a:solidFill>
              </a:rPr>
              <a:t> Messenger Print</a:t>
            </a:r>
            <a:r>
              <a:rPr lang="en-US" sz="2400" dirty="0"/>
              <a:t>.</a:t>
            </a:r>
          </a:p>
          <a:p>
            <a:pPr marL="914400" lvl="1" indent="-457200">
              <a:lnSpc>
                <a:spcPct val="150000"/>
              </a:lnSpc>
              <a:buFont typeface="+mj-lt"/>
              <a:buAutoNum type="arabicPeriod"/>
            </a:pPr>
            <a:r>
              <a:rPr lang="en-US" sz="2400" dirty="0"/>
              <a:t>Ensure </a:t>
            </a:r>
            <a:r>
              <a:rPr lang="en-US" sz="2400" b="1" dirty="0"/>
              <a:t>Sheet1</a:t>
            </a:r>
            <a:r>
              <a:rPr lang="en-US" sz="2400" dirty="0"/>
              <a:t> is </a:t>
            </a:r>
            <a:r>
              <a:rPr lang="en-US" sz="2400" b="1" dirty="0"/>
              <a:t>active</a:t>
            </a:r>
            <a:r>
              <a:rPr lang="en-US" sz="2400" dirty="0"/>
              <a:t> and in </a:t>
            </a:r>
            <a:r>
              <a:rPr lang="en-US" sz="2400" b="1" dirty="0"/>
              <a:t>Normal view</a:t>
            </a:r>
            <a:r>
              <a:rPr lang="en-US" sz="2400" dirty="0"/>
              <a:t>.</a:t>
            </a:r>
          </a:p>
          <a:p>
            <a:pPr marL="914400" lvl="1" indent="-457200">
              <a:lnSpc>
                <a:spcPct val="150000"/>
              </a:lnSpc>
              <a:buFont typeface="+mj-lt"/>
              <a:buAutoNum type="arabicPeriod"/>
            </a:pPr>
            <a:r>
              <a:rPr lang="en-US" sz="2400" dirty="0"/>
              <a:t>Click the </a:t>
            </a:r>
            <a:r>
              <a:rPr lang="en-US" sz="2400" b="1" dirty="0"/>
              <a:t>Page Layout tab</a:t>
            </a:r>
            <a:r>
              <a:rPr lang="en-US" sz="2400" dirty="0"/>
              <a:t>, and then in the </a:t>
            </a:r>
            <a:r>
              <a:rPr lang="en-US" sz="2400" b="1" dirty="0"/>
              <a:t>Page Setup group</a:t>
            </a:r>
            <a:r>
              <a:rPr lang="en-US" sz="2400" dirty="0"/>
              <a:t>, click the </a:t>
            </a:r>
            <a:r>
              <a:rPr lang="en-US" sz="2400" b="1" dirty="0"/>
              <a:t>Print </a:t>
            </a:r>
            <a:r>
              <a:rPr lang="en-US" sz="2400" b="1" dirty="0" err="1"/>
              <a:t>Titlesbutton</a:t>
            </a:r>
            <a:r>
              <a:rPr lang="en-US" sz="2400" dirty="0"/>
              <a:t>. The </a:t>
            </a:r>
            <a:r>
              <a:rPr lang="en-US" sz="2400" b="1" dirty="0"/>
              <a:t>Page Setup dialog box </a:t>
            </a:r>
            <a:r>
              <a:rPr lang="en-US" sz="2400" dirty="0"/>
              <a:t>opens to the </a:t>
            </a:r>
            <a:r>
              <a:rPr lang="en-US" sz="2400" b="1" dirty="0"/>
              <a:t>Sheet tab</a:t>
            </a:r>
            <a:r>
              <a:rPr lang="en-US" sz="2400" dirty="0"/>
              <a:t>.</a:t>
            </a:r>
          </a:p>
          <a:p>
            <a:pPr marL="914400" lvl="1" indent="-457200">
              <a:lnSpc>
                <a:spcPct val="150000"/>
              </a:lnSpc>
              <a:buFont typeface="+mj-lt"/>
              <a:buAutoNum type="arabicPeriod"/>
            </a:pPr>
            <a:r>
              <a:rPr lang="en-US" sz="2400" dirty="0"/>
              <a:t>Type </a:t>
            </a:r>
            <a:r>
              <a:rPr lang="en-US" sz="2400" b="1" dirty="0"/>
              <a:t>A1:I54 </a:t>
            </a:r>
            <a:r>
              <a:rPr lang="en-US" sz="2400" dirty="0"/>
              <a:t>in the </a:t>
            </a:r>
            <a:r>
              <a:rPr lang="en-US" sz="2400" b="1" dirty="0"/>
              <a:t>Print area text box</a:t>
            </a:r>
            <a:r>
              <a:rPr lang="en-US" sz="2400" dirty="0"/>
              <a:t>. This is the range of all data on Sheet1 to be printed.</a:t>
            </a:r>
          </a:p>
        </p:txBody>
      </p:sp>
    </p:spTree>
    <p:extLst>
      <p:ext uri="{BB962C8B-B14F-4D97-AF65-F5344CB8AC3E}">
        <p14:creationId xmlns:p14="http://schemas.microsoft.com/office/powerpoint/2010/main" val="716856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0060-09EF-4617-A336-86A8FA3FF43F}"/>
              </a:ext>
            </a:extLst>
          </p:cNvPr>
          <p:cNvSpPr>
            <a:spLocks noGrp="1"/>
          </p:cNvSpPr>
          <p:nvPr>
            <p:ph type="title"/>
          </p:nvPr>
        </p:nvSpPr>
        <p:spPr>
          <a:xfrm>
            <a:off x="1637414" y="166910"/>
            <a:ext cx="9867198" cy="779868"/>
          </a:xfrm>
        </p:spPr>
        <p:txBody>
          <a:bodyPr/>
          <a:lstStyle/>
          <a:p>
            <a:r>
              <a:rPr lang="en-US" dirty="0"/>
              <a:t>CONTD…</a:t>
            </a:r>
          </a:p>
        </p:txBody>
      </p:sp>
      <p:sp>
        <p:nvSpPr>
          <p:cNvPr id="3" name="Content Placeholder 2">
            <a:extLst>
              <a:ext uri="{FF2B5EF4-FFF2-40B4-BE49-F238E27FC236}">
                <a16:creationId xmlns:a16="http://schemas.microsoft.com/office/drawing/2014/main" id="{0AF2F74E-54EC-4E7F-8153-1D1734795554}"/>
              </a:ext>
            </a:extLst>
          </p:cNvPr>
          <p:cNvSpPr>
            <a:spLocks noGrp="1"/>
          </p:cNvSpPr>
          <p:nvPr>
            <p:ph idx="1"/>
          </p:nvPr>
        </p:nvSpPr>
        <p:spPr>
          <a:xfrm>
            <a:off x="1637414" y="946778"/>
            <a:ext cx="9867198" cy="4964444"/>
          </a:xfrm>
        </p:spPr>
        <p:txBody>
          <a:bodyPr>
            <a:normAutofit lnSpcReduction="1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to repeat at top text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1:4.</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will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repeat the first four rows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worksheet, which includes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headings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every page.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Preview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Print Preview window appears.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arrow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bottom of the screen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advance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second page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four rows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worksheet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second page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 arrow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return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preview of page 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984622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8024-2B9E-4D9E-8AB8-98D10B499C2D}"/>
              </a:ext>
            </a:extLst>
          </p:cNvPr>
          <p:cNvSpPr>
            <a:spLocks noGrp="1"/>
          </p:cNvSpPr>
          <p:nvPr>
            <p:ph type="title"/>
          </p:nvPr>
        </p:nvSpPr>
        <p:spPr>
          <a:xfrm>
            <a:off x="1605516" y="209440"/>
            <a:ext cx="9899096" cy="811286"/>
          </a:xfrm>
        </p:spPr>
        <p:txBody>
          <a:bodyPr/>
          <a:lstStyle/>
          <a:p>
            <a:r>
              <a:rPr lang="en-US" dirty="0"/>
              <a:t>CONTD…</a:t>
            </a:r>
          </a:p>
        </p:txBody>
      </p:sp>
      <p:sp>
        <p:nvSpPr>
          <p:cNvPr id="3" name="Content Placeholder 2">
            <a:extLst>
              <a:ext uri="{FF2B5EF4-FFF2-40B4-BE49-F238E27FC236}">
                <a16:creationId xmlns:a16="http://schemas.microsoft.com/office/drawing/2014/main" id="{877EB0E2-3C55-4762-BDB5-C80BEDE37619}"/>
              </a:ext>
            </a:extLst>
          </p:cNvPr>
          <p:cNvSpPr>
            <a:spLocks noGrp="1"/>
          </p:cNvSpPr>
          <p:nvPr>
            <p:ph idx="1"/>
          </p:nvPr>
        </p:nvSpPr>
        <p:spPr>
          <a:xfrm>
            <a:off x="1605516" y="1020726"/>
            <a:ext cx="8948184" cy="4830725"/>
          </a:xfrm>
        </p:spPr>
        <p:txBody>
          <a:bodyPr>
            <a:noAutofit/>
          </a:bodyPr>
          <a:lstStyle/>
          <a:p>
            <a:pPr marL="914400" lvl="1" indent="-457200">
              <a:lnSpc>
                <a:spcPct val="150000"/>
              </a:lnSpc>
              <a:buFont typeface="+mj-lt"/>
              <a:buAutoNum type="arabicPeriod" startAt="6"/>
            </a:pPr>
            <a:r>
              <a:rPr lang="en-US" sz="2000" dirty="0"/>
              <a:t>Click the </a:t>
            </a:r>
            <a:r>
              <a:rPr lang="en-US" sz="2000" b="1" dirty="0"/>
              <a:t>Return to document button </a:t>
            </a:r>
            <a:r>
              <a:rPr lang="en-US" sz="2000" dirty="0"/>
              <a:t>to return to the worksheet.</a:t>
            </a:r>
          </a:p>
          <a:p>
            <a:pPr marL="914400" lvl="1" indent="-457200">
              <a:lnSpc>
                <a:spcPct val="150000"/>
              </a:lnSpc>
              <a:buFont typeface="+mj-lt"/>
              <a:buAutoNum type="arabicPeriod" startAt="6"/>
            </a:pPr>
            <a:r>
              <a:rPr lang="en-US" sz="2000" dirty="0"/>
              <a:t>SAVE the workbook.</a:t>
            </a:r>
          </a:p>
          <a:p>
            <a:pPr marL="0" indent="0">
              <a:lnSpc>
                <a:spcPct val="150000"/>
              </a:lnSpc>
              <a:buNone/>
            </a:pPr>
            <a:r>
              <a:rPr lang="en-US" sz="2000" b="1" dirty="0"/>
              <a:t>Adding and Moving a Page Break</a:t>
            </a:r>
          </a:p>
          <a:p>
            <a:pPr>
              <a:lnSpc>
                <a:spcPct val="150000"/>
              </a:lnSpc>
            </a:pPr>
            <a:r>
              <a:rPr lang="en-US" sz="2000" dirty="0"/>
              <a:t>The </a:t>
            </a:r>
            <a:r>
              <a:rPr lang="en-US" sz="2000" b="1" dirty="0"/>
              <a:t>Print window </a:t>
            </a:r>
            <a:r>
              <a:rPr lang="en-US" sz="2000" dirty="0"/>
              <a:t>in </a:t>
            </a:r>
            <a:r>
              <a:rPr lang="en-US" sz="2000" b="1" dirty="0"/>
              <a:t>Backstage view </a:t>
            </a:r>
            <a:r>
              <a:rPr lang="en-US" sz="2000" dirty="0"/>
              <a:t>displays a </a:t>
            </a:r>
            <a:r>
              <a:rPr lang="en-US" sz="2000" b="1" dirty="0"/>
              <a:t>full-page preview</a:t>
            </a:r>
            <a:r>
              <a:rPr lang="en-US" sz="2000" dirty="0"/>
              <a:t> of a worksheet just </a:t>
            </a:r>
            <a:r>
              <a:rPr lang="en-US" sz="2000" b="1" dirty="0"/>
              <a:t>as it will be printed</a:t>
            </a:r>
            <a:r>
              <a:rPr lang="en-US" sz="2000" dirty="0"/>
              <a:t>. With Print Preview, you can check the format and overall layout of a worksheet before actually printing it. </a:t>
            </a:r>
          </a:p>
          <a:p>
            <a:pPr>
              <a:lnSpc>
                <a:spcPct val="150000"/>
              </a:lnSpc>
            </a:pPr>
            <a:r>
              <a:rPr lang="en-US" sz="2000" dirty="0"/>
              <a:t>You cannot make changes to the document in Print Preview, however.</a:t>
            </a:r>
          </a:p>
        </p:txBody>
      </p:sp>
    </p:spTree>
    <p:extLst>
      <p:ext uri="{BB962C8B-B14F-4D97-AF65-F5344CB8AC3E}">
        <p14:creationId xmlns:p14="http://schemas.microsoft.com/office/powerpoint/2010/main" val="288976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EF7E-97BC-4F5E-8E56-DB426AD8F6E9}"/>
              </a:ext>
            </a:extLst>
          </p:cNvPr>
          <p:cNvSpPr>
            <a:spLocks noGrp="1"/>
          </p:cNvSpPr>
          <p:nvPr>
            <p:ph type="title"/>
          </p:nvPr>
        </p:nvSpPr>
        <p:spPr>
          <a:xfrm>
            <a:off x="1637414" y="188175"/>
            <a:ext cx="9867198" cy="75860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39797AF7-E1D9-4638-8125-2070D1764054}"/>
              </a:ext>
            </a:extLst>
          </p:cNvPr>
          <p:cNvSpPr>
            <a:spLocks noGrp="1"/>
          </p:cNvSpPr>
          <p:nvPr>
            <p:ph idx="1"/>
          </p:nvPr>
        </p:nvSpPr>
        <p:spPr>
          <a:xfrm>
            <a:off x="1637414" y="946778"/>
            <a:ext cx="9867198" cy="4964444"/>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Inserting or Deleting a Row or Column</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Many times,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after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you’ve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already entered data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will need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additional rows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a row</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the row or a cell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below</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which you want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row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row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then inserted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above</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selected cell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multiple rows</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same number of rows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you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want</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4238133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CE63-B0A2-4318-870B-AD314078A610}"/>
              </a:ext>
            </a:extLst>
          </p:cNvPr>
          <p:cNvSpPr>
            <a:spLocks noGrp="1"/>
          </p:cNvSpPr>
          <p:nvPr>
            <p:ph type="title"/>
          </p:nvPr>
        </p:nvSpPr>
        <p:spPr>
          <a:xfrm>
            <a:off x="1584251" y="177543"/>
            <a:ext cx="9920361" cy="769235"/>
          </a:xfrm>
        </p:spPr>
        <p:txBody>
          <a:bodyPr/>
          <a:lstStyle/>
          <a:p>
            <a:r>
              <a:rPr lang="en-US" dirty="0"/>
              <a:t>CONTD…</a:t>
            </a:r>
          </a:p>
        </p:txBody>
      </p:sp>
      <p:sp>
        <p:nvSpPr>
          <p:cNvPr id="3" name="Content Placeholder 2">
            <a:extLst>
              <a:ext uri="{FF2B5EF4-FFF2-40B4-BE49-F238E27FC236}">
                <a16:creationId xmlns:a16="http://schemas.microsoft.com/office/drawing/2014/main" id="{D83F4FBA-4EE0-413C-94B3-C90FB703ED92}"/>
              </a:ext>
            </a:extLst>
          </p:cNvPr>
          <p:cNvSpPr>
            <a:spLocks noGrp="1"/>
          </p:cNvSpPr>
          <p:nvPr>
            <p:ph idx="1"/>
          </p:nvPr>
        </p:nvSpPr>
        <p:spPr>
          <a:xfrm>
            <a:off x="1584251" y="946778"/>
            <a:ext cx="9920361" cy="4964444"/>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break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divider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breaks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separate pages for printing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inserts automatic vertical page breaks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(shown as a broken line)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based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paper size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 settings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scaling options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positions of any manual page breaks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(shown as a solid line) that you insert.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provides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Break Preview window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which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quickly adjust automatic page breaks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achieve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more desirable printed document.</a:t>
            </a:r>
          </a:p>
          <a:p>
            <a:endParaRPr lang="en-US" dirty="0"/>
          </a:p>
        </p:txBody>
      </p:sp>
    </p:spTree>
    <p:extLst>
      <p:ext uri="{BB962C8B-B14F-4D97-AF65-F5344CB8AC3E}">
        <p14:creationId xmlns:p14="http://schemas.microsoft.com/office/powerpoint/2010/main" val="3077155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121D-6335-4640-8660-5B1CA1753281}"/>
              </a:ext>
            </a:extLst>
          </p:cNvPr>
          <p:cNvSpPr>
            <a:spLocks noGrp="1"/>
          </p:cNvSpPr>
          <p:nvPr>
            <p:ph type="title"/>
          </p:nvPr>
        </p:nvSpPr>
        <p:spPr>
          <a:xfrm>
            <a:off x="1616149" y="198808"/>
            <a:ext cx="9888463" cy="747970"/>
          </a:xfrm>
        </p:spPr>
        <p:txBody>
          <a:bodyPr/>
          <a:lstStyle/>
          <a:p>
            <a:r>
              <a:rPr lang="en-US" dirty="0"/>
              <a:t>CONTD…</a:t>
            </a:r>
          </a:p>
        </p:txBody>
      </p:sp>
      <p:sp>
        <p:nvSpPr>
          <p:cNvPr id="3" name="Content Placeholder 2">
            <a:extLst>
              <a:ext uri="{FF2B5EF4-FFF2-40B4-BE49-F238E27FC236}">
                <a16:creationId xmlns:a16="http://schemas.microsoft.com/office/drawing/2014/main" id="{4745D3B7-4506-41CB-AC38-D395F0F57DD8}"/>
              </a:ext>
            </a:extLst>
          </p:cNvPr>
          <p:cNvSpPr>
            <a:spLocks noGrp="1"/>
          </p:cNvSpPr>
          <p:nvPr>
            <p:ph idx="1"/>
          </p:nvPr>
        </p:nvSpPr>
        <p:spPr>
          <a:xfrm>
            <a:off x="1616149" y="946778"/>
            <a:ext cx="9888463" cy="4964444"/>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Add and Move a Page Break</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Ensure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Sheet1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active.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 Views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Break Preview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Scroll down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entire print area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lvl="2" indent="-285750">
              <a:lnSpc>
                <a:spcPct val="150000"/>
              </a:lnSpc>
              <a:buClr>
                <a:srgbClr val="A53010"/>
              </a:buClr>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Notice that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dashed blue line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after row 47 or 49.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dashed line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automatic page break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inserted by Excel.</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421315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0B50-F919-4F98-9CA6-5707EC6D5ABF}"/>
              </a:ext>
            </a:extLst>
          </p:cNvPr>
          <p:cNvSpPr>
            <a:spLocks noGrp="1"/>
          </p:cNvSpPr>
          <p:nvPr>
            <p:ph type="title"/>
          </p:nvPr>
        </p:nvSpPr>
        <p:spPr>
          <a:xfrm>
            <a:off x="1605516" y="254077"/>
            <a:ext cx="9899096" cy="766649"/>
          </a:xfrm>
        </p:spPr>
        <p:txBody>
          <a:bodyPr/>
          <a:lstStyle/>
          <a:p>
            <a:r>
              <a:rPr lang="en-US" dirty="0"/>
              <a:t>CONTD…</a:t>
            </a:r>
          </a:p>
        </p:txBody>
      </p:sp>
      <p:sp>
        <p:nvSpPr>
          <p:cNvPr id="3" name="Content Placeholder 2">
            <a:extLst>
              <a:ext uri="{FF2B5EF4-FFF2-40B4-BE49-F238E27FC236}">
                <a16:creationId xmlns:a16="http://schemas.microsoft.com/office/drawing/2014/main" id="{97F53C3B-B681-4BC1-8081-BE48A9958A68}"/>
              </a:ext>
            </a:extLst>
          </p:cNvPr>
          <p:cNvSpPr>
            <a:spLocks noGrp="1"/>
          </p:cNvSpPr>
          <p:nvPr>
            <p:ph idx="1"/>
          </p:nvPr>
        </p:nvSpPr>
        <p:spPr>
          <a:xfrm>
            <a:off x="1605516" y="1020726"/>
            <a:ext cx="9899096" cy="4942752"/>
          </a:xfrm>
        </p:spPr>
        <p:txBody>
          <a:bodyPr>
            <a:noAutofit/>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hold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horizontal automatic page break</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drag it upward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so it is now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just below row 46</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automatic page break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now a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manual page break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represented by a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solid blue line</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 tab</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 Views group</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Normal</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endParaRPr lang="en-US" sz="2000" dirty="0"/>
          </a:p>
          <a:p>
            <a:pPr>
              <a:lnSpc>
                <a:spcPct val="150000"/>
              </a:lnSpc>
            </a:pPr>
            <a:r>
              <a:rPr lang="en-US" sz="2000" dirty="0"/>
              <a:t>Use </a:t>
            </a:r>
            <a:r>
              <a:rPr lang="en-US" sz="2000" b="1" dirty="0"/>
              <a:t>manual page breaks </a:t>
            </a:r>
            <a:r>
              <a:rPr lang="en-US" sz="2000" dirty="0"/>
              <a:t>to </a:t>
            </a:r>
            <a:r>
              <a:rPr lang="en-US" sz="2000" b="1" dirty="0"/>
              <a:t>control page break locations</a:t>
            </a:r>
            <a:r>
              <a:rPr lang="en-US" sz="2000" dirty="0"/>
              <a:t>. You can </a:t>
            </a:r>
            <a:r>
              <a:rPr lang="en-US" sz="2000" b="1" dirty="0"/>
              <a:t>drag an automatic page break </a:t>
            </a:r>
            <a:r>
              <a:rPr lang="en-US" sz="2000" dirty="0"/>
              <a:t>to a </a:t>
            </a:r>
            <a:r>
              <a:rPr lang="en-US" sz="2000" b="1" dirty="0"/>
              <a:t>new location </a:t>
            </a:r>
            <a:r>
              <a:rPr lang="en-US" sz="2000" dirty="0"/>
              <a:t>to </a:t>
            </a:r>
            <a:r>
              <a:rPr lang="en-US" sz="2000" b="1" dirty="0"/>
              <a:t>convert</a:t>
            </a:r>
            <a:r>
              <a:rPr lang="en-US" sz="2000" dirty="0"/>
              <a:t> it to a </a:t>
            </a:r>
            <a:r>
              <a:rPr lang="en-US" sz="2000" b="1" dirty="0"/>
              <a:t>manual page break</a:t>
            </a:r>
            <a:r>
              <a:rPr lang="en-US" sz="2000" dirty="0"/>
              <a:t>.</a:t>
            </a:r>
          </a:p>
        </p:txBody>
      </p:sp>
    </p:spTree>
    <p:extLst>
      <p:ext uri="{BB962C8B-B14F-4D97-AF65-F5344CB8AC3E}">
        <p14:creationId xmlns:p14="http://schemas.microsoft.com/office/powerpoint/2010/main" val="2611541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51A9-5495-46C7-9810-3A4D395E10B2}"/>
              </a:ext>
            </a:extLst>
          </p:cNvPr>
          <p:cNvSpPr>
            <a:spLocks noGrp="1"/>
          </p:cNvSpPr>
          <p:nvPr>
            <p:ph type="title"/>
          </p:nvPr>
        </p:nvSpPr>
        <p:spPr>
          <a:xfrm>
            <a:off x="1637414" y="306333"/>
            <a:ext cx="9867198" cy="756923"/>
          </a:xfrm>
        </p:spPr>
        <p:txBody>
          <a:bodyPr/>
          <a:lstStyle/>
          <a:p>
            <a:r>
              <a:rPr lang="en-US" dirty="0"/>
              <a:t>CONTD…</a:t>
            </a:r>
          </a:p>
        </p:txBody>
      </p:sp>
      <p:sp>
        <p:nvSpPr>
          <p:cNvPr id="3" name="Content Placeholder 2">
            <a:extLst>
              <a:ext uri="{FF2B5EF4-FFF2-40B4-BE49-F238E27FC236}">
                <a16:creationId xmlns:a16="http://schemas.microsoft.com/office/drawing/2014/main" id="{E7D83139-D947-44B6-AF64-1D5C8DADA926}"/>
              </a:ext>
            </a:extLst>
          </p:cNvPr>
          <p:cNvSpPr>
            <a:spLocks noGrp="1"/>
          </p:cNvSpPr>
          <p:nvPr>
            <p:ph idx="1"/>
          </p:nvPr>
        </p:nvSpPr>
        <p:spPr>
          <a:xfrm>
            <a:off x="1637414" y="1063256"/>
            <a:ext cx="9867198" cy="4847966"/>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Another way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manual page break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where you want a page break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occur,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Breaks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Page Break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horizontal page break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appears.</a:t>
            </a:r>
          </a:p>
          <a:p>
            <a:endParaRPr lang="en-US" dirty="0"/>
          </a:p>
        </p:txBody>
      </p:sp>
    </p:spTree>
    <p:extLst>
      <p:ext uri="{BB962C8B-B14F-4D97-AF65-F5344CB8AC3E}">
        <p14:creationId xmlns:p14="http://schemas.microsoft.com/office/powerpoint/2010/main" val="1416039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772F-A9D8-447F-A861-4C252CECD777}"/>
              </a:ext>
            </a:extLst>
          </p:cNvPr>
          <p:cNvSpPr>
            <a:spLocks noGrp="1"/>
          </p:cNvSpPr>
          <p:nvPr>
            <p:ph type="title"/>
          </p:nvPr>
        </p:nvSpPr>
        <p:spPr>
          <a:xfrm>
            <a:off x="1637414" y="306333"/>
            <a:ext cx="9867198" cy="735658"/>
          </a:xfrm>
        </p:spPr>
        <p:txBody>
          <a:bodyPr/>
          <a:lstStyle/>
          <a:p>
            <a:r>
              <a:rPr lang="en-US" dirty="0"/>
              <a:t>CONTD…</a:t>
            </a:r>
          </a:p>
        </p:txBody>
      </p:sp>
      <p:sp>
        <p:nvSpPr>
          <p:cNvPr id="3" name="Content Placeholder 2">
            <a:extLst>
              <a:ext uri="{FF2B5EF4-FFF2-40B4-BE49-F238E27FC236}">
                <a16:creationId xmlns:a16="http://schemas.microsoft.com/office/drawing/2014/main" id="{4DE943BA-BE2A-443E-BB79-4A24C7AECF9D}"/>
              </a:ext>
            </a:extLst>
          </p:cNvPr>
          <p:cNvSpPr>
            <a:spLocks noGrp="1"/>
          </p:cNvSpPr>
          <p:nvPr>
            <p:ph idx="1"/>
          </p:nvPr>
        </p:nvSpPr>
        <p:spPr>
          <a:xfrm>
            <a:off x="1637414" y="1041991"/>
            <a:ext cx="9867198" cy="4869231"/>
          </a:xfrm>
        </p:spPr>
        <p:txBody>
          <a:bodyPr>
            <a:noAutofit/>
          </a:bodyPr>
          <a:lstStyle/>
          <a:p>
            <a:pPr marL="0" indent="0">
              <a:lnSpc>
                <a:spcPct val="150000"/>
              </a:lnSpc>
              <a:buNone/>
            </a:pPr>
            <a:r>
              <a:rPr lang="en-US" sz="2400" b="1" dirty="0"/>
              <a:t>Setting Margins</a:t>
            </a:r>
          </a:p>
          <a:p>
            <a:pPr>
              <a:lnSpc>
                <a:spcPct val="150000"/>
              </a:lnSpc>
            </a:pPr>
            <a:r>
              <a:rPr lang="en-US" sz="2400" b="1" dirty="0"/>
              <a:t>Margins</a:t>
            </a:r>
            <a:r>
              <a:rPr lang="en-US" sz="2400" dirty="0"/>
              <a:t> are an </a:t>
            </a:r>
            <a:r>
              <a:rPr lang="en-US" sz="2400" b="1" dirty="0"/>
              <a:t>effective way </a:t>
            </a:r>
            <a:r>
              <a:rPr lang="en-US" sz="2400" dirty="0"/>
              <a:t>to </a:t>
            </a:r>
            <a:r>
              <a:rPr lang="en-US" sz="2400" b="1" dirty="0"/>
              <a:t>manage</a:t>
            </a:r>
            <a:r>
              <a:rPr lang="en-US" sz="2400" dirty="0"/>
              <a:t> and </a:t>
            </a:r>
            <a:r>
              <a:rPr lang="en-US" sz="2400" b="1" dirty="0"/>
              <a:t>optimize (adjust)</a:t>
            </a:r>
            <a:r>
              <a:rPr lang="en-US" sz="2400" dirty="0"/>
              <a:t> the </a:t>
            </a:r>
            <a:r>
              <a:rPr lang="en-US" sz="2400" b="1" dirty="0"/>
              <a:t>white space </a:t>
            </a:r>
            <a:r>
              <a:rPr lang="en-US" sz="2400" dirty="0"/>
              <a:t>on a </a:t>
            </a:r>
            <a:r>
              <a:rPr lang="en-US" sz="2400" b="1" dirty="0"/>
              <a:t>printed worksheet</a:t>
            </a:r>
            <a:r>
              <a:rPr lang="en-US" sz="2400" dirty="0"/>
              <a:t>. </a:t>
            </a:r>
          </a:p>
          <a:p>
            <a:pPr>
              <a:lnSpc>
                <a:spcPct val="150000"/>
              </a:lnSpc>
            </a:pPr>
            <a:r>
              <a:rPr lang="en-US" sz="2400" dirty="0"/>
              <a:t>In Excel, you can </a:t>
            </a:r>
            <a:r>
              <a:rPr lang="en-US" sz="2400" b="1" dirty="0"/>
              <a:t>choose one of three built-in margin sets</a:t>
            </a:r>
            <a:r>
              <a:rPr lang="en-US" sz="2400" dirty="0"/>
              <a:t>, or you can </a:t>
            </a:r>
            <a:r>
              <a:rPr lang="en-US" sz="2400" b="1" dirty="0"/>
              <a:t>create custom margins </a:t>
            </a:r>
            <a:r>
              <a:rPr lang="en-US" sz="2400" dirty="0"/>
              <a:t>using the </a:t>
            </a:r>
            <a:r>
              <a:rPr lang="en-US" sz="2400" b="1" dirty="0"/>
              <a:t>Page Setup dialog box</a:t>
            </a:r>
            <a:r>
              <a:rPr lang="en-US" sz="2400" dirty="0"/>
              <a:t>.</a:t>
            </a:r>
          </a:p>
        </p:txBody>
      </p:sp>
    </p:spTree>
    <p:extLst>
      <p:ext uri="{BB962C8B-B14F-4D97-AF65-F5344CB8AC3E}">
        <p14:creationId xmlns:p14="http://schemas.microsoft.com/office/powerpoint/2010/main" val="2648498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3068-10CF-46B0-836B-815A42D982E9}"/>
              </a:ext>
            </a:extLst>
          </p:cNvPr>
          <p:cNvSpPr>
            <a:spLocks noGrp="1"/>
          </p:cNvSpPr>
          <p:nvPr>
            <p:ph type="title"/>
          </p:nvPr>
        </p:nvSpPr>
        <p:spPr>
          <a:xfrm>
            <a:off x="1584252" y="306333"/>
            <a:ext cx="9835300" cy="735658"/>
          </a:xfrm>
        </p:spPr>
        <p:txBody>
          <a:bodyPr/>
          <a:lstStyle/>
          <a:p>
            <a:r>
              <a:rPr lang="en-US" dirty="0"/>
              <a:t>CONTD…</a:t>
            </a:r>
          </a:p>
        </p:txBody>
      </p:sp>
      <p:sp>
        <p:nvSpPr>
          <p:cNvPr id="3" name="Content Placeholder 2">
            <a:extLst>
              <a:ext uri="{FF2B5EF4-FFF2-40B4-BE49-F238E27FC236}">
                <a16:creationId xmlns:a16="http://schemas.microsoft.com/office/drawing/2014/main" id="{978B9651-271F-4B72-8FCB-7A0CED554B23}"/>
              </a:ext>
            </a:extLst>
          </p:cNvPr>
          <p:cNvSpPr>
            <a:spLocks noGrp="1"/>
          </p:cNvSpPr>
          <p:nvPr>
            <p:ph idx="1"/>
          </p:nvPr>
        </p:nvSpPr>
        <p:spPr>
          <a:xfrm>
            <a:off x="1584252" y="1041991"/>
            <a:ext cx="9920360" cy="4869231"/>
          </a:xfrm>
        </p:spPr>
        <p:txBody>
          <a:bodyPr>
            <a:normAutofit fontScale="92500"/>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Set Margins</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Ensure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Normal 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Margins button arrow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Margins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bottom of the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Custom Margins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dialog box opens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Margins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 and right margins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1.4</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will make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margins wider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than normal.</a:t>
            </a:r>
          </a:p>
          <a:p>
            <a:pPr marL="45720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4274241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6348-161B-4A36-8AA8-0911FC69BD6B}"/>
              </a:ext>
            </a:extLst>
          </p:cNvPr>
          <p:cNvSpPr>
            <a:spLocks noGrp="1"/>
          </p:cNvSpPr>
          <p:nvPr>
            <p:ph type="title"/>
          </p:nvPr>
        </p:nvSpPr>
        <p:spPr>
          <a:xfrm>
            <a:off x="1658679" y="220073"/>
            <a:ext cx="9845933" cy="811285"/>
          </a:xfrm>
        </p:spPr>
        <p:txBody>
          <a:bodyPr/>
          <a:lstStyle/>
          <a:p>
            <a:r>
              <a:rPr lang="en-US" dirty="0"/>
              <a:t>CONTD…</a:t>
            </a:r>
          </a:p>
        </p:txBody>
      </p:sp>
      <p:sp>
        <p:nvSpPr>
          <p:cNvPr id="3" name="Content Placeholder 2">
            <a:extLst>
              <a:ext uri="{FF2B5EF4-FFF2-40B4-BE49-F238E27FC236}">
                <a16:creationId xmlns:a16="http://schemas.microsoft.com/office/drawing/2014/main" id="{489AB2A4-1010-4D94-838C-013A64B6133F}"/>
              </a:ext>
            </a:extLst>
          </p:cNvPr>
          <p:cNvSpPr>
            <a:spLocks noGrp="1"/>
          </p:cNvSpPr>
          <p:nvPr>
            <p:ph idx="1"/>
          </p:nvPr>
        </p:nvSpPr>
        <p:spPr>
          <a:xfrm>
            <a:off x="1658679" y="1031358"/>
            <a:ext cx="9845933" cy="4879864"/>
          </a:xfrm>
        </p:spPr>
        <p:txBody>
          <a:bodyPr>
            <a:noAutofit/>
          </a:bodyPr>
          <a:lstStyle/>
          <a:p>
            <a:pPr marL="914400" lvl="1" indent="-457200">
              <a:lnSpc>
                <a:spcPct val="150000"/>
              </a:lnSpc>
              <a:buFont typeface="+mj-lt"/>
              <a:buAutoNum type="arabicPeriod" startAt="5"/>
            </a:pPr>
            <a:r>
              <a:rPr lang="en-US" sz="2400" b="1" dirty="0"/>
              <a:t>Check</a:t>
            </a:r>
            <a:r>
              <a:rPr lang="en-US" sz="2400" dirty="0"/>
              <a:t> the </a:t>
            </a:r>
            <a:r>
              <a:rPr lang="en-US" sz="2400" b="1" dirty="0"/>
              <a:t>Center </a:t>
            </a:r>
            <a:r>
              <a:rPr lang="en-US" sz="2400" dirty="0"/>
              <a:t>on </a:t>
            </a:r>
            <a:r>
              <a:rPr lang="en-US" sz="2400" b="1" dirty="0"/>
              <a:t>page Horizontally check box</a:t>
            </a:r>
            <a:r>
              <a:rPr lang="en-US" sz="2400" dirty="0"/>
              <a:t>. The content in your worksheet will print centered between the left and right edges of the page.</a:t>
            </a:r>
          </a:p>
          <a:p>
            <a:pPr marL="914400" lvl="1" indent="-457200">
              <a:lnSpc>
                <a:spcPct val="150000"/>
              </a:lnSpc>
              <a:buFont typeface="+mj-lt"/>
              <a:buAutoNum type="arabicPeriod" startAt="5"/>
            </a:pPr>
            <a:r>
              <a:rPr lang="en-US" sz="2400" dirty="0"/>
              <a:t>Click </a:t>
            </a:r>
            <a:r>
              <a:rPr lang="en-US" sz="2400" b="1" dirty="0"/>
              <a:t>Print Preview</a:t>
            </a:r>
            <a:r>
              <a:rPr lang="en-US" sz="2400" dirty="0"/>
              <a:t>. The </a:t>
            </a:r>
            <a:r>
              <a:rPr lang="en-US" sz="2400" b="1" dirty="0"/>
              <a:t>page</a:t>
            </a:r>
            <a:r>
              <a:rPr lang="en-US" sz="2400" dirty="0"/>
              <a:t> is </a:t>
            </a:r>
            <a:r>
              <a:rPr lang="en-US" sz="2400" b="1" dirty="0"/>
              <a:t>centered horizontally</a:t>
            </a:r>
            <a:r>
              <a:rPr lang="en-US" sz="2400" dirty="0"/>
              <a:t>.</a:t>
            </a:r>
          </a:p>
          <a:p>
            <a:pPr marL="914400" lvl="1" indent="-457200">
              <a:lnSpc>
                <a:spcPct val="150000"/>
              </a:lnSpc>
              <a:buFont typeface="+mj-lt"/>
              <a:buAutoNum type="arabicPeriod" startAt="5"/>
            </a:pPr>
            <a:r>
              <a:rPr lang="en-US" sz="2400" dirty="0"/>
              <a:t>Click the </a:t>
            </a:r>
            <a:r>
              <a:rPr lang="en-US" sz="2400" b="1" dirty="0"/>
              <a:t>Return to document button </a:t>
            </a:r>
            <a:r>
              <a:rPr lang="en-US" sz="2400" dirty="0"/>
              <a:t>to return to the workbook.</a:t>
            </a:r>
          </a:p>
          <a:p>
            <a:pPr marL="914400" lvl="1" indent="-457200">
              <a:lnSpc>
                <a:spcPct val="150000"/>
              </a:lnSpc>
              <a:buFont typeface="+mj-lt"/>
              <a:buAutoNum type="arabicPeriod" startAt="5"/>
            </a:pPr>
            <a:r>
              <a:rPr lang="en-US" sz="2400" dirty="0"/>
              <a:t>SAVE the workbook.</a:t>
            </a:r>
          </a:p>
        </p:txBody>
      </p:sp>
    </p:spTree>
    <p:extLst>
      <p:ext uri="{BB962C8B-B14F-4D97-AF65-F5344CB8AC3E}">
        <p14:creationId xmlns:p14="http://schemas.microsoft.com/office/powerpoint/2010/main" val="303402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D007-C1DC-4437-9B65-B7A1CCD9169F}"/>
              </a:ext>
            </a:extLst>
          </p:cNvPr>
          <p:cNvSpPr>
            <a:spLocks noGrp="1"/>
          </p:cNvSpPr>
          <p:nvPr>
            <p:ph type="title"/>
          </p:nvPr>
        </p:nvSpPr>
        <p:spPr>
          <a:xfrm>
            <a:off x="1637414" y="241338"/>
            <a:ext cx="9867198" cy="82191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FE58EB7B-F53E-4775-A137-C3EC84B8B221}"/>
              </a:ext>
            </a:extLst>
          </p:cNvPr>
          <p:cNvSpPr>
            <a:spLocks noGrp="1"/>
          </p:cNvSpPr>
          <p:nvPr>
            <p:ph idx="1"/>
          </p:nvPr>
        </p:nvSpPr>
        <p:spPr>
          <a:xfrm>
            <a:off x="1637414" y="1063256"/>
            <a:ext cx="9867198" cy="5645888"/>
          </a:xfrm>
        </p:spPr>
        <p:txBody>
          <a:bodyPr>
            <a:noAutofit/>
          </a:bodyPr>
          <a:lstStyle/>
          <a:p>
            <a:pPr>
              <a:lnSpc>
                <a:spcPct val="150000"/>
              </a:lnSpc>
            </a:pPr>
            <a:r>
              <a:rPr lang="en-US" sz="2400" dirty="0"/>
              <a:t>The </a:t>
            </a:r>
            <a:r>
              <a:rPr lang="en-US" sz="2400" b="1" dirty="0"/>
              <a:t>Margins menu </a:t>
            </a:r>
            <a:r>
              <a:rPr lang="en-US" sz="2400" dirty="0"/>
              <a:t>includes </a:t>
            </a:r>
            <a:r>
              <a:rPr lang="en-US" sz="2400" b="1" dirty="0"/>
              <a:t>predefined Normal</a:t>
            </a:r>
            <a:r>
              <a:rPr lang="en-US" sz="2400" dirty="0"/>
              <a:t>, </a:t>
            </a:r>
            <a:r>
              <a:rPr lang="en-US" sz="2400" b="1" dirty="0"/>
              <a:t>Wide</a:t>
            </a:r>
            <a:r>
              <a:rPr lang="en-US" sz="2400" dirty="0"/>
              <a:t>, and </a:t>
            </a:r>
            <a:r>
              <a:rPr lang="en-US" sz="2400" b="1" dirty="0"/>
              <a:t>Narrow settings</a:t>
            </a:r>
            <a:r>
              <a:rPr lang="en-US" sz="2400" dirty="0"/>
              <a:t>. The </a:t>
            </a:r>
            <a:r>
              <a:rPr lang="en-US" sz="2400" b="1" dirty="0"/>
              <a:t>Normal margin setting </a:t>
            </a:r>
            <a:r>
              <a:rPr lang="en-US" sz="2400" dirty="0"/>
              <a:t>is the </a:t>
            </a:r>
            <a:r>
              <a:rPr lang="en-US" sz="2400" b="1" dirty="0"/>
              <a:t>default</a:t>
            </a:r>
            <a:r>
              <a:rPr lang="en-US" sz="2400" dirty="0"/>
              <a:t> for a </a:t>
            </a:r>
            <a:r>
              <a:rPr lang="en-US" sz="2400" b="1" dirty="0"/>
              <a:t>new workbook</a:t>
            </a:r>
            <a:r>
              <a:rPr lang="en-US" sz="2400" dirty="0"/>
              <a:t>. </a:t>
            </a:r>
            <a:r>
              <a:rPr lang="en-US" sz="2400" b="1" dirty="0"/>
              <a:t>Narrower margins </a:t>
            </a:r>
            <a:r>
              <a:rPr lang="en-US" sz="2400" dirty="0"/>
              <a:t>allow </a:t>
            </a:r>
            <a:r>
              <a:rPr lang="en-US" sz="2400" b="1" dirty="0"/>
              <a:t>more area</a:t>
            </a:r>
            <a:r>
              <a:rPr lang="en-US" sz="2400" dirty="0"/>
              <a:t> for </a:t>
            </a:r>
            <a:r>
              <a:rPr lang="en-US" sz="2400" b="1" dirty="0"/>
              <a:t>data</a:t>
            </a:r>
            <a:r>
              <a:rPr lang="en-US" sz="2400" dirty="0"/>
              <a:t> </a:t>
            </a:r>
            <a:r>
              <a:rPr lang="en-US" sz="2400" b="1" dirty="0"/>
              <a:t>when you print a workbook</a:t>
            </a:r>
            <a:r>
              <a:rPr lang="en-US" sz="2400" dirty="0"/>
              <a:t>, where </a:t>
            </a:r>
            <a:r>
              <a:rPr lang="en-US" sz="2400" b="1" dirty="0"/>
              <a:t>wider margins </a:t>
            </a:r>
            <a:r>
              <a:rPr lang="en-US" sz="2400" dirty="0"/>
              <a:t>will </a:t>
            </a:r>
            <a:r>
              <a:rPr lang="en-US" sz="2400" b="1" dirty="0"/>
              <a:t>introduce more white space</a:t>
            </a:r>
            <a:r>
              <a:rPr lang="en-US" sz="2400" dirty="0"/>
              <a:t>. </a:t>
            </a:r>
          </a:p>
          <a:p>
            <a:pPr>
              <a:lnSpc>
                <a:spcPct val="150000"/>
              </a:lnSpc>
            </a:pPr>
            <a:r>
              <a:rPr lang="en-US" sz="2400" dirty="0"/>
              <a:t>You can also </a:t>
            </a:r>
            <a:r>
              <a:rPr lang="en-US" sz="2400" b="1" dirty="0"/>
              <a:t>set custom margins </a:t>
            </a:r>
            <a:r>
              <a:rPr lang="en-US" sz="2400" dirty="0"/>
              <a:t>in Excel. When you </a:t>
            </a:r>
            <a:r>
              <a:rPr lang="en-US" sz="2400" b="1" dirty="0"/>
              <a:t>click Custom Margins </a:t>
            </a:r>
            <a:r>
              <a:rPr lang="en-US" sz="2400" dirty="0"/>
              <a:t>at the </a:t>
            </a:r>
            <a:r>
              <a:rPr lang="en-US" sz="2400" b="1" dirty="0"/>
              <a:t>bottom of the Margins menu</a:t>
            </a:r>
            <a:r>
              <a:rPr lang="en-US" sz="2400" dirty="0"/>
              <a:t>, the </a:t>
            </a:r>
            <a:r>
              <a:rPr lang="en-US" sz="2400" b="1" dirty="0"/>
              <a:t>Page Setup dialog box opens </a:t>
            </a:r>
            <a:r>
              <a:rPr lang="en-US" sz="2400" dirty="0"/>
              <a:t>with the </a:t>
            </a:r>
            <a:r>
              <a:rPr lang="en-US" sz="2400" b="1" dirty="0"/>
              <a:t>settings </a:t>
            </a:r>
            <a:r>
              <a:rPr lang="en-US" sz="2400" dirty="0"/>
              <a:t>that have been </a:t>
            </a:r>
            <a:r>
              <a:rPr lang="en-US" sz="2400" b="1" dirty="0"/>
              <a:t>applied to the active worksheet</a:t>
            </a:r>
            <a:r>
              <a:rPr lang="en-US" sz="2400" dirty="0"/>
              <a:t>. You can </a:t>
            </a:r>
            <a:r>
              <a:rPr lang="en-US" sz="2400" b="1" dirty="0"/>
              <a:t>change</a:t>
            </a:r>
            <a:r>
              <a:rPr lang="en-US" sz="2400" dirty="0"/>
              <a:t> </a:t>
            </a:r>
            <a:r>
              <a:rPr lang="en-US" sz="2400" b="1" dirty="0"/>
              <a:t>any</a:t>
            </a:r>
            <a:r>
              <a:rPr lang="en-US" sz="2400" dirty="0"/>
              <a:t> of the </a:t>
            </a:r>
            <a:r>
              <a:rPr lang="en-US" sz="2400" b="1" dirty="0"/>
              <a:t>settings</a:t>
            </a:r>
            <a:r>
              <a:rPr lang="en-US" sz="2400" dirty="0"/>
              <a:t> to </a:t>
            </a:r>
            <a:r>
              <a:rPr lang="en-US" sz="2400" b="1" dirty="0"/>
              <a:t>create a custom margin setting</a:t>
            </a:r>
            <a:r>
              <a:rPr lang="en-US" sz="2400" dirty="0"/>
              <a:t>. </a:t>
            </a:r>
          </a:p>
        </p:txBody>
      </p:sp>
    </p:spTree>
    <p:extLst>
      <p:ext uri="{BB962C8B-B14F-4D97-AF65-F5344CB8AC3E}">
        <p14:creationId xmlns:p14="http://schemas.microsoft.com/office/powerpoint/2010/main" val="3363132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CA1D-4615-47B5-8386-7219FE23F54B}"/>
              </a:ext>
            </a:extLst>
          </p:cNvPr>
          <p:cNvSpPr>
            <a:spLocks noGrp="1"/>
          </p:cNvSpPr>
          <p:nvPr>
            <p:ph type="title"/>
          </p:nvPr>
        </p:nvSpPr>
        <p:spPr>
          <a:xfrm>
            <a:off x="1605516" y="198808"/>
            <a:ext cx="9899096" cy="83255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F24431B0-06B9-4DD5-9A72-D6B9393F972A}"/>
              </a:ext>
            </a:extLst>
          </p:cNvPr>
          <p:cNvSpPr>
            <a:spLocks noGrp="1"/>
          </p:cNvSpPr>
          <p:nvPr>
            <p:ph idx="1"/>
          </p:nvPr>
        </p:nvSpPr>
        <p:spPr>
          <a:xfrm>
            <a:off x="1605516" y="1031358"/>
            <a:ext cx="9899096" cy="4879864"/>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and footer margins automatically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adjust</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when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margins</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do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 fill an entire page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can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centered vertically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horizontally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thereby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evenly distributing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page’s white space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Use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Margins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dialog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set these features.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quickly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remove all manual page breaks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from a worksheet,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Breaks button arrow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Reset All Page Breaks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1733691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415C-AD09-4451-AB21-A8C2023D9D91}"/>
              </a:ext>
            </a:extLst>
          </p:cNvPr>
          <p:cNvSpPr>
            <a:spLocks noGrp="1"/>
          </p:cNvSpPr>
          <p:nvPr>
            <p:ph type="title"/>
          </p:nvPr>
        </p:nvSpPr>
        <p:spPr>
          <a:xfrm>
            <a:off x="1626781" y="220073"/>
            <a:ext cx="9877831" cy="82191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7467E3AE-8F1A-49DF-BCBB-C77AF0696A1B}"/>
              </a:ext>
            </a:extLst>
          </p:cNvPr>
          <p:cNvSpPr>
            <a:spLocks noGrp="1"/>
          </p:cNvSpPr>
          <p:nvPr>
            <p:ph idx="1"/>
          </p:nvPr>
        </p:nvSpPr>
        <p:spPr>
          <a:xfrm>
            <a:off x="1626781" y="1041991"/>
            <a:ext cx="9877831" cy="4869231"/>
          </a:xfrm>
        </p:spPr>
        <p:txBody>
          <a:bodyPr>
            <a:noAutofit/>
          </a:bodyPr>
          <a:lstStyle/>
          <a:p>
            <a:pPr marL="0" indent="0">
              <a:lnSpc>
                <a:spcPct val="150000"/>
              </a:lnSpc>
              <a:buNone/>
            </a:pPr>
            <a:r>
              <a:rPr lang="en-US" sz="2400" b="1" dirty="0"/>
              <a:t>Setting a Worksheet’s Orientation</a:t>
            </a:r>
          </a:p>
          <a:p>
            <a:pPr>
              <a:lnSpc>
                <a:spcPct val="150000"/>
              </a:lnSpc>
            </a:pPr>
            <a:r>
              <a:rPr lang="en-US" sz="2400" dirty="0"/>
              <a:t>Printed worksheets are easiest to read and analyze when all of the data appears on one piece of paper. Excel’s orientation and scaling features give you control over the number of printed pages of worksheet data. </a:t>
            </a:r>
          </a:p>
          <a:p>
            <a:pPr>
              <a:lnSpc>
                <a:spcPct val="150000"/>
              </a:lnSpc>
            </a:pPr>
            <a:r>
              <a:rPr lang="en-US" sz="2400" dirty="0"/>
              <a:t>You can </a:t>
            </a:r>
            <a:r>
              <a:rPr lang="en-US" sz="2400" b="1" dirty="0"/>
              <a:t>change </a:t>
            </a:r>
            <a:r>
              <a:rPr lang="en-US" sz="2400" dirty="0"/>
              <a:t>the </a:t>
            </a:r>
            <a:r>
              <a:rPr lang="en-US" sz="2400" b="1" dirty="0"/>
              <a:t>orientation of a worksheet, which is the position of the content</a:t>
            </a:r>
            <a:r>
              <a:rPr lang="en-US" sz="2400" dirty="0"/>
              <a:t>, so that it </a:t>
            </a:r>
            <a:r>
              <a:rPr lang="en-US" sz="2400" b="1" dirty="0"/>
              <a:t>prints </a:t>
            </a:r>
            <a:r>
              <a:rPr lang="en-US" sz="2400" dirty="0"/>
              <a:t>either </a:t>
            </a:r>
            <a:r>
              <a:rPr lang="en-US" sz="2400" b="1" dirty="0"/>
              <a:t>vertically</a:t>
            </a:r>
            <a:r>
              <a:rPr lang="en-US" sz="2400" dirty="0"/>
              <a:t> or </a:t>
            </a:r>
            <a:r>
              <a:rPr lang="en-US" sz="2400" b="1" dirty="0"/>
              <a:t>horizontally on a page</a:t>
            </a:r>
            <a:r>
              <a:rPr lang="en-US" sz="2400" dirty="0"/>
              <a:t>. </a:t>
            </a:r>
          </a:p>
        </p:txBody>
      </p:sp>
    </p:spTree>
    <p:extLst>
      <p:ext uri="{BB962C8B-B14F-4D97-AF65-F5344CB8AC3E}">
        <p14:creationId xmlns:p14="http://schemas.microsoft.com/office/powerpoint/2010/main" val="193172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8ECE-C019-42CB-9AD1-284BF77B2038}"/>
              </a:ext>
            </a:extLst>
          </p:cNvPr>
          <p:cNvSpPr>
            <a:spLocks noGrp="1"/>
          </p:cNvSpPr>
          <p:nvPr>
            <p:ph type="title"/>
          </p:nvPr>
        </p:nvSpPr>
        <p:spPr>
          <a:xfrm>
            <a:off x="1640156" y="194570"/>
            <a:ext cx="8911687" cy="772993"/>
          </a:xfrm>
        </p:spPr>
        <p:txBody>
          <a:bodyPr/>
          <a:lstStyle/>
          <a:p>
            <a:r>
              <a:rPr lang="en-US" dirty="0"/>
              <a:t>CONTD…</a:t>
            </a:r>
          </a:p>
        </p:txBody>
      </p:sp>
      <p:sp>
        <p:nvSpPr>
          <p:cNvPr id="3" name="Content Placeholder 2">
            <a:extLst>
              <a:ext uri="{FF2B5EF4-FFF2-40B4-BE49-F238E27FC236}">
                <a16:creationId xmlns:a16="http://schemas.microsoft.com/office/drawing/2014/main" id="{9803E8E0-7E80-4760-AF32-E6F64519AA3C}"/>
              </a:ext>
            </a:extLst>
          </p:cNvPr>
          <p:cNvSpPr>
            <a:spLocks noGrp="1"/>
          </p:cNvSpPr>
          <p:nvPr>
            <p:ph idx="1"/>
          </p:nvPr>
        </p:nvSpPr>
        <p:spPr>
          <a:xfrm>
            <a:off x="1640156" y="967563"/>
            <a:ext cx="9864456" cy="5266327"/>
          </a:xfrm>
        </p:spPr>
        <p:txBody>
          <a:bodyPr>
            <a:normAutofit/>
          </a:bodyPr>
          <a:lstStyle/>
          <a:p>
            <a:pPr>
              <a:lnSpc>
                <a:spcPct val="150000"/>
              </a:lnSpc>
            </a:pPr>
            <a:r>
              <a:rPr lang="en-US" sz="2400" b="1" dirty="0"/>
              <a:t>Inserting columns </a:t>
            </a:r>
            <a:r>
              <a:rPr lang="en-US" sz="2400" dirty="0"/>
              <a:t>works the </a:t>
            </a:r>
            <a:r>
              <a:rPr lang="en-US" sz="2400" b="1" dirty="0"/>
              <a:t>same way</a:t>
            </a:r>
            <a:r>
              <a:rPr lang="en-US" sz="2400" dirty="0"/>
              <a:t>, except </a:t>
            </a:r>
            <a:r>
              <a:rPr lang="en-US" sz="2400" b="1" dirty="0"/>
              <a:t>columns</a:t>
            </a:r>
            <a:r>
              <a:rPr lang="en-US" sz="2400" dirty="0"/>
              <a:t> are </a:t>
            </a:r>
            <a:r>
              <a:rPr lang="en-US" sz="2400" b="1" dirty="0"/>
              <a:t>inserted </a:t>
            </a:r>
            <a:r>
              <a:rPr lang="en-US" sz="2400" dirty="0"/>
              <a:t>to </a:t>
            </a:r>
            <a:r>
              <a:rPr lang="en-US" sz="2400" b="1" dirty="0"/>
              <a:t>the left </a:t>
            </a:r>
            <a:r>
              <a:rPr lang="en-US" sz="2400" dirty="0"/>
              <a:t>of the </a:t>
            </a:r>
            <a:r>
              <a:rPr lang="en-US" sz="2400" b="1" dirty="0"/>
              <a:t>selected cell </a:t>
            </a:r>
            <a:r>
              <a:rPr lang="en-US" sz="2400" dirty="0"/>
              <a:t>or </a:t>
            </a:r>
            <a:r>
              <a:rPr lang="en-US" sz="2400" b="1" dirty="0"/>
              <a:t>column</a:t>
            </a:r>
            <a:r>
              <a:rPr lang="en-US" sz="2400" dirty="0"/>
              <a:t>. </a:t>
            </a:r>
          </a:p>
          <a:p>
            <a:pPr>
              <a:lnSpc>
                <a:spcPct val="150000"/>
              </a:lnSpc>
            </a:pPr>
            <a:r>
              <a:rPr lang="en-US" sz="2400" dirty="0"/>
              <a:t>By </a:t>
            </a:r>
            <a:r>
              <a:rPr lang="en-US" sz="2400" b="1" dirty="0"/>
              <a:t>default</a:t>
            </a:r>
            <a:r>
              <a:rPr lang="en-US" sz="2400" dirty="0"/>
              <a:t>, the </a:t>
            </a:r>
            <a:r>
              <a:rPr lang="en-US" sz="2400" b="1" dirty="0"/>
              <a:t>inserted column </a:t>
            </a:r>
            <a:r>
              <a:rPr lang="en-US" sz="2400" dirty="0"/>
              <a:t>is </a:t>
            </a:r>
            <a:r>
              <a:rPr lang="en-US" sz="2400" b="1" dirty="0"/>
              <a:t>formatted</a:t>
            </a:r>
            <a:r>
              <a:rPr lang="en-US" sz="2400" dirty="0"/>
              <a:t> the </a:t>
            </a:r>
            <a:r>
              <a:rPr lang="en-US" sz="2400" b="1" dirty="0"/>
              <a:t>same</a:t>
            </a:r>
            <a:r>
              <a:rPr lang="en-US" sz="2400" dirty="0"/>
              <a:t> as the </a:t>
            </a:r>
            <a:r>
              <a:rPr lang="en-US" sz="2400" b="1" dirty="0"/>
              <a:t>column</a:t>
            </a:r>
            <a:r>
              <a:rPr lang="en-US" sz="2400" dirty="0"/>
              <a:t> to the </a:t>
            </a:r>
            <a:r>
              <a:rPr lang="en-US" sz="2400" b="1" dirty="0"/>
              <a:t>left</a:t>
            </a:r>
            <a:r>
              <a:rPr lang="en-US" sz="2400" dirty="0"/>
              <a:t>. </a:t>
            </a:r>
          </a:p>
          <a:p>
            <a:pPr>
              <a:lnSpc>
                <a:spcPct val="150000"/>
              </a:lnSpc>
            </a:pPr>
            <a:r>
              <a:rPr lang="en-US" sz="2400" b="1" dirty="0"/>
              <a:t>Deleting </a:t>
            </a:r>
            <a:r>
              <a:rPr lang="en-US" sz="2400" dirty="0"/>
              <a:t>a </a:t>
            </a:r>
            <a:r>
              <a:rPr lang="en-US" sz="2400" b="1" dirty="0"/>
              <a:t>row</a:t>
            </a:r>
            <a:r>
              <a:rPr lang="en-US" sz="2400" dirty="0"/>
              <a:t> or </a:t>
            </a:r>
            <a:r>
              <a:rPr lang="en-US" sz="2400" b="1" dirty="0"/>
              <a:t>column</a:t>
            </a:r>
            <a:r>
              <a:rPr lang="en-US" sz="2400" dirty="0"/>
              <a:t> is just as easy—just </a:t>
            </a:r>
            <a:r>
              <a:rPr lang="en-US" sz="2400" b="1" dirty="0"/>
              <a:t>right-click</a:t>
            </a:r>
            <a:r>
              <a:rPr lang="en-US" sz="2400" dirty="0"/>
              <a:t> the </a:t>
            </a:r>
            <a:r>
              <a:rPr lang="en-US" sz="2400" b="1" dirty="0"/>
              <a:t>row number </a:t>
            </a:r>
            <a:r>
              <a:rPr lang="en-US" sz="2400" dirty="0"/>
              <a:t>or </a:t>
            </a:r>
            <a:r>
              <a:rPr lang="en-US" sz="2400" b="1" dirty="0"/>
              <a:t>column letter </a:t>
            </a:r>
            <a:r>
              <a:rPr lang="en-US" sz="2400" dirty="0"/>
              <a:t>and </a:t>
            </a:r>
            <a:r>
              <a:rPr lang="en-US" sz="2400" b="1" dirty="0"/>
              <a:t>click Delete </a:t>
            </a:r>
            <a:r>
              <a:rPr lang="en-US" sz="2400" dirty="0"/>
              <a:t>in the </a:t>
            </a:r>
            <a:r>
              <a:rPr lang="en-US" sz="2400" b="1" dirty="0"/>
              <a:t>shortcut menu</a:t>
            </a:r>
          </a:p>
          <a:p>
            <a:endParaRPr lang="en-US" dirty="0"/>
          </a:p>
        </p:txBody>
      </p:sp>
    </p:spTree>
    <p:extLst>
      <p:ext uri="{BB962C8B-B14F-4D97-AF65-F5344CB8AC3E}">
        <p14:creationId xmlns:p14="http://schemas.microsoft.com/office/powerpoint/2010/main" val="3166326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7AC3-5885-452F-A561-1E0B15B4D698}"/>
              </a:ext>
            </a:extLst>
          </p:cNvPr>
          <p:cNvSpPr>
            <a:spLocks noGrp="1"/>
          </p:cNvSpPr>
          <p:nvPr>
            <p:ph type="title"/>
          </p:nvPr>
        </p:nvSpPr>
        <p:spPr>
          <a:xfrm>
            <a:off x="1605516" y="188175"/>
            <a:ext cx="9899096" cy="84318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DF36722D-A33E-43FE-9E9D-D1C9BD6E0832}"/>
              </a:ext>
            </a:extLst>
          </p:cNvPr>
          <p:cNvSpPr>
            <a:spLocks noGrp="1"/>
          </p:cNvSpPr>
          <p:nvPr>
            <p:ph idx="1"/>
          </p:nvPr>
        </p:nvSpPr>
        <p:spPr>
          <a:xfrm>
            <a:off x="1605516" y="1031358"/>
            <a:ext cx="9899096" cy="4879864"/>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printed vertically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uses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Portrait orientation,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which is the default setting.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printed horizontally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uses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Landscape orientation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Set a Worksheet’s Orientation</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Ensure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active and in Normal view.</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Orientation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Landscape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120723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7D09-91D6-4B9E-8AB9-A0E80494634A}"/>
              </a:ext>
            </a:extLst>
          </p:cNvPr>
          <p:cNvSpPr>
            <a:spLocks noGrp="1"/>
          </p:cNvSpPr>
          <p:nvPr>
            <p:ph type="title"/>
          </p:nvPr>
        </p:nvSpPr>
        <p:spPr>
          <a:xfrm>
            <a:off x="1626781" y="188175"/>
            <a:ext cx="9877831" cy="928244"/>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A35831E-BB12-43C5-AE08-07D58473CCDF}"/>
              </a:ext>
            </a:extLst>
          </p:cNvPr>
          <p:cNvSpPr>
            <a:spLocks noGrp="1"/>
          </p:cNvSpPr>
          <p:nvPr>
            <p:ph idx="1"/>
          </p:nvPr>
        </p:nvSpPr>
        <p:spPr>
          <a:xfrm>
            <a:off x="1626781" y="1116419"/>
            <a:ext cx="9877831" cy="4794803"/>
          </a:xfrm>
        </p:spPr>
        <p:txBody>
          <a:bodyPr>
            <a:normAutofit lnSpcReduction="1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3"/>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through the pages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see the </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Landscape orientation. </a:t>
            </a:r>
          </a:p>
          <a:p>
            <a:pPr lvl="2" indent="-285750">
              <a:lnSpc>
                <a:spcPct val="150000"/>
              </a:lnSpc>
              <a:buClr>
                <a:srgbClr val="A53010"/>
              </a:buClr>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you decided to keep this orientation, you would need to adjust page breaks to display all content properly.</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Return to document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return to the workbook.</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Repeat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orientation back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Portrait.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endParaRPr lang="en-US" dirty="0"/>
          </a:p>
        </p:txBody>
      </p:sp>
    </p:spTree>
    <p:extLst>
      <p:ext uri="{BB962C8B-B14F-4D97-AF65-F5344CB8AC3E}">
        <p14:creationId xmlns:p14="http://schemas.microsoft.com/office/powerpoint/2010/main" val="2221037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B03A-C779-4B12-80E2-E634ADCD00DA}"/>
              </a:ext>
            </a:extLst>
          </p:cNvPr>
          <p:cNvSpPr>
            <a:spLocks noGrp="1"/>
          </p:cNvSpPr>
          <p:nvPr>
            <p:ph type="title"/>
          </p:nvPr>
        </p:nvSpPr>
        <p:spPr>
          <a:xfrm>
            <a:off x="1658679" y="209440"/>
            <a:ext cx="9845933" cy="832551"/>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41FD6C02-36A5-47F2-952A-F28C22757B48}"/>
              </a:ext>
            </a:extLst>
          </p:cNvPr>
          <p:cNvSpPr>
            <a:spLocks noGrp="1"/>
          </p:cNvSpPr>
          <p:nvPr>
            <p:ph idx="1"/>
          </p:nvPr>
        </p:nvSpPr>
        <p:spPr>
          <a:xfrm>
            <a:off x="1658679" y="1041990"/>
            <a:ext cx="9845933" cy="4784651"/>
          </a:xfrm>
        </p:spPr>
        <p:txBody>
          <a:bodyPr>
            <a:noAutofit/>
          </a:bodyPr>
          <a:lstStyle/>
          <a:p>
            <a:pPr>
              <a:lnSpc>
                <a:spcPct val="150000"/>
              </a:lnSpc>
            </a:pPr>
            <a:r>
              <a:rPr lang="en-US" sz="2400" b="1" dirty="0"/>
              <a:t>Orientation</a:t>
            </a:r>
            <a:r>
              <a:rPr lang="en-US" sz="2400" dirty="0"/>
              <a:t> is the </a:t>
            </a:r>
            <a:r>
              <a:rPr lang="en-US" sz="2400" b="1" dirty="0"/>
              <a:t>way your workbook or worksheet appears on the printed page</a:t>
            </a:r>
            <a:r>
              <a:rPr lang="en-US" sz="2400" dirty="0"/>
              <a:t>. There are </a:t>
            </a:r>
            <a:r>
              <a:rPr lang="en-US" sz="2400" b="1" dirty="0"/>
              <a:t>two settings</a:t>
            </a:r>
            <a:r>
              <a:rPr lang="en-US" sz="2400" dirty="0"/>
              <a:t>: </a:t>
            </a:r>
            <a:r>
              <a:rPr lang="en-US" sz="2400" b="1" dirty="0"/>
              <a:t>Portrait</a:t>
            </a:r>
            <a:r>
              <a:rPr lang="en-US" sz="2400" dirty="0"/>
              <a:t> and </a:t>
            </a:r>
            <a:r>
              <a:rPr lang="en-US" sz="2400" b="1" dirty="0"/>
              <a:t>Landscape</a:t>
            </a:r>
            <a:r>
              <a:rPr lang="en-US" sz="2400" dirty="0"/>
              <a:t>. </a:t>
            </a:r>
          </a:p>
          <a:p>
            <a:pPr lvl="1">
              <a:lnSpc>
                <a:spcPct val="150000"/>
              </a:lnSpc>
            </a:pPr>
            <a:r>
              <a:rPr lang="en-US" sz="2400" b="1" dirty="0"/>
              <a:t>Portrait</a:t>
            </a:r>
            <a:r>
              <a:rPr lang="en-US" sz="2400" dirty="0"/>
              <a:t> is a vertical printing of the workbook, and Landscape is the horizontal aspect. </a:t>
            </a:r>
          </a:p>
          <a:p>
            <a:pPr>
              <a:lnSpc>
                <a:spcPct val="150000"/>
              </a:lnSpc>
            </a:pPr>
            <a:r>
              <a:rPr lang="en-US" sz="2400" dirty="0"/>
              <a:t>By </a:t>
            </a:r>
            <a:r>
              <a:rPr lang="en-US" sz="2400" b="1" dirty="0"/>
              <a:t>default,</a:t>
            </a:r>
            <a:r>
              <a:rPr lang="en-US" sz="2400" dirty="0"/>
              <a:t> all </a:t>
            </a:r>
            <a:r>
              <a:rPr lang="en-US" sz="2400" b="1" dirty="0"/>
              <a:t>workbooks and worksheets are printed in Portrait. </a:t>
            </a:r>
          </a:p>
          <a:p>
            <a:pPr>
              <a:lnSpc>
                <a:spcPct val="150000"/>
              </a:lnSpc>
            </a:pPr>
            <a:r>
              <a:rPr lang="en-US" sz="2400" dirty="0"/>
              <a:t>Use the </a:t>
            </a:r>
            <a:r>
              <a:rPr lang="en-US" sz="2400" b="1" dirty="0"/>
              <a:t>Landscape orientation </a:t>
            </a:r>
            <a:r>
              <a:rPr lang="en-US" sz="2400" dirty="0"/>
              <a:t>when the </a:t>
            </a:r>
            <a:r>
              <a:rPr lang="en-US" sz="2400" b="1" dirty="0"/>
              <a:t>width</a:t>
            </a:r>
            <a:r>
              <a:rPr lang="en-US" sz="2400" dirty="0"/>
              <a:t> </a:t>
            </a:r>
            <a:r>
              <a:rPr lang="en-US" sz="2400" b="1" dirty="0"/>
              <a:t>of the area </a:t>
            </a:r>
            <a:r>
              <a:rPr lang="en-US" sz="2400" dirty="0"/>
              <a:t>you want </a:t>
            </a:r>
            <a:r>
              <a:rPr lang="en-US" sz="2400" b="1" dirty="0"/>
              <a:t>to print </a:t>
            </a:r>
            <a:r>
              <a:rPr lang="en-US" sz="2400" dirty="0"/>
              <a:t>is </a:t>
            </a:r>
            <a:r>
              <a:rPr lang="en-US" sz="2400" b="1" dirty="0"/>
              <a:t>greater than the height</a:t>
            </a:r>
            <a:r>
              <a:rPr lang="en-US" sz="2400" dirty="0"/>
              <a:t>. </a:t>
            </a:r>
          </a:p>
        </p:txBody>
      </p:sp>
    </p:spTree>
    <p:extLst>
      <p:ext uri="{BB962C8B-B14F-4D97-AF65-F5344CB8AC3E}">
        <p14:creationId xmlns:p14="http://schemas.microsoft.com/office/powerpoint/2010/main" val="2540173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366C-5403-48E9-9437-537D748E4DDB}"/>
              </a:ext>
            </a:extLst>
          </p:cNvPr>
          <p:cNvSpPr>
            <a:spLocks noGrp="1"/>
          </p:cNvSpPr>
          <p:nvPr>
            <p:ph type="title"/>
          </p:nvPr>
        </p:nvSpPr>
        <p:spPr>
          <a:xfrm>
            <a:off x="1605516" y="177543"/>
            <a:ext cx="9899096" cy="91761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B19D6DA3-6533-438A-8314-F9F2712609BA}"/>
              </a:ext>
            </a:extLst>
          </p:cNvPr>
          <p:cNvSpPr>
            <a:spLocks noGrp="1"/>
          </p:cNvSpPr>
          <p:nvPr>
            <p:ph idx="1"/>
          </p:nvPr>
        </p:nvSpPr>
        <p:spPr>
          <a:xfrm>
            <a:off x="1605516" y="1095153"/>
            <a:ext cx="8915400" cy="4369502"/>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Data is easier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read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the columns fit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one page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can often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accomplished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 orientation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Landscape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can’t fit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one printed page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changing the orientation,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shrink or reduce it using Excel’s scaling options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as described in the next exercise.</a:t>
            </a:r>
          </a:p>
          <a:p>
            <a:endParaRPr lang="en-US" dirty="0"/>
          </a:p>
        </p:txBody>
      </p:sp>
    </p:spTree>
    <p:extLst>
      <p:ext uri="{BB962C8B-B14F-4D97-AF65-F5344CB8AC3E}">
        <p14:creationId xmlns:p14="http://schemas.microsoft.com/office/powerpoint/2010/main" val="109311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B42-B908-4373-955A-149CB271E08D}"/>
              </a:ext>
            </a:extLst>
          </p:cNvPr>
          <p:cNvSpPr>
            <a:spLocks noGrp="1"/>
          </p:cNvSpPr>
          <p:nvPr>
            <p:ph type="title"/>
          </p:nvPr>
        </p:nvSpPr>
        <p:spPr>
          <a:xfrm>
            <a:off x="1594884" y="188175"/>
            <a:ext cx="9909728" cy="75860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B23773A6-40BD-4A7A-B00F-481AF3B46FB4}"/>
              </a:ext>
            </a:extLst>
          </p:cNvPr>
          <p:cNvSpPr>
            <a:spLocks noGrp="1"/>
          </p:cNvSpPr>
          <p:nvPr>
            <p:ph idx="1"/>
          </p:nvPr>
        </p:nvSpPr>
        <p:spPr>
          <a:xfrm>
            <a:off x="1594884" y="946778"/>
            <a:ext cx="9909728" cy="4964444"/>
          </a:xfrm>
        </p:spPr>
        <p:txBody>
          <a:bodyPr>
            <a:noAutofit/>
          </a:bodyPr>
          <a:lstStyle/>
          <a:p>
            <a:pPr marL="0" indent="0">
              <a:lnSpc>
                <a:spcPct val="150000"/>
              </a:lnSpc>
              <a:buNone/>
            </a:pPr>
            <a:r>
              <a:rPr lang="en-US" sz="2400" b="1" dirty="0"/>
              <a:t>Scaling a Worksheet to Fit on a Printed Page</a:t>
            </a:r>
          </a:p>
          <a:p>
            <a:pPr>
              <a:lnSpc>
                <a:spcPct val="150000"/>
              </a:lnSpc>
            </a:pPr>
            <a:r>
              <a:rPr lang="en-US" sz="2400" b="1" dirty="0"/>
              <a:t>Scaling</a:t>
            </a:r>
            <a:r>
              <a:rPr lang="en-US" sz="2400" dirty="0"/>
              <a:t> refers to </a:t>
            </a:r>
            <a:r>
              <a:rPr lang="en-US" sz="2400" b="1" dirty="0"/>
              <a:t>shrinking or stretching printed output </a:t>
            </a:r>
            <a:r>
              <a:rPr lang="en-US" sz="2400" dirty="0"/>
              <a:t>to a </a:t>
            </a:r>
            <a:r>
              <a:rPr lang="en-US" sz="2400" b="1" dirty="0"/>
              <a:t>percentage</a:t>
            </a:r>
            <a:r>
              <a:rPr lang="en-US" sz="2400" dirty="0"/>
              <a:t> of its </a:t>
            </a:r>
            <a:r>
              <a:rPr lang="en-US" sz="2400" b="1" dirty="0"/>
              <a:t>actual size</a:t>
            </a:r>
            <a:r>
              <a:rPr lang="en-US" sz="2400" dirty="0"/>
              <a:t>. </a:t>
            </a:r>
          </a:p>
          <a:p>
            <a:pPr>
              <a:lnSpc>
                <a:spcPct val="150000"/>
              </a:lnSpc>
            </a:pPr>
            <a:r>
              <a:rPr lang="en-US" sz="2400" dirty="0"/>
              <a:t>One </a:t>
            </a:r>
            <a:r>
              <a:rPr lang="en-US" sz="2400" b="1" dirty="0"/>
              <a:t>use </a:t>
            </a:r>
            <a:r>
              <a:rPr lang="en-US" sz="2400" dirty="0"/>
              <a:t>for </a:t>
            </a:r>
            <a:r>
              <a:rPr lang="en-US" sz="2400" b="1" dirty="0"/>
              <a:t>scaling</a:t>
            </a:r>
            <a:r>
              <a:rPr lang="en-US" sz="2400" dirty="0"/>
              <a:t> is to </a:t>
            </a:r>
            <a:r>
              <a:rPr lang="en-US" sz="2400" b="1" dirty="0"/>
              <a:t>resize a document </a:t>
            </a:r>
            <a:r>
              <a:rPr lang="en-US" sz="2400" dirty="0"/>
              <a:t>so that it </a:t>
            </a:r>
            <a:r>
              <a:rPr lang="en-US" sz="2400" b="1" dirty="0"/>
              <a:t>fits</a:t>
            </a:r>
            <a:r>
              <a:rPr lang="en-US" sz="2400" dirty="0"/>
              <a:t> on a </a:t>
            </a:r>
            <a:r>
              <a:rPr lang="en-US" sz="2400" b="1" dirty="0"/>
              <a:t>single page</a:t>
            </a:r>
            <a:r>
              <a:rPr lang="en-US" sz="2400" dirty="0"/>
              <a:t>. </a:t>
            </a:r>
          </a:p>
          <a:p>
            <a:pPr>
              <a:lnSpc>
                <a:spcPct val="150000"/>
              </a:lnSpc>
            </a:pPr>
            <a:r>
              <a:rPr lang="en-US" sz="2400" b="1" dirty="0"/>
              <a:t>Before</a:t>
            </a:r>
            <a:r>
              <a:rPr lang="en-US" sz="2400" dirty="0"/>
              <a:t> attempting to </a:t>
            </a:r>
            <a:r>
              <a:rPr lang="en-US" sz="2400" b="1" dirty="0"/>
              <a:t>change the scaling </a:t>
            </a:r>
            <a:r>
              <a:rPr lang="en-US" sz="2400" dirty="0"/>
              <a:t>for a </a:t>
            </a:r>
            <a:r>
              <a:rPr lang="en-US" sz="2400" b="1" dirty="0"/>
              <a:t>worksheet’s output</a:t>
            </a:r>
            <a:r>
              <a:rPr lang="en-US" sz="2400" dirty="0"/>
              <a:t>, the </a:t>
            </a:r>
            <a:r>
              <a:rPr lang="en-US" sz="2400" b="1" dirty="0"/>
              <a:t>maximum width and height </a:t>
            </a:r>
            <a:r>
              <a:rPr lang="en-US" sz="2400" dirty="0"/>
              <a:t>must be </a:t>
            </a:r>
            <a:r>
              <a:rPr lang="en-US" sz="2400" b="1" dirty="0"/>
              <a:t>set</a:t>
            </a:r>
            <a:r>
              <a:rPr lang="en-US" sz="2400" dirty="0"/>
              <a:t> to </a:t>
            </a:r>
            <a:r>
              <a:rPr lang="en-US" sz="2400" b="1" dirty="0"/>
              <a:t>Automatic</a:t>
            </a:r>
            <a:r>
              <a:rPr lang="en-US" sz="2400" dirty="0"/>
              <a:t>.</a:t>
            </a:r>
          </a:p>
        </p:txBody>
      </p:sp>
    </p:spTree>
    <p:extLst>
      <p:ext uri="{BB962C8B-B14F-4D97-AF65-F5344CB8AC3E}">
        <p14:creationId xmlns:p14="http://schemas.microsoft.com/office/powerpoint/2010/main" val="3680109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C59E-52B3-4524-B072-CA5E2CA883EF}"/>
              </a:ext>
            </a:extLst>
          </p:cNvPr>
          <p:cNvSpPr>
            <a:spLocks noGrp="1"/>
          </p:cNvSpPr>
          <p:nvPr>
            <p:ph type="title"/>
          </p:nvPr>
        </p:nvSpPr>
        <p:spPr>
          <a:xfrm>
            <a:off x="1616149" y="220073"/>
            <a:ext cx="9888463" cy="83255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A7B48897-3E61-4CE0-8321-4633B1371AF4}"/>
              </a:ext>
            </a:extLst>
          </p:cNvPr>
          <p:cNvSpPr>
            <a:spLocks noGrp="1"/>
          </p:cNvSpPr>
          <p:nvPr>
            <p:ph idx="1"/>
          </p:nvPr>
        </p:nvSpPr>
        <p:spPr>
          <a:xfrm>
            <a:off x="1616149" y="1052623"/>
            <a:ext cx="8915400" cy="4571520"/>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Scale a Worksheet to Fit on a Printed Page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Ensure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Normal 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Setup group,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Orientation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verify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Portrait is selected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Scale to Fit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Height arrow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1 page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scale of the worksheet is reduced so that all rows fit on the same page.</a:t>
            </a:r>
          </a:p>
          <a:p>
            <a:pPr marL="0" indent="0">
              <a:buNone/>
            </a:pPr>
            <a:endParaRPr lang="en-US" dirty="0"/>
          </a:p>
        </p:txBody>
      </p:sp>
    </p:spTree>
    <p:extLst>
      <p:ext uri="{BB962C8B-B14F-4D97-AF65-F5344CB8AC3E}">
        <p14:creationId xmlns:p14="http://schemas.microsoft.com/office/powerpoint/2010/main" val="886198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33F6-6B64-4B54-A642-55F7FB990AD1}"/>
              </a:ext>
            </a:extLst>
          </p:cNvPr>
          <p:cNvSpPr>
            <a:spLocks noGrp="1"/>
          </p:cNvSpPr>
          <p:nvPr>
            <p:ph type="title"/>
          </p:nvPr>
        </p:nvSpPr>
        <p:spPr>
          <a:xfrm>
            <a:off x="1637414" y="145645"/>
            <a:ext cx="9867198" cy="80113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DB24FB2-B189-49D5-91EB-A949978058C5}"/>
              </a:ext>
            </a:extLst>
          </p:cNvPr>
          <p:cNvSpPr>
            <a:spLocks noGrp="1"/>
          </p:cNvSpPr>
          <p:nvPr>
            <p:ph idx="1"/>
          </p:nvPr>
        </p:nvSpPr>
        <p:spPr>
          <a:xfrm>
            <a:off x="1637414" y="946778"/>
            <a:ext cx="9867198" cy="4964444"/>
          </a:xfrm>
        </p:spPr>
        <p:txBody>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Print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rows appear on the page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content is smaller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than it was previously. </a:t>
            </a:r>
          </a:p>
          <a:p>
            <a:pPr lvl="2" indent="-285750">
              <a:lnSpc>
                <a:spcPct val="150000"/>
              </a:lnSpc>
              <a:buClr>
                <a:srgbClr val="A53010"/>
              </a:buClr>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output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reduced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shrinks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height and width proportionally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3651340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2952-B2DF-4C7A-854A-F97810F7F385}"/>
              </a:ext>
            </a:extLst>
          </p:cNvPr>
          <p:cNvSpPr>
            <a:spLocks noGrp="1"/>
          </p:cNvSpPr>
          <p:nvPr>
            <p:ph type="title"/>
          </p:nvPr>
        </p:nvSpPr>
        <p:spPr>
          <a:xfrm>
            <a:off x="1637414" y="209440"/>
            <a:ext cx="9867198" cy="82191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7A0CE0BA-17E2-48B0-AAB8-FAB598D29B45}"/>
              </a:ext>
            </a:extLst>
          </p:cNvPr>
          <p:cNvSpPr>
            <a:spLocks noGrp="1"/>
          </p:cNvSpPr>
          <p:nvPr>
            <p:ph idx="1"/>
          </p:nvPr>
        </p:nvSpPr>
        <p:spPr>
          <a:xfrm>
            <a:off x="1637414" y="1031358"/>
            <a:ext cx="9867198" cy="4879864"/>
          </a:xfrm>
        </p:spPr>
        <p:txBody>
          <a:bodyPr>
            <a:noAutofit/>
          </a:bodyPr>
          <a:lstStyle/>
          <a:p>
            <a:pPr>
              <a:lnSpc>
                <a:spcPct val="150000"/>
              </a:lnSpc>
            </a:pPr>
            <a:r>
              <a:rPr lang="en-US" sz="2000" dirty="0"/>
              <a:t>The most </a:t>
            </a:r>
            <a:r>
              <a:rPr lang="en-US" sz="2000" b="1" dirty="0"/>
              <a:t>common reason </a:t>
            </a:r>
            <a:r>
              <a:rPr lang="en-US" sz="2000" dirty="0"/>
              <a:t>for </a:t>
            </a:r>
            <a:r>
              <a:rPr lang="en-US" sz="2000" b="1" dirty="0"/>
              <a:t>scaling </a:t>
            </a:r>
            <a:r>
              <a:rPr lang="en-US" sz="2000" dirty="0"/>
              <a:t>a </a:t>
            </a:r>
            <a:r>
              <a:rPr lang="en-US" sz="2000" b="1" dirty="0"/>
              <a:t>worksheet</a:t>
            </a:r>
            <a:r>
              <a:rPr lang="en-US" sz="2000" dirty="0"/>
              <a:t> is to </a:t>
            </a:r>
            <a:r>
              <a:rPr lang="en-US" sz="2000" b="1" dirty="0"/>
              <a:t>shrink it </a:t>
            </a:r>
            <a:r>
              <a:rPr lang="en-US" sz="2000" dirty="0"/>
              <a:t>so that you can </a:t>
            </a:r>
            <a:r>
              <a:rPr lang="en-US" sz="2000" b="1" dirty="0"/>
              <a:t>print it on one page</a:t>
            </a:r>
            <a:r>
              <a:rPr lang="en-US" sz="2000" dirty="0"/>
              <a:t>. </a:t>
            </a:r>
          </a:p>
          <a:p>
            <a:pPr>
              <a:lnSpc>
                <a:spcPct val="150000"/>
              </a:lnSpc>
            </a:pPr>
            <a:r>
              <a:rPr lang="en-US" sz="2000" dirty="0"/>
              <a:t>You can also </a:t>
            </a:r>
            <a:r>
              <a:rPr lang="en-US" sz="2000" b="1" dirty="0"/>
              <a:t>enlarge the sheet </a:t>
            </a:r>
            <a:r>
              <a:rPr lang="en-US" sz="2000" dirty="0"/>
              <a:t>so that </a:t>
            </a:r>
            <a:r>
              <a:rPr lang="en-US" sz="2000" b="1" dirty="0"/>
              <a:t>data appears bigger </a:t>
            </a:r>
            <a:r>
              <a:rPr lang="en-US" sz="2000" dirty="0"/>
              <a:t>and </a:t>
            </a:r>
            <a:r>
              <a:rPr lang="en-US" sz="2000" b="1" dirty="0"/>
              <a:t>fills up more of the printed page</a:t>
            </a:r>
            <a:r>
              <a:rPr lang="en-US" sz="2000" dirty="0"/>
              <a:t>. </a:t>
            </a:r>
          </a:p>
          <a:p>
            <a:pPr>
              <a:lnSpc>
                <a:spcPct val="150000"/>
              </a:lnSpc>
            </a:pPr>
            <a:r>
              <a:rPr lang="en-US" sz="2000" dirty="0"/>
              <a:t>When the </a:t>
            </a:r>
            <a:r>
              <a:rPr lang="en-US" sz="2000" b="1" dirty="0"/>
              <a:t>Width and Height boxes </a:t>
            </a:r>
            <a:r>
              <a:rPr lang="en-US" sz="2000" dirty="0"/>
              <a:t>are </a:t>
            </a:r>
            <a:r>
              <a:rPr lang="en-US" sz="2000" b="1" dirty="0"/>
              <a:t>set</a:t>
            </a:r>
            <a:r>
              <a:rPr lang="en-US" sz="2000" dirty="0"/>
              <a:t> to </a:t>
            </a:r>
            <a:r>
              <a:rPr lang="en-US" sz="2000" b="1" dirty="0"/>
              <a:t>Automatic</a:t>
            </a:r>
            <a:r>
              <a:rPr lang="en-US" sz="2000" dirty="0"/>
              <a:t>, you can </a:t>
            </a:r>
            <a:r>
              <a:rPr lang="en-US" sz="2000" b="1" dirty="0"/>
              <a:t>click the arrows </a:t>
            </a:r>
            <a:r>
              <a:rPr lang="en-US" sz="2000" dirty="0"/>
              <a:t>in the </a:t>
            </a:r>
            <a:r>
              <a:rPr lang="en-US" sz="2000" b="1" dirty="0"/>
              <a:t>Scale box </a:t>
            </a:r>
            <a:r>
              <a:rPr lang="en-US" sz="2000" dirty="0"/>
              <a:t>to </a:t>
            </a:r>
            <a:r>
              <a:rPr lang="en-US" sz="2000" b="1" dirty="0"/>
              <a:t>increase or decrease scaling</a:t>
            </a:r>
            <a:r>
              <a:rPr lang="en-US" sz="2000" dirty="0"/>
              <a:t> of the </a:t>
            </a:r>
            <a:r>
              <a:rPr lang="en-US" sz="2000" b="1" dirty="0"/>
              <a:t>printout</a:t>
            </a:r>
            <a:r>
              <a:rPr lang="en-US" sz="2000" dirty="0"/>
              <a:t>.</a:t>
            </a:r>
          </a:p>
          <a:p>
            <a:pPr>
              <a:lnSpc>
                <a:spcPct val="150000"/>
              </a:lnSpc>
            </a:pPr>
            <a:r>
              <a:rPr lang="en-US" sz="2000" dirty="0"/>
              <a:t>Each time you click the arrow, the scaling changes by </a:t>
            </a:r>
            <a:r>
              <a:rPr lang="en-US" sz="2000" b="1" dirty="0"/>
              <a:t>5%.</a:t>
            </a:r>
          </a:p>
          <a:p>
            <a:pPr>
              <a:lnSpc>
                <a:spcPct val="150000"/>
              </a:lnSpc>
            </a:pPr>
            <a:r>
              <a:rPr lang="en-US" sz="2000" dirty="0"/>
              <a:t>Take Note The Width and Height settings must be set to Automatic if you want to specify a scale, such as 75%.</a:t>
            </a:r>
          </a:p>
        </p:txBody>
      </p:sp>
    </p:spTree>
    <p:extLst>
      <p:ext uri="{BB962C8B-B14F-4D97-AF65-F5344CB8AC3E}">
        <p14:creationId xmlns:p14="http://schemas.microsoft.com/office/powerpoint/2010/main" val="28974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C25E-97DB-41BD-B901-324BF0D4135E}"/>
              </a:ext>
            </a:extLst>
          </p:cNvPr>
          <p:cNvSpPr>
            <a:spLocks noGrp="1"/>
          </p:cNvSpPr>
          <p:nvPr>
            <p:ph type="title"/>
          </p:nvPr>
        </p:nvSpPr>
        <p:spPr>
          <a:xfrm>
            <a:off x="1626781" y="209440"/>
            <a:ext cx="9877831" cy="843183"/>
          </a:xfrm>
        </p:spPr>
        <p:txBody>
          <a:bodyPr/>
          <a:lstStyle/>
          <a:p>
            <a:r>
              <a:rPr lang="en-US" dirty="0"/>
              <a:t>CONTD…</a:t>
            </a:r>
          </a:p>
        </p:txBody>
      </p:sp>
      <p:sp>
        <p:nvSpPr>
          <p:cNvPr id="3" name="Content Placeholder 2">
            <a:extLst>
              <a:ext uri="{FF2B5EF4-FFF2-40B4-BE49-F238E27FC236}">
                <a16:creationId xmlns:a16="http://schemas.microsoft.com/office/drawing/2014/main" id="{8452B473-2D86-4560-8FB6-6C175213B9F4}"/>
              </a:ext>
            </a:extLst>
          </p:cNvPr>
          <p:cNvSpPr>
            <a:spLocks noGrp="1"/>
          </p:cNvSpPr>
          <p:nvPr>
            <p:ph idx="1"/>
          </p:nvPr>
        </p:nvSpPr>
        <p:spPr>
          <a:xfrm>
            <a:off x="1626781" y="1052623"/>
            <a:ext cx="9877831" cy="4858599"/>
          </a:xfrm>
        </p:spPr>
        <p:txBody>
          <a:bodyPr>
            <a:noAutofit/>
          </a:bodyPr>
          <a:lstStyle/>
          <a:p>
            <a:pPr marL="0" indent="0">
              <a:lnSpc>
                <a:spcPct val="150000"/>
              </a:lnSpc>
              <a:buNone/>
            </a:pPr>
            <a:r>
              <a:rPr lang="en-US" sz="2400" b="1" dirty="0"/>
              <a:t>Insert and Delete Rows and Columns</a:t>
            </a:r>
            <a:endParaRPr lang="en-US" sz="2400" dirty="0"/>
          </a:p>
          <a:p>
            <a:pPr marL="914400" lvl="1" indent="-457200">
              <a:lnSpc>
                <a:spcPct val="150000"/>
              </a:lnSpc>
              <a:buFont typeface="+mj-lt"/>
              <a:buAutoNum type="arabicPeriod"/>
            </a:pPr>
            <a:r>
              <a:rPr lang="en-US" sz="2400" dirty="0"/>
              <a:t>OPEN the workbook named </a:t>
            </a:r>
            <a:r>
              <a:rPr lang="en-US" sz="2400" b="1" dirty="0">
                <a:solidFill>
                  <a:schemeClr val="tx1">
                    <a:lumMod val="65000"/>
                    <a:lumOff val="35000"/>
                  </a:schemeClr>
                </a:solidFill>
              </a:rPr>
              <a:t>Speedy’s Messenger Row-Column</a:t>
            </a:r>
            <a:r>
              <a:rPr lang="en-US" sz="2400" dirty="0"/>
              <a:t>.</a:t>
            </a:r>
          </a:p>
          <a:p>
            <a:pPr marL="914400" lvl="1" indent="-457200">
              <a:lnSpc>
                <a:spcPct val="150000"/>
              </a:lnSpc>
              <a:buFont typeface="+mj-lt"/>
              <a:buAutoNum type="arabicPeriod"/>
            </a:pPr>
            <a:r>
              <a:rPr lang="en-US" sz="2400" dirty="0"/>
              <a:t>Click the </a:t>
            </a:r>
            <a:r>
              <a:rPr lang="en-US" sz="2400" b="1" dirty="0"/>
              <a:t>row 14</a:t>
            </a:r>
            <a:r>
              <a:rPr lang="en-US" sz="2400" dirty="0"/>
              <a:t> heading to select the </a:t>
            </a:r>
            <a:r>
              <a:rPr lang="en-US" sz="2400" b="1" dirty="0"/>
              <a:t>entire row</a:t>
            </a:r>
            <a:r>
              <a:rPr lang="en-US" sz="2400" dirty="0"/>
              <a:t>.</a:t>
            </a:r>
          </a:p>
          <a:p>
            <a:pPr marL="914400" lvl="1" indent="-457200">
              <a:lnSpc>
                <a:spcPct val="150000"/>
              </a:lnSpc>
              <a:buFont typeface="+mj-lt"/>
              <a:buAutoNum type="arabicPeriod"/>
            </a:pPr>
            <a:r>
              <a:rPr lang="en-US" sz="2400" dirty="0"/>
              <a:t>On the </a:t>
            </a:r>
            <a:r>
              <a:rPr lang="en-US" sz="2400" b="1" dirty="0"/>
              <a:t>Home tab</a:t>
            </a:r>
            <a:r>
              <a:rPr lang="en-US" sz="2400" dirty="0"/>
              <a:t>, in the </a:t>
            </a:r>
            <a:r>
              <a:rPr lang="en-US" sz="2400" b="1" dirty="0"/>
              <a:t>Cells group</a:t>
            </a:r>
            <a:r>
              <a:rPr lang="en-US" sz="2400" dirty="0"/>
              <a:t>, click the </a:t>
            </a:r>
            <a:r>
              <a:rPr lang="en-US" sz="2400" b="1" dirty="0"/>
              <a:t>Insert button arrow</a:t>
            </a:r>
            <a:r>
              <a:rPr lang="en-US" sz="2400" dirty="0"/>
              <a:t> and then select </a:t>
            </a:r>
            <a:r>
              <a:rPr lang="en-US" sz="2400" b="1" dirty="0"/>
              <a:t>Insert Sheet Rows. </a:t>
            </a:r>
            <a:r>
              <a:rPr lang="en-US" sz="2400" dirty="0"/>
              <a:t>A new blank row appears as </a:t>
            </a:r>
            <a:r>
              <a:rPr lang="en-US" sz="2400" b="1" dirty="0"/>
              <a:t>row 14</a:t>
            </a:r>
            <a:r>
              <a:rPr lang="en-US" sz="2400" dirty="0"/>
              <a:t>.</a:t>
            </a:r>
          </a:p>
        </p:txBody>
      </p:sp>
    </p:spTree>
    <p:extLst>
      <p:ext uri="{BB962C8B-B14F-4D97-AF65-F5344CB8AC3E}">
        <p14:creationId xmlns:p14="http://schemas.microsoft.com/office/powerpoint/2010/main" val="33130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446C-EEB9-4BBF-8741-DD4CFAA1050A}"/>
              </a:ext>
            </a:extLst>
          </p:cNvPr>
          <p:cNvSpPr>
            <a:spLocks noGrp="1"/>
          </p:cNvSpPr>
          <p:nvPr>
            <p:ph type="title"/>
          </p:nvPr>
        </p:nvSpPr>
        <p:spPr>
          <a:xfrm>
            <a:off x="1594884" y="209440"/>
            <a:ext cx="9909728" cy="75812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08B41D60-59E7-4AFB-8019-55271C18A3BF}"/>
              </a:ext>
            </a:extLst>
          </p:cNvPr>
          <p:cNvSpPr>
            <a:spLocks noGrp="1"/>
          </p:cNvSpPr>
          <p:nvPr>
            <p:ph idx="1"/>
          </p:nvPr>
        </p:nvSpPr>
        <p:spPr>
          <a:xfrm>
            <a:off x="1594884" y="967563"/>
            <a:ext cx="9909728" cy="5266327"/>
          </a:xfrm>
        </p:spPr>
        <p:txBody>
          <a:bodyPr>
            <a:normAutofit fontScale="92500" lnSpcReduction="20000"/>
          </a:bodyPr>
          <a:lstStyle/>
          <a:p>
            <a:pPr marL="457200" indent="-457200">
              <a:lnSpc>
                <a:spcPct val="160000"/>
              </a:lnSpc>
              <a:buFont typeface="+mj-lt"/>
              <a:buAutoNum type="arabicPeriod" startAt="4"/>
            </a:pPr>
            <a:r>
              <a:rPr lang="en-US" sz="2400" dirty="0"/>
              <a:t>To </a:t>
            </a:r>
            <a:r>
              <a:rPr lang="en-US" sz="2400" b="1" dirty="0"/>
              <a:t>insert several rows at once</a:t>
            </a:r>
            <a:r>
              <a:rPr lang="en-US" sz="2400" dirty="0"/>
              <a:t>, </a:t>
            </a:r>
            <a:r>
              <a:rPr lang="en-US" sz="2400" b="1" dirty="0"/>
              <a:t>click</a:t>
            </a:r>
            <a:r>
              <a:rPr lang="en-US" sz="2400" dirty="0"/>
              <a:t> the </a:t>
            </a:r>
            <a:r>
              <a:rPr lang="en-US" sz="2400" b="1" dirty="0"/>
              <a:t>row 25 heading</a:t>
            </a:r>
            <a:r>
              <a:rPr lang="en-US" sz="2400" dirty="0"/>
              <a:t>, </a:t>
            </a:r>
            <a:r>
              <a:rPr lang="en-US" sz="2400" b="1" dirty="0"/>
              <a:t>hold down </a:t>
            </a:r>
            <a:r>
              <a:rPr lang="en-US" sz="2400" dirty="0"/>
              <a:t>the </a:t>
            </a:r>
            <a:r>
              <a:rPr lang="en-US" sz="2400" b="1" dirty="0"/>
              <a:t>Ctrl key</a:t>
            </a:r>
            <a:r>
              <a:rPr lang="en-US" sz="2400" dirty="0"/>
              <a:t>, and then </a:t>
            </a:r>
            <a:r>
              <a:rPr lang="en-US" sz="2400" b="1" dirty="0"/>
              <a:t>click</a:t>
            </a:r>
            <a:r>
              <a:rPr lang="en-US" sz="2400" dirty="0"/>
              <a:t> </a:t>
            </a:r>
            <a:r>
              <a:rPr lang="en-US" sz="2400" b="1" dirty="0"/>
              <a:t>row headings 34 </a:t>
            </a:r>
            <a:r>
              <a:rPr lang="en-US" sz="2400" dirty="0"/>
              <a:t>and </a:t>
            </a:r>
            <a:r>
              <a:rPr lang="en-US" sz="2400" b="1" dirty="0"/>
              <a:t>43</a:t>
            </a:r>
            <a:r>
              <a:rPr lang="en-US" sz="2400" dirty="0"/>
              <a:t>. </a:t>
            </a:r>
          </a:p>
          <a:p>
            <a:pPr lvl="1">
              <a:lnSpc>
                <a:spcPct val="160000"/>
              </a:lnSpc>
            </a:pPr>
            <a:r>
              <a:rPr lang="en-US" sz="2200" b="1" dirty="0"/>
              <a:t>Right-click</a:t>
            </a:r>
            <a:r>
              <a:rPr lang="en-US" sz="2200" dirty="0"/>
              <a:t> </a:t>
            </a:r>
            <a:r>
              <a:rPr lang="en-US" sz="2200" b="1" dirty="0"/>
              <a:t>any</a:t>
            </a:r>
            <a:r>
              <a:rPr lang="en-US" sz="2200" dirty="0"/>
              <a:t> of the </a:t>
            </a:r>
            <a:r>
              <a:rPr lang="en-US" sz="2200" b="1" dirty="0"/>
              <a:t>selected rows </a:t>
            </a:r>
            <a:r>
              <a:rPr lang="en-US" sz="2200" dirty="0"/>
              <a:t>and then select </a:t>
            </a:r>
            <a:r>
              <a:rPr lang="en-US" sz="2200" b="1" dirty="0"/>
              <a:t>Insert </a:t>
            </a:r>
            <a:r>
              <a:rPr lang="en-US" sz="2200" dirty="0"/>
              <a:t>from the </a:t>
            </a:r>
            <a:r>
              <a:rPr lang="en-US" sz="2200" b="1" dirty="0"/>
              <a:t>shortcut menu</a:t>
            </a:r>
            <a:r>
              <a:rPr lang="en-US" sz="2200" dirty="0"/>
              <a:t>. Blank rows appear above the selected rows, so that data for each messenger is separated by a blank row.</a:t>
            </a:r>
          </a:p>
          <a:p>
            <a:pPr marL="457200" indent="-457200">
              <a:lnSpc>
                <a:spcPct val="160000"/>
              </a:lnSpc>
              <a:buFont typeface="+mj-lt"/>
              <a:buAutoNum type="arabicPeriod" startAt="5"/>
            </a:pPr>
            <a:r>
              <a:rPr lang="en-US" sz="2400" dirty="0"/>
              <a:t>Click the </a:t>
            </a:r>
            <a:r>
              <a:rPr lang="en-US" sz="2400" b="1" dirty="0"/>
              <a:t>column D heading </a:t>
            </a:r>
            <a:r>
              <a:rPr lang="en-US" sz="2400" dirty="0"/>
              <a:t>to select the </a:t>
            </a:r>
            <a:r>
              <a:rPr lang="en-US" sz="2400" b="1" dirty="0"/>
              <a:t>entire column</a:t>
            </a:r>
            <a:r>
              <a:rPr lang="en-US" sz="2400" dirty="0"/>
              <a:t>. This column contains the delivery zone.</a:t>
            </a:r>
          </a:p>
          <a:p>
            <a:pPr marL="457200" indent="-457200">
              <a:lnSpc>
                <a:spcPct val="160000"/>
              </a:lnSpc>
              <a:buFont typeface="+mj-lt"/>
              <a:buAutoNum type="arabicPeriod" startAt="5"/>
            </a:pPr>
            <a:r>
              <a:rPr lang="en-US" sz="2400" dirty="0"/>
              <a:t>On the </a:t>
            </a:r>
            <a:r>
              <a:rPr lang="en-US" sz="2400" b="1" dirty="0"/>
              <a:t>Home tab</a:t>
            </a:r>
            <a:r>
              <a:rPr lang="en-US" sz="2400" dirty="0"/>
              <a:t>, in the </a:t>
            </a:r>
            <a:r>
              <a:rPr lang="en-US" sz="2400" b="1" dirty="0"/>
              <a:t>Cells group</a:t>
            </a:r>
            <a:r>
              <a:rPr lang="en-US" sz="2400" dirty="0"/>
              <a:t>, click the </a:t>
            </a:r>
            <a:r>
              <a:rPr lang="en-US" sz="2400" b="1" dirty="0"/>
              <a:t>Delete button arrow </a:t>
            </a:r>
            <a:r>
              <a:rPr lang="en-US" sz="2400" dirty="0"/>
              <a:t>and then select </a:t>
            </a:r>
            <a:r>
              <a:rPr lang="en-US" sz="2400" b="1" dirty="0"/>
              <a:t>Delete Sheet Columns</a:t>
            </a:r>
            <a:r>
              <a:rPr lang="en-US" sz="2400" dirty="0"/>
              <a:t>. The </a:t>
            </a:r>
            <a:r>
              <a:rPr lang="en-US" sz="2400" b="1" dirty="0"/>
              <a:t>Zone column disappears.</a:t>
            </a:r>
          </a:p>
          <a:p>
            <a:endParaRPr lang="en-US" dirty="0"/>
          </a:p>
        </p:txBody>
      </p:sp>
    </p:spTree>
    <p:extLst>
      <p:ext uri="{BB962C8B-B14F-4D97-AF65-F5344CB8AC3E}">
        <p14:creationId xmlns:p14="http://schemas.microsoft.com/office/powerpoint/2010/main" val="140502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199A-0391-42FB-9848-0C966B20B204}"/>
              </a:ext>
            </a:extLst>
          </p:cNvPr>
          <p:cNvSpPr>
            <a:spLocks noGrp="1"/>
          </p:cNvSpPr>
          <p:nvPr>
            <p:ph type="title"/>
          </p:nvPr>
        </p:nvSpPr>
        <p:spPr>
          <a:xfrm>
            <a:off x="1616149" y="227573"/>
            <a:ext cx="9888463" cy="793153"/>
          </a:xfrm>
        </p:spPr>
        <p:txBody>
          <a:bodyPr/>
          <a:lstStyle/>
          <a:p>
            <a:r>
              <a:rPr lang="en-US" dirty="0"/>
              <a:t>CONTD…</a:t>
            </a:r>
          </a:p>
        </p:txBody>
      </p:sp>
      <p:sp>
        <p:nvSpPr>
          <p:cNvPr id="3" name="Content Placeholder 2">
            <a:extLst>
              <a:ext uri="{FF2B5EF4-FFF2-40B4-BE49-F238E27FC236}">
                <a16:creationId xmlns:a16="http://schemas.microsoft.com/office/drawing/2014/main" id="{00AB2007-9463-49CE-BBC7-72A036D3665F}"/>
              </a:ext>
            </a:extLst>
          </p:cNvPr>
          <p:cNvSpPr>
            <a:spLocks noGrp="1"/>
          </p:cNvSpPr>
          <p:nvPr>
            <p:ph idx="1"/>
          </p:nvPr>
        </p:nvSpPr>
        <p:spPr>
          <a:xfrm>
            <a:off x="1616149" y="1020727"/>
            <a:ext cx="9888463" cy="5401338"/>
          </a:xfrm>
        </p:spPr>
        <p:txBody>
          <a:bodyPr>
            <a:noAutofit/>
          </a:bodyPr>
          <a:lstStyle/>
          <a:p>
            <a:pPr marL="914400" lvl="1" indent="-457200">
              <a:lnSpc>
                <a:spcPct val="150000"/>
              </a:lnSpc>
              <a:buFont typeface="+mj-lt"/>
              <a:buAutoNum type="arabicPeriod" startAt="7"/>
            </a:pPr>
            <a:r>
              <a:rPr lang="en-US" sz="2400" b="1" dirty="0"/>
              <a:t>Right-click</a:t>
            </a:r>
            <a:r>
              <a:rPr lang="en-US" sz="2400" dirty="0"/>
              <a:t> the </a:t>
            </a:r>
            <a:r>
              <a:rPr lang="en-US" sz="2400" b="1" dirty="0"/>
              <a:t>row 3 heading </a:t>
            </a:r>
            <a:r>
              <a:rPr lang="en-US" sz="2400" dirty="0"/>
              <a:t>and select </a:t>
            </a:r>
            <a:r>
              <a:rPr lang="en-US" sz="2400" b="1" dirty="0"/>
              <a:t>Insert</a:t>
            </a:r>
            <a:r>
              <a:rPr lang="en-US" sz="2400" dirty="0"/>
              <a:t> from the </a:t>
            </a:r>
            <a:r>
              <a:rPr lang="en-US" sz="2400" b="1" dirty="0"/>
              <a:t>shortcut menu</a:t>
            </a:r>
            <a:r>
              <a:rPr lang="en-US" sz="2400" dirty="0"/>
              <a:t>. In </a:t>
            </a:r>
            <a:r>
              <a:rPr lang="en-US" sz="2400" b="1" dirty="0"/>
              <a:t>cell A3</a:t>
            </a:r>
            <a:r>
              <a:rPr lang="en-US" sz="2400" dirty="0"/>
              <a:t>, type </a:t>
            </a:r>
            <a:r>
              <a:rPr lang="en-US" sz="2400" b="1" dirty="0"/>
              <a:t>Zone 1</a:t>
            </a:r>
            <a:r>
              <a:rPr lang="en-US" sz="2400" dirty="0"/>
              <a:t>.</a:t>
            </a:r>
          </a:p>
          <a:p>
            <a:pPr marL="914400" lvl="1" indent="-457200">
              <a:lnSpc>
                <a:spcPct val="150000"/>
              </a:lnSpc>
              <a:buFont typeface="+mj-lt"/>
              <a:buAutoNum type="arabicPeriod" startAt="7"/>
            </a:pPr>
            <a:r>
              <a:rPr lang="en-US" sz="2400" dirty="0"/>
              <a:t>Select </a:t>
            </a:r>
            <a:r>
              <a:rPr lang="en-US" sz="2400" b="1" dirty="0"/>
              <a:t>A3:I3</a:t>
            </a:r>
            <a:r>
              <a:rPr lang="en-US" sz="2400" dirty="0"/>
              <a:t>. On the </a:t>
            </a:r>
            <a:r>
              <a:rPr lang="en-US" sz="2400" b="1" dirty="0"/>
              <a:t>Home tab</a:t>
            </a:r>
            <a:r>
              <a:rPr lang="en-US" sz="2400" dirty="0"/>
              <a:t>, in the </a:t>
            </a:r>
            <a:r>
              <a:rPr lang="en-US" sz="2400" b="1" dirty="0"/>
              <a:t>Alignment group</a:t>
            </a:r>
            <a:r>
              <a:rPr lang="en-US" sz="2400" dirty="0"/>
              <a:t>, click the </a:t>
            </a:r>
            <a:r>
              <a:rPr lang="en-US" sz="2400" b="1" dirty="0"/>
              <a:t>Merge &amp; Center button</a:t>
            </a:r>
            <a:r>
              <a:rPr lang="en-US" sz="2400" dirty="0"/>
              <a:t>. The </a:t>
            </a:r>
            <a:r>
              <a:rPr lang="en-US" sz="2400" b="1" dirty="0"/>
              <a:t>“Zone 1” </a:t>
            </a:r>
            <a:r>
              <a:rPr lang="en-US" sz="2400" dirty="0"/>
              <a:t>text is centered across the data columns.</a:t>
            </a:r>
          </a:p>
          <a:p>
            <a:pPr marL="914400" lvl="1" indent="-457200">
              <a:lnSpc>
                <a:spcPct val="150000"/>
              </a:lnSpc>
              <a:buFont typeface="+mj-lt"/>
              <a:buAutoNum type="arabicPeriod" startAt="7"/>
            </a:pPr>
            <a:r>
              <a:rPr lang="en-US" sz="2400" dirty="0"/>
              <a:t>SAVE the workbook.</a:t>
            </a:r>
          </a:p>
          <a:p>
            <a:pPr>
              <a:lnSpc>
                <a:spcPct val="150000"/>
              </a:lnSpc>
            </a:pPr>
            <a:r>
              <a:rPr lang="en-US" sz="2400" dirty="0"/>
              <a:t>The </a:t>
            </a:r>
            <a:r>
              <a:rPr lang="en-US" sz="2400" b="1" dirty="0"/>
              <a:t>column heading </a:t>
            </a:r>
            <a:r>
              <a:rPr lang="en-US" sz="2400" dirty="0"/>
              <a:t>or </a:t>
            </a:r>
            <a:r>
              <a:rPr lang="en-US" sz="2400" b="1" dirty="0"/>
              <a:t>row heading </a:t>
            </a:r>
            <a:r>
              <a:rPr lang="en-US" sz="2400" dirty="0"/>
              <a:t>is its </a:t>
            </a:r>
            <a:r>
              <a:rPr lang="en-US" sz="2400" b="1" dirty="0"/>
              <a:t>identifying</a:t>
            </a:r>
            <a:r>
              <a:rPr lang="en-US" sz="2400" dirty="0"/>
              <a:t> </a:t>
            </a:r>
            <a:r>
              <a:rPr lang="en-US" sz="2400" b="1" dirty="0"/>
              <a:t>letter</a:t>
            </a:r>
            <a:r>
              <a:rPr lang="en-US" sz="2400" dirty="0"/>
              <a:t> or </a:t>
            </a:r>
            <a:r>
              <a:rPr lang="en-US" sz="2400" b="1" dirty="0"/>
              <a:t>number</a:t>
            </a:r>
            <a:r>
              <a:rPr lang="en-US" sz="2400" dirty="0"/>
              <a:t>. You </a:t>
            </a:r>
            <a:r>
              <a:rPr lang="en-US" sz="2400" b="1" dirty="0"/>
              <a:t>select</a:t>
            </a:r>
            <a:r>
              <a:rPr lang="en-US" sz="2400" dirty="0"/>
              <a:t> an </a:t>
            </a:r>
            <a:r>
              <a:rPr lang="en-US" sz="2400" b="1" dirty="0"/>
              <a:t>entire column </a:t>
            </a:r>
            <a:r>
              <a:rPr lang="en-US" sz="2400" dirty="0"/>
              <a:t>or </a:t>
            </a:r>
            <a:r>
              <a:rPr lang="en-US" sz="2400" b="1" dirty="0"/>
              <a:t>row</a:t>
            </a:r>
            <a:r>
              <a:rPr lang="en-US" sz="2400" dirty="0"/>
              <a:t> by </a:t>
            </a:r>
            <a:r>
              <a:rPr lang="en-US" sz="2400" b="1" dirty="0"/>
              <a:t>clicking </a:t>
            </a:r>
            <a:r>
              <a:rPr lang="en-US" sz="2400" dirty="0"/>
              <a:t>its </a:t>
            </a:r>
            <a:r>
              <a:rPr lang="en-US" sz="2400" b="1" dirty="0"/>
              <a:t>heading</a:t>
            </a:r>
            <a:r>
              <a:rPr lang="en-US" sz="2400" dirty="0"/>
              <a:t>. </a:t>
            </a:r>
          </a:p>
        </p:txBody>
      </p:sp>
    </p:spTree>
    <p:extLst>
      <p:ext uri="{BB962C8B-B14F-4D97-AF65-F5344CB8AC3E}">
        <p14:creationId xmlns:p14="http://schemas.microsoft.com/office/powerpoint/2010/main" val="3569410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25564</TotalTime>
  <Words>5155</Words>
  <Application>Microsoft Office PowerPoint</Application>
  <PresentationFormat>Widescreen</PresentationFormat>
  <Paragraphs>309</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Century Gothic</vt:lpstr>
      <vt:lpstr>Times New Roman</vt:lpstr>
      <vt:lpstr>Wingdings 3</vt:lpstr>
      <vt:lpstr>Wisp</vt:lpstr>
      <vt:lpstr>END USER COMPUTING.   BICT 1101</vt:lpstr>
      <vt:lpstr>FORMATTING THE WORKSHEET</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USER COMPUTING.   BICT 1101</dc:title>
  <dc:creator>Patricia Khonje</dc:creator>
  <cp:lastModifiedBy>Patricia Khonje</cp:lastModifiedBy>
  <cp:revision>168</cp:revision>
  <dcterms:created xsi:type="dcterms:W3CDTF">2021-05-20T15:38:43Z</dcterms:created>
  <dcterms:modified xsi:type="dcterms:W3CDTF">2022-07-08T21:22:30Z</dcterms:modified>
</cp:coreProperties>
</file>