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565" r:id="rId3"/>
    <p:sldId id="487" r:id="rId4"/>
    <p:sldId id="566" r:id="rId5"/>
    <p:sldId id="567" r:id="rId6"/>
    <p:sldId id="569" r:id="rId7"/>
    <p:sldId id="488" r:id="rId8"/>
    <p:sldId id="570" r:id="rId9"/>
    <p:sldId id="489" r:id="rId10"/>
    <p:sldId id="490" r:id="rId11"/>
    <p:sldId id="491" r:id="rId12"/>
    <p:sldId id="571" r:id="rId13"/>
    <p:sldId id="492" r:id="rId14"/>
    <p:sldId id="572" r:id="rId15"/>
    <p:sldId id="493" r:id="rId16"/>
    <p:sldId id="494" r:id="rId17"/>
    <p:sldId id="574" r:id="rId18"/>
    <p:sldId id="495" r:id="rId19"/>
    <p:sldId id="496" r:id="rId20"/>
    <p:sldId id="575" r:id="rId21"/>
    <p:sldId id="497" r:id="rId22"/>
    <p:sldId id="573" r:id="rId23"/>
    <p:sldId id="498" r:id="rId24"/>
    <p:sldId id="499" r:id="rId25"/>
    <p:sldId id="576" r:id="rId26"/>
    <p:sldId id="500" r:id="rId27"/>
    <p:sldId id="568" r:id="rId28"/>
    <p:sldId id="578" r:id="rId29"/>
    <p:sldId id="501" r:id="rId30"/>
    <p:sldId id="577" r:id="rId31"/>
    <p:sldId id="506" r:id="rId32"/>
    <p:sldId id="503" r:id="rId33"/>
    <p:sldId id="508" r:id="rId34"/>
    <p:sldId id="5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5883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5981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43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01456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0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54327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49818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448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7279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81122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65163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53921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6464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7420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81920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2101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7/2/2022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969760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normAutofit fontScale="925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3: Spreadsheets </a:t>
            </a:r>
            <a:r>
              <a:rPr kumimoji="0" 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(Structuring Worksheets)</a:t>
            </a:r>
            <a:endParaRPr lang="en-US" sz="2800" b="1"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F3DA-3B1A-4F80-B231-D20FC8AC4333}"/>
              </a:ext>
            </a:extLst>
          </p:cNvPr>
          <p:cNvSpPr>
            <a:spLocks noGrp="1"/>
          </p:cNvSpPr>
          <p:nvPr>
            <p:ph type="title"/>
          </p:nvPr>
        </p:nvSpPr>
        <p:spPr>
          <a:xfrm>
            <a:off x="1626781" y="198808"/>
            <a:ext cx="9877831" cy="875080"/>
          </a:xfrm>
        </p:spPr>
        <p:txBody>
          <a:bodyPr/>
          <a:lstStyle/>
          <a:p>
            <a:r>
              <a:rPr lang="en-US" dirty="0"/>
              <a:t>CONTD…</a:t>
            </a:r>
          </a:p>
        </p:txBody>
      </p:sp>
      <p:sp>
        <p:nvSpPr>
          <p:cNvPr id="3" name="Content Placeholder 2">
            <a:extLst>
              <a:ext uri="{FF2B5EF4-FFF2-40B4-BE49-F238E27FC236}">
                <a16:creationId xmlns:a16="http://schemas.microsoft.com/office/drawing/2014/main" id="{1706B956-B411-4D80-97F6-49B29446282E}"/>
              </a:ext>
            </a:extLst>
          </p:cNvPr>
          <p:cNvSpPr>
            <a:spLocks noGrp="1"/>
          </p:cNvSpPr>
          <p:nvPr>
            <p:ph idx="1"/>
          </p:nvPr>
        </p:nvSpPr>
        <p:spPr>
          <a:xfrm>
            <a:off x="1626781" y="1073888"/>
            <a:ext cx="9877831" cy="5411972"/>
          </a:xfrm>
        </p:spPr>
        <p:txBody>
          <a:bodyPr>
            <a:noAutofit/>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7"/>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(3) active</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B4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type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date 2/21/2020.</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7"/>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B8:H13</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7"/>
              <a:tabLst/>
              <a:defRPr/>
            </a:pPr>
            <a:r>
              <a:rPr lang="en-US" sz="2000" b="1" dirty="0"/>
              <a:t>Beginning</a:t>
            </a:r>
            <a:r>
              <a:rPr lang="en-US" sz="2000" dirty="0"/>
              <a:t> in </a:t>
            </a:r>
            <a:r>
              <a:rPr lang="en-US" sz="2000" b="1" dirty="0"/>
              <a:t>cell B8</a:t>
            </a:r>
            <a:r>
              <a:rPr lang="en-US" sz="2000" dirty="0"/>
              <a:t>, </a:t>
            </a:r>
            <a:r>
              <a:rPr lang="en-US" sz="2000" b="1" dirty="0"/>
              <a:t>type</a:t>
            </a:r>
            <a:r>
              <a:rPr lang="en-US" sz="2000" dirty="0"/>
              <a:t> the </a:t>
            </a:r>
            <a:r>
              <a:rPr lang="en-US" sz="2000" b="1" dirty="0"/>
              <a:t>following </a:t>
            </a:r>
            <a:r>
              <a:rPr lang="en-US" sz="2000" dirty="0"/>
              <a:t>data and SAVE, </a:t>
            </a:r>
            <a:r>
              <a:rPr lang="en-US" sz="2000" b="1" dirty="0"/>
              <a:t>skipping over cells without </a:t>
            </a:r>
            <a:r>
              <a:rPr lang="en-US" sz="2000" dirty="0"/>
              <a:t>an </a:t>
            </a:r>
            <a:r>
              <a:rPr lang="en-US" sz="2000" b="1" dirty="0"/>
              <a:t>“x”</a:t>
            </a:r>
            <a:r>
              <a:rPr lang="en-US" sz="2000" dirty="0"/>
              <a:t> or a </a:t>
            </a:r>
            <a:r>
              <a:rPr lang="en-US" sz="2000" b="1" dirty="0"/>
              <a:t>number</a:t>
            </a:r>
            <a:r>
              <a:rPr lang="en-US" sz="2000" dirty="0"/>
              <a:t>:</a:t>
            </a:r>
          </a:p>
          <a:p>
            <a:pPr marL="0" indent="0">
              <a:lnSpc>
                <a:spcPct val="150000"/>
              </a:lnSpc>
              <a:buNone/>
            </a:pPr>
            <a:r>
              <a:rPr lang="en-US" sz="2000" dirty="0"/>
              <a:t>			</a:t>
            </a:r>
            <a:r>
              <a:rPr lang="en-US" dirty="0"/>
              <a:t>Sarah 				351 				x 				x 				0.5</a:t>
            </a:r>
          </a:p>
          <a:p>
            <a:pPr marL="0" indent="0">
              <a:lnSpc>
                <a:spcPct val="150000"/>
              </a:lnSpc>
              <a:buNone/>
            </a:pPr>
            <a:r>
              <a:rPr lang="en-US" dirty="0"/>
              <a:t>			Elena 				295 				x 		x 		x 		x 		1</a:t>
            </a:r>
          </a:p>
          <a:p>
            <a:pPr marL="0" indent="0">
              <a:lnSpc>
                <a:spcPct val="150000"/>
              </a:lnSpc>
              <a:buNone/>
            </a:pPr>
            <a:r>
              <a:rPr lang="en-US" dirty="0"/>
              <a:t>			Clarisse 		114 						x</a:t>
            </a:r>
          </a:p>
          <a:p>
            <a:pPr marL="0" indent="0">
              <a:lnSpc>
                <a:spcPct val="150000"/>
              </a:lnSpc>
              <a:buNone/>
            </a:pPr>
            <a:r>
              <a:rPr lang="en-US" dirty="0"/>
              <a:t>			Genevieve 	  90 				x 		x 		x 				1</a:t>
            </a:r>
          </a:p>
          <a:p>
            <a:pPr marL="0" indent="0">
              <a:lnSpc>
                <a:spcPct val="150000"/>
              </a:lnSpc>
              <a:buNone/>
            </a:pPr>
            <a:r>
              <a:rPr lang="en-US" dirty="0"/>
              <a:t>			Absalom 	 		205 				x 		x 		x 		x 		1</a:t>
            </a:r>
          </a:p>
          <a:p>
            <a:pPr marL="0" indent="0">
              <a:lnSpc>
                <a:spcPct val="150000"/>
              </a:lnSpc>
              <a:buNone/>
            </a:pPr>
            <a:r>
              <a:rPr lang="en-US" dirty="0"/>
              <a:t>			Regina 		  34 						x</a:t>
            </a:r>
          </a:p>
        </p:txBody>
      </p:sp>
    </p:spTree>
    <p:extLst>
      <p:ext uri="{BB962C8B-B14F-4D97-AF65-F5344CB8AC3E}">
        <p14:creationId xmlns:p14="http://schemas.microsoft.com/office/powerpoint/2010/main" val="3804110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B0A2-5464-4895-AF25-BE6113188050}"/>
              </a:ext>
            </a:extLst>
          </p:cNvPr>
          <p:cNvSpPr>
            <a:spLocks noGrp="1"/>
          </p:cNvSpPr>
          <p:nvPr>
            <p:ph type="title"/>
          </p:nvPr>
        </p:nvSpPr>
        <p:spPr>
          <a:xfrm>
            <a:off x="1637414" y="134808"/>
            <a:ext cx="9867198" cy="843387"/>
          </a:xfrm>
        </p:spPr>
        <p:txBody>
          <a:bodyPr/>
          <a:lstStyle/>
          <a:p>
            <a:r>
              <a:rPr lang="en-US" dirty="0"/>
              <a:t>CONTD…</a:t>
            </a:r>
          </a:p>
        </p:txBody>
      </p:sp>
      <p:sp>
        <p:nvSpPr>
          <p:cNvPr id="3" name="Content Placeholder 2">
            <a:extLst>
              <a:ext uri="{FF2B5EF4-FFF2-40B4-BE49-F238E27FC236}">
                <a16:creationId xmlns:a16="http://schemas.microsoft.com/office/drawing/2014/main" id="{4E69FBE1-0120-4A22-A928-2A15A52C44A4}"/>
              </a:ext>
            </a:extLst>
          </p:cNvPr>
          <p:cNvSpPr>
            <a:spLocks noGrp="1"/>
          </p:cNvSpPr>
          <p:nvPr>
            <p:ph idx="1"/>
          </p:nvPr>
        </p:nvSpPr>
        <p:spPr>
          <a:xfrm>
            <a:off x="1637414" y="978196"/>
            <a:ext cx="9867198" cy="5104552"/>
          </a:xfrm>
        </p:spPr>
        <p:txBody>
          <a:bodyPr>
            <a:noAutofit/>
          </a:bodyPr>
          <a:lstStyle/>
          <a:p>
            <a:pPr>
              <a:lnSpc>
                <a:spcPct val="150000"/>
              </a:lnSpc>
            </a:pPr>
            <a:r>
              <a:rPr lang="en-US" sz="2000" dirty="0"/>
              <a:t>When you need a new worksheet that has the styles, formatting, and formulas that work well in an existing worksheet, it’s easy to just copy the existing one and place it where it needs to go in the workbook. </a:t>
            </a:r>
          </a:p>
          <a:p>
            <a:pPr>
              <a:lnSpc>
                <a:spcPct val="150000"/>
              </a:lnSpc>
            </a:pPr>
            <a:r>
              <a:rPr lang="en-US" sz="2000" b="1" dirty="0"/>
              <a:t>When</a:t>
            </a:r>
            <a:r>
              <a:rPr lang="en-US" sz="2000" dirty="0"/>
              <a:t> it’s </a:t>
            </a:r>
            <a:r>
              <a:rPr lang="en-US" sz="2000" b="1" dirty="0"/>
              <a:t>convenient</a:t>
            </a:r>
            <a:r>
              <a:rPr lang="en-US" sz="2000" dirty="0"/>
              <a:t>, you should </a:t>
            </a:r>
            <a:r>
              <a:rPr lang="en-US" sz="2000" b="1" dirty="0"/>
              <a:t>copy</a:t>
            </a:r>
            <a:r>
              <a:rPr lang="en-US" sz="2000" dirty="0"/>
              <a:t> the </a:t>
            </a:r>
            <a:r>
              <a:rPr lang="en-US" sz="2000" b="1" dirty="0"/>
              <a:t>existing one before</a:t>
            </a:r>
            <a:r>
              <a:rPr lang="en-US" sz="2000" dirty="0"/>
              <a:t> you </a:t>
            </a:r>
            <a:r>
              <a:rPr lang="en-US" sz="2000" b="1" dirty="0"/>
              <a:t>add data to it</a:t>
            </a:r>
            <a:r>
              <a:rPr lang="en-US" sz="2000" dirty="0"/>
              <a:t>. </a:t>
            </a:r>
          </a:p>
          <a:p>
            <a:pPr>
              <a:lnSpc>
                <a:spcPct val="150000"/>
              </a:lnSpc>
            </a:pPr>
            <a:r>
              <a:rPr lang="en-US" sz="2000" dirty="0"/>
              <a:t>Your </a:t>
            </a:r>
            <a:r>
              <a:rPr lang="en-US" sz="2000" b="1" dirty="0"/>
              <a:t>copied worksheet contains </a:t>
            </a:r>
            <a:r>
              <a:rPr lang="en-US" sz="2000" dirty="0"/>
              <a:t>a duplicate of whatever </a:t>
            </a:r>
            <a:r>
              <a:rPr lang="en-US" sz="2000" b="1" dirty="0"/>
              <a:t>data</a:t>
            </a:r>
            <a:r>
              <a:rPr lang="en-US" sz="2000" dirty="0"/>
              <a:t> the </a:t>
            </a:r>
            <a:r>
              <a:rPr lang="en-US" sz="2000" b="1" dirty="0"/>
              <a:t>existing one contains</a:t>
            </a:r>
            <a:r>
              <a:rPr lang="en-US" sz="2000" dirty="0"/>
              <a:t>, but you can </a:t>
            </a:r>
            <a:r>
              <a:rPr lang="en-US" sz="2000" b="1" dirty="0"/>
              <a:t>easily delete </a:t>
            </a:r>
            <a:r>
              <a:rPr lang="en-US" sz="2000" dirty="0"/>
              <a:t>just the </a:t>
            </a:r>
            <a:r>
              <a:rPr lang="en-US" sz="2000" b="1" dirty="0"/>
              <a:t>data</a:t>
            </a:r>
            <a:r>
              <a:rPr lang="en-US" sz="2000" dirty="0"/>
              <a:t> </a:t>
            </a:r>
            <a:r>
              <a:rPr lang="en-US" sz="2000" b="1" dirty="0"/>
              <a:t>without removing </a:t>
            </a:r>
            <a:r>
              <a:rPr lang="en-US" sz="2000" dirty="0"/>
              <a:t>the </a:t>
            </a:r>
            <a:r>
              <a:rPr lang="en-US" sz="2000" b="1" dirty="0"/>
              <a:t>formatting</a:t>
            </a:r>
            <a:r>
              <a:rPr lang="en-US" sz="2000" dirty="0"/>
              <a:t> and </a:t>
            </a:r>
            <a:r>
              <a:rPr lang="en-US" sz="2000" b="1" dirty="0"/>
              <a:t>formulas</a:t>
            </a:r>
            <a:r>
              <a:rPr lang="en-US" sz="2000" dirty="0"/>
              <a:t> you wanted to copy in the first place.</a:t>
            </a:r>
          </a:p>
        </p:txBody>
      </p:sp>
    </p:spTree>
    <p:extLst>
      <p:ext uri="{BB962C8B-B14F-4D97-AF65-F5344CB8AC3E}">
        <p14:creationId xmlns:p14="http://schemas.microsoft.com/office/powerpoint/2010/main" val="3408646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5F3C-B1E4-412D-A484-848E3FB4F21F}"/>
              </a:ext>
            </a:extLst>
          </p:cNvPr>
          <p:cNvSpPr>
            <a:spLocks noGrp="1"/>
          </p:cNvSpPr>
          <p:nvPr>
            <p:ph type="title"/>
          </p:nvPr>
        </p:nvSpPr>
        <p:spPr>
          <a:xfrm>
            <a:off x="1616149" y="209440"/>
            <a:ext cx="9888463" cy="843183"/>
          </a:xfrm>
        </p:spPr>
        <p:txBody>
          <a:bodyPr/>
          <a:lstStyle/>
          <a:p>
            <a:r>
              <a:rPr lang="en-US" dirty="0"/>
              <a:t>CONTD…</a:t>
            </a:r>
          </a:p>
        </p:txBody>
      </p:sp>
      <p:sp>
        <p:nvSpPr>
          <p:cNvPr id="3" name="Content Placeholder 2">
            <a:extLst>
              <a:ext uri="{FF2B5EF4-FFF2-40B4-BE49-F238E27FC236}">
                <a16:creationId xmlns:a16="http://schemas.microsoft.com/office/drawing/2014/main" id="{B1FAB1E9-5186-4CA2-9DCD-C230AE08ED1D}"/>
              </a:ext>
            </a:extLst>
          </p:cNvPr>
          <p:cNvSpPr>
            <a:spLocks noGrp="1"/>
          </p:cNvSpPr>
          <p:nvPr>
            <p:ph idx="1"/>
          </p:nvPr>
        </p:nvSpPr>
        <p:spPr>
          <a:xfrm>
            <a:off x="1616149" y="1052623"/>
            <a:ext cx="9888463" cy="5475768"/>
          </a:xfrm>
        </p:spPr>
        <p:txBody>
          <a:bodyPr>
            <a:normAutofit fontScale="70000" lnSpcReduction="20000"/>
          </a:bodyPr>
          <a:lstStyle/>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preceding exercise</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lang="en-US" sz="2900" dirty="0">
                <a:solidFill>
                  <a:prstClr val="black">
                    <a:lumMod val="75000"/>
                    <a:lumOff val="25000"/>
                  </a:prstClr>
                </a:solidFill>
                <a:latin typeface="Century Gothic" panose="020B0502020202020204"/>
              </a:rPr>
              <a:t>we</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used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two methods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gives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each copied sheet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name</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though probably just a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temporary one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name</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copied sheet followed by a number in parentheses</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such as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(3)</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Selecting</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or Copy Sheet command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from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 menu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shows you a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dialog box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your options</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second method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more of a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shortcut,</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where you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hold the pointer down over the worksheet tab while pressing Ctrl</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copied sheet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its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location</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mouse pointer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helps you by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signaling</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you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symbolically</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you’re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 a worksheet</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use whichever method you prefer.</a:t>
            </a:r>
          </a:p>
          <a:p>
            <a:endParaRPr lang="en-US" dirty="0"/>
          </a:p>
        </p:txBody>
      </p:sp>
    </p:spTree>
    <p:extLst>
      <p:ext uri="{BB962C8B-B14F-4D97-AF65-F5344CB8AC3E}">
        <p14:creationId xmlns:p14="http://schemas.microsoft.com/office/powerpoint/2010/main" val="294604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BA76-2E08-4976-A9C9-B9913B911A92}"/>
              </a:ext>
            </a:extLst>
          </p:cNvPr>
          <p:cNvSpPr>
            <a:spLocks noGrp="1"/>
          </p:cNvSpPr>
          <p:nvPr>
            <p:ph type="title"/>
          </p:nvPr>
        </p:nvSpPr>
        <p:spPr>
          <a:xfrm>
            <a:off x="1648047" y="156278"/>
            <a:ext cx="9856565" cy="790500"/>
          </a:xfrm>
        </p:spPr>
        <p:txBody>
          <a:bodyPr/>
          <a:lstStyle/>
          <a:p>
            <a:r>
              <a:rPr lang="en-US" dirty="0"/>
              <a:t>CONTD…</a:t>
            </a:r>
          </a:p>
        </p:txBody>
      </p:sp>
      <p:sp>
        <p:nvSpPr>
          <p:cNvPr id="3" name="Content Placeholder 2">
            <a:extLst>
              <a:ext uri="{FF2B5EF4-FFF2-40B4-BE49-F238E27FC236}">
                <a16:creationId xmlns:a16="http://schemas.microsoft.com/office/drawing/2014/main" id="{36F09D1D-ADEA-4179-AE93-888D042558D8}"/>
              </a:ext>
            </a:extLst>
          </p:cNvPr>
          <p:cNvSpPr>
            <a:spLocks noGrp="1"/>
          </p:cNvSpPr>
          <p:nvPr>
            <p:ph idx="1"/>
          </p:nvPr>
        </p:nvSpPr>
        <p:spPr>
          <a:xfrm>
            <a:off x="1648047" y="946778"/>
            <a:ext cx="9856565" cy="4964444"/>
          </a:xfrm>
        </p:spPr>
        <p:txBody>
          <a:bodyPr>
            <a:noAutofit/>
          </a:bodyPr>
          <a:lstStyle/>
          <a:p>
            <a:pPr marL="0" indent="0">
              <a:lnSpc>
                <a:spcPct val="150000"/>
              </a:lnSpc>
              <a:buNone/>
            </a:pPr>
            <a:r>
              <a:rPr lang="en-US" sz="2400" b="1" dirty="0"/>
              <a:t>Renaming a Worksheet</a:t>
            </a:r>
          </a:p>
          <a:p>
            <a:pPr>
              <a:lnSpc>
                <a:spcPct val="150000"/>
              </a:lnSpc>
            </a:pPr>
            <a:r>
              <a:rPr lang="en-US" sz="2400" dirty="0"/>
              <a:t>Excel gives a </a:t>
            </a:r>
            <a:r>
              <a:rPr lang="en-US" sz="2400" b="1" dirty="0"/>
              <a:t>newly inserted </a:t>
            </a:r>
            <a:r>
              <a:rPr lang="en-US" sz="2400" dirty="0"/>
              <a:t>or </a:t>
            </a:r>
            <a:r>
              <a:rPr lang="en-US" sz="2400" b="1" dirty="0"/>
              <a:t>copied worksheet </a:t>
            </a:r>
            <a:r>
              <a:rPr lang="en-US" sz="2400" dirty="0"/>
              <a:t>a </a:t>
            </a:r>
            <a:r>
              <a:rPr lang="en-US" sz="2400" b="1" dirty="0"/>
              <a:t>temporary name</a:t>
            </a:r>
            <a:r>
              <a:rPr lang="en-US" sz="2400" dirty="0"/>
              <a:t>, such as </a:t>
            </a:r>
            <a:r>
              <a:rPr lang="en-US" sz="2400" b="1" dirty="0"/>
              <a:t>Sheet2, Sheet3</a:t>
            </a:r>
            <a:r>
              <a:rPr lang="en-US" sz="2400" dirty="0"/>
              <a:t>, or </a:t>
            </a:r>
            <a:r>
              <a:rPr lang="en-US" sz="2400" b="1" dirty="0"/>
              <a:t>Monday (2)</a:t>
            </a:r>
            <a:r>
              <a:rPr lang="en-US" sz="2400" dirty="0"/>
              <a:t>, as in the example. </a:t>
            </a:r>
          </a:p>
          <a:p>
            <a:pPr>
              <a:lnSpc>
                <a:spcPct val="150000"/>
              </a:lnSpc>
            </a:pPr>
            <a:r>
              <a:rPr lang="en-US" sz="2400" dirty="0"/>
              <a:t>In the example, obviously we don’t want multiple Mondays, and the day for which you just entered transactions happens to be Tuesday.</a:t>
            </a:r>
          </a:p>
        </p:txBody>
      </p:sp>
    </p:spTree>
    <p:extLst>
      <p:ext uri="{BB962C8B-B14F-4D97-AF65-F5344CB8AC3E}">
        <p14:creationId xmlns:p14="http://schemas.microsoft.com/office/powerpoint/2010/main" val="2196172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C0A62-5D31-4CA0-9ECF-0116DEFDB154}"/>
              </a:ext>
            </a:extLst>
          </p:cNvPr>
          <p:cNvSpPr>
            <a:spLocks noGrp="1"/>
          </p:cNvSpPr>
          <p:nvPr>
            <p:ph type="title"/>
          </p:nvPr>
        </p:nvSpPr>
        <p:spPr>
          <a:xfrm>
            <a:off x="1637414" y="188175"/>
            <a:ext cx="9867198" cy="864448"/>
          </a:xfrm>
        </p:spPr>
        <p:txBody>
          <a:bodyPr/>
          <a:lstStyle/>
          <a:p>
            <a:r>
              <a:rPr lang="en-US" dirty="0"/>
              <a:t>CONTD…</a:t>
            </a:r>
          </a:p>
        </p:txBody>
      </p:sp>
      <p:sp>
        <p:nvSpPr>
          <p:cNvPr id="3" name="Content Placeholder 2">
            <a:extLst>
              <a:ext uri="{FF2B5EF4-FFF2-40B4-BE49-F238E27FC236}">
                <a16:creationId xmlns:a16="http://schemas.microsoft.com/office/drawing/2014/main" id="{C8035419-3F33-40E8-A684-3EEA9D12545B}"/>
              </a:ext>
            </a:extLst>
          </p:cNvPr>
          <p:cNvSpPr>
            <a:spLocks noGrp="1"/>
          </p:cNvSpPr>
          <p:nvPr>
            <p:ph idx="1"/>
          </p:nvPr>
        </p:nvSpPr>
        <p:spPr>
          <a:xfrm>
            <a:off x="1329070" y="1052623"/>
            <a:ext cx="10175542" cy="5181267"/>
          </a:xfrm>
        </p:spPr>
        <p:txBody>
          <a:bodyPr>
            <a:normAutofit fontScale="92500" lnSpcReduction="10000"/>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Rename a Worksheet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Double-click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(3) worksheet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its 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Tuesday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Enter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new name appears on the tab.</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Repeat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process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(2) worksheet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renaming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Wednesday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Wednesday worksheet active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B4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date 2/22/2020</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B8:H15</a:t>
            </a:r>
          </a:p>
          <a:p>
            <a:endParaRPr lang="en-US" dirty="0"/>
          </a:p>
        </p:txBody>
      </p:sp>
    </p:spTree>
    <p:extLst>
      <p:ext uri="{BB962C8B-B14F-4D97-AF65-F5344CB8AC3E}">
        <p14:creationId xmlns:p14="http://schemas.microsoft.com/office/powerpoint/2010/main" val="3161352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8686-2FE9-46FF-AB64-ECFE75D5D39C}"/>
              </a:ext>
            </a:extLst>
          </p:cNvPr>
          <p:cNvSpPr>
            <a:spLocks noGrp="1"/>
          </p:cNvSpPr>
          <p:nvPr>
            <p:ph type="title"/>
          </p:nvPr>
        </p:nvSpPr>
        <p:spPr>
          <a:xfrm>
            <a:off x="1640156" y="124380"/>
            <a:ext cx="8911687" cy="960141"/>
          </a:xfrm>
        </p:spPr>
        <p:txBody>
          <a:bodyPr/>
          <a:lstStyle/>
          <a:p>
            <a:r>
              <a:rPr lang="en-US" dirty="0"/>
              <a:t>CONTD…</a:t>
            </a:r>
          </a:p>
        </p:txBody>
      </p:sp>
      <p:sp>
        <p:nvSpPr>
          <p:cNvPr id="3" name="Content Placeholder 2">
            <a:extLst>
              <a:ext uri="{FF2B5EF4-FFF2-40B4-BE49-F238E27FC236}">
                <a16:creationId xmlns:a16="http://schemas.microsoft.com/office/drawing/2014/main" id="{048DD89C-452B-4C64-B821-2EE0A78DDBC6}"/>
              </a:ext>
            </a:extLst>
          </p:cNvPr>
          <p:cNvSpPr>
            <a:spLocks noGrp="1"/>
          </p:cNvSpPr>
          <p:nvPr>
            <p:ph idx="1"/>
          </p:nvPr>
        </p:nvSpPr>
        <p:spPr>
          <a:xfrm>
            <a:off x="1640156" y="1084521"/>
            <a:ext cx="9864456" cy="5149369"/>
          </a:xfrm>
        </p:spPr>
        <p:txBody>
          <a:bodyPr>
            <a:noAutofit/>
          </a:bodyPr>
          <a:lstStyle/>
          <a:p>
            <a:pPr marL="914400" lvl="1" indent="-457200">
              <a:lnSpc>
                <a:spcPct val="150000"/>
              </a:lnSpc>
              <a:buFont typeface="+mj-lt"/>
              <a:buAutoNum type="arabicPeriod" startAt="6"/>
            </a:pPr>
            <a:r>
              <a:rPr lang="en-US" sz="2000" b="1" dirty="0"/>
              <a:t>Beginning</a:t>
            </a:r>
            <a:r>
              <a:rPr lang="en-US" sz="2000" dirty="0"/>
              <a:t> in </a:t>
            </a:r>
            <a:r>
              <a:rPr lang="en-US" sz="2000" b="1" dirty="0"/>
              <a:t>cell B8</a:t>
            </a:r>
            <a:r>
              <a:rPr lang="en-US" sz="2000" dirty="0"/>
              <a:t>, </a:t>
            </a:r>
            <a:r>
              <a:rPr lang="en-US" sz="2000" b="1" dirty="0"/>
              <a:t>enter</a:t>
            </a:r>
            <a:r>
              <a:rPr lang="en-US" sz="2000" dirty="0"/>
              <a:t> the </a:t>
            </a:r>
            <a:r>
              <a:rPr lang="en-US" sz="2000" b="1" dirty="0"/>
              <a:t>following</a:t>
            </a:r>
            <a:r>
              <a:rPr lang="en-US" sz="2000" dirty="0"/>
              <a:t> data and SAVE, </a:t>
            </a:r>
            <a:r>
              <a:rPr lang="en-US" sz="2000" b="1" dirty="0"/>
              <a:t>skipping over cells without </a:t>
            </a:r>
            <a:r>
              <a:rPr lang="en-US" sz="2000" dirty="0"/>
              <a:t>an </a:t>
            </a:r>
            <a:r>
              <a:rPr lang="en-US" sz="2000" b="1" dirty="0"/>
              <a:t>“x” </a:t>
            </a:r>
            <a:r>
              <a:rPr lang="en-US" sz="2000" dirty="0"/>
              <a:t>or a </a:t>
            </a:r>
            <a:r>
              <a:rPr lang="en-US" sz="2000" b="1" dirty="0"/>
              <a:t>number</a:t>
            </a:r>
            <a:r>
              <a:rPr lang="en-US" sz="2000" dirty="0"/>
              <a:t>:</a:t>
            </a:r>
          </a:p>
          <a:p>
            <a:pPr marL="0" indent="0">
              <a:buNone/>
            </a:pPr>
            <a:r>
              <a:rPr lang="en-US" sz="2000" dirty="0"/>
              <a:t>		Regina 		210 						x</a:t>
            </a:r>
          </a:p>
          <a:p>
            <a:pPr marL="0" indent="0">
              <a:buNone/>
            </a:pPr>
            <a:r>
              <a:rPr lang="en-US" sz="2000" dirty="0"/>
              <a:t>		Angela 		  44 				x 		x 		x 		1.5</a:t>
            </a:r>
          </a:p>
          <a:p>
            <a:pPr marL="0" indent="0">
              <a:buNone/>
            </a:pPr>
            <a:r>
              <a:rPr lang="en-US" sz="2000" dirty="0"/>
              <a:t>		Airtel 			191			x 		x 		x 		x 		1</a:t>
            </a:r>
          </a:p>
          <a:p>
            <a:pPr marL="0" indent="0">
              <a:buNone/>
            </a:pPr>
            <a:r>
              <a:rPr lang="en-US" sz="2000" dirty="0"/>
              <a:t>		Micaela 		221 				x 		x 		x 		1</a:t>
            </a:r>
          </a:p>
          <a:p>
            <a:pPr marL="0" indent="0">
              <a:buNone/>
            </a:pPr>
            <a:r>
              <a:rPr lang="en-US" sz="2000" dirty="0"/>
              <a:t>		Julie 			118 						x 		x</a:t>
            </a:r>
          </a:p>
          <a:p>
            <a:pPr marL="0" indent="0">
              <a:buNone/>
            </a:pPr>
            <a:r>
              <a:rPr lang="en-US" sz="2000" dirty="0"/>
              <a:t>		Yolanda 		   21 		x 		x		x 		x 		1</a:t>
            </a:r>
          </a:p>
          <a:p>
            <a:pPr marL="0" indent="0">
              <a:buNone/>
            </a:pPr>
            <a:r>
              <a:rPr lang="en-US" sz="2000" dirty="0"/>
              <a:t>		Gwen 			306 				x 		x 		x 		1</a:t>
            </a:r>
          </a:p>
          <a:p>
            <a:pPr marL="0" indent="0">
              <a:buNone/>
            </a:pPr>
            <a:r>
              <a:rPr lang="en-US" sz="2000" dirty="0"/>
              <a:t>		Elizabeth H. 	    6 		x 		x		x 		x 		1</a:t>
            </a:r>
          </a:p>
        </p:txBody>
      </p:sp>
    </p:spTree>
    <p:extLst>
      <p:ext uri="{BB962C8B-B14F-4D97-AF65-F5344CB8AC3E}">
        <p14:creationId xmlns:p14="http://schemas.microsoft.com/office/powerpoint/2010/main" val="2453668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AD10-1BC0-4177-9583-B55DB6E481DD}"/>
              </a:ext>
            </a:extLst>
          </p:cNvPr>
          <p:cNvSpPr>
            <a:spLocks noGrp="1"/>
          </p:cNvSpPr>
          <p:nvPr>
            <p:ph type="title"/>
          </p:nvPr>
        </p:nvSpPr>
        <p:spPr>
          <a:xfrm>
            <a:off x="1616149" y="198808"/>
            <a:ext cx="9888463" cy="875080"/>
          </a:xfrm>
        </p:spPr>
        <p:txBody>
          <a:bodyPr/>
          <a:lstStyle/>
          <a:p>
            <a:r>
              <a:rPr lang="en-US" dirty="0"/>
              <a:t>CONTD…</a:t>
            </a:r>
          </a:p>
        </p:txBody>
      </p:sp>
      <p:sp>
        <p:nvSpPr>
          <p:cNvPr id="3" name="Content Placeholder 2">
            <a:extLst>
              <a:ext uri="{FF2B5EF4-FFF2-40B4-BE49-F238E27FC236}">
                <a16:creationId xmlns:a16="http://schemas.microsoft.com/office/drawing/2014/main" id="{3808DD2E-BDAB-4CE2-AEC0-FF4D23EC1125}"/>
              </a:ext>
            </a:extLst>
          </p:cNvPr>
          <p:cNvSpPr>
            <a:spLocks noGrp="1"/>
          </p:cNvSpPr>
          <p:nvPr>
            <p:ph idx="1"/>
          </p:nvPr>
        </p:nvSpPr>
        <p:spPr>
          <a:xfrm>
            <a:off x="1616149" y="1073888"/>
            <a:ext cx="9888463" cy="4837334"/>
          </a:xfrm>
        </p:spPr>
        <p:txBody>
          <a:bodyPr>
            <a:noAutofit/>
          </a:bodyPr>
          <a:lstStyle/>
          <a:p>
            <a:pPr marL="0" indent="0">
              <a:lnSpc>
                <a:spcPct val="150000"/>
              </a:lnSpc>
              <a:buNone/>
            </a:pPr>
            <a:r>
              <a:rPr lang="en-US" sz="2400" b="1" dirty="0"/>
              <a:t>Repositioning the Worksheets in a Workbook</a:t>
            </a:r>
          </a:p>
          <a:p>
            <a:pPr>
              <a:lnSpc>
                <a:spcPct val="150000"/>
              </a:lnSpc>
            </a:pPr>
            <a:r>
              <a:rPr lang="en-US" sz="2400" dirty="0"/>
              <a:t>If you were to hand a manila file folder full of key documents to your boss, the sequence of papers in that folder would be important. </a:t>
            </a:r>
          </a:p>
          <a:p>
            <a:pPr>
              <a:lnSpc>
                <a:spcPct val="150000"/>
              </a:lnSpc>
            </a:pPr>
            <a:r>
              <a:rPr lang="en-US" sz="2400" dirty="0"/>
              <a:t>Your boss might want to read the folder’s contents from </a:t>
            </a:r>
            <a:r>
              <a:rPr lang="en-US" sz="2400" b="1" dirty="0"/>
              <a:t>top to bottom </a:t>
            </a:r>
            <a:r>
              <a:rPr lang="en-US" sz="2400" dirty="0"/>
              <a:t>or in </a:t>
            </a:r>
            <a:r>
              <a:rPr lang="en-US" sz="2400" b="1" dirty="0"/>
              <a:t>chronological</a:t>
            </a:r>
            <a:r>
              <a:rPr lang="en-US" sz="2400" dirty="0"/>
              <a:t> order. The same principle applies to organizing worksheets in a workbook—</a:t>
            </a:r>
            <a:r>
              <a:rPr lang="en-US" sz="2400" b="1" dirty="0"/>
              <a:t>place worksheets </a:t>
            </a:r>
            <a:r>
              <a:rPr lang="en-US" sz="2400" dirty="0"/>
              <a:t>in </a:t>
            </a:r>
            <a:r>
              <a:rPr lang="en-US" sz="2400" b="1" dirty="0"/>
              <a:t>chronological order</a:t>
            </a:r>
            <a:r>
              <a:rPr lang="en-US" sz="2400" dirty="0"/>
              <a:t>, if applicable. </a:t>
            </a:r>
          </a:p>
        </p:txBody>
      </p:sp>
    </p:spTree>
    <p:extLst>
      <p:ext uri="{BB962C8B-B14F-4D97-AF65-F5344CB8AC3E}">
        <p14:creationId xmlns:p14="http://schemas.microsoft.com/office/powerpoint/2010/main" val="101429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938D-841D-4ECA-9A1E-C6D84C361032}"/>
              </a:ext>
            </a:extLst>
          </p:cNvPr>
          <p:cNvSpPr>
            <a:spLocks noGrp="1"/>
          </p:cNvSpPr>
          <p:nvPr>
            <p:ph type="title"/>
          </p:nvPr>
        </p:nvSpPr>
        <p:spPr>
          <a:xfrm>
            <a:off x="1658679" y="273236"/>
            <a:ext cx="9845933" cy="821917"/>
          </a:xfrm>
        </p:spPr>
        <p:txBody>
          <a:bodyPr/>
          <a:lstStyle/>
          <a:p>
            <a:r>
              <a:rPr lang="en-US" dirty="0"/>
              <a:t>CONTD…</a:t>
            </a:r>
          </a:p>
        </p:txBody>
      </p:sp>
      <p:sp>
        <p:nvSpPr>
          <p:cNvPr id="3" name="Content Placeholder 2">
            <a:extLst>
              <a:ext uri="{FF2B5EF4-FFF2-40B4-BE49-F238E27FC236}">
                <a16:creationId xmlns:a16="http://schemas.microsoft.com/office/drawing/2014/main" id="{C42C432B-2F09-4F6B-8346-430BEE2A3A50}"/>
              </a:ext>
            </a:extLst>
          </p:cNvPr>
          <p:cNvSpPr>
            <a:spLocks noGrp="1"/>
          </p:cNvSpPr>
          <p:nvPr>
            <p:ph idx="1"/>
          </p:nvPr>
        </p:nvSpPr>
        <p:spPr>
          <a:xfrm>
            <a:off x="1658679" y="1095153"/>
            <a:ext cx="9845933" cy="5138737"/>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 includes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Summary 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it should typically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placed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beginning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sequence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Reposition the Worksheets in a Workbook</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Tuesday worksheet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or Copy 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or Copy dialog box opens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make sure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Tuesday appears before Wednesday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Before sheet list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Wednesday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68602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C0AE-175E-405C-A0B3-6A709CF4601C}"/>
              </a:ext>
            </a:extLst>
          </p:cNvPr>
          <p:cNvSpPr>
            <a:spLocks noGrp="1"/>
          </p:cNvSpPr>
          <p:nvPr>
            <p:ph type="title"/>
          </p:nvPr>
        </p:nvSpPr>
        <p:spPr>
          <a:xfrm>
            <a:off x="1626781" y="177543"/>
            <a:ext cx="9877831" cy="843183"/>
          </a:xfrm>
        </p:spPr>
        <p:txBody>
          <a:bodyPr/>
          <a:lstStyle/>
          <a:p>
            <a:r>
              <a:rPr lang="en-US" dirty="0"/>
              <a:t>CONTD…</a:t>
            </a:r>
          </a:p>
        </p:txBody>
      </p:sp>
      <p:sp>
        <p:nvSpPr>
          <p:cNvPr id="3" name="Content Placeholder 2">
            <a:extLst>
              <a:ext uri="{FF2B5EF4-FFF2-40B4-BE49-F238E27FC236}">
                <a16:creationId xmlns:a16="http://schemas.microsoft.com/office/drawing/2014/main" id="{D5FBF24E-DEB2-4097-A8A4-07401B8B8B3A}"/>
              </a:ext>
            </a:extLst>
          </p:cNvPr>
          <p:cNvSpPr>
            <a:spLocks noGrp="1"/>
          </p:cNvSpPr>
          <p:nvPr>
            <p:ph idx="1"/>
          </p:nvPr>
        </p:nvSpPr>
        <p:spPr>
          <a:xfrm>
            <a:off x="1626781" y="1020726"/>
            <a:ext cx="9877831" cy="5465134"/>
          </a:xfrm>
        </p:spPr>
        <p:txBody>
          <a:bodyPr>
            <a:normAutofit fontScale="92500"/>
          </a:bodyPr>
          <a:lstStyle/>
          <a:p>
            <a:pPr marL="914400" lvl="1" indent="-457200">
              <a:lnSpc>
                <a:spcPct val="150000"/>
              </a:lnSpc>
              <a:buFont typeface="+mj-lt"/>
              <a:buAutoNum type="arabicPeriod" startAt="4"/>
            </a:pPr>
            <a:r>
              <a:rPr lang="en-US" sz="2400" b="1" dirty="0"/>
              <a:t>Click</a:t>
            </a:r>
            <a:r>
              <a:rPr lang="en-US" sz="2400" dirty="0"/>
              <a:t> </a:t>
            </a:r>
            <a:r>
              <a:rPr lang="en-US" sz="2400" b="1" dirty="0"/>
              <a:t>and</a:t>
            </a:r>
            <a:r>
              <a:rPr lang="en-US" sz="2400" dirty="0"/>
              <a:t> </a:t>
            </a:r>
            <a:r>
              <a:rPr lang="en-US" sz="2400" b="1" dirty="0"/>
              <a:t>hold</a:t>
            </a:r>
            <a:r>
              <a:rPr lang="en-US" sz="2400" dirty="0"/>
              <a:t> the </a:t>
            </a:r>
            <a:r>
              <a:rPr lang="en-US" sz="2400" b="1" dirty="0"/>
              <a:t>Lookup worksheet tab</a:t>
            </a:r>
            <a:r>
              <a:rPr lang="en-US" sz="2400" dirty="0"/>
              <a:t>. The </a:t>
            </a:r>
            <a:r>
              <a:rPr lang="en-US" sz="2400" b="1" dirty="0"/>
              <a:t>pointer changes </a:t>
            </a:r>
            <a:r>
              <a:rPr lang="en-US" sz="2400" dirty="0"/>
              <a:t>from an </a:t>
            </a:r>
            <a:r>
              <a:rPr lang="en-US" sz="2400" b="1" dirty="0"/>
              <a:t>arrow to a paper without </a:t>
            </a:r>
            <a:r>
              <a:rPr lang="en-US" sz="2400" dirty="0"/>
              <a:t>a </a:t>
            </a:r>
            <a:r>
              <a:rPr lang="en-US" sz="2400" b="1" dirty="0"/>
              <a:t>plus sign</a:t>
            </a:r>
            <a:r>
              <a:rPr lang="en-US" sz="2400" dirty="0"/>
              <a:t>.</a:t>
            </a:r>
          </a:p>
          <a:p>
            <a:pPr marL="914400" lvl="1" indent="-457200">
              <a:lnSpc>
                <a:spcPct val="150000"/>
              </a:lnSpc>
              <a:buFont typeface="+mj-lt"/>
              <a:buAutoNum type="arabicPeriod" startAt="4"/>
            </a:pPr>
            <a:r>
              <a:rPr lang="en-US" sz="2400" b="1" dirty="0"/>
              <a:t>Drag</a:t>
            </a:r>
            <a:r>
              <a:rPr lang="en-US" sz="2400" dirty="0"/>
              <a:t> the </a:t>
            </a:r>
            <a:r>
              <a:rPr lang="en-US" sz="2400" b="1" dirty="0"/>
              <a:t>pointer to the right until </a:t>
            </a:r>
            <a:r>
              <a:rPr lang="en-US" sz="2400" dirty="0"/>
              <a:t>the </a:t>
            </a:r>
            <a:r>
              <a:rPr lang="en-US" sz="2400" b="1" dirty="0"/>
              <a:t>down-arrow just above the tabs bar points </a:t>
            </a:r>
            <a:r>
              <a:rPr lang="en-US" sz="2400" dirty="0"/>
              <a:t>to the </a:t>
            </a:r>
            <a:r>
              <a:rPr lang="en-US" sz="2400" b="1" dirty="0"/>
              <a:t>divider</a:t>
            </a:r>
            <a:r>
              <a:rPr lang="en-US" sz="2400" dirty="0"/>
              <a:t> </a:t>
            </a:r>
            <a:r>
              <a:rPr lang="en-US" sz="2400" b="1" dirty="0"/>
              <a:t>to the right of Wednesday</a:t>
            </a:r>
            <a:r>
              <a:rPr lang="en-US" sz="2400" dirty="0"/>
              <a:t>. </a:t>
            </a:r>
          </a:p>
          <a:p>
            <a:pPr lvl="2">
              <a:lnSpc>
                <a:spcPct val="150000"/>
              </a:lnSpc>
            </a:pPr>
            <a:r>
              <a:rPr lang="en-US" sz="2400" b="1" dirty="0"/>
              <a:t>Release</a:t>
            </a:r>
            <a:r>
              <a:rPr lang="en-US" sz="2400" dirty="0"/>
              <a:t> the </a:t>
            </a:r>
            <a:r>
              <a:rPr lang="en-US" sz="2400" b="1" dirty="0"/>
              <a:t>mouse button</a:t>
            </a:r>
            <a:r>
              <a:rPr lang="en-US" sz="2400" dirty="0"/>
              <a:t>. The </a:t>
            </a:r>
            <a:r>
              <a:rPr lang="en-US" sz="2400" b="1" dirty="0"/>
              <a:t>Lookup worksheet </a:t>
            </a:r>
            <a:r>
              <a:rPr lang="en-US" sz="2400" dirty="0"/>
              <a:t>is </a:t>
            </a:r>
            <a:r>
              <a:rPr lang="en-US" sz="2400" b="1" dirty="0"/>
              <a:t>repositioned</a:t>
            </a:r>
            <a:r>
              <a:rPr lang="en-US" sz="2400" dirty="0"/>
              <a:t> at the </a:t>
            </a:r>
            <a:r>
              <a:rPr lang="en-US" sz="2400" b="1" dirty="0"/>
              <a:t>end of the sequence</a:t>
            </a:r>
            <a:r>
              <a:rPr lang="en-US" sz="2400" dirty="0"/>
              <a:t>, and </a:t>
            </a:r>
            <a:r>
              <a:rPr lang="en-US" sz="2400" b="1" dirty="0"/>
              <a:t>nothing inside </a:t>
            </a:r>
            <a:r>
              <a:rPr lang="en-US" sz="2400" dirty="0"/>
              <a:t>the </a:t>
            </a:r>
            <a:r>
              <a:rPr lang="en-US" sz="2400" b="1" dirty="0"/>
              <a:t>worksheet</a:t>
            </a:r>
            <a:r>
              <a:rPr lang="en-US" sz="2400" dirty="0"/>
              <a:t> itself is </a:t>
            </a:r>
            <a:r>
              <a:rPr lang="en-US" sz="2400" b="1" dirty="0"/>
              <a:t>changed</a:t>
            </a:r>
            <a:r>
              <a:rPr lang="en-US" sz="2400" dirty="0"/>
              <a:t>.</a:t>
            </a:r>
          </a:p>
          <a:p>
            <a:pPr marL="914400" lvl="1" indent="-457200">
              <a:lnSpc>
                <a:spcPct val="150000"/>
              </a:lnSpc>
              <a:buFont typeface="+mj-lt"/>
              <a:buAutoNum type="arabicPeriod" startAt="6"/>
            </a:pPr>
            <a:r>
              <a:rPr lang="en-US" sz="2400" b="1" dirty="0"/>
              <a:t>Click</a:t>
            </a:r>
            <a:r>
              <a:rPr lang="en-US" sz="2400" dirty="0"/>
              <a:t> the </a:t>
            </a:r>
            <a:r>
              <a:rPr lang="en-US" sz="2400" b="1" dirty="0"/>
              <a:t>Monday worksheet tab.</a:t>
            </a:r>
          </a:p>
          <a:p>
            <a:pPr marL="914400" lvl="1" indent="-457200">
              <a:lnSpc>
                <a:spcPct val="150000"/>
              </a:lnSpc>
              <a:buFont typeface="+mj-lt"/>
              <a:buAutoNum type="arabicPeriod" startAt="6"/>
            </a:pPr>
            <a:r>
              <a:rPr lang="en-US" sz="2400" dirty="0"/>
              <a:t>Select</a:t>
            </a:r>
            <a:r>
              <a:rPr lang="en-US" sz="2400" b="1" dirty="0"/>
              <a:t> cells B8:H11.</a:t>
            </a:r>
          </a:p>
          <a:p>
            <a:endParaRPr lang="en-US" dirty="0"/>
          </a:p>
        </p:txBody>
      </p:sp>
    </p:spTree>
    <p:extLst>
      <p:ext uri="{BB962C8B-B14F-4D97-AF65-F5344CB8AC3E}">
        <p14:creationId xmlns:p14="http://schemas.microsoft.com/office/powerpoint/2010/main" val="427671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D29B-F1B2-432C-BC24-10B45EFD7D39}"/>
              </a:ext>
            </a:extLst>
          </p:cNvPr>
          <p:cNvSpPr>
            <a:spLocks noGrp="1"/>
          </p:cNvSpPr>
          <p:nvPr>
            <p:ph type="title"/>
          </p:nvPr>
        </p:nvSpPr>
        <p:spPr>
          <a:xfrm>
            <a:off x="1616149" y="220072"/>
            <a:ext cx="9888463" cy="853816"/>
          </a:xfrm>
        </p:spPr>
        <p:txBody>
          <a:bodyPr/>
          <a:lstStyle/>
          <a:p>
            <a:r>
              <a:rPr lang="en-US" dirty="0"/>
              <a:t>CONTD…</a:t>
            </a:r>
          </a:p>
        </p:txBody>
      </p:sp>
      <p:sp>
        <p:nvSpPr>
          <p:cNvPr id="3" name="Content Placeholder 2">
            <a:extLst>
              <a:ext uri="{FF2B5EF4-FFF2-40B4-BE49-F238E27FC236}">
                <a16:creationId xmlns:a16="http://schemas.microsoft.com/office/drawing/2014/main" id="{BF485CAE-186C-4DD2-95EC-74227CCC377A}"/>
              </a:ext>
            </a:extLst>
          </p:cNvPr>
          <p:cNvSpPr>
            <a:spLocks noGrp="1"/>
          </p:cNvSpPr>
          <p:nvPr>
            <p:ph idx="1"/>
          </p:nvPr>
        </p:nvSpPr>
        <p:spPr>
          <a:xfrm>
            <a:off x="1616149" y="1073888"/>
            <a:ext cx="9888463" cy="4837334"/>
          </a:xfrm>
        </p:spPr>
        <p:txBody>
          <a:bodyPr>
            <a:noAutofit/>
          </a:bodyPr>
          <a:lstStyle/>
          <a:p>
            <a:pPr marL="914400" lvl="1" indent="-457200">
              <a:lnSpc>
                <a:spcPct val="150000"/>
              </a:lnSpc>
              <a:buFont typeface="+mj-lt"/>
              <a:buAutoNum type="arabicPeriod" startAt="8"/>
            </a:pPr>
            <a:r>
              <a:rPr lang="en-US" sz="2400" b="1" dirty="0"/>
              <a:t>Beginning</a:t>
            </a:r>
            <a:r>
              <a:rPr lang="en-US" sz="2400" dirty="0"/>
              <a:t> in </a:t>
            </a:r>
            <a:r>
              <a:rPr lang="en-US" sz="2400" b="1" dirty="0"/>
              <a:t>cell B8</a:t>
            </a:r>
            <a:r>
              <a:rPr lang="en-US" sz="2400" dirty="0"/>
              <a:t>, </a:t>
            </a:r>
            <a:r>
              <a:rPr lang="en-US" sz="2400" b="1" dirty="0"/>
              <a:t>enter</a:t>
            </a:r>
            <a:r>
              <a:rPr lang="en-US" sz="2400" dirty="0"/>
              <a:t> the </a:t>
            </a:r>
            <a:r>
              <a:rPr lang="en-US" sz="2400" b="1" dirty="0"/>
              <a:t>following</a:t>
            </a:r>
            <a:r>
              <a:rPr lang="en-US" sz="2400" dirty="0"/>
              <a:t> data, </a:t>
            </a:r>
            <a:r>
              <a:rPr lang="en-US" sz="2400" b="1" dirty="0"/>
              <a:t>skipping </a:t>
            </a:r>
            <a:r>
              <a:rPr lang="en-US" sz="2400" dirty="0"/>
              <a:t>over </a:t>
            </a:r>
            <a:r>
              <a:rPr lang="en-US" sz="2400" b="1" dirty="0"/>
              <a:t>cells without </a:t>
            </a:r>
            <a:r>
              <a:rPr lang="en-US" sz="2400" dirty="0"/>
              <a:t>an </a:t>
            </a:r>
            <a:r>
              <a:rPr lang="en-US" sz="2400" b="1" dirty="0"/>
              <a:t>“x”</a:t>
            </a:r>
            <a:r>
              <a:rPr lang="en-US" sz="2400" dirty="0"/>
              <a:t> or a </a:t>
            </a:r>
            <a:r>
              <a:rPr lang="en-US" sz="2400" b="1" dirty="0"/>
              <a:t>number</a:t>
            </a:r>
            <a:r>
              <a:rPr lang="en-US" sz="2400" dirty="0"/>
              <a:t>:</a:t>
            </a:r>
          </a:p>
          <a:p>
            <a:pPr marL="0" indent="0">
              <a:lnSpc>
                <a:spcPct val="150000"/>
              </a:lnSpc>
              <a:buNone/>
            </a:pPr>
            <a:r>
              <a:rPr lang="en-US" sz="2400" dirty="0"/>
              <a:t>		Barbara C. 	  15 		x 		x 		x 		x 		1</a:t>
            </a:r>
          </a:p>
          <a:p>
            <a:pPr marL="0" indent="0">
              <a:lnSpc>
                <a:spcPct val="150000"/>
              </a:lnSpc>
              <a:buNone/>
            </a:pPr>
            <a:r>
              <a:rPr lang="en-US" sz="2400" dirty="0"/>
              <a:t>		Regina 		210 		x 			x 				1</a:t>
            </a:r>
          </a:p>
          <a:p>
            <a:pPr marL="0" indent="0">
              <a:lnSpc>
                <a:spcPct val="150000"/>
              </a:lnSpc>
              <a:buNone/>
            </a:pPr>
            <a:r>
              <a:rPr lang="en-US" sz="2400" dirty="0"/>
              <a:t>		Ellen 			301 				x 				x		</a:t>
            </a:r>
          </a:p>
          <a:p>
            <a:pPr marL="0" indent="0">
              <a:lnSpc>
                <a:spcPct val="150000"/>
              </a:lnSpc>
              <a:buNone/>
            </a:pPr>
            <a:r>
              <a:rPr lang="en-US" sz="2400" dirty="0"/>
              <a:t>		Genevieve 	213 		x 		x 		x 		x 		1</a:t>
            </a:r>
          </a:p>
          <a:p>
            <a:pPr marL="914400" lvl="1" indent="-457200">
              <a:lnSpc>
                <a:spcPct val="150000"/>
              </a:lnSpc>
              <a:buFont typeface="+mj-lt"/>
              <a:buAutoNum type="arabicPeriod" startAt="9"/>
            </a:pPr>
            <a:r>
              <a:rPr lang="en-US" sz="2400" dirty="0"/>
              <a:t>SAVE the workbook.</a:t>
            </a:r>
          </a:p>
        </p:txBody>
      </p:sp>
    </p:spTree>
    <p:extLst>
      <p:ext uri="{BB962C8B-B14F-4D97-AF65-F5344CB8AC3E}">
        <p14:creationId xmlns:p14="http://schemas.microsoft.com/office/powerpoint/2010/main" val="6316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707A-F0D6-444B-80B5-7EDE42E98F7D}"/>
              </a:ext>
            </a:extLst>
          </p:cNvPr>
          <p:cNvSpPr>
            <a:spLocks noGrp="1"/>
          </p:cNvSpPr>
          <p:nvPr>
            <p:ph type="title"/>
          </p:nvPr>
        </p:nvSpPr>
        <p:spPr>
          <a:xfrm>
            <a:off x="1637414" y="220073"/>
            <a:ext cx="9867198" cy="811285"/>
          </a:xfrm>
        </p:spPr>
        <p:txBody>
          <a:bodyPr/>
          <a:lstStyle/>
          <a:p>
            <a:r>
              <a:rPr lang="en-US" dirty="0"/>
              <a:t>STRUCTURING THE WORKSHEET</a:t>
            </a:r>
          </a:p>
        </p:txBody>
      </p:sp>
      <p:sp>
        <p:nvSpPr>
          <p:cNvPr id="3" name="Content Placeholder 2">
            <a:extLst>
              <a:ext uri="{FF2B5EF4-FFF2-40B4-BE49-F238E27FC236}">
                <a16:creationId xmlns:a16="http://schemas.microsoft.com/office/drawing/2014/main" id="{BDF50248-773B-4201-B5AA-A5B6E52C362F}"/>
              </a:ext>
            </a:extLst>
          </p:cNvPr>
          <p:cNvSpPr>
            <a:spLocks noGrp="1"/>
          </p:cNvSpPr>
          <p:nvPr>
            <p:ph idx="1"/>
          </p:nvPr>
        </p:nvSpPr>
        <p:spPr>
          <a:xfrm>
            <a:off x="1637414" y="1031358"/>
            <a:ext cx="9867198" cy="4879864"/>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Management</a:t>
            </a: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divide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workbook into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subcategorize transactions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lang="en-US" sz="2400" dirty="0">
                <a:solidFill>
                  <a:prstClr val="black">
                    <a:lumMod val="75000"/>
                    <a:lumOff val="25000"/>
                  </a:prstClr>
                </a:solidFill>
                <a:latin typeface="Century Gothic" panose="020B0502020202020204"/>
              </a:rPr>
              <a:t>of </a:t>
            </a:r>
            <a:r>
              <a:rPr lang="en-US" sz="2400" b="1" dirty="0">
                <a:solidFill>
                  <a:prstClr val="black">
                    <a:lumMod val="75000"/>
                    <a:lumOff val="25000"/>
                  </a:prstClr>
                </a:solidFill>
                <a:latin typeface="Century Gothic" panose="020B0502020202020204"/>
              </a:rPr>
              <a:t>each</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Another option is to have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each 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represent a certain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department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 company or organization.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lang="en-US" sz="2400" dirty="0">
                <a:solidFill>
                  <a:prstClr val="black">
                    <a:lumMod val="75000"/>
                    <a:lumOff val="25000"/>
                  </a:prstClr>
                </a:solidFill>
                <a:latin typeface="Century Gothic" panose="020B0502020202020204"/>
              </a:rPr>
              <a:t>We will look at how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manipulate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 within a workbook.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lang="en-US" sz="2400" dirty="0">
                <a:solidFill>
                  <a:prstClr val="black">
                    <a:lumMod val="75000"/>
                    <a:lumOff val="25000"/>
                  </a:prstClr>
                </a:solidFill>
                <a:latin typeface="Century Gothic" panose="020B0502020202020204"/>
              </a:rPr>
              <a:t>C</a:t>
            </a:r>
            <a:r>
              <a:rPr kumimoji="0" lang="en-US" sz="2400" b="0"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ommands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this lesson are found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Editing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which are both located on</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353140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DC93-0A34-485C-9468-E0D293C7377F}"/>
              </a:ext>
            </a:extLst>
          </p:cNvPr>
          <p:cNvSpPr>
            <a:spLocks noGrp="1"/>
          </p:cNvSpPr>
          <p:nvPr>
            <p:ph type="title"/>
          </p:nvPr>
        </p:nvSpPr>
        <p:spPr>
          <a:xfrm>
            <a:off x="1658679" y="220073"/>
            <a:ext cx="9845933" cy="875080"/>
          </a:xfrm>
        </p:spPr>
        <p:txBody>
          <a:bodyPr/>
          <a:lstStyle/>
          <a:p>
            <a:r>
              <a:rPr lang="en-US" dirty="0"/>
              <a:t>CONTD…</a:t>
            </a:r>
          </a:p>
        </p:txBody>
      </p:sp>
      <p:sp>
        <p:nvSpPr>
          <p:cNvPr id="3" name="Content Placeholder 2">
            <a:extLst>
              <a:ext uri="{FF2B5EF4-FFF2-40B4-BE49-F238E27FC236}">
                <a16:creationId xmlns:a16="http://schemas.microsoft.com/office/drawing/2014/main" id="{7F05716B-E1F8-4BA1-BE5C-4FFC330AAFF4}"/>
              </a:ext>
            </a:extLst>
          </p:cNvPr>
          <p:cNvSpPr>
            <a:spLocks noGrp="1"/>
          </p:cNvSpPr>
          <p:nvPr>
            <p:ph idx="1"/>
          </p:nvPr>
        </p:nvSpPr>
        <p:spPr>
          <a:xfrm>
            <a:off x="1658679" y="1095153"/>
            <a:ext cx="9845933" cy="4816069"/>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when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open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whichever 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 when you last saved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regardless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where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 falls in the tab order</a:t>
            </a:r>
          </a:p>
          <a:p>
            <a:endParaRPr lang="en-US" dirty="0"/>
          </a:p>
        </p:txBody>
      </p:sp>
    </p:spTree>
    <p:extLst>
      <p:ext uri="{BB962C8B-B14F-4D97-AF65-F5344CB8AC3E}">
        <p14:creationId xmlns:p14="http://schemas.microsoft.com/office/powerpoint/2010/main" val="183271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3BA7-7077-4B12-948C-698A008D6C14}"/>
              </a:ext>
            </a:extLst>
          </p:cNvPr>
          <p:cNvSpPr>
            <a:spLocks noGrp="1"/>
          </p:cNvSpPr>
          <p:nvPr>
            <p:ph type="title"/>
          </p:nvPr>
        </p:nvSpPr>
        <p:spPr>
          <a:xfrm>
            <a:off x="1637414" y="177543"/>
            <a:ext cx="9867198" cy="906978"/>
          </a:xfrm>
        </p:spPr>
        <p:txBody>
          <a:bodyPr/>
          <a:lstStyle/>
          <a:p>
            <a:r>
              <a:rPr lang="en-US" dirty="0"/>
              <a:t>CONTD…</a:t>
            </a:r>
          </a:p>
        </p:txBody>
      </p:sp>
      <p:sp>
        <p:nvSpPr>
          <p:cNvPr id="3" name="Content Placeholder 2">
            <a:extLst>
              <a:ext uri="{FF2B5EF4-FFF2-40B4-BE49-F238E27FC236}">
                <a16:creationId xmlns:a16="http://schemas.microsoft.com/office/drawing/2014/main" id="{7C1A5652-856E-4ACF-B8D7-E34F6D5BFA99}"/>
              </a:ext>
            </a:extLst>
          </p:cNvPr>
          <p:cNvSpPr>
            <a:spLocks noGrp="1"/>
          </p:cNvSpPr>
          <p:nvPr>
            <p:ph idx="1"/>
          </p:nvPr>
        </p:nvSpPr>
        <p:spPr>
          <a:xfrm>
            <a:off x="1637414" y="1084521"/>
            <a:ext cx="9867198" cy="5263269"/>
          </a:xfrm>
        </p:spPr>
        <p:txBody>
          <a:bodyPr>
            <a:noAutofit/>
          </a:bodyPr>
          <a:lstStyle/>
          <a:p>
            <a:pPr marL="0" indent="0">
              <a:lnSpc>
                <a:spcPct val="150000"/>
              </a:lnSpc>
              <a:buNone/>
            </a:pPr>
            <a:r>
              <a:rPr lang="en-US" sz="2400" b="1" dirty="0"/>
              <a:t>Changing the Color of a Worksheet Tab</a:t>
            </a:r>
          </a:p>
          <a:p>
            <a:pPr>
              <a:lnSpc>
                <a:spcPct val="150000"/>
              </a:lnSpc>
            </a:pPr>
            <a:r>
              <a:rPr lang="en-US" sz="2400" dirty="0"/>
              <a:t>In Excel 2016, the “</a:t>
            </a:r>
            <a:r>
              <a:rPr lang="en-US" sz="2400" b="1" dirty="0"/>
              <a:t>tabs</a:t>
            </a:r>
            <a:r>
              <a:rPr lang="en-US" sz="2400" dirty="0"/>
              <a:t>” that </a:t>
            </a:r>
            <a:r>
              <a:rPr lang="en-US" sz="2400" b="1" dirty="0"/>
              <a:t>denote</a:t>
            </a:r>
            <a:r>
              <a:rPr lang="en-US" sz="2400" dirty="0"/>
              <a:t> the </a:t>
            </a:r>
            <a:r>
              <a:rPr lang="en-US" sz="2400" b="1" dirty="0"/>
              <a:t>names </a:t>
            </a:r>
            <a:r>
              <a:rPr lang="en-US" sz="2400" dirty="0"/>
              <a:t>of </a:t>
            </a:r>
            <a:r>
              <a:rPr lang="en-US" sz="2400" b="1" dirty="0"/>
              <a:t>worksheets in a workbook don’t </a:t>
            </a:r>
            <a:r>
              <a:rPr lang="en-US" sz="2400" dirty="0"/>
              <a:t>quite </a:t>
            </a:r>
            <a:r>
              <a:rPr lang="en-US" sz="2400" b="1" dirty="0"/>
              <a:t>look like tabs </a:t>
            </a:r>
            <a:r>
              <a:rPr lang="en-US" sz="2400" dirty="0"/>
              <a:t>in the </a:t>
            </a:r>
            <a:r>
              <a:rPr lang="en-US" sz="2400" b="1" dirty="0"/>
              <a:t>real world</a:t>
            </a:r>
            <a:r>
              <a:rPr lang="en-US" sz="2400" dirty="0"/>
              <a:t>. </a:t>
            </a:r>
          </a:p>
          <a:p>
            <a:pPr>
              <a:lnSpc>
                <a:spcPct val="150000"/>
              </a:lnSpc>
            </a:pPr>
            <a:r>
              <a:rPr lang="en-US" sz="2400" dirty="0"/>
              <a:t>One </a:t>
            </a:r>
            <a:r>
              <a:rPr lang="en-US" sz="2400" b="1" dirty="0"/>
              <a:t>feature</a:t>
            </a:r>
            <a:r>
              <a:rPr lang="en-US" sz="2400" dirty="0"/>
              <a:t> that </a:t>
            </a:r>
            <a:r>
              <a:rPr lang="en-US" sz="2400" b="1" dirty="0"/>
              <a:t>tabs</a:t>
            </a:r>
            <a:r>
              <a:rPr lang="en-US" sz="2400" dirty="0"/>
              <a:t> </a:t>
            </a:r>
            <a:r>
              <a:rPr lang="en-US" sz="2400" b="1" dirty="0"/>
              <a:t>have</a:t>
            </a:r>
            <a:r>
              <a:rPr lang="en-US" sz="2400" dirty="0"/>
              <a:t> in the </a:t>
            </a:r>
            <a:r>
              <a:rPr lang="en-US" sz="2400" b="1" dirty="0"/>
              <a:t>real world</a:t>
            </a:r>
            <a:r>
              <a:rPr lang="en-US" sz="2400" dirty="0"/>
              <a:t>, especially </a:t>
            </a:r>
            <a:r>
              <a:rPr lang="en-US" sz="2400" b="1" dirty="0"/>
              <a:t>when </a:t>
            </a:r>
            <a:r>
              <a:rPr lang="en-US" sz="2400" dirty="0"/>
              <a:t>you </a:t>
            </a:r>
            <a:r>
              <a:rPr lang="en-US" sz="2400" b="1" dirty="0"/>
              <a:t>use</a:t>
            </a:r>
            <a:r>
              <a:rPr lang="en-US" sz="2400" dirty="0"/>
              <a:t> them </a:t>
            </a:r>
            <a:r>
              <a:rPr lang="en-US" sz="2400" b="1" dirty="0"/>
              <a:t>to divide paperwork </a:t>
            </a:r>
            <a:r>
              <a:rPr lang="en-US" sz="2400" dirty="0"/>
              <a:t>in </a:t>
            </a:r>
            <a:r>
              <a:rPr lang="en-US" sz="2400" b="1" dirty="0"/>
              <a:t>folders</a:t>
            </a:r>
            <a:r>
              <a:rPr lang="en-US" sz="2400" dirty="0"/>
              <a:t>, is </a:t>
            </a:r>
            <a:r>
              <a:rPr lang="en-US" sz="2400" b="1" dirty="0"/>
              <a:t>color</a:t>
            </a:r>
            <a:r>
              <a:rPr lang="en-US" sz="2400" dirty="0"/>
              <a:t>. </a:t>
            </a:r>
          </a:p>
          <a:p>
            <a:pPr>
              <a:lnSpc>
                <a:spcPct val="150000"/>
              </a:lnSpc>
            </a:pPr>
            <a:r>
              <a:rPr lang="en-US" sz="2400" dirty="0"/>
              <a:t>To better </a:t>
            </a:r>
            <a:r>
              <a:rPr lang="en-US" sz="2400" b="1" dirty="0"/>
              <a:t>distinguish worksheets </a:t>
            </a:r>
            <a:r>
              <a:rPr lang="en-US" sz="2400" dirty="0"/>
              <a:t>from one another in a </a:t>
            </a:r>
            <a:r>
              <a:rPr lang="en-US" sz="2400" b="1" dirty="0"/>
              <a:t>workbook</a:t>
            </a:r>
            <a:r>
              <a:rPr lang="en-US" sz="2400" dirty="0"/>
              <a:t>, you can </a:t>
            </a:r>
            <a:r>
              <a:rPr lang="en-US" sz="2400" b="1" dirty="0"/>
              <a:t>apply</a:t>
            </a:r>
            <a:r>
              <a:rPr lang="en-US" sz="2400" dirty="0"/>
              <a:t> a </a:t>
            </a:r>
            <a:r>
              <a:rPr lang="en-US" sz="2400" b="1" dirty="0"/>
              <a:t>color</a:t>
            </a:r>
            <a:r>
              <a:rPr lang="en-US" sz="2400" dirty="0"/>
              <a:t> to </a:t>
            </a:r>
            <a:r>
              <a:rPr lang="en-US" sz="2400" b="1" dirty="0"/>
              <a:t>each worksheet’s tab.</a:t>
            </a:r>
          </a:p>
        </p:txBody>
      </p:sp>
    </p:spTree>
    <p:extLst>
      <p:ext uri="{BB962C8B-B14F-4D97-AF65-F5344CB8AC3E}">
        <p14:creationId xmlns:p14="http://schemas.microsoft.com/office/powerpoint/2010/main" val="240694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A102-B387-4068-8CB6-81F5E1A17303}"/>
              </a:ext>
            </a:extLst>
          </p:cNvPr>
          <p:cNvSpPr>
            <a:spLocks noGrp="1"/>
          </p:cNvSpPr>
          <p:nvPr>
            <p:ph type="title"/>
          </p:nvPr>
        </p:nvSpPr>
        <p:spPr>
          <a:xfrm>
            <a:off x="1616149" y="198808"/>
            <a:ext cx="9888463" cy="821918"/>
          </a:xfrm>
        </p:spPr>
        <p:txBody>
          <a:bodyPr/>
          <a:lstStyle/>
          <a:p>
            <a:r>
              <a:rPr lang="en-US" dirty="0"/>
              <a:t>CONTD…</a:t>
            </a:r>
          </a:p>
        </p:txBody>
      </p:sp>
      <p:sp>
        <p:nvSpPr>
          <p:cNvPr id="3" name="Content Placeholder 2">
            <a:extLst>
              <a:ext uri="{FF2B5EF4-FFF2-40B4-BE49-F238E27FC236}">
                <a16:creationId xmlns:a16="http://schemas.microsoft.com/office/drawing/2014/main" id="{B076BC35-79FE-43B6-A4B6-F2868D428472}"/>
              </a:ext>
            </a:extLst>
          </p:cNvPr>
          <p:cNvSpPr>
            <a:spLocks noGrp="1"/>
          </p:cNvSpPr>
          <p:nvPr>
            <p:ph idx="1"/>
          </p:nvPr>
        </p:nvSpPr>
        <p:spPr>
          <a:xfrm>
            <a:off x="1616149" y="1020727"/>
            <a:ext cx="9888463" cy="5327064"/>
          </a:xfrm>
        </p:spPr>
        <p:txBody>
          <a:bodyPr>
            <a:normAutofit fontScale="92500"/>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Change the Color of a Worksheet Tab</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worksheet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shortcut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Color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popup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 Standard Colors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applies a light red gradient to the Monday worksheet tab.</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Tuesday worksheet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worksheet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bold red color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chose.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applies only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gradient tint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currently visible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make it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stand out above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others.</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7733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B714-E220-4832-8177-012D37E21D7A}"/>
              </a:ext>
            </a:extLst>
          </p:cNvPr>
          <p:cNvSpPr>
            <a:spLocks noGrp="1"/>
          </p:cNvSpPr>
          <p:nvPr>
            <p:ph type="title"/>
          </p:nvPr>
        </p:nvSpPr>
        <p:spPr>
          <a:xfrm>
            <a:off x="1637414" y="113748"/>
            <a:ext cx="9867198" cy="981405"/>
          </a:xfrm>
        </p:spPr>
        <p:txBody>
          <a:bodyPr/>
          <a:lstStyle/>
          <a:p>
            <a:r>
              <a:rPr lang="en-US" dirty="0"/>
              <a:t>CONTD…</a:t>
            </a:r>
          </a:p>
        </p:txBody>
      </p:sp>
      <p:sp>
        <p:nvSpPr>
          <p:cNvPr id="3" name="Content Placeholder 2">
            <a:extLst>
              <a:ext uri="{FF2B5EF4-FFF2-40B4-BE49-F238E27FC236}">
                <a16:creationId xmlns:a16="http://schemas.microsoft.com/office/drawing/2014/main" id="{3A01E8AF-C142-41A1-A611-EBE1FC359E36}"/>
              </a:ext>
            </a:extLst>
          </p:cNvPr>
          <p:cNvSpPr>
            <a:spLocks noGrp="1"/>
          </p:cNvSpPr>
          <p:nvPr>
            <p:ph idx="1"/>
          </p:nvPr>
        </p:nvSpPr>
        <p:spPr>
          <a:xfrm>
            <a:off x="1637414" y="1095153"/>
            <a:ext cx="9867198" cy="4816069"/>
          </a:xfrm>
        </p:spPr>
        <p:txBody>
          <a:bodyPr>
            <a:normAutofit fontScale="92500"/>
          </a:bodyPr>
          <a:lstStyle/>
          <a:p>
            <a:pPr marL="914400" lvl="1" indent="-457200">
              <a:lnSpc>
                <a:spcPct val="150000"/>
              </a:lnSpc>
              <a:buFont typeface="+mj-lt"/>
              <a:buAutoNum type="arabicPeriod" startAt="5"/>
            </a:pPr>
            <a:r>
              <a:rPr lang="en-US" sz="2400" b="1" dirty="0"/>
              <a:t>Repeat</a:t>
            </a:r>
            <a:r>
              <a:rPr lang="en-US" sz="2400" dirty="0"/>
              <a:t> the </a:t>
            </a:r>
            <a:r>
              <a:rPr lang="en-US" sz="2400" b="1" dirty="0"/>
              <a:t>color selection process </a:t>
            </a:r>
            <a:r>
              <a:rPr lang="en-US" sz="2400" dirty="0"/>
              <a:t>for the </a:t>
            </a:r>
            <a:r>
              <a:rPr lang="en-US" sz="2400" b="1" dirty="0"/>
              <a:t>Tuesday</a:t>
            </a:r>
            <a:r>
              <a:rPr lang="en-US" sz="2400" dirty="0"/>
              <a:t> and </a:t>
            </a:r>
            <a:r>
              <a:rPr lang="en-US" sz="2400" b="1" dirty="0"/>
              <a:t>Wednesday worksheet tabs</a:t>
            </a:r>
            <a:r>
              <a:rPr lang="en-US" sz="2400" dirty="0"/>
              <a:t>, choosing </a:t>
            </a:r>
            <a:r>
              <a:rPr lang="en-US" sz="2400" b="1" dirty="0"/>
              <a:t>Orange</a:t>
            </a:r>
            <a:r>
              <a:rPr lang="en-US" sz="2400" dirty="0"/>
              <a:t> and </a:t>
            </a:r>
            <a:r>
              <a:rPr lang="en-US" sz="2400" b="1" dirty="0"/>
              <a:t>Yellow</a:t>
            </a:r>
            <a:r>
              <a:rPr lang="en-US" sz="2400" dirty="0"/>
              <a:t>, respectively.</a:t>
            </a:r>
          </a:p>
          <a:p>
            <a:pPr marL="914400" lvl="1" indent="-457200">
              <a:lnSpc>
                <a:spcPct val="150000"/>
              </a:lnSpc>
              <a:buFont typeface="+mj-lt"/>
              <a:buAutoNum type="arabicPeriod" startAt="5"/>
            </a:pPr>
            <a:r>
              <a:rPr lang="en-US" sz="2400" b="1" dirty="0"/>
              <a:t>Click</a:t>
            </a:r>
            <a:r>
              <a:rPr lang="en-US" sz="2400" dirty="0"/>
              <a:t> the </a:t>
            </a:r>
            <a:r>
              <a:rPr lang="en-US" sz="2400" b="1" dirty="0"/>
              <a:t>Lookup worksheet tab</a:t>
            </a:r>
            <a:r>
              <a:rPr lang="en-US" sz="2400" dirty="0"/>
              <a:t>. Now your tabs have got colors.</a:t>
            </a:r>
          </a:p>
          <a:p>
            <a:pPr marL="914400" lvl="1" indent="-457200">
              <a:lnSpc>
                <a:spcPct val="150000"/>
              </a:lnSpc>
              <a:buFont typeface="+mj-lt"/>
              <a:buAutoNum type="arabicPeriod" startAt="5"/>
            </a:pPr>
            <a:r>
              <a:rPr lang="en-US" sz="2400" dirty="0"/>
              <a:t>SAVE the workbook.</a:t>
            </a:r>
          </a:p>
          <a:p>
            <a:pPr>
              <a:lnSpc>
                <a:spcPct val="150000"/>
              </a:lnSpc>
            </a:pPr>
            <a:r>
              <a:rPr lang="en-US" sz="2400" dirty="0"/>
              <a:t>Take Note </a:t>
            </a:r>
            <a:r>
              <a:rPr lang="en-US" sz="2400" b="1" dirty="0"/>
              <a:t>When</a:t>
            </a:r>
            <a:r>
              <a:rPr lang="en-US" sz="2400" dirty="0"/>
              <a:t> you </a:t>
            </a:r>
            <a:r>
              <a:rPr lang="en-US" sz="2400" b="1" dirty="0"/>
              <a:t>copy</a:t>
            </a:r>
            <a:r>
              <a:rPr lang="en-US" sz="2400" dirty="0"/>
              <a:t> a </a:t>
            </a:r>
            <a:r>
              <a:rPr lang="en-US" sz="2400" b="1" dirty="0"/>
              <a:t>worksheet whose tab </a:t>
            </a:r>
            <a:r>
              <a:rPr lang="en-US" sz="2400" dirty="0"/>
              <a:t>has been </a:t>
            </a:r>
            <a:r>
              <a:rPr lang="en-US" sz="2400" b="1" dirty="0"/>
              <a:t>given</a:t>
            </a:r>
            <a:r>
              <a:rPr lang="en-US" sz="2400" dirty="0"/>
              <a:t> a </a:t>
            </a:r>
            <a:r>
              <a:rPr lang="en-US" sz="2400" b="1" dirty="0"/>
              <a:t>color</a:t>
            </a:r>
            <a:r>
              <a:rPr lang="en-US" sz="2400" dirty="0"/>
              <a:t>, that </a:t>
            </a:r>
            <a:r>
              <a:rPr lang="en-US" sz="2400" b="1" dirty="0"/>
              <a:t>color</a:t>
            </a:r>
            <a:r>
              <a:rPr lang="en-US" sz="2400" dirty="0"/>
              <a:t> is </a:t>
            </a:r>
            <a:r>
              <a:rPr lang="en-US" sz="2400" b="1" dirty="0"/>
              <a:t>copied</a:t>
            </a:r>
            <a:r>
              <a:rPr lang="en-US" sz="2400" dirty="0"/>
              <a:t> to the </a:t>
            </a:r>
            <a:r>
              <a:rPr lang="en-US" sz="2400" b="1" dirty="0"/>
              <a:t>new worksheet </a:t>
            </a:r>
            <a:r>
              <a:rPr lang="en-US" sz="2400" dirty="0"/>
              <a:t>along </a:t>
            </a:r>
            <a:r>
              <a:rPr lang="en-US" sz="2400" b="1" dirty="0"/>
              <a:t>with</a:t>
            </a:r>
            <a:r>
              <a:rPr lang="en-US" sz="2400" dirty="0"/>
              <a:t> its </a:t>
            </a:r>
            <a:r>
              <a:rPr lang="en-US" sz="2400" b="1" dirty="0"/>
              <a:t>contents</a:t>
            </a:r>
            <a:r>
              <a:rPr lang="en-US" sz="2400" dirty="0"/>
              <a:t> and </a:t>
            </a:r>
            <a:r>
              <a:rPr lang="en-US" sz="2400" b="1" dirty="0"/>
              <a:t>formatting</a:t>
            </a:r>
            <a:r>
              <a:rPr lang="en-US" sz="2400" dirty="0"/>
              <a:t>.</a:t>
            </a:r>
          </a:p>
          <a:p>
            <a:endParaRPr lang="en-US" dirty="0"/>
          </a:p>
        </p:txBody>
      </p:sp>
    </p:spTree>
    <p:extLst>
      <p:ext uri="{BB962C8B-B14F-4D97-AF65-F5344CB8AC3E}">
        <p14:creationId xmlns:p14="http://schemas.microsoft.com/office/powerpoint/2010/main" val="3413282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5EA8-4E2F-4719-A342-B53ABBB90987}"/>
              </a:ext>
            </a:extLst>
          </p:cNvPr>
          <p:cNvSpPr>
            <a:spLocks noGrp="1"/>
          </p:cNvSpPr>
          <p:nvPr>
            <p:ph type="title"/>
          </p:nvPr>
        </p:nvSpPr>
        <p:spPr>
          <a:xfrm>
            <a:off x="1605516" y="156277"/>
            <a:ext cx="9899096" cy="896346"/>
          </a:xfrm>
        </p:spPr>
        <p:txBody>
          <a:bodyPr/>
          <a:lstStyle/>
          <a:p>
            <a:r>
              <a:rPr lang="en-US" dirty="0"/>
              <a:t>CONTD…</a:t>
            </a:r>
          </a:p>
        </p:txBody>
      </p:sp>
      <p:sp>
        <p:nvSpPr>
          <p:cNvPr id="3" name="Content Placeholder 2">
            <a:extLst>
              <a:ext uri="{FF2B5EF4-FFF2-40B4-BE49-F238E27FC236}">
                <a16:creationId xmlns:a16="http://schemas.microsoft.com/office/drawing/2014/main" id="{C9A770E7-9EE8-4AAC-9E6D-F9FCBB429935}"/>
              </a:ext>
            </a:extLst>
          </p:cNvPr>
          <p:cNvSpPr>
            <a:spLocks noGrp="1"/>
          </p:cNvSpPr>
          <p:nvPr>
            <p:ph idx="1"/>
          </p:nvPr>
        </p:nvSpPr>
        <p:spPr>
          <a:xfrm>
            <a:off x="1605516" y="1052623"/>
            <a:ext cx="9899096" cy="5308419"/>
          </a:xfrm>
        </p:spPr>
        <p:txBody>
          <a:bodyPr>
            <a:noAutofit/>
          </a:bodyPr>
          <a:lstStyle/>
          <a:p>
            <a:pPr marL="0" indent="0">
              <a:lnSpc>
                <a:spcPct val="150000"/>
              </a:lnSpc>
              <a:buNone/>
            </a:pPr>
            <a:r>
              <a:rPr lang="en-US" sz="2400" b="1" dirty="0"/>
              <a:t>Hiding and Unhiding Worksheets</a:t>
            </a:r>
          </a:p>
          <a:p>
            <a:pPr>
              <a:lnSpc>
                <a:spcPct val="150000"/>
              </a:lnSpc>
            </a:pPr>
            <a:r>
              <a:rPr lang="en-US" sz="2400" b="1" dirty="0"/>
              <a:t>Not every element of data </a:t>
            </a:r>
            <a:r>
              <a:rPr lang="en-US" sz="2400" dirty="0"/>
              <a:t>in a </a:t>
            </a:r>
            <a:r>
              <a:rPr lang="en-US" sz="2400" b="1" dirty="0"/>
              <a:t>workbook</a:t>
            </a:r>
            <a:r>
              <a:rPr lang="en-US" sz="2400" dirty="0"/>
              <a:t> needs to be </a:t>
            </a:r>
            <a:r>
              <a:rPr lang="en-US" sz="2400" b="1" dirty="0"/>
              <a:t>visible</a:t>
            </a:r>
            <a:r>
              <a:rPr lang="en-US" sz="2400" dirty="0"/>
              <a:t> to every user. </a:t>
            </a:r>
            <a:endParaRPr lang="en-US" sz="2400" dirty="0">
              <a:solidFill>
                <a:srgbClr val="FF0000"/>
              </a:solidFill>
            </a:endParaRPr>
          </a:p>
          <a:p>
            <a:pPr>
              <a:lnSpc>
                <a:spcPct val="150000"/>
              </a:lnSpc>
            </a:pPr>
            <a:r>
              <a:rPr lang="en-US" sz="2400" dirty="0"/>
              <a:t>This type of data might need to be updated from time to time, but it doesn’t need to display to everyone using the workbook. </a:t>
            </a:r>
          </a:p>
          <a:p>
            <a:pPr>
              <a:lnSpc>
                <a:spcPct val="150000"/>
              </a:lnSpc>
            </a:pPr>
            <a:r>
              <a:rPr lang="en-US" sz="2400" dirty="0"/>
              <a:t>For this reason, you can </a:t>
            </a:r>
            <a:r>
              <a:rPr lang="en-US" sz="2400" b="1" dirty="0"/>
              <a:t>hide a worksheet </a:t>
            </a:r>
            <a:r>
              <a:rPr lang="en-US" sz="2400" dirty="0"/>
              <a:t>and </a:t>
            </a:r>
            <a:r>
              <a:rPr lang="en-US" sz="2400" b="1" dirty="0"/>
              <a:t>unhide</a:t>
            </a:r>
            <a:r>
              <a:rPr lang="en-US" sz="2400" dirty="0"/>
              <a:t> it to work with it again. </a:t>
            </a:r>
            <a:r>
              <a:rPr lang="en-US" sz="2400" b="1" dirty="0"/>
              <a:t>Hiding</a:t>
            </a:r>
            <a:r>
              <a:rPr lang="en-US" sz="2400" dirty="0"/>
              <a:t> a </a:t>
            </a:r>
            <a:r>
              <a:rPr lang="en-US" sz="2400" b="1" dirty="0"/>
              <a:t>worksheet </a:t>
            </a:r>
            <a:r>
              <a:rPr lang="en-US" sz="2400" dirty="0"/>
              <a:t>does </a:t>
            </a:r>
            <a:r>
              <a:rPr lang="en-US" sz="2400" b="1" dirty="0"/>
              <a:t>not make </a:t>
            </a:r>
            <a:r>
              <a:rPr lang="en-US" sz="2400" dirty="0"/>
              <a:t>it </a:t>
            </a:r>
            <a:r>
              <a:rPr lang="en-US" sz="2400" b="1" dirty="0"/>
              <a:t>confidential</a:t>
            </a:r>
            <a:r>
              <a:rPr lang="en-US" sz="2400" dirty="0"/>
              <a:t>, because all </a:t>
            </a:r>
            <a:r>
              <a:rPr lang="en-US" sz="2400" b="1" dirty="0"/>
              <a:t>worksheets</a:t>
            </a:r>
            <a:r>
              <a:rPr lang="en-US" sz="2400" dirty="0"/>
              <a:t> are </a:t>
            </a:r>
            <a:r>
              <a:rPr lang="en-US" sz="2400" b="1" dirty="0"/>
              <a:t>easy</a:t>
            </a:r>
            <a:r>
              <a:rPr lang="en-US" sz="2400" dirty="0"/>
              <a:t> to </a:t>
            </a:r>
            <a:r>
              <a:rPr lang="en-US" sz="2400" b="1" dirty="0"/>
              <a:t>unhide</a:t>
            </a:r>
            <a:r>
              <a:rPr lang="en-US" sz="2400" dirty="0"/>
              <a:t>. </a:t>
            </a:r>
          </a:p>
        </p:txBody>
      </p:sp>
    </p:spTree>
    <p:extLst>
      <p:ext uri="{BB962C8B-B14F-4D97-AF65-F5344CB8AC3E}">
        <p14:creationId xmlns:p14="http://schemas.microsoft.com/office/powerpoint/2010/main" val="2816739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C199-D568-414A-BAFD-CBC8A874C761}"/>
              </a:ext>
            </a:extLst>
          </p:cNvPr>
          <p:cNvSpPr>
            <a:spLocks noGrp="1"/>
          </p:cNvSpPr>
          <p:nvPr>
            <p:ph type="title"/>
          </p:nvPr>
        </p:nvSpPr>
        <p:spPr>
          <a:xfrm>
            <a:off x="1658679" y="188175"/>
            <a:ext cx="9845933" cy="843183"/>
          </a:xfrm>
        </p:spPr>
        <p:txBody>
          <a:bodyPr>
            <a:normAutofit fontScale="90000"/>
          </a:bodyPr>
          <a:lstStyle/>
          <a:p>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endParaRPr lang="en-US" dirty="0"/>
          </a:p>
        </p:txBody>
      </p:sp>
      <p:sp>
        <p:nvSpPr>
          <p:cNvPr id="3" name="Content Placeholder 2">
            <a:extLst>
              <a:ext uri="{FF2B5EF4-FFF2-40B4-BE49-F238E27FC236}">
                <a16:creationId xmlns:a16="http://schemas.microsoft.com/office/drawing/2014/main" id="{B3C6A3F2-8E53-45A2-A4BC-9F1B3DEFB211}"/>
              </a:ext>
            </a:extLst>
          </p:cNvPr>
          <p:cNvSpPr>
            <a:spLocks noGrp="1"/>
          </p:cNvSpPr>
          <p:nvPr>
            <p:ph idx="1"/>
          </p:nvPr>
        </p:nvSpPr>
        <p:spPr>
          <a:xfrm>
            <a:off x="1658679" y="1031358"/>
            <a:ext cx="9845933" cy="4879864"/>
          </a:xfrm>
        </p:spPr>
        <p:txBody>
          <a:bodyPr>
            <a:normAutofit fontScale="92500"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simply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gets stuff out of your way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just as filing something away in a desk drawer keeps it out of sight.</a:t>
            </a:r>
          </a:p>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Hide and Unhide a Worksheet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Lookup worksheet tab active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Hide &amp; Unhide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Hide 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Lookup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 longer visible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Hide &amp; Unhide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dialog box appears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3628951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0C98-8496-4C7B-85B1-D83A6A12AA6A}"/>
              </a:ext>
            </a:extLst>
          </p:cNvPr>
          <p:cNvSpPr>
            <a:spLocks noGrp="1"/>
          </p:cNvSpPr>
          <p:nvPr>
            <p:ph type="title"/>
          </p:nvPr>
        </p:nvSpPr>
        <p:spPr>
          <a:xfrm>
            <a:off x="1626781" y="156278"/>
            <a:ext cx="9877831" cy="896345"/>
          </a:xfrm>
        </p:spPr>
        <p:txBody>
          <a:bodyPr/>
          <a:lstStyle/>
          <a:p>
            <a:r>
              <a:rPr lang="en-US" dirty="0"/>
              <a:t>CONTD…</a:t>
            </a:r>
          </a:p>
        </p:txBody>
      </p:sp>
      <p:sp>
        <p:nvSpPr>
          <p:cNvPr id="3" name="Content Placeholder 2">
            <a:extLst>
              <a:ext uri="{FF2B5EF4-FFF2-40B4-BE49-F238E27FC236}">
                <a16:creationId xmlns:a16="http://schemas.microsoft.com/office/drawing/2014/main" id="{D58758C4-1C53-4F47-BEE7-AE6DCB409F96}"/>
              </a:ext>
            </a:extLst>
          </p:cNvPr>
          <p:cNvSpPr>
            <a:spLocks noGrp="1"/>
          </p:cNvSpPr>
          <p:nvPr>
            <p:ph idx="1"/>
          </p:nvPr>
        </p:nvSpPr>
        <p:spPr>
          <a:xfrm>
            <a:off x="1626781" y="1052623"/>
            <a:ext cx="9877831" cy="5092996"/>
          </a:xfrm>
        </p:spPr>
        <p:txBody>
          <a:bodyPr>
            <a:normAutofit lnSpcReduction="10000"/>
          </a:bodyPr>
          <a:lstStyle/>
          <a:p>
            <a:pPr marL="914400" lvl="1" indent="-457200">
              <a:lnSpc>
                <a:spcPct val="150000"/>
              </a:lnSpc>
              <a:buFont typeface="+mj-lt"/>
              <a:buAutoNum type="arabicPeriod" startAt="4"/>
            </a:pPr>
            <a:r>
              <a:rPr lang="en-US" sz="2400" b="1" dirty="0"/>
              <a:t>Make sure Lookup</a:t>
            </a:r>
            <a:r>
              <a:rPr lang="en-US" sz="2400" dirty="0"/>
              <a:t> is </a:t>
            </a:r>
            <a:r>
              <a:rPr lang="en-US" sz="2400" b="1" dirty="0"/>
              <a:t>chosen</a:t>
            </a:r>
            <a:r>
              <a:rPr lang="en-US" sz="2400" dirty="0"/>
              <a:t> in the </a:t>
            </a:r>
            <a:r>
              <a:rPr lang="en-US" sz="2400" b="1" dirty="0"/>
              <a:t>Unhide sheet list </a:t>
            </a:r>
            <a:r>
              <a:rPr lang="en-US" sz="2400" dirty="0"/>
              <a:t>and then click </a:t>
            </a:r>
            <a:r>
              <a:rPr lang="en-US" sz="2400" b="1" dirty="0"/>
              <a:t>OK</a:t>
            </a:r>
            <a:r>
              <a:rPr lang="en-US" sz="2400" dirty="0"/>
              <a:t>. The </a:t>
            </a:r>
            <a:r>
              <a:rPr lang="en-US" sz="2400" b="1" dirty="0"/>
              <a:t>Lookup worksheet reappears </a:t>
            </a:r>
            <a:r>
              <a:rPr lang="en-US" sz="2400" dirty="0"/>
              <a:t>and is </a:t>
            </a:r>
            <a:r>
              <a:rPr lang="en-US" sz="2400" b="1" dirty="0"/>
              <a:t>activated.</a:t>
            </a:r>
          </a:p>
          <a:p>
            <a:pPr marL="914400" lvl="1" indent="-457200">
              <a:lnSpc>
                <a:spcPct val="150000"/>
              </a:lnSpc>
              <a:buFont typeface="+mj-lt"/>
              <a:buAutoNum type="arabicPeriod" startAt="4"/>
            </a:pPr>
            <a:r>
              <a:rPr lang="en-US" sz="2400" dirty="0"/>
              <a:t>In the </a:t>
            </a:r>
            <a:r>
              <a:rPr lang="en-US" sz="2400" b="1" dirty="0"/>
              <a:t>Lookup worksheet</a:t>
            </a:r>
            <a:r>
              <a:rPr lang="en-US" sz="2400" dirty="0"/>
              <a:t>, select </a:t>
            </a:r>
            <a:r>
              <a:rPr lang="en-US" sz="2400" b="1" dirty="0"/>
              <a:t>cell B3</a:t>
            </a:r>
            <a:r>
              <a:rPr lang="en-US" sz="2400" dirty="0"/>
              <a:t>.</a:t>
            </a:r>
          </a:p>
          <a:p>
            <a:pPr marL="914400" lvl="1" indent="-457200">
              <a:lnSpc>
                <a:spcPct val="150000"/>
              </a:lnSpc>
              <a:buFont typeface="+mj-lt"/>
              <a:buAutoNum type="arabicPeriod" startAt="4"/>
            </a:pPr>
            <a:r>
              <a:rPr lang="en-US" sz="2400" dirty="0"/>
              <a:t>Type </a:t>
            </a:r>
            <a:r>
              <a:rPr lang="en-US" sz="2400" b="1" dirty="0"/>
              <a:t>70</a:t>
            </a:r>
            <a:r>
              <a:rPr lang="en-US" sz="2400" dirty="0"/>
              <a:t> and then press </a:t>
            </a:r>
            <a:r>
              <a:rPr lang="en-US" sz="2400" b="1" dirty="0"/>
              <a:t>Enter</a:t>
            </a:r>
            <a:r>
              <a:rPr lang="en-US" sz="2400" dirty="0"/>
              <a:t>.</a:t>
            </a:r>
          </a:p>
          <a:p>
            <a:pPr marL="914400" lvl="1" indent="-457200">
              <a:lnSpc>
                <a:spcPct val="150000"/>
              </a:lnSpc>
              <a:buFont typeface="+mj-lt"/>
              <a:buAutoNum type="arabicPeriod" startAt="4"/>
            </a:pPr>
            <a:r>
              <a:rPr lang="en-US" sz="2400" b="1" dirty="0"/>
              <a:t>Right-click</a:t>
            </a:r>
            <a:r>
              <a:rPr lang="en-US" sz="2400" dirty="0"/>
              <a:t> the </a:t>
            </a:r>
            <a:r>
              <a:rPr lang="en-US" sz="2400" b="1" dirty="0"/>
              <a:t>Lookup worksheet tab</a:t>
            </a:r>
            <a:r>
              <a:rPr lang="en-US" sz="2400" dirty="0"/>
              <a:t>, and click </a:t>
            </a:r>
            <a:r>
              <a:rPr lang="en-US" sz="2400" b="1" dirty="0"/>
              <a:t>Hide</a:t>
            </a:r>
            <a:r>
              <a:rPr lang="en-US" sz="2400" dirty="0"/>
              <a:t>. The </a:t>
            </a:r>
            <a:r>
              <a:rPr lang="en-US" sz="2400" b="1" dirty="0"/>
              <a:t>Lookup worksheet disappears </a:t>
            </a:r>
            <a:r>
              <a:rPr lang="en-US" sz="2400" dirty="0"/>
              <a:t>again, although the </a:t>
            </a:r>
            <a:r>
              <a:rPr lang="en-US" sz="2400" b="1" dirty="0"/>
              <a:t>change</a:t>
            </a:r>
            <a:r>
              <a:rPr lang="en-US" sz="2400" dirty="0"/>
              <a:t> you </a:t>
            </a:r>
            <a:r>
              <a:rPr lang="en-US" sz="2400" b="1" dirty="0"/>
              <a:t>made</a:t>
            </a:r>
            <a:r>
              <a:rPr lang="en-US" sz="2400" dirty="0"/>
              <a:t> to </a:t>
            </a:r>
            <a:r>
              <a:rPr lang="en-US" sz="2400" b="1" dirty="0"/>
              <a:t>one price </a:t>
            </a:r>
            <a:r>
              <a:rPr lang="en-US" sz="2400" dirty="0"/>
              <a:t>is </a:t>
            </a:r>
            <a:r>
              <a:rPr lang="en-US" sz="2400" b="1" dirty="0"/>
              <a:t>reflected</a:t>
            </a:r>
            <a:r>
              <a:rPr lang="en-US" sz="2400" dirty="0"/>
              <a:t> in the </a:t>
            </a:r>
            <a:r>
              <a:rPr lang="en-US" sz="2400" b="1" dirty="0"/>
              <a:t>other sheets </a:t>
            </a:r>
            <a:r>
              <a:rPr lang="en-US" sz="2400" dirty="0"/>
              <a:t>that </a:t>
            </a:r>
            <a:r>
              <a:rPr lang="en-US" sz="2400" b="1" dirty="0"/>
              <a:t>refer</a:t>
            </a:r>
            <a:r>
              <a:rPr lang="en-US" sz="2400" dirty="0"/>
              <a:t> </a:t>
            </a:r>
            <a:r>
              <a:rPr lang="en-US" sz="2400" b="1" dirty="0"/>
              <a:t>to it</a:t>
            </a:r>
            <a:r>
              <a:rPr lang="en-US" sz="2400" dirty="0"/>
              <a:t>.</a:t>
            </a:r>
          </a:p>
          <a:p>
            <a:endParaRPr lang="en-US" dirty="0"/>
          </a:p>
        </p:txBody>
      </p:sp>
    </p:spTree>
    <p:extLst>
      <p:ext uri="{BB962C8B-B14F-4D97-AF65-F5344CB8AC3E}">
        <p14:creationId xmlns:p14="http://schemas.microsoft.com/office/powerpoint/2010/main" val="249578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A4FD-515D-49B0-8BC2-E681A016B847}"/>
              </a:ext>
            </a:extLst>
          </p:cNvPr>
          <p:cNvSpPr>
            <a:spLocks noGrp="1"/>
          </p:cNvSpPr>
          <p:nvPr>
            <p:ph type="title"/>
          </p:nvPr>
        </p:nvSpPr>
        <p:spPr>
          <a:xfrm>
            <a:off x="1626781" y="145645"/>
            <a:ext cx="9877831" cy="801133"/>
          </a:xfrm>
        </p:spPr>
        <p:txBody>
          <a:bodyPr/>
          <a:lstStyle/>
          <a:p>
            <a:r>
              <a:rPr lang="en-US" dirty="0"/>
              <a:t>CONTD…</a:t>
            </a:r>
          </a:p>
        </p:txBody>
      </p:sp>
      <p:sp>
        <p:nvSpPr>
          <p:cNvPr id="3" name="Content Placeholder 2">
            <a:extLst>
              <a:ext uri="{FF2B5EF4-FFF2-40B4-BE49-F238E27FC236}">
                <a16:creationId xmlns:a16="http://schemas.microsoft.com/office/drawing/2014/main" id="{ABFFEA5C-D9B9-421E-8108-0989D6CF90C6}"/>
              </a:ext>
            </a:extLst>
          </p:cNvPr>
          <p:cNvSpPr>
            <a:spLocks noGrp="1"/>
          </p:cNvSpPr>
          <p:nvPr>
            <p:ph idx="1"/>
          </p:nvPr>
        </p:nvSpPr>
        <p:spPr>
          <a:xfrm>
            <a:off x="1626781" y="946778"/>
            <a:ext cx="9877831" cy="4964444"/>
          </a:xfrm>
        </p:spPr>
        <p:txBody>
          <a:bodyPr>
            <a:normAutofit lnSpcReduction="1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8"/>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When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workbook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contains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hidden 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Sheet command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enabled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command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enabled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shortcut menu when you right-click any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hide several worksheets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same time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display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want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hide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hold down Ctrl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for each additional 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want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hide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right-click any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these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Hide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shortcut 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444832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26A7-5AF3-47FD-971F-AB7BDC101BE3}"/>
              </a:ext>
            </a:extLst>
          </p:cNvPr>
          <p:cNvSpPr>
            <a:spLocks noGrp="1"/>
          </p:cNvSpPr>
          <p:nvPr>
            <p:ph type="title"/>
          </p:nvPr>
        </p:nvSpPr>
        <p:spPr>
          <a:xfrm>
            <a:off x="1626781" y="166910"/>
            <a:ext cx="9877831" cy="779868"/>
          </a:xfrm>
        </p:spPr>
        <p:txBody>
          <a:bodyPr/>
          <a:lstStyle/>
          <a:p>
            <a:r>
              <a:rPr lang="en-US" dirty="0"/>
              <a:t>CONTD…</a:t>
            </a:r>
          </a:p>
        </p:txBody>
      </p:sp>
      <p:sp>
        <p:nvSpPr>
          <p:cNvPr id="3" name="Content Placeholder 2">
            <a:extLst>
              <a:ext uri="{FF2B5EF4-FFF2-40B4-BE49-F238E27FC236}">
                <a16:creationId xmlns:a16="http://schemas.microsoft.com/office/drawing/2014/main" id="{DE02CC8E-83E8-4ED8-8EA0-A596D4232BD7}"/>
              </a:ext>
            </a:extLst>
          </p:cNvPr>
          <p:cNvSpPr>
            <a:spLocks noGrp="1"/>
          </p:cNvSpPr>
          <p:nvPr>
            <p:ph idx="1"/>
          </p:nvPr>
        </p:nvSpPr>
        <p:spPr>
          <a:xfrm>
            <a:off x="1626781" y="946778"/>
            <a:ext cx="9877831" cy="4964444"/>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However,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only one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time.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right-click any visible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Unhide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bring up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dialog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Unhide sheet list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where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choose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to make visible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1646348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BA54-0578-44D4-B743-EEDB4F542E82}"/>
              </a:ext>
            </a:extLst>
          </p:cNvPr>
          <p:cNvSpPr>
            <a:spLocks noGrp="1"/>
          </p:cNvSpPr>
          <p:nvPr>
            <p:ph type="title"/>
          </p:nvPr>
        </p:nvSpPr>
        <p:spPr>
          <a:xfrm>
            <a:off x="1637414" y="145645"/>
            <a:ext cx="9867198" cy="896346"/>
          </a:xfrm>
        </p:spPr>
        <p:txBody>
          <a:bodyPr/>
          <a:lstStyle/>
          <a:p>
            <a:r>
              <a:rPr lang="en-US" dirty="0"/>
              <a:t>CONTD…</a:t>
            </a:r>
          </a:p>
        </p:txBody>
      </p:sp>
      <p:sp>
        <p:nvSpPr>
          <p:cNvPr id="3" name="Content Placeholder 2">
            <a:extLst>
              <a:ext uri="{FF2B5EF4-FFF2-40B4-BE49-F238E27FC236}">
                <a16:creationId xmlns:a16="http://schemas.microsoft.com/office/drawing/2014/main" id="{54F77E04-6191-4670-A63C-23F4B529EB2C}"/>
              </a:ext>
            </a:extLst>
          </p:cNvPr>
          <p:cNvSpPr>
            <a:spLocks noGrp="1"/>
          </p:cNvSpPr>
          <p:nvPr>
            <p:ph idx="1"/>
          </p:nvPr>
        </p:nvSpPr>
        <p:spPr>
          <a:xfrm>
            <a:off x="1637414" y="1041991"/>
            <a:ext cx="9867198" cy="4869231"/>
          </a:xfrm>
        </p:spPr>
        <p:txBody>
          <a:bodyPr>
            <a:noAutofit/>
          </a:bodyPr>
          <a:lstStyle/>
          <a:p>
            <a:pPr marL="0" indent="0">
              <a:lnSpc>
                <a:spcPct val="150000"/>
              </a:lnSpc>
              <a:buNone/>
            </a:pPr>
            <a:r>
              <a:rPr lang="en-US" sz="2400" b="1" dirty="0"/>
              <a:t>Inserting a New Worksheet into a Workbook</a:t>
            </a:r>
          </a:p>
          <a:p>
            <a:pPr>
              <a:lnSpc>
                <a:spcPct val="150000"/>
              </a:lnSpc>
            </a:pPr>
            <a:r>
              <a:rPr lang="en-US" sz="2400" dirty="0"/>
              <a:t>In Excel a </a:t>
            </a:r>
            <a:r>
              <a:rPr lang="en-US" sz="2400" b="1" dirty="0"/>
              <a:t>new workbook </a:t>
            </a:r>
            <a:r>
              <a:rPr lang="en-US" sz="2400" dirty="0"/>
              <a:t>contains only </a:t>
            </a:r>
            <a:r>
              <a:rPr lang="en-US" sz="2400" b="1" dirty="0"/>
              <a:t>one worksheet</a:t>
            </a:r>
            <a:r>
              <a:rPr lang="en-US" sz="2400" dirty="0"/>
              <a:t>. </a:t>
            </a:r>
          </a:p>
          <a:p>
            <a:pPr>
              <a:lnSpc>
                <a:spcPct val="150000"/>
              </a:lnSpc>
            </a:pPr>
            <a:r>
              <a:rPr lang="en-US" sz="2400" dirty="0"/>
              <a:t>You could keep adding worksheets forever, though in practice, you’ll find it easier to keep the number down to a handful. </a:t>
            </a:r>
          </a:p>
          <a:p>
            <a:pPr>
              <a:lnSpc>
                <a:spcPct val="150000"/>
              </a:lnSpc>
            </a:pPr>
            <a:r>
              <a:rPr lang="en-US" sz="2400" dirty="0"/>
              <a:t>If your tasks become so complex that you need dozens of worksheets at a time, you might consider dividing sheets among multiple workbooks. </a:t>
            </a:r>
          </a:p>
        </p:txBody>
      </p:sp>
    </p:spTree>
    <p:extLst>
      <p:ext uri="{BB962C8B-B14F-4D97-AF65-F5344CB8AC3E}">
        <p14:creationId xmlns:p14="http://schemas.microsoft.com/office/powerpoint/2010/main" val="386057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446D-2A33-430F-8FD2-327693D6CE27}"/>
              </a:ext>
            </a:extLst>
          </p:cNvPr>
          <p:cNvSpPr>
            <a:spLocks noGrp="1"/>
          </p:cNvSpPr>
          <p:nvPr>
            <p:ph type="title"/>
          </p:nvPr>
        </p:nvSpPr>
        <p:spPr>
          <a:xfrm>
            <a:off x="1616149" y="306333"/>
            <a:ext cx="9888463" cy="820718"/>
          </a:xfrm>
        </p:spPr>
        <p:txBody>
          <a:bodyPr/>
          <a:lstStyle/>
          <a:p>
            <a:r>
              <a:rPr lang="en-US" dirty="0"/>
              <a:t>CONTD…</a:t>
            </a:r>
          </a:p>
        </p:txBody>
      </p:sp>
      <p:sp>
        <p:nvSpPr>
          <p:cNvPr id="3" name="Content Placeholder 2">
            <a:extLst>
              <a:ext uri="{FF2B5EF4-FFF2-40B4-BE49-F238E27FC236}">
                <a16:creationId xmlns:a16="http://schemas.microsoft.com/office/drawing/2014/main" id="{0762A737-DD71-4067-8E71-03855D7CAE24}"/>
              </a:ext>
            </a:extLst>
          </p:cNvPr>
          <p:cNvSpPr>
            <a:spLocks noGrp="1"/>
          </p:cNvSpPr>
          <p:nvPr>
            <p:ph idx="1"/>
          </p:nvPr>
        </p:nvSpPr>
        <p:spPr>
          <a:xfrm>
            <a:off x="1616149" y="1127051"/>
            <a:ext cx="9888463" cy="5263116"/>
          </a:xfrm>
        </p:spPr>
        <p:txBody>
          <a:bodyPr>
            <a:noAutofit/>
          </a:bodyPr>
          <a:lstStyle/>
          <a:p>
            <a:pPr marL="0" indent="0">
              <a:lnSpc>
                <a:spcPct val="150000"/>
              </a:lnSpc>
              <a:buNone/>
            </a:pPr>
            <a:r>
              <a:rPr lang="en-US" sz="2400" b="1" dirty="0"/>
              <a:t>ORGANIZING WORKSHEETS</a:t>
            </a:r>
          </a:p>
          <a:p>
            <a:pPr>
              <a:lnSpc>
                <a:spcPct val="150000"/>
              </a:lnSpc>
            </a:pPr>
            <a:r>
              <a:rPr lang="en-US" sz="2400" dirty="0"/>
              <a:t>When you </a:t>
            </a:r>
            <a:r>
              <a:rPr lang="en-US" sz="2400" b="1" dirty="0"/>
              <a:t>create</a:t>
            </a:r>
            <a:r>
              <a:rPr lang="en-US" sz="2400" dirty="0"/>
              <a:t> a </a:t>
            </a:r>
            <a:r>
              <a:rPr lang="en-US" sz="2400" b="1" dirty="0"/>
              <a:t>new Excel workbook</a:t>
            </a:r>
            <a:r>
              <a:rPr lang="en-US" sz="2400" dirty="0"/>
              <a:t>, by default, it has </a:t>
            </a:r>
            <a:r>
              <a:rPr lang="en-US" sz="2400" b="1" dirty="0"/>
              <a:t>one blank worksheet</a:t>
            </a:r>
            <a:r>
              <a:rPr lang="en-US" sz="2400" dirty="0"/>
              <a:t>. You might need only one, though you can </a:t>
            </a:r>
            <a:r>
              <a:rPr lang="en-US" sz="2400" b="1" dirty="0"/>
              <a:t>easily add more </a:t>
            </a:r>
            <a:r>
              <a:rPr lang="en-US" sz="2400" dirty="0"/>
              <a:t>when you need </a:t>
            </a:r>
            <a:r>
              <a:rPr lang="en-US" sz="2400" b="1" dirty="0"/>
              <a:t>multiple worksheets </a:t>
            </a:r>
            <a:r>
              <a:rPr lang="en-US" sz="2400" dirty="0"/>
              <a:t>that pertain to the same topic. </a:t>
            </a:r>
          </a:p>
          <a:p>
            <a:pPr>
              <a:lnSpc>
                <a:spcPct val="150000"/>
              </a:lnSpc>
            </a:pPr>
            <a:r>
              <a:rPr lang="en-US" sz="2400" dirty="0"/>
              <a:t>There’s </a:t>
            </a:r>
            <a:r>
              <a:rPr lang="en-US" sz="2400" b="1" dirty="0"/>
              <a:t>no practical limit </a:t>
            </a:r>
            <a:r>
              <a:rPr lang="en-US" sz="2400" dirty="0"/>
              <a:t>to how many </a:t>
            </a:r>
            <a:r>
              <a:rPr lang="en-US" sz="2400" b="1" dirty="0"/>
              <a:t>worksheets</a:t>
            </a:r>
            <a:r>
              <a:rPr lang="en-US" sz="2400" dirty="0"/>
              <a:t> a </a:t>
            </a:r>
            <a:r>
              <a:rPr lang="en-US" sz="2400" b="1" dirty="0"/>
              <a:t>workbook </a:t>
            </a:r>
            <a:r>
              <a:rPr lang="en-US" sz="2400" dirty="0"/>
              <a:t>can </a:t>
            </a:r>
            <a:r>
              <a:rPr lang="en-US" sz="2400" b="1" dirty="0"/>
              <a:t>contain</a:t>
            </a:r>
            <a:r>
              <a:rPr lang="en-US" sz="2400" dirty="0"/>
              <a:t>. The </a:t>
            </a:r>
            <a:r>
              <a:rPr lang="en-US" sz="2400" b="1" dirty="0"/>
              <a:t>order</a:t>
            </a:r>
            <a:r>
              <a:rPr lang="en-US" sz="2400" dirty="0"/>
              <a:t> of </a:t>
            </a:r>
            <a:r>
              <a:rPr lang="en-US" sz="2400" b="1" dirty="0"/>
              <a:t>worksheets</a:t>
            </a:r>
            <a:r>
              <a:rPr lang="en-US" sz="2400" dirty="0"/>
              <a:t> in a </a:t>
            </a:r>
            <a:r>
              <a:rPr lang="en-US" sz="2400" b="1" dirty="0"/>
              <a:t>workbook </a:t>
            </a:r>
            <a:r>
              <a:rPr lang="en-US" sz="2400" dirty="0"/>
              <a:t>is </a:t>
            </a:r>
            <a:r>
              <a:rPr lang="en-US" sz="2400" b="1" dirty="0"/>
              <a:t>determined</a:t>
            </a:r>
            <a:r>
              <a:rPr lang="en-US" sz="2400" dirty="0"/>
              <a:t> by the </a:t>
            </a:r>
            <a:r>
              <a:rPr lang="en-US" sz="2400" b="1" dirty="0"/>
              <a:t>sequence of tabs </a:t>
            </a:r>
            <a:r>
              <a:rPr lang="en-US" sz="2400" dirty="0"/>
              <a:t>along the bottom of the Excel window. </a:t>
            </a:r>
          </a:p>
        </p:txBody>
      </p:sp>
    </p:spTree>
    <p:extLst>
      <p:ext uri="{BB962C8B-B14F-4D97-AF65-F5344CB8AC3E}">
        <p14:creationId xmlns:p14="http://schemas.microsoft.com/office/powerpoint/2010/main" val="3701835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2F0-3999-49CC-B426-17F50FCCA96E}"/>
              </a:ext>
            </a:extLst>
          </p:cNvPr>
          <p:cNvSpPr>
            <a:spLocks noGrp="1"/>
          </p:cNvSpPr>
          <p:nvPr>
            <p:ph type="title"/>
          </p:nvPr>
        </p:nvSpPr>
        <p:spPr>
          <a:xfrm>
            <a:off x="1616149" y="177543"/>
            <a:ext cx="9888463" cy="811285"/>
          </a:xfrm>
        </p:spPr>
        <p:txBody>
          <a:bodyPr/>
          <a:lstStyle/>
          <a:p>
            <a:r>
              <a:rPr lang="en-US" dirty="0"/>
              <a:t>CONTD…</a:t>
            </a:r>
          </a:p>
        </p:txBody>
      </p:sp>
      <p:sp>
        <p:nvSpPr>
          <p:cNvPr id="3" name="Content Placeholder 2">
            <a:extLst>
              <a:ext uri="{FF2B5EF4-FFF2-40B4-BE49-F238E27FC236}">
                <a16:creationId xmlns:a16="http://schemas.microsoft.com/office/drawing/2014/main" id="{67DD2D4A-4495-48C3-8798-6D9AB7DEFD83}"/>
              </a:ext>
            </a:extLst>
          </p:cNvPr>
          <p:cNvSpPr>
            <a:spLocks noGrp="1"/>
          </p:cNvSpPr>
          <p:nvPr>
            <p:ph idx="1"/>
          </p:nvPr>
        </p:nvSpPr>
        <p:spPr>
          <a:xfrm>
            <a:off x="1616149" y="988829"/>
            <a:ext cx="9888463" cy="5507664"/>
          </a:xfrm>
        </p:spPr>
        <p:txBody>
          <a:bodyPr>
            <a:normAutofit fontScale="62500" lnSpcReduction="20000"/>
          </a:bodyPr>
          <a:lstStyle/>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recognizes cell references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cross workbook boundaries</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so your workbooks are not limited to worksheets that relate just to one another.</a:t>
            </a:r>
            <a:endPar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0" marR="0" lvl="0" indent="0" algn="l" defTabSz="457200" rtl="0" eaLnBrk="1" fontAlgn="auto" latinLnBrk="0" hangingPunct="1">
              <a:lnSpc>
                <a:spcPct val="160000"/>
              </a:lnSpc>
              <a:spcBef>
                <a:spcPts val="1000"/>
              </a:spcBef>
              <a:spcAft>
                <a:spcPts val="0"/>
              </a:spcAft>
              <a:buClr>
                <a:srgbClr val="A53010"/>
              </a:buClr>
              <a:buSzTx/>
              <a:buFont typeface="Wingdings 3" charset="2"/>
              <a:buNone/>
              <a:tabLst/>
              <a:defRPr/>
            </a:pP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Insert a New Worksheet into a Workbook</a:t>
            </a:r>
          </a:p>
          <a:p>
            <a:pPr marL="971550" marR="0" lvl="1" indent="-51435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Wednesday tab</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71550" marR="0" lvl="1" indent="-51435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down-arrow</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71550" marR="0" lvl="1" indent="-51435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Sheet</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blank worksheet </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created</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its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inserted</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before</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the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 sheet (Wednesday</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gives it a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temporary name</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beginning with Sheet followed by a number.</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79632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B056-63EC-4B31-BB20-9A47B815393E}"/>
              </a:ext>
            </a:extLst>
          </p:cNvPr>
          <p:cNvSpPr>
            <a:spLocks noGrp="1"/>
          </p:cNvSpPr>
          <p:nvPr>
            <p:ph type="title"/>
          </p:nvPr>
        </p:nvSpPr>
        <p:spPr>
          <a:xfrm>
            <a:off x="1648047" y="177543"/>
            <a:ext cx="9856565" cy="864448"/>
          </a:xfrm>
        </p:spPr>
        <p:txBody>
          <a:bodyPr/>
          <a:lstStyle/>
          <a:p>
            <a:r>
              <a:rPr lang="en-US" dirty="0"/>
              <a:t>CONTD…</a:t>
            </a:r>
          </a:p>
        </p:txBody>
      </p:sp>
      <p:sp>
        <p:nvSpPr>
          <p:cNvPr id="3" name="Content Placeholder 2">
            <a:extLst>
              <a:ext uri="{FF2B5EF4-FFF2-40B4-BE49-F238E27FC236}">
                <a16:creationId xmlns:a16="http://schemas.microsoft.com/office/drawing/2014/main" id="{FDA3C57B-FA67-4394-88B8-4CF7100DC1A3}"/>
              </a:ext>
            </a:extLst>
          </p:cNvPr>
          <p:cNvSpPr>
            <a:spLocks noGrp="1"/>
          </p:cNvSpPr>
          <p:nvPr>
            <p:ph idx="1"/>
          </p:nvPr>
        </p:nvSpPr>
        <p:spPr>
          <a:xfrm>
            <a:off x="1648047" y="1041991"/>
            <a:ext cx="9856565" cy="5191899"/>
          </a:xfrm>
        </p:spPr>
        <p:txBody>
          <a:bodyPr>
            <a:normAutofit/>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 of the tab sequence.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Survey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Wednesday worksheet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again.</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Sheet (+)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of</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tabs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Another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created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with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temporary 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this time, its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inserted after Wednesday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Totals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424037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61A8-1EC3-43AC-9AD9-FB0999A0B8CB}"/>
              </a:ext>
            </a:extLst>
          </p:cNvPr>
          <p:cNvSpPr>
            <a:spLocks noGrp="1"/>
          </p:cNvSpPr>
          <p:nvPr>
            <p:ph type="title"/>
          </p:nvPr>
        </p:nvSpPr>
        <p:spPr>
          <a:xfrm>
            <a:off x="1626781" y="177542"/>
            <a:ext cx="9877831" cy="864449"/>
          </a:xfrm>
        </p:spPr>
        <p:txBody>
          <a:bodyPr/>
          <a:lstStyle/>
          <a:p>
            <a:r>
              <a:rPr lang="en-US" dirty="0"/>
              <a:t>CONTD…</a:t>
            </a:r>
          </a:p>
        </p:txBody>
      </p:sp>
      <p:sp>
        <p:nvSpPr>
          <p:cNvPr id="3" name="Content Placeholder 2">
            <a:extLst>
              <a:ext uri="{FF2B5EF4-FFF2-40B4-BE49-F238E27FC236}">
                <a16:creationId xmlns:a16="http://schemas.microsoft.com/office/drawing/2014/main" id="{F736355B-DF7E-44B0-99E0-EB60B9DF25ED}"/>
              </a:ext>
            </a:extLst>
          </p:cNvPr>
          <p:cNvSpPr>
            <a:spLocks noGrp="1"/>
          </p:cNvSpPr>
          <p:nvPr>
            <p:ph idx="1"/>
          </p:nvPr>
        </p:nvSpPr>
        <p:spPr>
          <a:xfrm>
            <a:off x="1626781" y="1041991"/>
            <a:ext cx="9877831" cy="5390707"/>
          </a:xfrm>
        </p:spPr>
        <p:txBody>
          <a:bodyPr>
            <a:noAutofit/>
          </a:bodyPr>
          <a:lstStyle/>
          <a:p>
            <a:pPr marL="0" indent="0">
              <a:lnSpc>
                <a:spcPct val="150000"/>
              </a:lnSpc>
              <a:buNone/>
            </a:pPr>
            <a:r>
              <a:rPr lang="en-US" sz="2400" b="1" dirty="0"/>
              <a:t>Deleting a Worksheet from a Workbook</a:t>
            </a:r>
          </a:p>
          <a:p>
            <a:pPr>
              <a:lnSpc>
                <a:spcPct val="150000"/>
              </a:lnSpc>
            </a:pPr>
            <a:r>
              <a:rPr lang="en-US" sz="2400" dirty="0"/>
              <a:t>Removing a worksheet from a workbook is a simple process, at least up front. </a:t>
            </a:r>
          </a:p>
          <a:p>
            <a:pPr>
              <a:lnSpc>
                <a:spcPct val="150000"/>
              </a:lnSpc>
            </a:pPr>
            <a:r>
              <a:rPr lang="en-US" sz="2400" dirty="0"/>
              <a:t>Any </a:t>
            </a:r>
            <a:r>
              <a:rPr lang="en-US" sz="2400" b="1" dirty="0"/>
              <a:t>problems</a:t>
            </a:r>
            <a:r>
              <a:rPr lang="en-US" sz="2400" dirty="0"/>
              <a:t> will likely </a:t>
            </a:r>
            <a:r>
              <a:rPr lang="en-US" sz="2400" b="1" dirty="0"/>
              <a:t>come later</a:t>
            </a:r>
            <a:r>
              <a:rPr lang="en-US" sz="2400" dirty="0"/>
              <a:t>, if you have to </a:t>
            </a:r>
            <a:r>
              <a:rPr lang="en-US" sz="2400" b="1" dirty="0"/>
              <a:t>reconcile formulas </a:t>
            </a:r>
            <a:r>
              <a:rPr lang="en-US" sz="2400" dirty="0"/>
              <a:t>that might have </a:t>
            </a:r>
            <a:r>
              <a:rPr lang="en-US" sz="2400" b="1" dirty="0"/>
              <a:t>referred </a:t>
            </a:r>
            <a:r>
              <a:rPr lang="en-US" sz="2400" dirty="0"/>
              <a:t>to </a:t>
            </a:r>
            <a:r>
              <a:rPr lang="en-US" sz="2400" b="1" dirty="0"/>
              <a:t>data</a:t>
            </a:r>
            <a:r>
              <a:rPr lang="en-US" sz="2400" dirty="0"/>
              <a:t> on the </a:t>
            </a:r>
            <a:r>
              <a:rPr lang="en-US" sz="2400" b="1" dirty="0"/>
              <a:t>deleted sheet</a:t>
            </a:r>
            <a:r>
              <a:rPr lang="en-US" sz="2400" dirty="0"/>
              <a:t>. </a:t>
            </a:r>
          </a:p>
          <a:p>
            <a:pPr>
              <a:lnSpc>
                <a:spcPct val="150000"/>
              </a:lnSpc>
            </a:pPr>
            <a:r>
              <a:rPr lang="en-US" sz="2400" dirty="0"/>
              <a:t>Be certain the contents of a worksheet you’re about to delete are not referred to or required by any element inside another worksheet.</a:t>
            </a:r>
          </a:p>
        </p:txBody>
      </p:sp>
    </p:spTree>
    <p:extLst>
      <p:ext uri="{BB962C8B-B14F-4D97-AF65-F5344CB8AC3E}">
        <p14:creationId xmlns:p14="http://schemas.microsoft.com/office/powerpoint/2010/main" val="254104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60D9-51E4-43E8-B2AE-D2B2899875E9}"/>
              </a:ext>
            </a:extLst>
          </p:cNvPr>
          <p:cNvSpPr>
            <a:spLocks noGrp="1"/>
          </p:cNvSpPr>
          <p:nvPr>
            <p:ph type="title"/>
          </p:nvPr>
        </p:nvSpPr>
        <p:spPr>
          <a:xfrm>
            <a:off x="1637414" y="166910"/>
            <a:ext cx="9867198" cy="885713"/>
          </a:xfrm>
        </p:spPr>
        <p:txBody>
          <a:bodyPr/>
          <a:lstStyle/>
          <a:p>
            <a:r>
              <a:rPr lang="en-US" dirty="0"/>
              <a:t>CONTD…</a:t>
            </a:r>
          </a:p>
        </p:txBody>
      </p:sp>
      <p:sp>
        <p:nvSpPr>
          <p:cNvPr id="3" name="Content Placeholder 2">
            <a:extLst>
              <a:ext uri="{FF2B5EF4-FFF2-40B4-BE49-F238E27FC236}">
                <a16:creationId xmlns:a16="http://schemas.microsoft.com/office/drawing/2014/main" id="{209F4B81-A234-4642-8A42-AF998F829171}"/>
              </a:ext>
            </a:extLst>
          </p:cNvPr>
          <p:cNvSpPr>
            <a:spLocks noGrp="1"/>
          </p:cNvSpPr>
          <p:nvPr>
            <p:ph idx="1"/>
          </p:nvPr>
        </p:nvSpPr>
        <p:spPr>
          <a:xfrm>
            <a:off x="1637414" y="1052623"/>
            <a:ext cx="9867198" cy="4858599"/>
          </a:xfrm>
        </p:spPr>
        <p:txBody>
          <a:bodyPr>
            <a:normAutofit fontScale="92500" lnSpcReduction="20000"/>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BY STEP Delete a Worksheet from a Workbook</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Totals worksheet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Home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down-arrow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Totals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removed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its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disappears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Right-click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Survey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Delete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Survey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removed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its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disappears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SAVE the workbook.</a:t>
            </a:r>
          </a:p>
          <a:p>
            <a:endParaRPr lang="en-US" dirty="0"/>
          </a:p>
        </p:txBody>
      </p:sp>
    </p:spTree>
    <p:extLst>
      <p:ext uri="{BB962C8B-B14F-4D97-AF65-F5344CB8AC3E}">
        <p14:creationId xmlns:p14="http://schemas.microsoft.com/office/powerpoint/2010/main" val="1966647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2154-30F4-4F99-8551-28D731F72C79}"/>
              </a:ext>
            </a:extLst>
          </p:cNvPr>
          <p:cNvSpPr>
            <a:spLocks noGrp="1"/>
          </p:cNvSpPr>
          <p:nvPr>
            <p:ph type="title"/>
          </p:nvPr>
        </p:nvSpPr>
        <p:spPr>
          <a:xfrm>
            <a:off x="1626781" y="145644"/>
            <a:ext cx="9877831" cy="906979"/>
          </a:xfrm>
        </p:spPr>
        <p:txBody>
          <a:bodyPr/>
          <a:lstStyle/>
          <a:p>
            <a:r>
              <a:rPr lang="en-US" dirty="0"/>
              <a:t>CONTD…</a:t>
            </a:r>
          </a:p>
        </p:txBody>
      </p:sp>
      <p:sp>
        <p:nvSpPr>
          <p:cNvPr id="3" name="Content Placeholder 2">
            <a:extLst>
              <a:ext uri="{FF2B5EF4-FFF2-40B4-BE49-F238E27FC236}">
                <a16:creationId xmlns:a16="http://schemas.microsoft.com/office/drawing/2014/main" id="{5B07E39C-BDD6-4CB9-90C1-94E9CBDFBB4B}"/>
              </a:ext>
            </a:extLst>
          </p:cNvPr>
          <p:cNvSpPr>
            <a:spLocks noGrp="1"/>
          </p:cNvSpPr>
          <p:nvPr>
            <p:ph idx="1"/>
          </p:nvPr>
        </p:nvSpPr>
        <p:spPr>
          <a:xfrm>
            <a:off x="1626781" y="1052623"/>
            <a:ext cx="9877831" cy="4858599"/>
          </a:xfrm>
        </p:spPr>
        <p:txBody>
          <a:bodyPr>
            <a:normAutofit fontScale="92500"/>
          </a:bodyPr>
          <a:lstStyle/>
          <a:p>
            <a:pPr>
              <a:lnSpc>
                <a:spcPct val="150000"/>
              </a:lnSpc>
            </a:pPr>
            <a:r>
              <a:rPr lang="en-US" sz="2400" dirty="0"/>
              <a:t>Take Note Although Excel offers a reliable way to undo many of the things you do to workbooks by accident (press Ctrl+Z to step back over mistakes you made, for instance).</a:t>
            </a:r>
          </a:p>
          <a:p>
            <a:pPr>
              <a:lnSpc>
                <a:spcPct val="150000"/>
              </a:lnSpc>
            </a:pPr>
            <a:r>
              <a:rPr lang="en-US" sz="2400" dirty="0"/>
              <a:t> You </a:t>
            </a:r>
            <a:r>
              <a:rPr lang="en-US" sz="2400" b="1" dirty="0"/>
              <a:t>cannot undo </a:t>
            </a:r>
            <a:r>
              <a:rPr lang="en-US" sz="2400" dirty="0"/>
              <a:t>the </a:t>
            </a:r>
            <a:r>
              <a:rPr lang="en-US" sz="2400" b="1" dirty="0"/>
              <a:t>deletion</a:t>
            </a:r>
            <a:r>
              <a:rPr lang="en-US" sz="2400" dirty="0"/>
              <a:t> of a </a:t>
            </a:r>
            <a:r>
              <a:rPr lang="en-US" sz="2400" b="1" dirty="0"/>
              <a:t>worksheet</a:t>
            </a:r>
            <a:r>
              <a:rPr lang="en-US" sz="2400" dirty="0"/>
              <a:t> from a </a:t>
            </a:r>
            <a:r>
              <a:rPr lang="en-US" sz="2400" b="1" dirty="0"/>
              <a:t>workbook</a:t>
            </a:r>
            <a:r>
              <a:rPr lang="en-US" sz="2400" dirty="0"/>
              <a:t>. </a:t>
            </a:r>
          </a:p>
          <a:p>
            <a:pPr>
              <a:lnSpc>
                <a:spcPct val="150000"/>
              </a:lnSpc>
            </a:pPr>
            <a:r>
              <a:rPr lang="en-US" sz="2400" dirty="0"/>
              <a:t>To protect yourself against losing hours of work, </a:t>
            </a:r>
            <a:r>
              <a:rPr lang="en-US" sz="2400" b="1" dirty="0"/>
              <a:t>save </a:t>
            </a:r>
            <a:r>
              <a:rPr lang="en-US" sz="2400" dirty="0"/>
              <a:t>your </a:t>
            </a:r>
            <a:r>
              <a:rPr lang="en-US" sz="2400" b="1" dirty="0"/>
              <a:t>workbook often </a:t>
            </a:r>
            <a:r>
              <a:rPr lang="en-US" sz="2400" dirty="0"/>
              <a:t>and </a:t>
            </a:r>
            <a:r>
              <a:rPr lang="en-US" sz="2400" b="1" dirty="0"/>
              <a:t>maintain backup copies</a:t>
            </a:r>
            <a:r>
              <a:rPr lang="en-US" sz="2400" dirty="0"/>
              <a:t>. </a:t>
            </a:r>
          </a:p>
          <a:p>
            <a:pPr>
              <a:lnSpc>
                <a:spcPct val="150000"/>
              </a:lnSpc>
            </a:pPr>
            <a:r>
              <a:rPr lang="en-US" sz="2400" dirty="0"/>
              <a:t>That way, if you do accidentally delete a worksheet, you can at least recover an older version from a saved file.</a:t>
            </a:r>
          </a:p>
          <a:p>
            <a:endParaRPr lang="en-US" dirty="0"/>
          </a:p>
        </p:txBody>
      </p:sp>
    </p:spTree>
    <p:extLst>
      <p:ext uri="{BB962C8B-B14F-4D97-AF65-F5344CB8AC3E}">
        <p14:creationId xmlns:p14="http://schemas.microsoft.com/office/powerpoint/2010/main" val="220470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7FEC4-FD51-4722-9537-003492BB7C37}"/>
              </a:ext>
            </a:extLst>
          </p:cNvPr>
          <p:cNvSpPr>
            <a:spLocks noGrp="1"/>
          </p:cNvSpPr>
          <p:nvPr>
            <p:ph type="title"/>
          </p:nvPr>
        </p:nvSpPr>
        <p:spPr>
          <a:xfrm>
            <a:off x="1648047" y="220073"/>
            <a:ext cx="9856565" cy="832550"/>
          </a:xfrm>
        </p:spPr>
        <p:txBody>
          <a:bodyPr/>
          <a:lstStyle/>
          <a:p>
            <a:r>
              <a:rPr lang="en-US" dirty="0"/>
              <a:t>CONTD…</a:t>
            </a:r>
          </a:p>
        </p:txBody>
      </p:sp>
      <p:sp>
        <p:nvSpPr>
          <p:cNvPr id="3" name="Content Placeholder 2">
            <a:extLst>
              <a:ext uri="{FF2B5EF4-FFF2-40B4-BE49-F238E27FC236}">
                <a16:creationId xmlns:a16="http://schemas.microsoft.com/office/drawing/2014/main" id="{8AA993A3-4BEA-4EFB-9CA9-C3761C243A19}"/>
              </a:ext>
            </a:extLst>
          </p:cNvPr>
          <p:cNvSpPr>
            <a:spLocks noGrp="1"/>
          </p:cNvSpPr>
          <p:nvPr>
            <p:ph idx="1"/>
          </p:nvPr>
        </p:nvSpPr>
        <p:spPr>
          <a:xfrm>
            <a:off x="1648047" y="1052623"/>
            <a:ext cx="9856565" cy="4858599"/>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use these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switch</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between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window. In this way,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sensible order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helps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find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them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easier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keep related content grouped together.</a:t>
            </a:r>
          </a:p>
          <a:p>
            <a:endParaRPr lang="en-US" dirty="0"/>
          </a:p>
        </p:txBody>
      </p:sp>
    </p:spTree>
    <p:extLst>
      <p:ext uri="{BB962C8B-B14F-4D97-AF65-F5344CB8AC3E}">
        <p14:creationId xmlns:p14="http://schemas.microsoft.com/office/powerpoint/2010/main" val="136756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C536-C48B-4B9C-A488-3B99FB4F5C0B}"/>
              </a:ext>
            </a:extLst>
          </p:cNvPr>
          <p:cNvSpPr>
            <a:spLocks noGrp="1"/>
          </p:cNvSpPr>
          <p:nvPr>
            <p:ph type="title"/>
          </p:nvPr>
        </p:nvSpPr>
        <p:spPr>
          <a:xfrm>
            <a:off x="1605516" y="166910"/>
            <a:ext cx="9899096" cy="875081"/>
          </a:xfrm>
        </p:spPr>
        <p:txBody>
          <a:bodyPr/>
          <a:lstStyle/>
          <a:p>
            <a:r>
              <a:rPr lang="en-US" dirty="0"/>
              <a:t>CONTD…</a:t>
            </a:r>
          </a:p>
        </p:txBody>
      </p:sp>
      <p:sp>
        <p:nvSpPr>
          <p:cNvPr id="3" name="Content Placeholder 2">
            <a:extLst>
              <a:ext uri="{FF2B5EF4-FFF2-40B4-BE49-F238E27FC236}">
                <a16:creationId xmlns:a16="http://schemas.microsoft.com/office/drawing/2014/main" id="{07255E45-FD43-494B-8852-023CC9145F1D}"/>
              </a:ext>
            </a:extLst>
          </p:cNvPr>
          <p:cNvSpPr>
            <a:spLocks noGrp="1"/>
          </p:cNvSpPr>
          <p:nvPr>
            <p:ph idx="1"/>
          </p:nvPr>
        </p:nvSpPr>
        <p:spPr>
          <a:xfrm>
            <a:off x="1605516" y="1041991"/>
            <a:ext cx="9899096" cy="4869231"/>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 a Worksheet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There’s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clear difference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between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 </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contents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into another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 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their entirety.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this lesson we will look at the latter task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 worksheets)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one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big reason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you’d want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do this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create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identical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style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existing one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so 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 new data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endParaRPr lang="en-US" dirty="0"/>
          </a:p>
        </p:txBody>
      </p:sp>
    </p:spTree>
    <p:extLst>
      <p:ext uri="{BB962C8B-B14F-4D97-AF65-F5344CB8AC3E}">
        <p14:creationId xmlns:p14="http://schemas.microsoft.com/office/powerpoint/2010/main" val="1542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DB09-7A5C-438C-A18C-C55687978254}"/>
              </a:ext>
            </a:extLst>
          </p:cNvPr>
          <p:cNvSpPr>
            <a:spLocks noGrp="1"/>
          </p:cNvSpPr>
          <p:nvPr>
            <p:ph type="title"/>
          </p:nvPr>
        </p:nvSpPr>
        <p:spPr>
          <a:xfrm>
            <a:off x="1626781" y="188175"/>
            <a:ext cx="9877831" cy="896346"/>
          </a:xfrm>
        </p:spPr>
        <p:txBody>
          <a:bodyPr/>
          <a:lstStyle/>
          <a:p>
            <a:r>
              <a:rPr lang="en-US" dirty="0"/>
              <a:t>CONTD…</a:t>
            </a:r>
          </a:p>
        </p:txBody>
      </p:sp>
      <p:sp>
        <p:nvSpPr>
          <p:cNvPr id="3" name="Content Placeholder 2">
            <a:extLst>
              <a:ext uri="{FF2B5EF4-FFF2-40B4-BE49-F238E27FC236}">
                <a16:creationId xmlns:a16="http://schemas.microsoft.com/office/drawing/2014/main" id="{BFD70C66-5665-4F78-B633-0C03D280EE2B}"/>
              </a:ext>
            </a:extLst>
          </p:cNvPr>
          <p:cNvSpPr>
            <a:spLocks noGrp="1"/>
          </p:cNvSpPr>
          <p:nvPr>
            <p:ph idx="1"/>
          </p:nvPr>
        </p:nvSpPr>
        <p:spPr>
          <a:xfrm>
            <a:off x="1626781" y="1084521"/>
            <a:ext cx="9877831" cy="482670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might need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some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copied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newly produced 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depending on how much data you’ve already entered and how much of it also applies to the new worksheet.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worksheet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duplicates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everything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including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formatting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data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328921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94F9-2125-4727-9877-1494A0C685FD}"/>
              </a:ext>
            </a:extLst>
          </p:cNvPr>
          <p:cNvSpPr>
            <a:spLocks noGrp="1"/>
          </p:cNvSpPr>
          <p:nvPr>
            <p:ph type="title"/>
          </p:nvPr>
        </p:nvSpPr>
        <p:spPr>
          <a:xfrm>
            <a:off x="1637414" y="214321"/>
            <a:ext cx="9867198" cy="827670"/>
          </a:xfrm>
        </p:spPr>
        <p:txBody>
          <a:bodyPr>
            <a:normAutofit fontScale="90000"/>
          </a:bodyPr>
          <a:lstStyle/>
          <a:p>
            <a:r>
              <a:rPr lang="en-US" dirty="0"/>
              <a:t>CONTD…</a:t>
            </a:r>
            <a:br>
              <a:rPr lang="en-US" dirty="0"/>
            </a:br>
            <a:endParaRPr lang="en-US" dirty="0"/>
          </a:p>
        </p:txBody>
      </p:sp>
      <p:sp>
        <p:nvSpPr>
          <p:cNvPr id="3" name="Content Placeholder 2">
            <a:extLst>
              <a:ext uri="{FF2B5EF4-FFF2-40B4-BE49-F238E27FC236}">
                <a16:creationId xmlns:a16="http://schemas.microsoft.com/office/drawing/2014/main" id="{8B65F95C-301E-4C82-A2FE-E2BADBB11A15}"/>
              </a:ext>
            </a:extLst>
          </p:cNvPr>
          <p:cNvSpPr>
            <a:spLocks noGrp="1"/>
          </p:cNvSpPr>
          <p:nvPr>
            <p:ph idx="1"/>
          </p:nvPr>
        </p:nvSpPr>
        <p:spPr>
          <a:xfrm>
            <a:off x="1637414" y="1041991"/>
            <a:ext cx="9867198" cy="4961243"/>
          </a:xfrm>
        </p:spPr>
        <p:txBody>
          <a:bodyPr>
            <a:noAutofit/>
          </a:bodyPr>
          <a:lstStyle/>
          <a:p>
            <a:pPr marL="0" indent="0">
              <a:lnSpc>
                <a:spcPct val="150000"/>
              </a:lnSpc>
              <a:buNone/>
            </a:pPr>
            <a:r>
              <a:rPr lang="en-US" sz="2400" b="1" dirty="0"/>
              <a:t>STEP BY STEP Copy a Worksheet</a:t>
            </a:r>
          </a:p>
          <a:p>
            <a:pPr marL="914400" lvl="1" indent="-457200">
              <a:lnSpc>
                <a:spcPct val="150000"/>
              </a:lnSpc>
              <a:buFont typeface="+mj-lt"/>
              <a:buAutoNum type="arabicPeriod"/>
            </a:pPr>
            <a:r>
              <a:rPr lang="en-US" sz="2400" dirty="0"/>
              <a:t>OPEN the </a:t>
            </a:r>
            <a:r>
              <a:rPr lang="en-US" sz="2400" b="1" dirty="0">
                <a:solidFill>
                  <a:schemeClr val="tx1">
                    <a:lumMod val="65000"/>
                    <a:lumOff val="35000"/>
                  </a:schemeClr>
                </a:solidFill>
              </a:rPr>
              <a:t>Health Spa Services workbook</a:t>
            </a:r>
            <a:r>
              <a:rPr lang="en-US" sz="2400" dirty="0"/>
              <a:t>.</a:t>
            </a:r>
            <a:endParaRPr lang="en-US" sz="2400" dirty="0">
              <a:solidFill>
                <a:srgbClr val="FF0000"/>
              </a:solidFill>
            </a:endParaRPr>
          </a:p>
          <a:p>
            <a:pPr marL="914400" lvl="1" indent="-457200">
              <a:lnSpc>
                <a:spcPct val="150000"/>
              </a:lnSpc>
              <a:buFont typeface="+mj-lt"/>
              <a:buAutoNum type="arabicPeriod"/>
            </a:pPr>
            <a:r>
              <a:rPr lang="en-US" sz="2400" dirty="0"/>
              <a:t>With the </a:t>
            </a:r>
            <a:r>
              <a:rPr lang="en-US" sz="2400" b="1" dirty="0"/>
              <a:t>Monday worksheet active</a:t>
            </a:r>
            <a:r>
              <a:rPr lang="en-US" sz="2400" dirty="0"/>
              <a:t>, click the </a:t>
            </a:r>
            <a:r>
              <a:rPr lang="en-US" sz="2400" b="1" dirty="0"/>
              <a:t>Home tab</a:t>
            </a:r>
            <a:r>
              <a:rPr lang="en-US" sz="2400" dirty="0"/>
              <a:t>, and in the </a:t>
            </a:r>
            <a:r>
              <a:rPr lang="en-US" sz="2400" b="1" dirty="0"/>
              <a:t>Cells group</a:t>
            </a:r>
            <a:r>
              <a:rPr lang="en-US" sz="2400" dirty="0"/>
              <a:t>, click </a:t>
            </a:r>
            <a:r>
              <a:rPr lang="en-US" sz="2400" b="1" dirty="0"/>
              <a:t>Format.</a:t>
            </a:r>
          </a:p>
          <a:p>
            <a:pPr marL="914400" lvl="1" indent="-457200">
              <a:lnSpc>
                <a:spcPct val="150000"/>
              </a:lnSpc>
              <a:buFont typeface="+mj-lt"/>
              <a:buAutoNum type="arabicPeriod"/>
            </a:pPr>
            <a:r>
              <a:rPr lang="en-US" sz="2400" dirty="0"/>
              <a:t>Click </a:t>
            </a:r>
            <a:r>
              <a:rPr lang="en-US" sz="2400" b="1" dirty="0"/>
              <a:t>Move or Copy Sheet</a:t>
            </a:r>
            <a:r>
              <a:rPr lang="en-US" sz="2400" dirty="0"/>
              <a:t>. The </a:t>
            </a:r>
            <a:r>
              <a:rPr lang="en-US" sz="2400" b="1" dirty="0"/>
              <a:t>Move or Copy dialog box opens</a:t>
            </a:r>
            <a:r>
              <a:rPr lang="en-US" sz="2400" dirty="0"/>
              <a:t>. Here, the </a:t>
            </a:r>
            <a:r>
              <a:rPr lang="en-US" sz="2400" b="1" dirty="0"/>
              <a:t>Before sheet list </a:t>
            </a:r>
            <a:r>
              <a:rPr lang="en-US" sz="2400" dirty="0"/>
              <a:t>shows the </a:t>
            </a:r>
            <a:r>
              <a:rPr lang="en-US" sz="2400" b="1" dirty="0"/>
              <a:t>current sequence </a:t>
            </a:r>
            <a:r>
              <a:rPr lang="en-US" sz="2400" dirty="0"/>
              <a:t>of </a:t>
            </a:r>
            <a:r>
              <a:rPr lang="en-US" sz="2400" b="1" dirty="0"/>
              <a:t>worksheets</a:t>
            </a:r>
            <a:r>
              <a:rPr lang="en-US" sz="2400" dirty="0"/>
              <a:t> in the </a:t>
            </a:r>
            <a:r>
              <a:rPr lang="en-US" sz="2400" b="1" dirty="0"/>
              <a:t>workbook </a:t>
            </a:r>
            <a:r>
              <a:rPr lang="en-US" sz="2400" dirty="0"/>
              <a:t>even if there’s only one. </a:t>
            </a:r>
          </a:p>
        </p:txBody>
      </p:sp>
    </p:spTree>
    <p:extLst>
      <p:ext uri="{BB962C8B-B14F-4D97-AF65-F5344CB8AC3E}">
        <p14:creationId xmlns:p14="http://schemas.microsoft.com/office/powerpoint/2010/main" val="387434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0EC9-4917-4020-87D8-C834209E6596}"/>
              </a:ext>
            </a:extLst>
          </p:cNvPr>
          <p:cNvSpPr>
            <a:spLocks noGrp="1"/>
          </p:cNvSpPr>
          <p:nvPr>
            <p:ph type="title"/>
          </p:nvPr>
        </p:nvSpPr>
        <p:spPr>
          <a:xfrm>
            <a:off x="1605516" y="198807"/>
            <a:ext cx="9899096" cy="875081"/>
          </a:xfrm>
        </p:spPr>
        <p:txBody>
          <a:bodyPr/>
          <a:lstStyle/>
          <a:p>
            <a:r>
              <a:rPr lang="en-US" dirty="0"/>
              <a:t>CONTD…</a:t>
            </a:r>
          </a:p>
        </p:txBody>
      </p:sp>
      <p:sp>
        <p:nvSpPr>
          <p:cNvPr id="3" name="Content Placeholder 2">
            <a:extLst>
              <a:ext uri="{FF2B5EF4-FFF2-40B4-BE49-F238E27FC236}">
                <a16:creationId xmlns:a16="http://schemas.microsoft.com/office/drawing/2014/main" id="{A6B18F3A-1F0F-4EFF-85BD-055694636F1B}"/>
              </a:ext>
            </a:extLst>
          </p:cNvPr>
          <p:cNvSpPr>
            <a:spLocks noGrp="1"/>
          </p:cNvSpPr>
          <p:nvPr>
            <p:ph idx="1"/>
          </p:nvPr>
        </p:nvSpPr>
        <p:spPr>
          <a:xfrm>
            <a:off x="1605516" y="1073888"/>
            <a:ext cx="9899096" cy="4837334"/>
          </a:xfrm>
        </p:spPr>
        <p:txBody>
          <a:bodyPr/>
          <a:lstStyle/>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sheet selected represents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place you want to put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copied sheet in front of</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Before sheet list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 to end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Next,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Create a copy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Monday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sequence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of Lookup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worksheet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given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default name Monday (2).</a:t>
            </a:r>
          </a:p>
          <a:p>
            <a:endParaRPr lang="en-US" dirty="0"/>
          </a:p>
        </p:txBody>
      </p:sp>
    </p:spTree>
    <p:extLst>
      <p:ext uri="{BB962C8B-B14F-4D97-AF65-F5344CB8AC3E}">
        <p14:creationId xmlns:p14="http://schemas.microsoft.com/office/powerpoint/2010/main" val="399833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D22A-B59C-48C1-82D9-DD510B40C475}"/>
              </a:ext>
            </a:extLst>
          </p:cNvPr>
          <p:cNvSpPr>
            <a:spLocks noGrp="1"/>
          </p:cNvSpPr>
          <p:nvPr>
            <p:ph type="title"/>
          </p:nvPr>
        </p:nvSpPr>
        <p:spPr>
          <a:xfrm>
            <a:off x="1616149" y="220073"/>
            <a:ext cx="9888463" cy="843183"/>
          </a:xfrm>
        </p:spPr>
        <p:txBody>
          <a:bodyPr/>
          <a:lstStyle/>
          <a:p>
            <a:r>
              <a:rPr lang="en-US" dirty="0"/>
              <a:t>CONTD…</a:t>
            </a:r>
          </a:p>
        </p:txBody>
      </p:sp>
      <p:sp>
        <p:nvSpPr>
          <p:cNvPr id="3" name="Content Placeholder 2">
            <a:extLst>
              <a:ext uri="{FF2B5EF4-FFF2-40B4-BE49-F238E27FC236}">
                <a16:creationId xmlns:a16="http://schemas.microsoft.com/office/drawing/2014/main" id="{56CC06DA-DB19-43C9-8064-8D9DCAD4EE3F}"/>
              </a:ext>
            </a:extLst>
          </p:cNvPr>
          <p:cNvSpPr>
            <a:spLocks noGrp="1"/>
          </p:cNvSpPr>
          <p:nvPr>
            <p:ph idx="1"/>
          </p:nvPr>
        </p:nvSpPr>
        <p:spPr>
          <a:xfrm>
            <a:off x="1616149" y="1063256"/>
            <a:ext cx="9888463" cy="5170634"/>
          </a:xfrm>
        </p:spPr>
        <p:txBody>
          <a:bodyPr>
            <a:noAutofit/>
          </a:bodyPr>
          <a:lstStyle/>
          <a:p>
            <a:pPr marL="914400" lvl="1" indent="-457200">
              <a:lnSpc>
                <a:spcPct val="150000"/>
              </a:lnSpc>
              <a:buFont typeface="+mj-lt"/>
              <a:buAutoNum type="arabicPeriod" startAt="5"/>
            </a:pPr>
            <a:r>
              <a:rPr lang="en-US" sz="2400" b="1" dirty="0"/>
              <a:t>Click</a:t>
            </a:r>
            <a:r>
              <a:rPr lang="en-US" sz="2400" dirty="0"/>
              <a:t> the </a:t>
            </a:r>
            <a:r>
              <a:rPr lang="en-US" sz="2400" b="1" dirty="0"/>
              <a:t>Monday worksheet tab</a:t>
            </a:r>
            <a:r>
              <a:rPr lang="en-US" sz="2400" dirty="0"/>
              <a:t>. Next, </a:t>
            </a:r>
            <a:r>
              <a:rPr lang="en-US" sz="2400" b="1" dirty="0"/>
              <a:t>click and hold</a:t>
            </a:r>
            <a:r>
              <a:rPr lang="en-US" sz="2400" dirty="0"/>
              <a:t> the </a:t>
            </a:r>
            <a:r>
              <a:rPr lang="en-US" sz="2400" b="1" dirty="0"/>
              <a:t>Monday tab </a:t>
            </a:r>
            <a:r>
              <a:rPr lang="en-US" sz="2400" dirty="0"/>
              <a:t>and </a:t>
            </a:r>
            <a:r>
              <a:rPr lang="en-US" sz="2400" b="1" dirty="0"/>
              <a:t>then press and hold Ctrl</a:t>
            </a:r>
            <a:r>
              <a:rPr lang="en-US" sz="2400" dirty="0"/>
              <a:t>. The </a:t>
            </a:r>
            <a:r>
              <a:rPr lang="en-US" sz="2400" b="1" dirty="0"/>
              <a:t>pointer</a:t>
            </a:r>
            <a:r>
              <a:rPr lang="en-US" sz="2400" dirty="0"/>
              <a:t> </a:t>
            </a:r>
            <a:r>
              <a:rPr lang="en-US" sz="2400" b="1" dirty="0"/>
              <a:t>changes</a:t>
            </a:r>
            <a:r>
              <a:rPr lang="en-US" sz="2400" dirty="0"/>
              <a:t> from an </a:t>
            </a:r>
            <a:r>
              <a:rPr lang="en-US" sz="2400" b="1" dirty="0"/>
              <a:t>arrow</a:t>
            </a:r>
            <a:r>
              <a:rPr lang="en-US" sz="2400" dirty="0"/>
              <a:t> to a paper with a </a:t>
            </a:r>
            <a:r>
              <a:rPr lang="en-US" sz="2400" b="1" dirty="0"/>
              <a:t>plus sign </a:t>
            </a:r>
            <a:r>
              <a:rPr lang="en-US" sz="2400" dirty="0"/>
              <a:t>in it.</a:t>
            </a:r>
          </a:p>
          <a:p>
            <a:pPr marL="914400" lvl="1" indent="-457200">
              <a:lnSpc>
                <a:spcPct val="150000"/>
              </a:lnSpc>
              <a:buFont typeface="+mj-lt"/>
              <a:buAutoNum type="arabicPeriod" startAt="5"/>
            </a:pPr>
            <a:r>
              <a:rPr lang="en-US" sz="2400" b="1" dirty="0"/>
              <a:t>Drag the pointer to the right </a:t>
            </a:r>
            <a:r>
              <a:rPr lang="en-US" sz="2400" dirty="0"/>
              <a:t>until the </a:t>
            </a:r>
            <a:r>
              <a:rPr lang="en-US" sz="2400" b="1" dirty="0"/>
              <a:t>down-arrow just above the tabs bar</a:t>
            </a:r>
            <a:r>
              <a:rPr lang="en-US" sz="2400" dirty="0"/>
              <a:t> points to the </a:t>
            </a:r>
            <a:r>
              <a:rPr lang="en-US" sz="2400" b="1" dirty="0"/>
              <a:t>divider</a:t>
            </a:r>
            <a:r>
              <a:rPr lang="en-US" sz="2400" dirty="0"/>
              <a:t> to the </a:t>
            </a:r>
            <a:r>
              <a:rPr lang="en-US" sz="2400" b="1" dirty="0"/>
              <a:t>right of Monday (2)</a:t>
            </a:r>
            <a:r>
              <a:rPr lang="en-US" sz="2400" dirty="0"/>
              <a:t>. </a:t>
            </a:r>
            <a:r>
              <a:rPr lang="en-US" sz="2400" b="1" dirty="0"/>
              <a:t>Release</a:t>
            </a:r>
            <a:r>
              <a:rPr lang="en-US" sz="2400" dirty="0"/>
              <a:t> the </a:t>
            </a:r>
            <a:r>
              <a:rPr lang="en-US" sz="2400" b="1" dirty="0"/>
              <a:t>mouse button </a:t>
            </a:r>
            <a:r>
              <a:rPr lang="en-US" sz="2400" dirty="0"/>
              <a:t>and </a:t>
            </a:r>
            <a:r>
              <a:rPr lang="en-US" sz="2400" b="1" dirty="0"/>
              <a:t>Ctrl key</a:t>
            </a:r>
            <a:r>
              <a:rPr lang="en-US" sz="2400" dirty="0"/>
              <a:t>. </a:t>
            </a:r>
          </a:p>
          <a:p>
            <a:pPr lvl="2">
              <a:lnSpc>
                <a:spcPct val="150000"/>
              </a:lnSpc>
            </a:pPr>
            <a:r>
              <a:rPr lang="en-US" sz="2400" dirty="0"/>
              <a:t>A </a:t>
            </a:r>
            <a:r>
              <a:rPr lang="en-US" sz="2400" b="1" dirty="0"/>
              <a:t>new worksheet </a:t>
            </a:r>
            <a:r>
              <a:rPr lang="en-US" sz="2400" dirty="0"/>
              <a:t>is </a:t>
            </a:r>
            <a:r>
              <a:rPr lang="en-US" sz="2400" b="1" dirty="0"/>
              <a:t>created</a:t>
            </a:r>
            <a:r>
              <a:rPr lang="en-US" sz="2400" dirty="0"/>
              <a:t>, with its </a:t>
            </a:r>
            <a:r>
              <a:rPr lang="en-US" sz="2400" b="1" dirty="0"/>
              <a:t>tab located </a:t>
            </a:r>
            <a:r>
              <a:rPr lang="en-US" sz="2400" dirty="0"/>
              <a:t>just </a:t>
            </a:r>
            <a:r>
              <a:rPr lang="en-US" sz="2400" b="1" dirty="0"/>
              <a:t>to the right </a:t>
            </a:r>
            <a:r>
              <a:rPr lang="en-US" sz="2400" dirty="0"/>
              <a:t>of where the </a:t>
            </a:r>
            <a:r>
              <a:rPr lang="en-US" sz="2400" b="1" dirty="0"/>
              <a:t>down-arrow</a:t>
            </a:r>
            <a:r>
              <a:rPr lang="en-US" sz="2400" dirty="0"/>
              <a:t> was </a:t>
            </a:r>
            <a:r>
              <a:rPr lang="en-US" sz="2400" b="1" dirty="0"/>
              <a:t>pointing</a:t>
            </a:r>
            <a:r>
              <a:rPr lang="en-US" sz="2400" dirty="0"/>
              <a:t>. Its name is </a:t>
            </a:r>
            <a:r>
              <a:rPr lang="en-US" sz="2400" b="1" dirty="0"/>
              <a:t>Monday (3).</a:t>
            </a:r>
          </a:p>
          <a:p>
            <a:pPr lvl="1"/>
            <a:endParaRPr lang="en-US" sz="2400" dirty="0"/>
          </a:p>
        </p:txBody>
      </p:sp>
    </p:spTree>
    <p:extLst>
      <p:ext uri="{BB962C8B-B14F-4D97-AF65-F5344CB8AC3E}">
        <p14:creationId xmlns:p14="http://schemas.microsoft.com/office/powerpoint/2010/main" val="5771656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27461</TotalTime>
  <Words>2796</Words>
  <Application>Microsoft Office PowerPoint</Application>
  <PresentationFormat>Widescreen</PresentationFormat>
  <Paragraphs>176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Century Gothic</vt:lpstr>
      <vt:lpstr>Times New Roman</vt:lpstr>
      <vt:lpstr>Wingdings 3</vt:lpstr>
      <vt:lpstr>Wisp</vt:lpstr>
      <vt:lpstr>END USER COMPUTING.   BICT 1101</vt:lpstr>
      <vt:lpstr>STRUCTURING THE WORKSHEET</vt:lpstr>
      <vt:lpstr>CONTD…</vt:lpstr>
      <vt:lpstr>CONTD…</vt:lpstr>
      <vt:lpstr>CONTD…</vt:lpstr>
      <vt:lpstr>CONTD…</vt:lpstr>
      <vt:lpstr>CONTD… </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 </vt:lpstr>
      <vt:lpstr>CONTD…</vt:lpstr>
      <vt:lpstr>CONTD…</vt:lpstr>
      <vt:lpstr>CONTD…</vt:lpstr>
      <vt:lpstr>CONTD…</vt:lpstr>
      <vt:lpstr>CONTD…</vt:lpstr>
      <vt:lpstr>CONTD…</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USER COMPUTING.   BICT 1101</dc:title>
  <dc:creator>Patricia Khonje</dc:creator>
  <cp:lastModifiedBy>Patricia Khonje</cp:lastModifiedBy>
  <cp:revision>144</cp:revision>
  <dcterms:created xsi:type="dcterms:W3CDTF">2021-05-20T15:38:43Z</dcterms:created>
  <dcterms:modified xsi:type="dcterms:W3CDTF">2022-07-09T17:01:56Z</dcterms:modified>
</cp:coreProperties>
</file>