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57" r:id="rId4"/>
    <p:sldId id="258" r:id="rId5"/>
    <p:sldId id="260" r:id="rId6"/>
    <p:sldId id="259" r:id="rId7"/>
    <p:sldId id="275" r:id="rId8"/>
    <p:sldId id="265" r:id="rId9"/>
    <p:sldId id="266" r:id="rId10"/>
    <p:sldId id="270" r:id="rId11"/>
    <p:sldId id="271" r:id="rId12"/>
    <p:sldId id="273" r:id="rId13"/>
    <p:sldId id="268" r:id="rId14"/>
    <p:sldId id="272" r:id="rId15"/>
    <p:sldId id="274" r:id="rId16"/>
    <p:sldId id="277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zzubik" initials="B" lastIdx="1" clrIdx="0">
    <p:extLst>
      <p:ext uri="{19B8F6BF-5375-455C-9EA6-DF929625EA0E}">
        <p15:presenceInfo xmlns:p15="http://schemas.microsoft.com/office/powerpoint/2012/main" userId="Bezzub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50CBD-59DF-4965-82D4-97E7AA9063A7}" type="datetimeFigureOut">
              <a:rPr lang="ru-RU" smtClean="0"/>
              <a:t>вс 05.06.22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3306C-3FDA-4EE2-A7BF-9E61774CA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7F4A-45FB-B228-75DE-DE397D57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0D4C-E7AD-6B27-D647-CADB6E36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304E0-A855-AF55-0748-7B42F4F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1DB-58A5-4090-9CF7-EA9E03E3015F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91262-9B66-E7F7-F792-664FA13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64006-510D-BFCD-1DF8-4F3EB0B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7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124B-2064-F7A9-680C-B43276E4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3B3E0-8B9D-599A-AEFF-2D237928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3B72D-AD04-FC32-6525-A8714AB1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6F9-C5ED-4839-AE63-6DD1DB814A45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A3276-65EE-FB8D-2E94-3EA70CB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AAD39-858B-74DD-0525-3CA92D4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CC3407-D194-87AB-BAC1-5D206890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DAF6A-CEC3-1988-1B5A-F306C48A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FA467-9839-D302-883A-5BF21784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1B71-981E-4FE9-84DC-A2415D4CAD14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A30D1-CE07-0315-3890-45FADF89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A0771-8719-D808-FB60-B3715409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B34A-83DB-D9D5-CADD-EA918A0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A2066-AA64-8CDF-C8AD-5888028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64FBE-DE80-2E9E-A4AB-2C45C910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5753-1063-4B28-84C1-E460FEE6A540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339E3-7AF2-95AD-67E5-F3BDD4A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5688D-30F7-8122-6703-A6EDFFE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BC02-D031-5803-63D7-906300D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0D025-AA4E-79EF-024A-8673822B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D53A1-8FE1-710F-9190-B9B0F5E3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96B2-7C35-4E34-8CEC-C66BBA3094DE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4DEA5-3E3C-F5FB-8589-B6057ACC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8DB24-B2B0-12C7-B5C6-8191CEB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9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9A63B-DE59-9E9D-2B00-6A9B9E6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1F17-A9C7-A8DC-A46D-12619F284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C4996-D717-CA7B-99F3-6ED6660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D0DC1-308A-071D-ABCF-0F51C8FC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7BC-C6A3-4A16-B529-183190D9233C}" type="datetime1">
              <a:rPr lang="ru-RU" smtClean="0"/>
              <a:t>вс 05.06.22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D5E7F-7D5F-3089-FD4E-4B9A77E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E56B9-334B-33B7-A492-BA8E790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2C8D5-8235-E9C6-B210-20A764C2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3899B-9C56-0C2C-F44A-A271680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FEAA9-D9C9-16B0-71E1-2BC4BF7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60362-C63E-1263-101D-CCF0C9E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C47211-49DB-C6D8-6D9F-DC204823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EAB53-B00E-F0F1-D5A4-DE27A38E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37A2-6E6A-41D6-B4D9-5F4C8E0F2524}" type="datetime1">
              <a:rPr lang="ru-RU" smtClean="0"/>
              <a:t>вс 05.06.22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19E6F1-981C-8B62-0F56-E405656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AB2A0-DD90-C412-1368-88A2811D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2A60-4E35-B862-6AD2-1B51FE7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785E3A-957D-5A68-0977-4AA03BC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5484-B19E-45DA-92ED-2A77837E127D}" type="datetime1">
              <a:rPr lang="ru-RU" smtClean="0"/>
              <a:t>вс 05.06.22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18FCB-729A-D7F2-27E5-98BA085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B8A0A-46B2-936E-E682-2646FA3A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9D8E3-A228-BF0E-433A-491E95F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3084-1FCD-4FB8-BD5D-89578943CAF6}" type="datetime1">
              <a:rPr lang="ru-RU" smtClean="0"/>
              <a:t>вс 05.06.22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904F47-12F2-FFE4-0936-18D1A0D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71EFF-754D-1B6C-382A-F11FC7F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2A30B-BB06-56F1-57C3-84E0E235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9DFB-63BF-FEC0-994C-1462C876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940D8-E249-D554-916C-835ABA52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5290B-FCA9-EEF2-C451-A91543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22D-64B1-41FE-A40F-8F2461367E83}" type="datetime1">
              <a:rPr lang="ru-RU" smtClean="0"/>
              <a:t>вс 05.06.22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D15C14-19F4-FCFE-EA9D-2D617EB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8409C-FD43-7B64-CCC4-85AC4CA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273-05B1-82F3-9D9E-36475ECD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95043-201D-EAA7-A338-ED2570F6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B9577-3AFB-7E2A-729B-1DD7A679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EB46-17E4-2315-C530-E635785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769E-E4F5-48B3-A373-F3FCEDFBC903}" type="datetime1">
              <a:rPr lang="ru-RU" smtClean="0"/>
              <a:t>вс 05.06.22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EE6D5-CB3C-8052-62CC-7A3037EB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086A83-9FC1-9FBE-FA19-3267B98D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9ED-744D-C294-7F76-20CA00F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9E413-0B25-F1AD-3D32-9721BFB5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65A8A-FE69-E0F6-151A-60F47807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B8F5-48C8-47E4-B573-3E1A44302230}" type="datetime1">
              <a:rPr lang="ru-RU" smtClean="0"/>
              <a:t>вс 05.06.22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B3C70-DBC3-96A7-4834-8798CA87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071C9-F053-95DB-0E93-011EBC8E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2EA-49EB-437E-AEAF-228AB19C4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identifikatsiya-lichnosti-po-fraktalnoy-razmernosti-otpechatkov-paltsev-i-sistemy-kontrolya-i-upravleniya-dostupom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65A4F-894E-E000-04DB-509D21F55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979" y="1070436"/>
            <a:ext cx="10421654" cy="23585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ИЗВЛЕЧЕНИЕ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СЛОВ И СЛОВОСОЧЕТАНИЙ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ЭЛЕКТРОННЫХ ДОКУМЕНТОВ НА РУССКОМ ЯЗЫКЕ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F019858-884A-48F5-CBB3-7DA88CE41887}"/>
              </a:ext>
            </a:extLst>
          </p:cNvPr>
          <p:cNvSpPr txBox="1">
            <a:spLocks/>
          </p:cNvSpPr>
          <p:nvPr/>
        </p:nvSpPr>
        <p:spPr>
          <a:xfrm>
            <a:off x="5439630" y="4907234"/>
            <a:ext cx="6134419" cy="88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Барсуков Никита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Барышникова Марина Юрьевна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FF4C67-EC2C-9CF1-A4A4-DB9A1928D971}"/>
              </a:ext>
            </a:extLst>
          </p:cNvPr>
          <p:cNvSpPr txBox="1">
            <a:spLocks/>
          </p:cNvSpPr>
          <p:nvPr/>
        </p:nvSpPr>
        <p:spPr>
          <a:xfrm>
            <a:off x="4779927" y="6214046"/>
            <a:ext cx="2331522" cy="42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0162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B21AF-9156-3033-55BD-6B0D9FF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36525"/>
            <a:ext cx="10965329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Предварительная обработка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05029-E45D-2C85-12AA-63AD2050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E3245-0752-F447-7520-A03F23B57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35" y="1088651"/>
            <a:ext cx="9173456" cy="56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9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B5FFAD-DA25-D0D0-B57F-BC74BD98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8" y="1106462"/>
            <a:ext cx="8522389" cy="55065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DA3B1-32A7-077F-36CC-640F0BA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52" y="136525"/>
            <a:ext cx="10515600" cy="1325563"/>
          </a:xfrm>
        </p:spPr>
        <p:txBody>
          <a:bodyPr/>
          <a:lstStyle/>
          <a:p>
            <a:r>
              <a:rPr lang="ru-RU" dirty="0"/>
              <a:t>Подсчет оценки термина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EFF87C-ED1A-4179-CD1D-76F7F886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11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A3C6A9A-7A20-0419-280A-C0B1A2487DE7}"/>
              </a:ext>
            </a:extLst>
          </p:cNvPr>
          <p:cNvSpPr/>
          <p:nvPr/>
        </p:nvSpPr>
        <p:spPr>
          <a:xfrm>
            <a:off x="6890871" y="1106462"/>
            <a:ext cx="3059953" cy="55065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4078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49E9-DBF4-D0C3-C0B4-38F85F55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н-грамм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4C013-3DB0-B0AD-7318-55B4B124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7F1BA-4F2A-A02A-1D7E-54DAE9D657F0}"/>
              </a:ext>
            </a:extLst>
          </p:cNvPr>
          <p:cNvSpPr txBox="1"/>
          <p:nvPr/>
        </p:nvSpPr>
        <p:spPr>
          <a:xfrm>
            <a:off x="1816847" y="3364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+mj-lt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4D5507-BB16-7DEF-7DD6-5471E619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72" y="1690688"/>
            <a:ext cx="4958361" cy="4351338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54F365C-605C-766A-8ADF-033874EA699A}"/>
              </a:ext>
            </a:extLst>
          </p:cNvPr>
          <p:cNvSpPr/>
          <p:nvPr/>
        </p:nvSpPr>
        <p:spPr>
          <a:xfrm>
            <a:off x="3173506" y="1380565"/>
            <a:ext cx="5611906" cy="50202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61C09-41FB-EDEF-8772-0140389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286512"/>
            <a:ext cx="10515600" cy="887478"/>
          </a:xfrm>
        </p:spPr>
        <p:txBody>
          <a:bodyPr/>
          <a:lstStyle/>
          <a:p>
            <a:r>
              <a:rPr lang="ru-RU" dirty="0"/>
              <a:t>Структура ПО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E69109B-47CD-BBEA-259E-6CC514E3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" y="1491685"/>
            <a:ext cx="7355074" cy="4546969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F9E109-AC00-A52F-F359-158934A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F6196-D7B8-CE77-D9D7-36B43237D4DA}"/>
              </a:ext>
            </a:extLst>
          </p:cNvPr>
          <p:cNvSpPr txBox="1"/>
          <p:nvPr/>
        </p:nvSpPr>
        <p:spPr>
          <a:xfrm>
            <a:off x="8281423" y="4407438"/>
            <a:ext cx="3494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Примечание: При проектировании использовался шаблон  </a:t>
            </a:r>
            <a:r>
              <a:rPr lang="en-US" sz="2000" dirty="0">
                <a:latin typeface="+mj-lt"/>
              </a:rPr>
              <a:t>MVC – </a:t>
            </a:r>
            <a:r>
              <a:rPr lang="ru-RU" sz="2000" dirty="0">
                <a:latin typeface="+mj-lt"/>
              </a:rPr>
              <a:t>модель-представление</a:t>
            </a:r>
            <a:r>
              <a:rPr lang="en-US" sz="2000" dirty="0">
                <a:latin typeface="+mj-lt"/>
              </a:rPr>
              <a:t>-</a:t>
            </a:r>
            <a:r>
              <a:rPr lang="ru-RU" sz="2000" dirty="0">
                <a:latin typeface="+mj-lt"/>
              </a:rPr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7842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2828D-B112-33D2-D748-6696FAEF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характеристик метода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FD8056-94AB-11F4-C167-C983F333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57825" cy="486092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j-lt"/>
              </a:rPr>
              <a:t>Выборка:</a:t>
            </a:r>
          </a:p>
          <a:p>
            <a:pPr lvl="1"/>
            <a:r>
              <a:rPr lang="ru-RU" sz="2000" dirty="0">
                <a:latin typeface="+mj-lt"/>
              </a:rPr>
              <a:t>30 электронных документов</a:t>
            </a:r>
          </a:p>
          <a:p>
            <a:pPr marL="457200" lvl="1" indent="0">
              <a:buNone/>
            </a:pPr>
            <a:endParaRPr lang="ru-RU" sz="2000" dirty="0">
              <a:latin typeface="+mj-lt"/>
            </a:endParaRPr>
          </a:p>
          <a:p>
            <a:r>
              <a:rPr lang="ru-RU" dirty="0">
                <a:latin typeface="+mj-lt"/>
              </a:rPr>
              <a:t>Критерии оценки</a:t>
            </a:r>
          </a:p>
          <a:p>
            <a:pPr lvl="1"/>
            <a:r>
              <a:rPr lang="ru-RU" sz="2000" dirty="0">
                <a:latin typeface="+mj-lt"/>
              </a:rPr>
              <a:t>Процент пересечения авторских ключевых слов с КС полученными от методов</a:t>
            </a:r>
          </a:p>
          <a:p>
            <a:r>
              <a:rPr lang="ru-RU" sz="2400" dirty="0">
                <a:latin typeface="+mj-lt"/>
              </a:rPr>
              <a:t>Ограничения:</a:t>
            </a:r>
          </a:p>
          <a:p>
            <a:pPr lvl="1"/>
            <a:r>
              <a:rPr lang="ru-RU" sz="2000" dirty="0">
                <a:latin typeface="+mj-lt"/>
              </a:rPr>
              <a:t>Текст документа содержит в себе только одну тему</a:t>
            </a:r>
          </a:p>
          <a:p>
            <a:pPr lvl="1"/>
            <a:r>
              <a:rPr lang="ru-RU" sz="2000" dirty="0">
                <a:latin typeface="+mj-lt"/>
              </a:rPr>
              <a:t>Документ написан на русском языке</a:t>
            </a:r>
          </a:p>
          <a:p>
            <a:pPr lvl="1"/>
            <a:r>
              <a:rPr lang="ru-RU" sz="2000" dirty="0">
                <a:latin typeface="+mj-lt"/>
              </a:rPr>
              <a:t>Документ формата </a:t>
            </a:r>
            <a:r>
              <a:rPr lang="en-US" sz="2000" dirty="0">
                <a:latin typeface="+mj-lt"/>
              </a:rPr>
              <a:t>PDF</a:t>
            </a:r>
            <a:endParaRPr lang="ru-RU" sz="2000" dirty="0">
              <a:latin typeface="+mj-lt"/>
            </a:endParaRPr>
          </a:p>
          <a:p>
            <a:pPr lvl="1"/>
            <a:r>
              <a:rPr lang="ru-RU" sz="2000" dirty="0">
                <a:latin typeface="+mj-lt"/>
              </a:rPr>
              <a:t>Текст должен содержать не менее 50 слов</a:t>
            </a:r>
          </a:p>
          <a:p>
            <a:pPr lvl="1"/>
            <a:endParaRPr lang="ru-RU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𝑐𝑟𝑜𝑠𝑠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(1)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  (2)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(3)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+mj-lt"/>
                  </a:rPr>
                  <a:t>  (4)</a:t>
                </a:r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3F6C295-938F-1598-404E-BB93341A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FD424FA-8E97-85DE-2BD1-9AAF8D24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7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99809-5DB6-34BC-7441-041B3EBD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9" y="1383677"/>
            <a:ext cx="9644186" cy="55020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AFC14-9E51-17E9-5B21-C771F40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96"/>
            <a:ext cx="10515600" cy="1325563"/>
          </a:xfrm>
        </p:spPr>
        <p:txBody>
          <a:bodyPr/>
          <a:lstStyle/>
          <a:p>
            <a:r>
              <a:rPr lang="ru-RU" dirty="0"/>
              <a:t>Сравнение с другими алгоритмами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A8792-F28C-21D1-4A2D-0FB1D7A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9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8A737-B8F5-A4B0-1353-CDB7B59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0CAF0-D958-6CDD-0935-9125F80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5833081-6A83-A245-7DE3-3995D9BD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96070"/>
              </p:ext>
            </p:extLst>
          </p:nvPr>
        </p:nvGraphicFramePr>
        <p:xfrm>
          <a:off x="701632" y="1974943"/>
          <a:ext cx="10652168" cy="300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979">
                  <a:extLst>
                    <a:ext uri="{9D8B030D-6E8A-4147-A177-3AD203B41FA5}">
                      <a16:colId xmlns:a16="http://schemas.microsoft.com/office/drawing/2014/main" val="2263731447"/>
                    </a:ext>
                  </a:extLst>
                </a:gridCol>
                <a:gridCol w="1887189">
                  <a:extLst>
                    <a:ext uri="{9D8B030D-6E8A-4147-A177-3AD203B41FA5}">
                      <a16:colId xmlns:a16="http://schemas.microsoft.com/office/drawing/2014/main" val="1769883018"/>
                    </a:ext>
                  </a:extLst>
                </a:gridCol>
                <a:gridCol w="2289958">
                  <a:extLst>
                    <a:ext uri="{9D8B030D-6E8A-4147-A177-3AD203B41FA5}">
                      <a16:colId xmlns:a16="http://schemas.microsoft.com/office/drawing/2014/main" val="1258743605"/>
                    </a:ext>
                  </a:extLst>
                </a:gridCol>
                <a:gridCol w="2663042">
                  <a:extLst>
                    <a:ext uri="{9D8B030D-6E8A-4147-A177-3AD203B41FA5}">
                      <a16:colId xmlns:a16="http://schemas.microsoft.com/office/drawing/2014/main" val="372106726"/>
                    </a:ext>
                  </a:extLst>
                </a:gridCol>
              </a:tblGrid>
              <a:tr h="58598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Метрики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Yake</a:t>
                      </a:r>
                      <a:r>
                        <a:rPr lang="en-US" sz="2400" dirty="0">
                          <a:latin typeface="+mj-lt"/>
                        </a:rPr>
                        <a:t>(mod)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Textrank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Rake</a:t>
                      </a:r>
                      <a:endParaRPr lang="ru-RU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34813"/>
                  </a:ext>
                </a:extLst>
              </a:tr>
              <a:tr h="1011430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Максимальный </a:t>
                      </a:r>
                      <a:r>
                        <a:rPr lang="en-US" sz="2400" dirty="0">
                          <a:latin typeface="+mj-lt"/>
                        </a:rPr>
                        <a:t>% </a:t>
                      </a:r>
                      <a:r>
                        <a:rPr lang="ru-RU" sz="2400" dirty="0">
                          <a:latin typeface="+mj-lt"/>
                        </a:rPr>
                        <a:t>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71%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295917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Средний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42%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25%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745523"/>
                  </a:ext>
                </a:extLst>
              </a:tr>
              <a:tr h="585987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latin typeface="+mj-lt"/>
                        </a:rPr>
                        <a:t>Минимальный % пересечения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0%</a:t>
                      </a:r>
                      <a:endParaRPr lang="ru-RU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7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3E72-BAFC-F454-5B33-34DE962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влияния </a:t>
            </a:r>
            <a:r>
              <a:rPr lang="en-US" dirty="0"/>
              <a:t>n-</a:t>
            </a:r>
            <a:r>
              <a:rPr lang="ru-RU" dirty="0"/>
              <a:t>грамм на </a:t>
            </a:r>
            <a:r>
              <a:rPr lang="ru-RU" dirty="0" err="1"/>
              <a:t>результ</a:t>
            </a:r>
            <a:r>
              <a:rPr lang="ru-RU" dirty="0"/>
              <a:t>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20C32-EEF7-DF2A-4A9A-5F76FA2F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+mj-lt"/>
              </a:rPr>
              <a:t>Документ</a:t>
            </a:r>
            <a:r>
              <a:rPr lang="ru-RU" dirty="0">
                <a:latin typeface="+mj-lt"/>
              </a:rPr>
              <a:t>: Идентификация личности по фрактальной размерности отпечатков пальцев и системы контроля и управления доступом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b="1" dirty="0">
                <a:latin typeface="+mj-lt"/>
              </a:rPr>
              <a:t>Ссылка на документ</a:t>
            </a:r>
            <a:r>
              <a:rPr lang="ru-RU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https://cyberleninka.ru/article/n/identifikatsiya-lichnosti-po-fraktalnoy-razmernosti-otpechatkov-paltsev-i-sistemy-kontrolya-i-upravleniya-dostupom.pdf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Ключевые слова выделенные автором: биометрия, отпечаток пальца, фрактал, фрактальная размерность, идентификация и аутентификация личности, СКУД</a:t>
            </a:r>
            <a:r>
              <a:rPr lang="ru-RU" dirty="0"/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B5D25-03A3-D7F2-D005-CAFAE126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3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8A0F-B661-5B45-34D2-566CD568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36525"/>
            <a:ext cx="11198412" cy="84268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Выделенные КС при использовании различных </a:t>
            </a:r>
            <a:r>
              <a:rPr lang="en-US" dirty="0"/>
              <a:t>n-</a:t>
            </a:r>
            <a:r>
              <a:rPr lang="ru-RU" dirty="0"/>
              <a:t>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BB7FA-A4B6-A75C-AF80-84A2B43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00" y="6356350"/>
            <a:ext cx="2743200" cy="365125"/>
          </a:xfrm>
        </p:spPr>
        <p:txBody>
          <a:bodyPr/>
          <a:lstStyle/>
          <a:p>
            <a:fld id="{EB2452EA-49EB-437E-AEAF-228AB19C4ED2}" type="slidenum">
              <a:rPr lang="ru-RU" smtClean="0"/>
              <a:t>18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2587C60-E5B0-80F4-F82A-E38F72EA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8861"/>
            <a:ext cx="10515600" cy="167143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4DFC-F032-2CA6-1EBC-DFB7523C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860086"/>
            <a:ext cx="10515600" cy="17978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DBCC1-8326-8A31-9664-5A099F8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4687879"/>
            <a:ext cx="10515600" cy="2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FECDF-A234-7B8E-FE3A-61DA6E9E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3" y="136525"/>
            <a:ext cx="10515600" cy="100021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D4487-08A7-0AA2-BE42-57790FEB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2" y="1253330"/>
            <a:ext cx="10903907" cy="332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Разработан метод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автоматического извлечения ключевых слов и словосочетаний из электронных документов на русском языке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 анализ методов извлечения ключевых слов.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Отобран базовый алгоритм и выполнена его модификация.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Спроектировано и разработано программное обеспечение для реализации метода.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+mj-lt"/>
              </a:rPr>
              <a:t>Проведено экспериментальное исследование </a:t>
            </a:r>
            <a:r>
              <a:rPr lang="ru-RU" sz="2400" b="0" i="0" u="none" strike="noStrike" baseline="0" dirty="0">
                <a:latin typeface="+mj-lt"/>
              </a:rPr>
              <a:t>характеристик разработанного метода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7DC94-71FA-BCDD-D323-ACBE26DF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89DC3-311C-70F1-0010-92234CDBEFA1}"/>
              </a:ext>
            </a:extLst>
          </p:cNvPr>
          <p:cNvSpPr txBox="1">
            <a:spLocks/>
          </p:cNvSpPr>
          <p:nvPr/>
        </p:nvSpPr>
        <p:spPr>
          <a:xfrm>
            <a:off x="449893" y="5426496"/>
            <a:ext cx="10515600" cy="114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Добавить процесс преобразования терминов к начальной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+mj-lt"/>
              </a:rPr>
              <a:t>Улучшить поиск дублирующих терминов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A15C7-2B46-CEB3-C41D-FF52CBE5D6A6}"/>
              </a:ext>
            </a:extLst>
          </p:cNvPr>
          <p:cNvSpPr txBox="1"/>
          <p:nvPr/>
        </p:nvSpPr>
        <p:spPr>
          <a:xfrm>
            <a:off x="449892" y="4576849"/>
            <a:ext cx="1033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Направления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дальнейшего</a:t>
            </a:r>
            <a:r>
              <a:rPr lang="ru-RU" dirty="0"/>
              <a:t> </a:t>
            </a:r>
            <a:r>
              <a:rPr lang="ru-RU" sz="4400" dirty="0">
                <a:latin typeface="+mj-lt"/>
                <a:ea typeface="+mj-ea"/>
                <a:cs typeface="+mj-cs"/>
              </a:rPr>
              <a:t>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9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CBA9-7595-AF9B-AD7E-E90827F6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E18092-A527-8797-9E41-3E3AB481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59E359-6258-ADFA-728F-A1D7B247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1325563"/>
            <a:ext cx="10952967" cy="47871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извлечения ключевых слов (КС) и словосочетаний из электронного документа на русском языке.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извлечения ключевых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основного алгоритма и определение направлений его модификации.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программного обеспечения для реализации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b="0" i="0" u="none" strike="noStrike" baseline="0" dirty="0">
                <a:latin typeface="TimesNewRomanPSMT"/>
              </a:rPr>
              <a:t>Экспериментальное исследование характеристик разработанного метода.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EA94EA-7F8B-793E-50A3-103D7A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E1D2DF-55CD-9A94-B7CA-A99AC1F2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1A90E-2082-9B3D-EFE7-88F55FD2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986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извлечения КС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A91508A-E1C5-4959-627D-BD04278A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50918"/>
              </p:ext>
            </p:extLst>
          </p:nvPr>
        </p:nvGraphicFramePr>
        <p:xfrm>
          <a:off x="687885" y="1337091"/>
          <a:ext cx="10665913" cy="4724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978">
                  <a:extLst>
                    <a:ext uri="{9D8B030D-6E8A-4147-A177-3AD203B41FA5}">
                      <a16:colId xmlns:a16="http://schemas.microsoft.com/office/drawing/2014/main" val="4236702535"/>
                    </a:ext>
                  </a:extLst>
                </a:gridCol>
                <a:gridCol w="2611882">
                  <a:extLst>
                    <a:ext uri="{9D8B030D-6E8A-4147-A177-3AD203B41FA5}">
                      <a16:colId xmlns:a16="http://schemas.microsoft.com/office/drawing/2014/main" val="1240935723"/>
                    </a:ext>
                  </a:extLst>
                </a:gridCol>
                <a:gridCol w="3653986">
                  <a:extLst>
                    <a:ext uri="{9D8B030D-6E8A-4147-A177-3AD203B41FA5}">
                      <a16:colId xmlns:a16="http://schemas.microsoft.com/office/drawing/2014/main" val="3061779129"/>
                    </a:ext>
                  </a:extLst>
                </a:gridCol>
                <a:gridCol w="2858067">
                  <a:extLst>
                    <a:ext uri="{9D8B030D-6E8A-4147-A177-3AD203B41FA5}">
                      <a16:colId xmlns:a16="http://schemas.microsoft.com/office/drawing/2014/main" val="2434346353"/>
                    </a:ext>
                  </a:extLst>
                </a:gridCol>
              </a:tblGrid>
              <a:tr h="906908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+mj-lt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По обучению</a:t>
                      </a:r>
                      <a:endParaRPr lang="ru-RU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Лингвистические ресурсы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Мат. аппарат распознавания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738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Times New Roman" panose="02020603050405020304" pitchFamily="18" charset="0"/>
                        </a:rPr>
                        <a:t>Yake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Гибридный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504461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Rake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использует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Структурный</a:t>
                      </a:r>
                    </a:p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/</a:t>
                      </a:r>
                    </a:p>
                    <a:p>
                      <a:pPr algn="ctr"/>
                      <a:r>
                        <a:rPr lang="ru-RU" sz="2200" dirty="0" err="1">
                          <a:latin typeface="+mj-lt"/>
                        </a:rPr>
                        <a:t>Графовый</a:t>
                      </a:r>
                      <a:endParaRPr lang="ru-RU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504215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Kea</a:t>
                      </a:r>
                      <a:endParaRPr lang="ru-RU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На основе корпусов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>
                          <a:latin typeface="+mj-lt"/>
                        </a:rPr>
                        <a:t>Нейросетевой</a:t>
                      </a:r>
                      <a:endParaRPr lang="ru-RU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69633"/>
                  </a:ext>
                </a:extLst>
              </a:tr>
              <a:tr h="90690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Не требует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На основе корпусов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+mj-lt"/>
                        </a:rPr>
                        <a:t>Статистический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06841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C7BBE-2F3A-42C1-CC72-DE913E6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17DB-4A2C-A37E-0E18-3917B6E2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58284"/>
            <a:ext cx="10841278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 распознавания ключевых слов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872AA-1208-9013-C59B-B149598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E853440C-D45F-A23F-E38E-4DE0FD434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83330"/>
              </p:ext>
            </p:extLst>
          </p:nvPr>
        </p:nvGraphicFramePr>
        <p:xfrm>
          <a:off x="752476" y="1619153"/>
          <a:ext cx="10601324" cy="496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331">
                  <a:extLst>
                    <a:ext uri="{9D8B030D-6E8A-4147-A177-3AD203B41FA5}">
                      <a16:colId xmlns:a16="http://schemas.microsoft.com/office/drawing/2014/main" val="1923636937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1661300444"/>
                    </a:ext>
                  </a:extLst>
                </a:gridCol>
                <a:gridCol w="2929983">
                  <a:extLst>
                    <a:ext uri="{9D8B030D-6E8A-4147-A177-3AD203B41FA5}">
                      <a16:colId xmlns:a16="http://schemas.microsoft.com/office/drawing/2014/main" val="3861368304"/>
                    </a:ext>
                  </a:extLst>
                </a:gridCol>
                <a:gridCol w="2370679">
                  <a:extLst>
                    <a:ext uri="{9D8B030D-6E8A-4147-A177-3AD203B41FA5}">
                      <a16:colId xmlns:a16="http://schemas.microsoft.com/office/drawing/2014/main" val="2103877131"/>
                    </a:ext>
                  </a:extLst>
                </a:gridCol>
              </a:tblGrid>
              <a:tr h="10864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 наличия корпусов текстов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Умеет извлекать многокомпонентные 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привязан к предметной области применения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4122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6808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89824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926"/>
                  </a:ext>
                </a:extLst>
              </a:tr>
              <a:tr h="85313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C3D49-0015-579E-FF27-2AF70399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44625-5E9A-8C4B-CE96-628B8BC4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312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 выбран метод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данный алгоритм позволяет учесть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термина-кандидата в документе;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термина с контекстом;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форму написания.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F35FCD-22AC-F41E-6CD1-33323E7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1A184-E85E-8C7C-2FA5-6419B60EED8A}"/>
              </a:ext>
            </a:extLst>
          </p:cNvPr>
          <p:cNvSpPr txBox="1"/>
          <p:nvPr/>
        </p:nvSpPr>
        <p:spPr>
          <a:xfrm>
            <a:off x="737992" y="4939668"/>
            <a:ext cx="10234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Примечание: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до этого не использовался для извлечения КС из документов на русском языке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91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1D64-C66F-B66F-3BC4-CA32A02F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1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ru-RU" dirty="0"/>
              <a:t>-граммы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EED8B-3177-F4D6-13A9-FD9B08C0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83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</a:t>
            </a:r>
            <a:r>
              <a:rPr lang="ru-RU" sz="2400" dirty="0" err="1">
                <a:latin typeface="+mj-lt"/>
              </a:rPr>
              <a:t>граммой</a:t>
            </a:r>
            <a:r>
              <a:rPr lang="ru-RU" sz="2400" dirty="0">
                <a:latin typeface="+mj-lt"/>
              </a:rPr>
              <a:t> на алфавите </a:t>
            </a:r>
            <a:r>
              <a:rPr lang="en-US" sz="2400" dirty="0">
                <a:latin typeface="+mj-lt"/>
              </a:rPr>
              <a:t>V </a:t>
            </a:r>
            <a:r>
              <a:rPr lang="ru-RU" sz="2400" dirty="0">
                <a:latin typeface="+mj-lt"/>
              </a:rPr>
              <a:t>называют произвольную цепочку длинной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, например  последовательность из слов или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DB5A7-761E-59C7-4021-D0E9B34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7</a:t>
            </a:fld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FA308-DA99-F5F1-17BD-A4A32BF14D96}"/>
              </a:ext>
            </a:extLst>
          </p:cNvPr>
          <p:cNvSpPr txBox="1"/>
          <p:nvPr/>
        </p:nvSpPr>
        <p:spPr>
          <a:xfrm>
            <a:off x="724791" y="2197160"/>
            <a:ext cx="104035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Исходный текст: Автоматическое извлечение ключевых слов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Примеры 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-грамм:</a:t>
            </a:r>
          </a:p>
          <a:p>
            <a:endParaRPr lang="ru-RU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+mj-lt"/>
              </a:rPr>
              <a:t>Униграмма</a:t>
            </a:r>
            <a:r>
              <a:rPr lang="ru-RU" sz="2400" dirty="0">
                <a:latin typeface="+mj-lt"/>
              </a:rPr>
              <a:t>: </a:t>
            </a:r>
            <a:endParaRPr lang="en-US" sz="2400" dirty="0">
              <a:latin typeface="+mj-lt"/>
            </a:endParaRPr>
          </a:p>
          <a:p>
            <a:pPr lvl="1"/>
            <a:r>
              <a:rPr lang="ru-RU" sz="2400" dirty="0">
                <a:latin typeface="+mj-lt"/>
              </a:rPr>
              <a:t>Автоматическое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извлечение, ключевых,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Биграмма: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извлечение, извлечение ключевых, ключевых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Триграммы: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 ключевых, извлечение ключевых слов;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 – грамма (</a:t>
            </a:r>
            <a:r>
              <a:rPr lang="en-US" sz="2400" dirty="0">
                <a:latin typeface="+mj-lt"/>
              </a:rPr>
              <a:t>n</a:t>
            </a:r>
            <a:r>
              <a:rPr lang="ru-RU" sz="2400" dirty="0">
                <a:latin typeface="+mj-lt"/>
              </a:rPr>
              <a:t> = 4)</a:t>
            </a:r>
          </a:p>
          <a:p>
            <a:pPr lvl="1"/>
            <a:r>
              <a:rPr lang="ru-RU" sz="2400" dirty="0">
                <a:latin typeface="+mj-lt"/>
              </a:rPr>
              <a:t>Автоматическое извлечение ключевых слов.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3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08BF2-5752-159B-FDA7-C2210703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68" y="-16164"/>
            <a:ext cx="726743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3655-DA27-6BE8-55EF-5C2BCFA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5" y="245007"/>
            <a:ext cx="3682652" cy="1325563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C0A3-F005-C8EB-CEA2-5A4805B7F1F0}"/>
              </a:ext>
            </a:extLst>
          </p:cNvPr>
          <p:cNvSpPr txBox="1"/>
          <p:nvPr/>
        </p:nvSpPr>
        <p:spPr>
          <a:xfrm>
            <a:off x="288365" y="2236687"/>
            <a:ext cx="3682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j-lt"/>
              </a:rPr>
              <a:t>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Минимальный размер теста не менее 50 слов.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Текст принадлежит одному источнику (статье)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88E569-1089-BC22-F584-22F564B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A855E-7B40-DCA8-7D24-2DEF3583C2B1}"/>
              </a:ext>
            </a:extLst>
          </p:cNvPr>
          <p:cNvSpPr txBox="1"/>
          <p:nvPr/>
        </p:nvSpPr>
        <p:spPr>
          <a:xfrm>
            <a:off x="822036" y="4701309"/>
            <a:ext cx="31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А0 крупнее (блока и шрифт в нем)</a:t>
            </a:r>
          </a:p>
        </p:txBody>
      </p:sp>
    </p:spTree>
    <p:extLst>
      <p:ext uri="{BB962C8B-B14F-4D97-AF65-F5344CB8AC3E}">
        <p14:creationId xmlns:p14="http://schemas.microsoft.com/office/powerpoint/2010/main" val="16760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5EC68-4529-7E8E-2310-7EB201B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58831"/>
            <a:ext cx="5496859" cy="1325563"/>
          </a:xfrm>
        </p:spPr>
        <p:txBody>
          <a:bodyPr/>
          <a:lstStyle/>
          <a:p>
            <a:r>
              <a:rPr lang="ru-RU" dirty="0"/>
              <a:t>Метод извлечения КС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C5FE42-DE99-4BC2-08E3-00667A5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52EA-49EB-437E-AEAF-228AB19C4ED2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0EBEC5-0123-B943-FD60-6C6F7033B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6" y="1279653"/>
            <a:ext cx="10127054" cy="5378135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FA1EDA-7F01-CF18-3899-1447DA8553F2}"/>
              </a:ext>
            </a:extLst>
          </p:cNvPr>
          <p:cNvSpPr/>
          <p:nvPr/>
        </p:nvSpPr>
        <p:spPr>
          <a:xfrm>
            <a:off x="6329082" y="3429000"/>
            <a:ext cx="5236960" cy="3001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6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597</Words>
  <Application>Microsoft Office PowerPoint</Application>
  <PresentationFormat>Широкоэкранный</PresentationFormat>
  <Paragraphs>161</Paragraphs>
  <Slides>19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TimesNewRomanPSMT</vt:lpstr>
      <vt:lpstr>Тема Office</vt:lpstr>
      <vt:lpstr>Презентация PowerPoint</vt:lpstr>
      <vt:lpstr>Значимость темы</vt:lpstr>
      <vt:lpstr>Цель и задачи</vt:lpstr>
      <vt:lpstr>Классификация методов извлечения КС</vt:lpstr>
      <vt:lpstr>Сравнение алгоритмов распознавания ключевых слов  </vt:lpstr>
      <vt:lpstr>Выбор алгоритма</vt:lpstr>
      <vt:lpstr>N-граммы</vt:lpstr>
      <vt:lpstr>Постановка задачи</vt:lpstr>
      <vt:lpstr>Метод извлечения КС</vt:lpstr>
      <vt:lpstr>Предварительная обработка текста</vt:lpstr>
      <vt:lpstr>Подсчет оценки термина</vt:lpstr>
      <vt:lpstr>Вычисление н-грамм</vt:lpstr>
      <vt:lpstr>Структура ПО</vt:lpstr>
      <vt:lpstr>Исследование характеристик метода</vt:lpstr>
      <vt:lpstr>Сравнение с другими алгоритмами</vt:lpstr>
      <vt:lpstr>Результаты сравнения методов</vt:lpstr>
      <vt:lpstr>Исследование влияния n-грамм на результ работы метода</vt:lpstr>
      <vt:lpstr>Выделенные КС при использовании различных n-грамм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Bezzubik</dc:creator>
  <cp:lastModifiedBy>Bezzubik</cp:lastModifiedBy>
  <cp:revision>47</cp:revision>
  <dcterms:created xsi:type="dcterms:W3CDTF">2022-06-02T14:53:35Z</dcterms:created>
  <dcterms:modified xsi:type="dcterms:W3CDTF">2022-06-05T20:10:05Z</dcterms:modified>
</cp:coreProperties>
</file>