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75" r:id="rId7"/>
    <p:sldId id="265" r:id="rId8"/>
    <p:sldId id="266" r:id="rId9"/>
    <p:sldId id="271" r:id="rId10"/>
    <p:sldId id="268" r:id="rId11"/>
    <p:sldId id="272" r:id="rId12"/>
    <p:sldId id="274" r:id="rId13"/>
    <p:sldId id="281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Статистика</a:t>
            </a:r>
            <a:r>
              <a:rPr lang="ru-RU" baseline="0" dirty="0"/>
              <a:t> статей в </a:t>
            </a:r>
            <a:r>
              <a:rPr lang="en-US" baseline="0" dirty="0"/>
              <a:t>Scopus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542482775590551"/>
          <c:y val="6.9861440951197645E-2"/>
          <c:w val="0.82806447677433126"/>
          <c:h val="0.7229076561345014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Росссийская федерация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40000</c:v>
                </c:pt>
                <c:pt idx="1">
                  <c:v>43000</c:v>
                </c:pt>
                <c:pt idx="2">
                  <c:v>43700</c:v>
                </c:pt>
                <c:pt idx="3">
                  <c:v>45000</c:v>
                </c:pt>
                <c:pt idx="4">
                  <c:v>51000</c:v>
                </c:pt>
                <c:pt idx="5">
                  <c:v>61000</c:v>
                </c:pt>
                <c:pt idx="6">
                  <c:v>75000</c:v>
                </c:pt>
                <c:pt idx="7">
                  <c:v>81000</c:v>
                </c:pt>
                <c:pt idx="8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7-474F-A149-E7117D0E1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Австралия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70000</c:v>
                </c:pt>
                <c:pt idx="1">
                  <c:v>77000</c:v>
                </c:pt>
                <c:pt idx="2">
                  <c:v>81000</c:v>
                </c:pt>
                <c:pt idx="3">
                  <c:v>84000</c:v>
                </c:pt>
                <c:pt idx="4">
                  <c:v>86600</c:v>
                </c:pt>
                <c:pt idx="5">
                  <c:v>90000</c:v>
                </c:pt>
                <c:pt idx="6">
                  <c:v>92000</c:v>
                </c:pt>
                <c:pt idx="7">
                  <c:v>95000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7-474F-A149-E7117D0E1F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Иран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30000</c:v>
                </c:pt>
                <c:pt idx="1">
                  <c:v>39000</c:v>
                </c:pt>
                <c:pt idx="2">
                  <c:v>39900</c:v>
                </c:pt>
                <c:pt idx="3">
                  <c:v>41000</c:v>
                </c:pt>
                <c:pt idx="4">
                  <c:v>41020</c:v>
                </c:pt>
                <c:pt idx="5">
                  <c:v>41002</c:v>
                </c:pt>
                <c:pt idx="6">
                  <c:v>48000</c:v>
                </c:pt>
                <c:pt idx="7">
                  <c:v>51000</c:v>
                </c:pt>
                <c:pt idx="8">
                  <c:v>56000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7-474F-A149-E7117D0E1F5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Южная корея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Лист1!$E$2:$E$10</c:f>
              <c:numCache>
                <c:formatCode>General</c:formatCode>
                <c:ptCount val="9"/>
                <c:pt idx="0">
                  <c:v>61000</c:v>
                </c:pt>
                <c:pt idx="1">
                  <c:v>65000</c:v>
                </c:pt>
                <c:pt idx="2">
                  <c:v>70000</c:v>
                </c:pt>
                <c:pt idx="3">
                  <c:v>71000</c:v>
                </c:pt>
                <c:pt idx="4">
                  <c:v>75000</c:v>
                </c:pt>
                <c:pt idx="5">
                  <c:v>78000</c:v>
                </c:pt>
                <c:pt idx="6">
                  <c:v>78500</c:v>
                </c:pt>
                <c:pt idx="7">
                  <c:v>78900</c:v>
                </c:pt>
                <c:pt idx="8">
                  <c:v>77900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17-474F-A149-E7117D0E1F5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Испания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Лист1!$F$2:$F$10</c:f>
              <c:numCache>
                <c:formatCode>General</c:formatCode>
                <c:ptCount val="9"/>
                <c:pt idx="0">
                  <c:v>72000</c:v>
                </c:pt>
                <c:pt idx="1">
                  <c:v>78000</c:v>
                </c:pt>
                <c:pt idx="2">
                  <c:v>82000</c:v>
                </c:pt>
                <c:pt idx="3">
                  <c:v>83000</c:v>
                </c:pt>
                <c:pt idx="4">
                  <c:v>86000</c:v>
                </c:pt>
                <c:pt idx="5">
                  <c:v>84000</c:v>
                </c:pt>
                <c:pt idx="6">
                  <c:v>87000</c:v>
                </c:pt>
                <c:pt idx="7">
                  <c:v>91000</c:v>
                </c:pt>
                <c:pt idx="8">
                  <c:v>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17-474F-A149-E7117D0E1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1078672"/>
        <c:axId val="1011076592"/>
      </c:lineChart>
      <c:catAx>
        <c:axId val="101107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Год</a:t>
                </a:r>
              </a:p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6592"/>
        <c:crosses val="autoZero"/>
        <c:auto val="1"/>
        <c:lblAlgn val="ctr"/>
        <c:lblOffset val="100"/>
        <c:noMultiLvlLbl val="0"/>
      </c:catAx>
      <c:valAx>
        <c:axId val="10110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статей</a:t>
                </a:r>
              </a:p>
            </c:rich>
          </c:tx>
          <c:layout>
            <c:manualLayout>
              <c:xMode val="edge"/>
              <c:yMode val="edge"/>
              <c:x val="2.6101500984251968E-2"/>
              <c:y val="0.37480306503426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пн 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6447-33D9-43BA-8812-963B289AAA69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781-452D-4914-A31C-489C3FEC9FC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D802-1927-46A4-9EC0-496A4DA6296E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BCC3-4E69-4B9A-A33A-AD485C4C484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1" y="6360391"/>
            <a:ext cx="2743200" cy="365125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EB2452EA-49EB-437E-AEAF-228AB19C4E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5FB-F35F-401B-8E5F-E8265F4A1FF6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4315-D048-43CA-9237-0FBF06AEAF52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B90-59B3-4FC1-9EAD-10F91E759C8B}" type="datetime1">
              <a:rPr lang="ru-RU" smtClean="0"/>
              <a:t>пн 06.06.22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5AD-B604-40CB-88FD-ABBB0A12245A}" type="datetime1">
              <a:rPr lang="ru-RU" smtClean="0"/>
              <a:t>пн 06.06.22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21C0-6B30-44D2-89C2-EBDF09C0970E}" type="datetime1">
              <a:rPr lang="ru-RU" smtClean="0"/>
              <a:t>пн 06.06.22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26D4-E9DA-4D4E-A9A4-B33075BBE495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70-D38F-4FE4-A6C3-17A29106FF9B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7F29-2433-4530-BA59-C6D6F582F490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237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Характеристики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8636"/>
            <a:ext cx="5472546" cy="512791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% ключевых слов попавших в пересечение с КС выделенными автором от количества выделенных</a:t>
            </a:r>
            <a:r>
              <a:rPr lang="en-US" sz="2000" dirty="0">
                <a:latin typeface="+mj-lt"/>
              </a:rPr>
              <a:t> (1)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% ключевых слов не попавших в пересечение от количества выделенных</a:t>
            </a:r>
            <a:r>
              <a:rPr lang="en-US" sz="2000" dirty="0">
                <a:latin typeface="+mj-lt"/>
              </a:rPr>
              <a:t> (2)</a:t>
            </a:r>
            <a:endParaRPr lang="ru-RU" sz="2000" dirty="0">
              <a:latin typeface="+mj-lt"/>
            </a:endParaRP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</a:t>
                </a:r>
                <a:r>
                  <a:rPr lang="en-US" dirty="0">
                    <a:latin typeface="+mj-lt"/>
                  </a:rPr>
                  <a:t>2</a:t>
                </a:r>
                <a:r>
                  <a:rPr lang="ru-RU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1500" dirty="0">
                    <a:latin typeface="+mj-lt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- </a:t>
                </a:r>
                <a:r>
                  <a:rPr lang="ru-RU" sz="1500" dirty="0">
                    <a:latin typeface="+mj-lt"/>
                  </a:rPr>
                  <a:t>количество слов из метода попавших в пересечение</a:t>
                </a:r>
                <a:r>
                  <a:rPr lang="en-US" sz="1500" dirty="0">
                    <a:latin typeface="+mj-lt"/>
                  </a:rPr>
                  <a:t>;</a:t>
                </a:r>
                <a:endParaRPr lang="ru-RU" sz="15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𝑚𝑒𝑡h𝑜𝑑</m:t>
                        </m:r>
                      </m:sub>
                    </m:sSub>
                  </m:oMath>
                </a14:m>
                <a:r>
                  <a:rPr lang="ru-RU" sz="1500" dirty="0">
                    <a:latin typeface="+mj-lt"/>
                  </a:rPr>
                  <a:t> - размеры выборки</a:t>
                </a:r>
                <a:endParaRPr lang="en-US" sz="150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  <a:blipFill>
                <a:blip r:embed="rId2"/>
                <a:stretch>
                  <a:fillRect l="-353" t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5AC71-C139-A6A7-460B-BBFD968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8" y="6321424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z="1800" smtClean="0">
                <a:latin typeface="+mj-lt"/>
              </a:rPr>
              <a:t>11</a:t>
            </a:fld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07" y="-83671"/>
            <a:ext cx="7329504" cy="1174700"/>
          </a:xfrm>
        </p:spPr>
        <p:txBody>
          <a:bodyPr/>
          <a:lstStyle/>
          <a:p>
            <a:r>
              <a:rPr lang="ru-RU" dirty="0"/>
              <a:t>Визуализация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6854-2711-92CF-677F-0A6FDF7D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6" y="4010025"/>
            <a:ext cx="4765508" cy="2715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9D24E-D7D7-1FF8-424D-1946776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3" y="905168"/>
            <a:ext cx="5029763" cy="3030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886FD3-BFA5-12FB-CDF8-FCD964C3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4" y="905168"/>
            <a:ext cx="5029763" cy="3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CDE3-18BD-BD46-044F-56BEB58A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32484"/>
            <a:ext cx="10515600" cy="1325563"/>
          </a:xfrm>
        </p:spPr>
        <p:txBody>
          <a:bodyPr/>
          <a:lstStyle/>
          <a:p>
            <a:r>
              <a:rPr lang="ru-RU" dirty="0"/>
              <a:t>Средние значения критериев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8BBC-5D54-838B-673D-1DA90D15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" y="1458047"/>
            <a:ext cx="6773809" cy="404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D9BEE-FB89-B848-E26F-4CD7B632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7F5270-F1E7-D665-414F-9AB3F8B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8330"/>
              </p:ext>
            </p:extLst>
          </p:nvPr>
        </p:nvGraphicFramePr>
        <p:xfrm>
          <a:off x="7321992" y="3623332"/>
          <a:ext cx="4660969" cy="180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110">
                  <a:extLst>
                    <a:ext uri="{9D8B030D-6E8A-4147-A177-3AD203B41FA5}">
                      <a16:colId xmlns:a16="http://schemas.microsoft.com/office/drawing/2014/main" val="1224759174"/>
                    </a:ext>
                  </a:extLst>
                </a:gridCol>
                <a:gridCol w="1052940">
                  <a:extLst>
                    <a:ext uri="{9D8B030D-6E8A-4147-A177-3AD203B41FA5}">
                      <a16:colId xmlns:a16="http://schemas.microsoft.com/office/drawing/2014/main" val="3915079474"/>
                    </a:ext>
                  </a:extLst>
                </a:gridCol>
                <a:gridCol w="939919">
                  <a:extLst>
                    <a:ext uri="{9D8B030D-6E8A-4147-A177-3AD203B41FA5}">
                      <a16:colId xmlns:a16="http://schemas.microsoft.com/office/drawing/2014/main" val="2463428845"/>
                    </a:ext>
                  </a:extLst>
                </a:gridCol>
              </a:tblGrid>
              <a:tr h="78145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+%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82782"/>
                  </a:ext>
                </a:extLst>
              </a:tr>
              <a:tr h="3530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Yake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36138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Rake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28474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Textrank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00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CEB7F4-5019-3E2D-70CC-C9C652415CBB}"/>
              </a:ext>
            </a:extLst>
          </p:cNvPr>
          <p:cNvSpPr txBox="1"/>
          <p:nvPr/>
        </p:nvSpPr>
        <p:spPr>
          <a:xfrm>
            <a:off x="333720" y="6118136"/>
            <a:ext cx="84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*+% - </a:t>
            </a:r>
            <a:r>
              <a:rPr lang="ru-RU" dirty="0"/>
              <a:t>процент от количества слов попавших в пересечение</a:t>
            </a:r>
            <a:r>
              <a:rPr lang="en-US" dirty="0"/>
              <a:t>; -% - </a:t>
            </a:r>
            <a:r>
              <a:rPr lang="ru-RU" dirty="0"/>
              <a:t>процент слов не попавших в 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302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2" y="197784"/>
            <a:ext cx="10515600" cy="1325563"/>
          </a:xfrm>
        </p:spPr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4313A95-CE6D-D67C-A58C-818D1FB36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76363"/>
              </p:ext>
            </p:extLst>
          </p:nvPr>
        </p:nvGraphicFramePr>
        <p:xfrm>
          <a:off x="453940" y="1363028"/>
          <a:ext cx="8205152" cy="508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FC693F-D85B-012B-A007-593AD8696C5B}"/>
              </a:ext>
            </a:extLst>
          </p:cNvPr>
          <p:cNvSpPr txBox="1"/>
          <p:nvPr/>
        </p:nvSpPr>
        <p:spPr>
          <a:xfrm>
            <a:off x="8877097" y="1669470"/>
            <a:ext cx="2860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 2010 – 2018 количество статей издаваемых в год увеличилось в 2 раза.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Растет сложность программных решений в области обработки текстов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92538F-D82E-CFCD-FF16-031A9A4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B49AE7A-28B5-3033-77A7-67CBA29BCB72}"/>
              </a:ext>
            </a:extLst>
          </p:cNvPr>
          <p:cNvSpPr/>
          <p:nvPr/>
        </p:nvSpPr>
        <p:spPr>
          <a:xfrm>
            <a:off x="6641113" y="3918759"/>
            <a:ext cx="1869065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Лингвистические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EBADBDE-8BB8-F713-5661-022982EDA0EF}"/>
              </a:ext>
            </a:extLst>
          </p:cNvPr>
          <p:cNvSpPr/>
          <p:nvPr/>
        </p:nvSpPr>
        <p:spPr>
          <a:xfrm>
            <a:off x="644669" y="3918759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Статистические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3377C0-C078-BCC4-2A61-827D69C7B549}"/>
              </a:ext>
            </a:extLst>
          </p:cNvPr>
          <p:cNvSpPr/>
          <p:nvPr/>
        </p:nvSpPr>
        <p:spPr>
          <a:xfrm>
            <a:off x="3800065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Структурные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992D-CA42-0192-6674-D7A61CD19BEC}"/>
              </a:ext>
            </a:extLst>
          </p:cNvPr>
          <p:cNvSpPr/>
          <p:nvPr/>
        </p:nvSpPr>
        <p:spPr>
          <a:xfrm>
            <a:off x="5213229" y="1637608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Методы выделения ключевых 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33AF00-2799-B197-7D5C-E93251878D60}"/>
              </a:ext>
            </a:extLst>
          </p:cNvPr>
          <p:cNvSpPr/>
          <p:nvPr/>
        </p:nvSpPr>
        <p:spPr>
          <a:xfrm>
            <a:off x="9482161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latin typeface="+mj-lt"/>
              </a:rPr>
              <a:t>Нейросетевые</a:t>
            </a:r>
            <a:endParaRPr lang="ru-RU" sz="1200" dirty="0">
              <a:latin typeface="+mj-lt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72672B-1D25-3A80-ECCD-028EFBB57B38}"/>
              </a:ext>
            </a:extLst>
          </p:cNvPr>
          <p:cNvCxnSpPr>
            <a:cxnSpLocks/>
          </p:cNvCxnSpPr>
          <p:nvPr/>
        </p:nvCxnSpPr>
        <p:spPr>
          <a:xfrm flipH="1">
            <a:off x="1733751" y="2337473"/>
            <a:ext cx="430413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3AE6D96-9669-E877-ECC9-087F53261FA3}"/>
              </a:ext>
            </a:extLst>
          </p:cNvPr>
          <p:cNvCxnSpPr>
            <a:cxnSpLocks/>
          </p:cNvCxnSpPr>
          <p:nvPr/>
        </p:nvCxnSpPr>
        <p:spPr>
          <a:xfrm flipH="1">
            <a:off x="4687057" y="2332626"/>
            <a:ext cx="1384720" cy="190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58599C-8380-BA57-05D9-DB50B8F1AFE6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1491703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1C2A3BD-427F-6517-7D7E-4A065E2E8C2D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433986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240CD8-9C7A-B61B-CC79-5C04076E554C}"/>
              </a:ext>
            </a:extLst>
          </p:cNvPr>
          <p:cNvSpPr txBox="1">
            <a:spLocks/>
          </p:cNvSpPr>
          <p:nvPr/>
        </p:nvSpPr>
        <p:spPr>
          <a:xfrm>
            <a:off x="-1171517" y="-117560"/>
            <a:ext cx="113810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методов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0358348-7B75-97A3-E056-C124216C5415}"/>
              </a:ext>
            </a:extLst>
          </p:cNvPr>
          <p:cNvSpPr/>
          <p:nvPr/>
        </p:nvSpPr>
        <p:spPr>
          <a:xfrm>
            <a:off x="-360567" y="4770343"/>
            <a:ext cx="1904567" cy="7640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TD-IDF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BA3FF9D-8AEA-2B96-4A22-00E8EB7F1468}"/>
              </a:ext>
            </a:extLst>
          </p:cNvPr>
          <p:cNvSpPr/>
          <p:nvPr/>
        </p:nvSpPr>
        <p:spPr>
          <a:xfrm>
            <a:off x="1366298" y="477724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Yake</a:t>
            </a:r>
            <a:endParaRPr lang="en-US" sz="1200" dirty="0"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D710A93-CAE9-7362-DFF9-D60D83B284F3}"/>
              </a:ext>
            </a:extLst>
          </p:cNvPr>
          <p:cNvSpPr/>
          <p:nvPr/>
        </p:nvSpPr>
        <p:spPr>
          <a:xfrm>
            <a:off x="2703547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Rake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D45DCFF-1550-CF32-10C2-B49EE937FCB2}"/>
              </a:ext>
            </a:extLst>
          </p:cNvPr>
          <p:cNvSpPr/>
          <p:nvPr/>
        </p:nvSpPr>
        <p:spPr>
          <a:xfrm>
            <a:off x="8610600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KEA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1CC55DA-74E4-7742-6EF3-08269E377F2B}"/>
              </a:ext>
            </a:extLst>
          </p:cNvPr>
          <p:cNvSpPr/>
          <p:nvPr/>
        </p:nvSpPr>
        <p:spPr>
          <a:xfrm>
            <a:off x="10900133" y="4770343"/>
            <a:ext cx="11238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BERT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442E36-CF7A-183A-0EE6-579B9D23E082}"/>
              </a:ext>
            </a:extLst>
          </p:cNvPr>
          <p:cNvSpPr/>
          <p:nvPr/>
        </p:nvSpPr>
        <p:spPr>
          <a:xfrm>
            <a:off x="6665743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LanAKey_Ru</a:t>
            </a:r>
            <a:endParaRPr lang="en-US" sz="1200" dirty="0">
              <a:latin typeface="+mj-lt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8615B93-8FDC-A47C-D55C-95DE9251C45D}"/>
              </a:ext>
            </a:extLst>
          </p:cNvPr>
          <p:cNvSpPr/>
          <p:nvPr/>
        </p:nvSpPr>
        <p:spPr>
          <a:xfrm>
            <a:off x="3732361" y="4740710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PositionRank</a:t>
            </a:r>
            <a:endParaRPr lang="en-US" sz="1200" dirty="0">
              <a:latin typeface="+mj-lt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556F43A-E256-1A2C-97A2-E9A8BAF6960D}"/>
              </a:ext>
            </a:extLst>
          </p:cNvPr>
          <p:cNvSpPr/>
          <p:nvPr/>
        </p:nvSpPr>
        <p:spPr>
          <a:xfrm>
            <a:off x="2904393" y="563088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CCDFE3E-7161-3526-C701-A0FA3E4561C0}"/>
              </a:ext>
            </a:extLst>
          </p:cNvPr>
          <p:cNvSpPr/>
          <p:nvPr/>
        </p:nvSpPr>
        <p:spPr>
          <a:xfrm>
            <a:off x="4774296" y="4735863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TextRank</a:t>
            </a:r>
            <a:endParaRPr lang="en-US" sz="1200" dirty="0">
              <a:latin typeface="+mj-lt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B414FF-D33F-BB88-6D63-213DF1E3814C}"/>
              </a:ext>
            </a:extLst>
          </p:cNvPr>
          <p:cNvCxnSpPr>
            <a:cxnSpLocks/>
          </p:cNvCxnSpPr>
          <p:nvPr/>
        </p:nvCxnSpPr>
        <p:spPr>
          <a:xfrm flipH="1">
            <a:off x="720620" y="4390331"/>
            <a:ext cx="88412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4822E29-01A8-1388-C962-F61512589396}"/>
              </a:ext>
            </a:extLst>
          </p:cNvPr>
          <p:cNvCxnSpPr>
            <a:cxnSpLocks/>
          </p:cNvCxnSpPr>
          <p:nvPr/>
        </p:nvCxnSpPr>
        <p:spPr>
          <a:xfrm>
            <a:off x="1604742" y="4390331"/>
            <a:ext cx="74484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1E2ACD-F866-6D8C-DFEB-2E1918EB5801}"/>
              </a:ext>
            </a:extLst>
          </p:cNvPr>
          <p:cNvCxnSpPr>
            <a:cxnSpLocks/>
          </p:cNvCxnSpPr>
          <p:nvPr/>
        </p:nvCxnSpPr>
        <p:spPr>
          <a:xfrm flipH="1">
            <a:off x="3687878" y="4432517"/>
            <a:ext cx="920236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292E19B-8EAB-DA86-E0D3-4E4F1723F164}"/>
              </a:ext>
            </a:extLst>
          </p:cNvPr>
          <p:cNvCxnSpPr>
            <a:cxnSpLocks/>
          </p:cNvCxnSpPr>
          <p:nvPr/>
        </p:nvCxnSpPr>
        <p:spPr>
          <a:xfrm>
            <a:off x="4617913" y="4414249"/>
            <a:ext cx="0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794E7B7-1E9A-0569-6BE4-119461A0ED9E}"/>
              </a:ext>
            </a:extLst>
          </p:cNvPr>
          <p:cNvCxnSpPr>
            <a:cxnSpLocks/>
          </p:cNvCxnSpPr>
          <p:nvPr/>
        </p:nvCxnSpPr>
        <p:spPr>
          <a:xfrm>
            <a:off x="4617913" y="4432517"/>
            <a:ext cx="1080434" cy="569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58F728B-119E-3471-D3B9-7044620A835A}"/>
              </a:ext>
            </a:extLst>
          </p:cNvPr>
          <p:cNvCxnSpPr>
            <a:cxnSpLocks/>
          </p:cNvCxnSpPr>
          <p:nvPr/>
        </p:nvCxnSpPr>
        <p:spPr>
          <a:xfrm>
            <a:off x="7587703" y="4385285"/>
            <a:ext cx="0" cy="65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79CB746-25F5-5CC6-2A5F-2DF7FF549E8E}"/>
              </a:ext>
            </a:extLst>
          </p:cNvPr>
          <p:cNvCxnSpPr>
            <a:cxnSpLocks/>
          </p:cNvCxnSpPr>
          <p:nvPr/>
        </p:nvCxnSpPr>
        <p:spPr>
          <a:xfrm flipH="1">
            <a:off x="9609168" y="4414249"/>
            <a:ext cx="764125" cy="630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8B83CA9-4B31-F168-7B9B-8A22B4AE7B29}"/>
              </a:ext>
            </a:extLst>
          </p:cNvPr>
          <p:cNvCxnSpPr>
            <a:cxnSpLocks/>
          </p:cNvCxnSpPr>
          <p:nvPr/>
        </p:nvCxnSpPr>
        <p:spPr>
          <a:xfrm>
            <a:off x="10373293" y="4414249"/>
            <a:ext cx="926511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выделения 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1510"/>
              </p:ext>
            </p:extLst>
          </p:nvPr>
        </p:nvGraphicFramePr>
        <p:xfrm>
          <a:off x="675362" y="1692437"/>
          <a:ext cx="10703837" cy="466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18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1628860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277769437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453843610"/>
                    </a:ext>
                  </a:extLst>
                </a:gridCol>
              </a:tblGrid>
              <a:tr h="131582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использует словари, антологии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схожесть терминов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textrank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59825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588818" y="2300926"/>
            <a:ext cx="10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Извлечение ключевых слов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5EF4EA0-F205-FD49-D988-8BC2A6F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33376"/>
              </p:ext>
            </p:extLst>
          </p:nvPr>
        </p:nvGraphicFramePr>
        <p:xfrm>
          <a:off x="2410691" y="3252237"/>
          <a:ext cx="7024256" cy="261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064">
                  <a:extLst>
                    <a:ext uri="{9D8B030D-6E8A-4147-A177-3AD203B41FA5}">
                      <a16:colId xmlns:a16="http://schemas.microsoft.com/office/drawing/2014/main" val="3641150786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109932248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86868891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283328512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ключевых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8655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7476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425"/>
                  </a:ext>
                </a:extLst>
              </a:tr>
            </a:tbl>
          </a:graphicData>
        </a:graphic>
      </p:graphicFrame>
      <p:sp>
        <p:nvSpPr>
          <p:cNvPr id="27" name="Арка 26">
            <a:extLst>
              <a:ext uri="{FF2B5EF4-FFF2-40B4-BE49-F238E27FC236}">
                <a16:creationId xmlns:a16="http://schemas.microsoft.com/office/drawing/2014/main" id="{16761969-1F68-8335-7B2F-7861DF8B1085}"/>
              </a:ext>
            </a:extLst>
          </p:cNvPr>
          <p:cNvSpPr/>
          <p:nvPr/>
        </p:nvSpPr>
        <p:spPr>
          <a:xfrm>
            <a:off x="4322618" y="3252237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7140D3B4-B6B8-EA15-37CA-B0A13CA1A2A8}"/>
              </a:ext>
            </a:extLst>
          </p:cNvPr>
          <p:cNvSpPr/>
          <p:nvPr/>
        </p:nvSpPr>
        <p:spPr>
          <a:xfrm>
            <a:off x="6096000" y="3259164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id="{A46C1FE3-AB40-7AF6-21D3-AB8ADB9E6E38}"/>
              </a:ext>
            </a:extLst>
          </p:cNvPr>
          <p:cNvSpPr/>
          <p:nvPr/>
        </p:nvSpPr>
        <p:spPr>
          <a:xfrm>
            <a:off x="7869382" y="3266091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Арка 31">
            <a:extLst>
              <a:ext uri="{FF2B5EF4-FFF2-40B4-BE49-F238E27FC236}">
                <a16:creationId xmlns:a16="http://schemas.microsoft.com/office/drawing/2014/main" id="{20183C30-43D6-1A84-EA99-EE1FD8121977}"/>
              </a:ext>
            </a:extLst>
          </p:cNvPr>
          <p:cNvSpPr/>
          <p:nvPr/>
        </p:nvSpPr>
        <p:spPr>
          <a:xfrm>
            <a:off x="4322618" y="4059383"/>
            <a:ext cx="3158837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Арка 32">
            <a:extLst>
              <a:ext uri="{FF2B5EF4-FFF2-40B4-BE49-F238E27FC236}">
                <a16:creationId xmlns:a16="http://schemas.microsoft.com/office/drawing/2014/main" id="{DB5F3AB8-BD2A-8942-0D15-CEA417CF825C}"/>
              </a:ext>
            </a:extLst>
          </p:cNvPr>
          <p:cNvSpPr/>
          <p:nvPr/>
        </p:nvSpPr>
        <p:spPr>
          <a:xfrm>
            <a:off x="4322618" y="4909264"/>
            <a:ext cx="4516582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Арка 33">
            <a:extLst>
              <a:ext uri="{FF2B5EF4-FFF2-40B4-BE49-F238E27FC236}">
                <a16:creationId xmlns:a16="http://schemas.microsoft.com/office/drawing/2014/main" id="{8106FEC8-3406-2E2F-3B18-52FADB1BF5F1}"/>
              </a:ext>
            </a:extLst>
          </p:cNvPr>
          <p:cNvSpPr/>
          <p:nvPr/>
        </p:nvSpPr>
        <p:spPr>
          <a:xfrm flipV="1">
            <a:off x="6096001" y="4355161"/>
            <a:ext cx="2743200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613392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F3E86B-5D51-8969-3E7C-53673B19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17" y="1063811"/>
            <a:ext cx="7548652" cy="495985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442E6-949D-F541-65FF-147B16FBB44B}"/>
              </a:ext>
            </a:extLst>
          </p:cNvPr>
          <p:cNvSpPr/>
          <p:nvPr/>
        </p:nvSpPr>
        <p:spPr>
          <a:xfrm>
            <a:off x="11205882" y="3000187"/>
            <a:ext cx="454211" cy="77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6BBDCA-5210-487F-21F5-9D9EA0A6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" y="1060292"/>
            <a:ext cx="10727764" cy="56652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239436" y="3617471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8" y="0"/>
            <a:ext cx="11645503" cy="1325563"/>
          </a:xfrm>
        </p:spPr>
        <p:txBody>
          <a:bodyPr/>
          <a:lstStyle/>
          <a:p>
            <a:r>
              <a:rPr lang="ru-RU" dirty="0"/>
              <a:t>Подсчет оценки термина и выделение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E592D-B8D7-44F4-2BE4-8DCED0DB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5" y="1116785"/>
            <a:ext cx="4485142" cy="4973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6BA7B-84FE-0C47-186B-DA09D041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00" y="1116784"/>
            <a:ext cx="4704265" cy="435576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02C0D-65EA-CE03-C252-2530DD328B79}"/>
              </a:ext>
            </a:extLst>
          </p:cNvPr>
          <p:cNvSpPr/>
          <p:nvPr/>
        </p:nvSpPr>
        <p:spPr>
          <a:xfrm>
            <a:off x="3747247" y="969818"/>
            <a:ext cx="7661971" cy="51199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88F5-2DD3-764E-CBEA-586C9B882B0A}"/>
              </a:ext>
            </a:extLst>
          </p:cNvPr>
          <p:cNvSpPr txBox="1"/>
          <p:nvPr/>
        </p:nvSpPr>
        <p:spPr>
          <a:xfrm>
            <a:off x="273248" y="6244516"/>
            <a:ext cx="112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</a:t>
            </a:r>
            <a:r>
              <a:rPr lang="en-US" sz="1400" dirty="0" err="1">
                <a:latin typeface="+mj-lt"/>
              </a:rPr>
              <a:t>w_case</a:t>
            </a:r>
            <a:r>
              <a:rPr lang="en-US" sz="1400" dirty="0">
                <a:latin typeface="+mj-lt"/>
              </a:rPr>
              <a:t> –</a:t>
            </a:r>
            <a:r>
              <a:rPr lang="ru-RU" sz="1400" dirty="0">
                <a:latin typeface="+mj-lt"/>
              </a:rPr>
              <a:t> вес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связанный с регистром термина, </a:t>
            </a:r>
            <a:r>
              <a:rPr lang="en-US" sz="1400" dirty="0" err="1">
                <a:latin typeface="+mj-lt"/>
              </a:rPr>
              <a:t>w_pose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позицией в тексте, </a:t>
            </a:r>
            <a:r>
              <a:rPr lang="en-US" sz="1400" dirty="0" err="1">
                <a:latin typeface="+mj-lt"/>
              </a:rPr>
              <a:t>w_spread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</a:t>
            </a:r>
            <a:r>
              <a:rPr lang="ru-RU" sz="1400" dirty="0" err="1">
                <a:latin typeface="+mj-lt"/>
              </a:rPr>
              <a:t>рапспространением</a:t>
            </a:r>
            <a:r>
              <a:rPr lang="ru-RU" sz="1400" dirty="0">
                <a:latin typeface="+mj-lt"/>
              </a:rPr>
              <a:t> термина, </a:t>
            </a:r>
            <a:r>
              <a:rPr lang="en-US" sz="1400" dirty="0" err="1">
                <a:latin typeface="+mj-lt"/>
              </a:rPr>
              <a:t>w_rel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показывающий связь термина с контекстом, </a:t>
            </a:r>
            <a:r>
              <a:rPr lang="en-US" sz="1400" dirty="0" err="1">
                <a:latin typeface="+mj-lt"/>
              </a:rPr>
              <a:t>w_freq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корректирующий частоту</a:t>
            </a: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584</Words>
  <Application>Microsoft Office PowerPoint</Application>
  <PresentationFormat>Широкоэкранный</PresentationFormat>
  <Paragraphs>149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Презентация PowerPoint</vt:lpstr>
      <vt:lpstr>Статистические методы выделения КС</vt:lpstr>
      <vt:lpstr>N-граммы</vt:lpstr>
      <vt:lpstr>Постановка задачи</vt:lpstr>
      <vt:lpstr>Метод извлечения КС</vt:lpstr>
      <vt:lpstr>Подсчет оценки термина и выделение N-грамм</vt:lpstr>
      <vt:lpstr>Структура ПО</vt:lpstr>
      <vt:lpstr>Характеристики метода</vt:lpstr>
      <vt:lpstr>Визуализация эксперимента</vt:lpstr>
      <vt:lpstr>Средние значения критериев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60</cp:revision>
  <dcterms:created xsi:type="dcterms:W3CDTF">2022-06-02T14:53:35Z</dcterms:created>
  <dcterms:modified xsi:type="dcterms:W3CDTF">2022-06-06T16:21:21Z</dcterms:modified>
</cp:coreProperties>
</file>