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57" r:id="rId4"/>
    <p:sldId id="258" r:id="rId5"/>
    <p:sldId id="260" r:id="rId6"/>
    <p:sldId id="275" r:id="rId7"/>
    <p:sldId id="265" r:id="rId8"/>
    <p:sldId id="266" r:id="rId9"/>
    <p:sldId id="271" r:id="rId10"/>
    <p:sldId id="268" r:id="rId11"/>
    <p:sldId id="272" r:id="rId12"/>
    <p:sldId id="274" r:id="rId13"/>
    <p:sldId id="281" r:id="rId14"/>
    <p:sldId id="278" r:id="rId15"/>
    <p:sldId id="279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zzubik" initials="B" lastIdx="1" clrIdx="0">
    <p:extLst>
      <p:ext uri="{19B8F6BF-5375-455C-9EA6-DF929625EA0E}">
        <p15:presenceInfo xmlns:p15="http://schemas.microsoft.com/office/powerpoint/2012/main" userId="Bezzub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49" autoAdjust="0"/>
  </p:normalViewPr>
  <p:slideViewPr>
    <p:cSldViewPr snapToGrid="0">
      <p:cViewPr varScale="1">
        <p:scale>
          <a:sx n="152" d="100"/>
          <a:sy n="152" d="100"/>
        </p:scale>
        <p:origin x="510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Статистика</a:t>
            </a:r>
            <a:r>
              <a:rPr lang="ru-RU" baseline="0" dirty="0"/>
              <a:t> статей в </a:t>
            </a:r>
            <a:r>
              <a:rPr lang="en-US" baseline="0" dirty="0"/>
              <a:t>Scopus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542482775590551"/>
          <c:y val="6.9861440951197645E-2"/>
          <c:w val="0.82806447677433126"/>
          <c:h val="0.72290765613450148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Росссийская федерация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40000</c:v>
                </c:pt>
                <c:pt idx="1">
                  <c:v>43000</c:v>
                </c:pt>
                <c:pt idx="2">
                  <c:v>43700</c:v>
                </c:pt>
                <c:pt idx="3">
                  <c:v>45000</c:v>
                </c:pt>
                <c:pt idx="4">
                  <c:v>51000</c:v>
                </c:pt>
                <c:pt idx="5">
                  <c:v>61000</c:v>
                </c:pt>
                <c:pt idx="6">
                  <c:v>75000</c:v>
                </c:pt>
                <c:pt idx="7">
                  <c:v>81000</c:v>
                </c:pt>
                <c:pt idx="8">
                  <c:v>78000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17-474F-A149-E7117D0E1F5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Австралия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Лист1!$C$2:$C$10</c:f>
              <c:numCache>
                <c:formatCode>General</c:formatCode>
                <c:ptCount val="9"/>
                <c:pt idx="0">
                  <c:v>70000</c:v>
                </c:pt>
                <c:pt idx="1">
                  <c:v>77000</c:v>
                </c:pt>
                <c:pt idx="2">
                  <c:v>81000</c:v>
                </c:pt>
                <c:pt idx="3">
                  <c:v>84000</c:v>
                </c:pt>
                <c:pt idx="4">
                  <c:v>86600</c:v>
                </c:pt>
                <c:pt idx="5">
                  <c:v>90000</c:v>
                </c:pt>
                <c:pt idx="6">
                  <c:v>92000</c:v>
                </c:pt>
                <c:pt idx="7">
                  <c:v>95000</c:v>
                </c:pt>
                <c:pt idx="8">
                  <c:v>100000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17-474F-A149-E7117D0E1F5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Иран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Лист1!$D$2:$D$10</c:f>
              <c:numCache>
                <c:formatCode>General</c:formatCode>
                <c:ptCount val="9"/>
                <c:pt idx="0">
                  <c:v>30000</c:v>
                </c:pt>
                <c:pt idx="1">
                  <c:v>39000</c:v>
                </c:pt>
                <c:pt idx="2">
                  <c:v>39900</c:v>
                </c:pt>
                <c:pt idx="3">
                  <c:v>41000</c:v>
                </c:pt>
                <c:pt idx="4">
                  <c:v>41020</c:v>
                </c:pt>
                <c:pt idx="5">
                  <c:v>41002</c:v>
                </c:pt>
                <c:pt idx="6">
                  <c:v>48000</c:v>
                </c:pt>
                <c:pt idx="7">
                  <c:v>51000</c:v>
                </c:pt>
                <c:pt idx="8">
                  <c:v>56000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17-474F-A149-E7117D0E1F55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Южная корея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Лист1!$E$2:$E$10</c:f>
              <c:numCache>
                <c:formatCode>General</c:formatCode>
                <c:ptCount val="9"/>
                <c:pt idx="0">
                  <c:v>61000</c:v>
                </c:pt>
                <c:pt idx="1">
                  <c:v>65000</c:v>
                </c:pt>
                <c:pt idx="2">
                  <c:v>70000</c:v>
                </c:pt>
                <c:pt idx="3">
                  <c:v>71000</c:v>
                </c:pt>
                <c:pt idx="4">
                  <c:v>75000</c:v>
                </c:pt>
                <c:pt idx="5">
                  <c:v>78000</c:v>
                </c:pt>
                <c:pt idx="6">
                  <c:v>78500</c:v>
                </c:pt>
                <c:pt idx="7">
                  <c:v>78900</c:v>
                </c:pt>
                <c:pt idx="8">
                  <c:v>77900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17-474F-A149-E7117D0E1F55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Испания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Лист1!$F$2:$F$10</c:f>
              <c:numCache>
                <c:formatCode>General</c:formatCode>
                <c:ptCount val="9"/>
                <c:pt idx="0">
                  <c:v>72000</c:v>
                </c:pt>
                <c:pt idx="1">
                  <c:v>78000</c:v>
                </c:pt>
                <c:pt idx="2">
                  <c:v>82000</c:v>
                </c:pt>
                <c:pt idx="3">
                  <c:v>83000</c:v>
                </c:pt>
                <c:pt idx="4">
                  <c:v>86000</c:v>
                </c:pt>
                <c:pt idx="5">
                  <c:v>84000</c:v>
                </c:pt>
                <c:pt idx="6">
                  <c:v>87000</c:v>
                </c:pt>
                <c:pt idx="7">
                  <c:v>91000</c:v>
                </c:pt>
                <c:pt idx="8">
                  <c:v>92000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17-474F-A149-E7117D0E1F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1078672"/>
        <c:axId val="1011076592"/>
      </c:lineChart>
      <c:catAx>
        <c:axId val="101107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Год</a:t>
                </a:r>
              </a:p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11076592"/>
        <c:crosses val="autoZero"/>
        <c:auto val="1"/>
        <c:lblAlgn val="ctr"/>
        <c:lblOffset val="100"/>
        <c:noMultiLvlLbl val="0"/>
      </c:catAx>
      <c:valAx>
        <c:axId val="101107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статей</a:t>
                </a:r>
              </a:p>
            </c:rich>
          </c:tx>
          <c:layout>
            <c:manualLayout>
              <c:xMode val="edge"/>
              <c:yMode val="edge"/>
              <c:x val="2.6101500984251968E-2"/>
              <c:y val="0.374803065034260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1107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50CBD-59DF-4965-82D4-97E7AA9063A7}" type="datetimeFigureOut">
              <a:rPr lang="ru-RU" smtClean="0"/>
              <a:t>пн 06.06.22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3306C-3FDA-4EE2-A7BF-9E61774CA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51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87F4A-45FB-B228-75DE-DE397D576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7A0D4C-E7AD-6B27-D647-CADB6E366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5304E0-A855-AF55-0748-7B42F4F6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6447-33D9-43BA-8812-963B289AAA69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91262-9B66-E7F7-F792-664FA13A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64006-510D-BFCD-1DF8-4F3EB0BA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7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D124B-2064-F7A9-680C-B43276E4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23B3E0-8B9D-599A-AEFF-2D2379280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A3B72D-AD04-FC32-6525-A8714AB1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9781-452D-4914-A31C-489C3FEC9FCD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A3276-65EE-FB8D-2E94-3EA70CBD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AAD39-858B-74DD-0525-3CA92D48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CC3407-D194-87AB-BAC1-5D206890B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9DAF6A-CEC3-1988-1B5A-F306C48A7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FA467-9839-D302-883A-5BF21784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D802-1927-46A4-9EC0-496A4DA6296E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A30D1-CE07-0315-3890-45FADF89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2A0771-8719-D808-FB60-B3715409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4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2B34A-83DB-D9D5-CADD-EA918A02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CA2066-AA64-8CDF-C8AD-5888028B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F64FBE-DE80-2E9E-A4AB-2C45C910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BCC3-4E69-4B9A-A33A-AD485C4C484D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339E3-7AF2-95AD-67E5-F3BDD4AE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5688D-30F7-8122-6703-A6EDFFE4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181" y="6360391"/>
            <a:ext cx="2743200" cy="365125"/>
          </a:xfrm>
        </p:spPr>
        <p:txBody>
          <a:bodyPr/>
          <a:lstStyle>
            <a:lvl1pPr>
              <a:defRPr sz="2400">
                <a:latin typeface="+mj-lt"/>
              </a:defRPr>
            </a:lvl1pPr>
          </a:lstStyle>
          <a:p>
            <a:fld id="{EB2452EA-49EB-437E-AEAF-228AB19C4E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12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9BC02-D031-5803-63D7-906300DA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70D025-AA4E-79EF-024A-8673822B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3D53A1-8FE1-710F-9190-B9B0F5E3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85FB-F35F-401B-8E5F-E8265F4A1FF6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F4DEA5-3E3C-F5FB-8589-B6057ACC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8DB24-B2B0-12C7-B5C6-8191CEB5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90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9A63B-DE59-9E9D-2B00-6A9B9E68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11F17-A9C7-A8DC-A46D-12619F284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1C4996-D717-CA7B-99F3-6ED6660F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7D0DC1-308A-071D-ABCF-0F51C8FC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4315-D048-43CA-9237-0FBF06AEAF52}" type="datetime1">
              <a:rPr lang="ru-RU" smtClean="0"/>
              <a:t>пн 06.06.22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FD5E7F-7D5F-3089-FD4E-4B9A77E9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3E56B9-334B-33B7-A492-BA8E790A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89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2C8D5-8235-E9C6-B210-20A764C2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3899B-9C56-0C2C-F44A-A2716808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AFEAA9-D9C9-16B0-71E1-2BC4BF70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260362-C63E-1263-101D-CCF0C9EC5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C47211-49DB-C6D8-6D9F-DC2048239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EEAB53-B00E-F0F1-D5A4-DE27A38E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7B90-59B3-4FC1-9EAD-10F91E759C8B}" type="datetime1">
              <a:rPr lang="ru-RU" smtClean="0"/>
              <a:t>пн 06.06.22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19E6F1-981C-8B62-0F56-E4056568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FAB2A0-DD90-C412-1368-88A2811D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78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02A60-4E35-B862-6AD2-1B51FE70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785E3A-957D-5A68-0977-4AA03BC5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5AD-B604-40CB-88FD-ABBB0A12245A}" type="datetime1">
              <a:rPr lang="ru-RU" smtClean="0"/>
              <a:t>пн 06.06.22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618FCB-729A-D7F2-27E5-98BA085F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CB8A0A-46B2-936E-E682-2646FA3A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74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79D8E3-A228-BF0E-433A-491E95F5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21C0-6B30-44D2-89C2-EBDF09C0970E}" type="datetime1">
              <a:rPr lang="ru-RU" smtClean="0"/>
              <a:t>пн 06.06.22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904F47-12F2-FFE4-0936-18D1A0D0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71EFF-754D-1B6C-382A-F11FC7FE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2A30B-BB06-56F1-57C3-84E0E235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E9DFB-63BF-FEC0-994C-1462C876F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C940D8-E249-D554-916C-835ABA520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B5290B-FCA9-EEF2-C451-A91543AA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26D4-E9DA-4D4E-A9A4-B33075BBE495}" type="datetime1">
              <a:rPr lang="ru-RU" smtClean="0"/>
              <a:t>пн 06.06.22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D15C14-19F4-FCFE-EA9D-2D617EB8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58409C-FD43-7B64-CCC4-85AC4CA4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90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35273-05B1-82F3-9D9E-36475ECD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095043-201D-EAA7-A338-ED2570F6A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6B9577-3AFB-7E2A-729B-1DD7A6799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63EB46-17E4-2315-C530-E6357852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7B70-D38F-4FE4-A6C3-17A29106FF9B}" type="datetime1">
              <a:rPr lang="ru-RU" smtClean="0"/>
              <a:t>пн 06.06.22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EEE6D5-CB3C-8052-62CC-7A3037EB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086A83-9FC1-9FBE-FA19-3267B98D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7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DE9ED-744D-C294-7F76-20CA00F2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09E413-0B25-F1AD-3D32-9721BFB50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265A8A-FE69-E0F6-151A-60F478077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17F29-2433-4530-BA59-C6D6F582F490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B3C70-DBC3-96A7-4834-8798CA874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3071C9-F053-95DB-0E93-011EBC8E8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leninka.ru/article/n/identifikatsiya-lichnosti-po-fraktalnoy-razmernosti-otpechatkov-paltsev-i-sistemy-kontrolya-i-upravleniya-dostupom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C65A4F-894E-E000-04DB-509D21F55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979" y="1070436"/>
            <a:ext cx="10421654" cy="235856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ИЗВЛЕЧЕНИЕ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КЛЮЧЕВЫХ СЛОВ И СЛОВОСОЧЕТАНИЙ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ЭЛЕКТРОННЫХ ДОКУМЕНТОВ НА РУССКОМ ЯЗЫКЕ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F019858-884A-48F5-CBB3-7DA88CE41887}"/>
              </a:ext>
            </a:extLst>
          </p:cNvPr>
          <p:cNvSpPr txBox="1">
            <a:spLocks/>
          </p:cNvSpPr>
          <p:nvPr/>
        </p:nvSpPr>
        <p:spPr>
          <a:xfrm>
            <a:off x="5439630" y="4907234"/>
            <a:ext cx="6134419" cy="880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Барсуков Никита Михайлович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Барышникова Марина Юрьевна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1FF4C67-EC2C-9CF1-A4A4-DB9A1928D971}"/>
              </a:ext>
            </a:extLst>
          </p:cNvPr>
          <p:cNvSpPr txBox="1">
            <a:spLocks/>
          </p:cNvSpPr>
          <p:nvPr/>
        </p:nvSpPr>
        <p:spPr>
          <a:xfrm>
            <a:off x="4779927" y="6214046"/>
            <a:ext cx="2331522" cy="420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2022</a:t>
            </a:r>
          </a:p>
        </p:txBody>
      </p:sp>
    </p:spTree>
    <p:extLst>
      <p:ext uri="{BB962C8B-B14F-4D97-AF65-F5344CB8AC3E}">
        <p14:creationId xmlns:p14="http://schemas.microsoft.com/office/powerpoint/2010/main" val="101625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61C09-41FB-EDEF-8772-01403898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10" y="286512"/>
            <a:ext cx="10515600" cy="887478"/>
          </a:xfrm>
        </p:spPr>
        <p:txBody>
          <a:bodyPr/>
          <a:lstStyle/>
          <a:p>
            <a:r>
              <a:rPr lang="ru-RU" dirty="0"/>
              <a:t>Структура ПО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E69109B-47CD-BBEA-259E-6CC514E30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0" y="1491685"/>
            <a:ext cx="7355074" cy="4546969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AF9E109-AC00-A52F-F359-158934AD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F6196-D7B8-CE77-D9D7-36B43237D4DA}"/>
              </a:ext>
            </a:extLst>
          </p:cNvPr>
          <p:cNvSpPr txBox="1"/>
          <p:nvPr/>
        </p:nvSpPr>
        <p:spPr>
          <a:xfrm>
            <a:off x="8281423" y="4407438"/>
            <a:ext cx="34947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j-lt"/>
              </a:rPr>
              <a:t>Примечание: При проектировании использовался шаблон  </a:t>
            </a:r>
            <a:r>
              <a:rPr lang="en-US" sz="2000" dirty="0">
                <a:latin typeface="+mj-lt"/>
              </a:rPr>
              <a:t>MVC – </a:t>
            </a:r>
            <a:r>
              <a:rPr lang="ru-RU" sz="2000" dirty="0">
                <a:latin typeface="+mj-lt"/>
              </a:rPr>
              <a:t>модель-представление</a:t>
            </a:r>
            <a:r>
              <a:rPr lang="en-US" sz="2000" dirty="0">
                <a:latin typeface="+mj-lt"/>
              </a:rPr>
              <a:t>-</a:t>
            </a:r>
            <a:r>
              <a:rPr lang="ru-RU" sz="2000" dirty="0">
                <a:latin typeface="+mj-lt"/>
              </a:rPr>
              <a:t>контролер</a:t>
            </a:r>
          </a:p>
        </p:txBody>
      </p:sp>
    </p:spTree>
    <p:extLst>
      <p:ext uri="{BB962C8B-B14F-4D97-AF65-F5344CB8AC3E}">
        <p14:creationId xmlns:p14="http://schemas.microsoft.com/office/powerpoint/2010/main" val="27842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2828D-B112-33D2-D748-6696FAEF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2237"/>
            <a:ext cx="10515600" cy="1325563"/>
          </a:xfrm>
        </p:spPr>
        <p:txBody>
          <a:bodyPr/>
          <a:lstStyle/>
          <a:p>
            <a:r>
              <a:rPr lang="ru-RU" dirty="0"/>
              <a:t>Характеристики метода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FFD8056-94AB-11F4-C167-C983F333E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58636"/>
            <a:ext cx="5472546" cy="5127913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>
                <a:latin typeface="+mj-lt"/>
              </a:rPr>
              <a:t>Выборка:</a:t>
            </a:r>
          </a:p>
          <a:p>
            <a:pPr lvl="1"/>
            <a:r>
              <a:rPr lang="ru-RU" sz="2000" dirty="0">
                <a:latin typeface="+mj-lt"/>
              </a:rPr>
              <a:t>30 электронных документов</a:t>
            </a:r>
          </a:p>
          <a:p>
            <a:pPr marL="457200" lvl="1" indent="0">
              <a:buNone/>
            </a:pPr>
            <a:endParaRPr lang="ru-RU" sz="2000" dirty="0">
              <a:latin typeface="+mj-lt"/>
            </a:endParaRPr>
          </a:p>
          <a:p>
            <a:r>
              <a:rPr lang="ru-RU" dirty="0">
                <a:latin typeface="+mj-lt"/>
              </a:rPr>
              <a:t>Критерии оценки</a:t>
            </a:r>
          </a:p>
          <a:p>
            <a:pPr lvl="1"/>
            <a:r>
              <a:rPr lang="ru-RU" sz="2000" dirty="0">
                <a:latin typeface="+mj-lt"/>
              </a:rPr>
              <a:t>% ключевых слов попавших в пересечение с КС выделенными автором от количества выделенных</a:t>
            </a:r>
            <a:r>
              <a:rPr lang="en-US" sz="2000" dirty="0">
                <a:latin typeface="+mj-lt"/>
              </a:rPr>
              <a:t> (1)</a:t>
            </a:r>
            <a:endParaRPr lang="ru-RU" sz="2000" dirty="0">
              <a:latin typeface="+mj-lt"/>
            </a:endParaRPr>
          </a:p>
          <a:p>
            <a:pPr lvl="1"/>
            <a:r>
              <a:rPr lang="ru-RU" sz="2000" dirty="0">
                <a:latin typeface="+mj-lt"/>
              </a:rPr>
              <a:t>% ключевых слов не попавших в пересечение от количества выделенных</a:t>
            </a:r>
            <a:r>
              <a:rPr lang="en-US" sz="2000" dirty="0">
                <a:latin typeface="+mj-lt"/>
              </a:rPr>
              <a:t> (2)</a:t>
            </a:r>
            <a:endParaRPr lang="ru-RU" sz="2000" dirty="0">
              <a:latin typeface="+mj-lt"/>
            </a:endParaRPr>
          </a:p>
          <a:p>
            <a:pPr marL="457200" lvl="1" indent="0">
              <a:buNone/>
            </a:pPr>
            <a:endParaRPr lang="ru-RU" sz="20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Ограничения:</a:t>
            </a:r>
          </a:p>
          <a:p>
            <a:pPr lvl="1"/>
            <a:r>
              <a:rPr lang="ru-RU" sz="2000" dirty="0">
                <a:latin typeface="+mj-lt"/>
              </a:rPr>
              <a:t>Текст документа содержит в себе только одну тему</a:t>
            </a:r>
          </a:p>
          <a:p>
            <a:pPr lvl="1"/>
            <a:r>
              <a:rPr lang="ru-RU" sz="2000" dirty="0">
                <a:latin typeface="+mj-lt"/>
              </a:rPr>
              <a:t>Документ написан на русском языке</a:t>
            </a:r>
          </a:p>
          <a:p>
            <a:pPr lvl="1"/>
            <a:r>
              <a:rPr lang="ru-RU" sz="2000" dirty="0">
                <a:latin typeface="+mj-lt"/>
              </a:rPr>
              <a:t>Документ формата </a:t>
            </a:r>
            <a:r>
              <a:rPr lang="en-US" sz="2000" dirty="0">
                <a:latin typeface="+mj-lt"/>
              </a:rPr>
              <a:t>PDF</a:t>
            </a:r>
            <a:endParaRPr lang="ru-RU" sz="2000" dirty="0">
              <a:latin typeface="+mj-lt"/>
            </a:endParaRPr>
          </a:p>
          <a:p>
            <a:pPr lvl="1"/>
            <a:r>
              <a:rPr lang="ru-RU" sz="2000" dirty="0">
                <a:latin typeface="+mj-lt"/>
              </a:rPr>
              <a:t>Текст должен содержать не менее 50 слов</a:t>
            </a:r>
          </a:p>
          <a:p>
            <a:pPr lvl="1"/>
            <a:endParaRPr lang="ru-RU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D3F6C295-938F-1598-404E-BB93341AB3A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0128" y="1950315"/>
                <a:ext cx="5181600" cy="386859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𝑚𝑒𝑡h𝑜𝑑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  (1)</a:t>
                </a: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𝑚𝑒𝑡h𝑜𝑑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𝑚𝑒𝑡h𝑜𝑑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  (</a:t>
                </a:r>
                <a:r>
                  <a:rPr lang="en-US" dirty="0">
                    <a:latin typeface="+mj-lt"/>
                  </a:rPr>
                  <a:t>2</a:t>
                </a:r>
                <a:r>
                  <a:rPr lang="ru-RU" dirty="0"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ru-RU" sz="1500" dirty="0">
                    <a:latin typeface="+mj-lt"/>
                  </a:rPr>
                  <a:t>где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sz="1500" dirty="0">
                    <a:latin typeface="+mj-lt"/>
                  </a:rPr>
                  <a:t> - </a:t>
                </a:r>
                <a:r>
                  <a:rPr lang="ru-RU" sz="1500" dirty="0">
                    <a:latin typeface="+mj-lt"/>
                  </a:rPr>
                  <a:t>количество слов из метода попавших в пересечение</a:t>
                </a:r>
                <a:r>
                  <a:rPr lang="en-US" sz="1500" dirty="0">
                    <a:latin typeface="+mj-lt"/>
                  </a:rPr>
                  <a:t>;</a:t>
                </a:r>
                <a:endParaRPr lang="ru-RU" sz="15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𝑚𝑒𝑡h𝑜𝑑</m:t>
                        </m:r>
                      </m:sub>
                    </m:sSub>
                  </m:oMath>
                </a14:m>
                <a:r>
                  <a:rPr lang="ru-RU" sz="1500" dirty="0">
                    <a:latin typeface="+mj-lt"/>
                  </a:rPr>
                  <a:t> - размеры выборки</a:t>
                </a:r>
                <a:endParaRPr lang="en-US" sz="1500" dirty="0">
                  <a:latin typeface="+mj-lt"/>
                </a:endParaRPr>
              </a:p>
              <a:p>
                <a:pPr marL="0" indent="0">
                  <a:buNone/>
                </a:pPr>
                <a:endParaRPr lang="en-US" b="0" i="1" dirty="0">
                  <a:latin typeface="+mj-lt"/>
                </a:endParaRPr>
              </a:p>
              <a:p>
                <a:pPr marL="0" indent="0">
                  <a:buNone/>
                </a:pPr>
                <a:endParaRPr lang="en-US" b="0" i="1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D3F6C295-938F-1598-404E-BB93341AB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0128" y="1950315"/>
                <a:ext cx="5181600" cy="3868594"/>
              </a:xfrm>
              <a:blipFill>
                <a:blip r:embed="rId2"/>
                <a:stretch>
                  <a:fillRect l="-353" t="-15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B5AC71-C139-A6A7-460B-BBFD968B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0928" y="6321424"/>
            <a:ext cx="2743200" cy="365125"/>
          </a:xfrm>
        </p:spPr>
        <p:txBody>
          <a:bodyPr/>
          <a:lstStyle/>
          <a:p>
            <a:fld id="{EB2452EA-49EB-437E-AEAF-228AB19C4ED2}" type="slidenum">
              <a:rPr lang="ru-RU" sz="1800" smtClean="0">
                <a:latin typeface="+mj-lt"/>
              </a:rPr>
              <a:t>11</a:t>
            </a:fld>
            <a:endParaRPr 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987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AFC14-9E51-17E9-5B21-C771F403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07" y="-83671"/>
            <a:ext cx="7329504" cy="1174700"/>
          </a:xfrm>
        </p:spPr>
        <p:txBody>
          <a:bodyPr/>
          <a:lstStyle/>
          <a:p>
            <a:r>
              <a:rPr lang="ru-RU" dirty="0"/>
              <a:t>Визуализация эксперимента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A8792-F28C-21D1-4A2D-0FB1D7A2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936854-2711-92CF-677F-0A6FDF7DD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246" y="4010025"/>
            <a:ext cx="4765508" cy="27154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19D24E-D7D7-1FF8-424D-1946776C5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23" y="905168"/>
            <a:ext cx="5029763" cy="30301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886FD3-BFA5-12FB-CDF8-FCD964C3D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14" y="905168"/>
            <a:ext cx="5029763" cy="303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9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6CDE3-18BD-BD46-044F-56BEB58A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32484"/>
            <a:ext cx="10515600" cy="1325563"/>
          </a:xfrm>
        </p:spPr>
        <p:txBody>
          <a:bodyPr/>
          <a:lstStyle/>
          <a:p>
            <a:r>
              <a:rPr lang="ru-RU" dirty="0"/>
              <a:t>Средние значения критериев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A468BBC-5D54-838B-673D-1DA90D156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0" y="1458047"/>
            <a:ext cx="6773809" cy="404402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1D9BEE-FB89-B848-E26F-4CD7B632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pPr/>
              <a:t>13</a:t>
            </a:fld>
            <a:endParaRPr lang="ru-RU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CD7F5270-F1E7-D665-414F-9AB3F8BDA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8330"/>
              </p:ext>
            </p:extLst>
          </p:nvPr>
        </p:nvGraphicFramePr>
        <p:xfrm>
          <a:off x="7321992" y="3623332"/>
          <a:ext cx="4660969" cy="18051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8110">
                  <a:extLst>
                    <a:ext uri="{9D8B030D-6E8A-4147-A177-3AD203B41FA5}">
                      <a16:colId xmlns:a16="http://schemas.microsoft.com/office/drawing/2014/main" val="1224759174"/>
                    </a:ext>
                  </a:extLst>
                </a:gridCol>
                <a:gridCol w="1052940">
                  <a:extLst>
                    <a:ext uri="{9D8B030D-6E8A-4147-A177-3AD203B41FA5}">
                      <a16:colId xmlns:a16="http://schemas.microsoft.com/office/drawing/2014/main" val="3915079474"/>
                    </a:ext>
                  </a:extLst>
                </a:gridCol>
                <a:gridCol w="939919">
                  <a:extLst>
                    <a:ext uri="{9D8B030D-6E8A-4147-A177-3AD203B41FA5}">
                      <a16:colId xmlns:a16="http://schemas.microsoft.com/office/drawing/2014/main" val="2463428845"/>
                    </a:ext>
                  </a:extLst>
                </a:gridCol>
              </a:tblGrid>
              <a:tr h="78145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+%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-%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82782"/>
                  </a:ext>
                </a:extLst>
              </a:tr>
              <a:tr h="35309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+mj-lt"/>
                        </a:rPr>
                        <a:t>Yake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26.67%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73.33%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736138"/>
                  </a:ext>
                </a:extLst>
              </a:tr>
              <a:tr h="312582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Rake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3.33%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96.67%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28474"/>
                  </a:ext>
                </a:extLst>
              </a:tr>
              <a:tr h="31258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+mj-lt"/>
                        </a:rPr>
                        <a:t>Textrank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20%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80%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003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CEB7F4-5019-3E2D-70CC-C9C652415CBB}"/>
              </a:ext>
            </a:extLst>
          </p:cNvPr>
          <p:cNvSpPr txBox="1"/>
          <p:nvPr/>
        </p:nvSpPr>
        <p:spPr>
          <a:xfrm>
            <a:off x="333720" y="6118136"/>
            <a:ext cx="841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*+% - </a:t>
            </a:r>
            <a:r>
              <a:rPr lang="ru-RU" dirty="0"/>
              <a:t>процент от количества слов попавших в пересечение</a:t>
            </a:r>
            <a:r>
              <a:rPr lang="en-US" dirty="0"/>
              <a:t>; -% - </a:t>
            </a:r>
            <a:r>
              <a:rPr lang="ru-RU" dirty="0"/>
              <a:t>процент слов не попавших в пересечение</a:t>
            </a:r>
          </a:p>
        </p:txBody>
      </p:sp>
    </p:spTree>
    <p:extLst>
      <p:ext uri="{BB962C8B-B14F-4D97-AF65-F5344CB8AC3E}">
        <p14:creationId xmlns:p14="http://schemas.microsoft.com/office/powerpoint/2010/main" val="330239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03E72-BAFC-F454-5B33-34DE962C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влияния </a:t>
            </a:r>
            <a:r>
              <a:rPr lang="en-US" dirty="0"/>
              <a:t>n-</a:t>
            </a:r>
            <a:r>
              <a:rPr lang="ru-RU" dirty="0"/>
              <a:t>грамм на </a:t>
            </a:r>
            <a:r>
              <a:rPr lang="ru-RU" dirty="0" err="1"/>
              <a:t>результ</a:t>
            </a:r>
            <a:r>
              <a:rPr lang="ru-RU" dirty="0"/>
              <a:t> работы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20C32-EEF7-DF2A-4A9A-5F76FA2F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+mj-lt"/>
              </a:rPr>
              <a:t>Документ</a:t>
            </a:r>
            <a:r>
              <a:rPr lang="ru-RU" dirty="0">
                <a:latin typeface="+mj-lt"/>
              </a:rPr>
              <a:t>: Идентификация личности по фрактальной размерности отпечатков пальцев и системы контроля и управления доступом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ru-RU" b="1" dirty="0">
                <a:latin typeface="+mj-lt"/>
              </a:rPr>
              <a:t>Ссылка на документ</a:t>
            </a:r>
            <a:r>
              <a:rPr lang="ru-RU" dirty="0">
                <a:latin typeface="+mj-lt"/>
              </a:rPr>
              <a:t>: </a:t>
            </a:r>
            <a:r>
              <a:rPr lang="en-US" dirty="0">
                <a:latin typeface="+mj-lt"/>
                <a:hlinkClick r:id="rId2"/>
              </a:rPr>
              <a:t>https://cyberleninka.ru/article/n/identifikatsiya-lichnosti-po-fraktalnoy-razmernosti-otpechatkov-paltsev-i-sistemy-kontrolya-i-upravleniya-dostupom.pdf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Ключевые слова выделенные автором: биометрия, отпечаток пальца, фрактал, фрактальная размерность, идентификация и аутентификация личности, СКУД</a:t>
            </a:r>
            <a:r>
              <a:rPr lang="ru-RU" dirty="0"/>
              <a:t>.</a:t>
            </a: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B5D25-03A3-D7F2-D005-CAFAE126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73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78A0F-B661-5B45-34D2-566CD568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36525"/>
            <a:ext cx="11198412" cy="842682"/>
          </a:xfrm>
        </p:spPr>
        <p:txBody>
          <a:bodyPr>
            <a:normAutofit fontScale="90000"/>
          </a:bodyPr>
          <a:lstStyle/>
          <a:p>
            <a:r>
              <a:rPr lang="ru-RU" dirty="0"/>
              <a:t>Выделенные КС при использовании различных </a:t>
            </a:r>
            <a:r>
              <a:rPr lang="en-US" dirty="0"/>
              <a:t>n-</a:t>
            </a:r>
            <a:r>
              <a:rPr lang="ru-RU" dirty="0"/>
              <a:t>грамм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BBB7FA-A4B6-A75C-AF80-84A2B437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3500" y="6356350"/>
            <a:ext cx="2743200" cy="365125"/>
          </a:xfrm>
        </p:spPr>
        <p:txBody>
          <a:bodyPr/>
          <a:lstStyle/>
          <a:p>
            <a:fld id="{EB2452EA-49EB-437E-AEAF-228AB19C4ED2}" type="slidenum">
              <a:rPr lang="ru-RU" smtClean="0"/>
              <a:t>15</a:t>
            </a:fld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2587C60-E5B0-80F4-F82A-E38F72EAA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148861"/>
            <a:ext cx="10515600" cy="1671433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AC4DFC-F032-2CA6-1EBC-DFB7523CB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2860086"/>
            <a:ext cx="10515600" cy="17978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3CDBCC1-8326-8A31-9664-5A099F819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4687879"/>
            <a:ext cx="10515600" cy="20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0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FECDF-A234-7B8E-FE3A-61DA6E9E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93" y="136525"/>
            <a:ext cx="10515600" cy="1000212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D4487-08A7-0AA2-BE42-57790FEB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92" y="1253330"/>
            <a:ext cx="10903907" cy="3323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Разработан метод 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автоматического извлечения ключевых слов и словосочетаний из электронных документов на русском языке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Проведен анализ методов извлечения ключевых слов.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Отобран базовый алгоритм и выполнена его модификация.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Спроектировано и разработано программное обеспечение для реализации метода.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Проведено экспериментальное исследование </a:t>
            </a:r>
            <a:r>
              <a:rPr lang="ru-RU" sz="2400" b="0" i="0" u="none" strike="noStrike" baseline="0" dirty="0">
                <a:latin typeface="+mj-lt"/>
              </a:rPr>
              <a:t>характеристик разработанного метода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47DC94-71FA-BCDD-D323-ACBE26DF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16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BA89DC3-311C-70F1-0010-92234CDBEFA1}"/>
              </a:ext>
            </a:extLst>
          </p:cNvPr>
          <p:cNvSpPr txBox="1">
            <a:spLocks/>
          </p:cNvSpPr>
          <p:nvPr/>
        </p:nvSpPr>
        <p:spPr>
          <a:xfrm>
            <a:off x="449893" y="5426496"/>
            <a:ext cx="10515600" cy="1143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+mj-lt"/>
              </a:rPr>
              <a:t>Добавить процесс преобразования терминов к начальной форме.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+mj-lt"/>
              </a:rPr>
              <a:t>Улучшить поиск дублирующих терминов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A15C7-2B46-CEB3-C41D-FF52CBE5D6A6}"/>
              </a:ext>
            </a:extLst>
          </p:cNvPr>
          <p:cNvSpPr txBox="1"/>
          <p:nvPr/>
        </p:nvSpPr>
        <p:spPr>
          <a:xfrm>
            <a:off x="449892" y="4576849"/>
            <a:ext cx="10339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+mj-lt"/>
                <a:ea typeface="+mj-ea"/>
                <a:cs typeface="+mj-cs"/>
              </a:rPr>
              <a:t>Направления</a:t>
            </a:r>
            <a:r>
              <a:rPr lang="ru-RU" dirty="0"/>
              <a:t> </a:t>
            </a:r>
            <a:r>
              <a:rPr lang="ru-RU" sz="4400" dirty="0">
                <a:latin typeface="+mj-lt"/>
                <a:ea typeface="+mj-ea"/>
                <a:cs typeface="+mj-cs"/>
              </a:rPr>
              <a:t>дальнейшего</a:t>
            </a:r>
            <a:r>
              <a:rPr lang="ru-RU" dirty="0"/>
              <a:t> </a:t>
            </a:r>
            <a:r>
              <a:rPr lang="ru-RU" sz="4400" dirty="0">
                <a:latin typeface="+mj-lt"/>
                <a:ea typeface="+mj-ea"/>
                <a:cs typeface="+mj-cs"/>
              </a:rPr>
              <a:t>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1924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6CBA9-7595-AF9B-AD7E-E90827F6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2" y="197784"/>
            <a:ext cx="10515600" cy="1325563"/>
          </a:xfrm>
        </p:spPr>
        <p:txBody>
          <a:bodyPr/>
          <a:lstStyle/>
          <a:p>
            <a:r>
              <a:rPr lang="ru-RU" dirty="0"/>
              <a:t>Значимость темы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64313A95-CE6D-D67C-A58C-818D1FB36B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276363"/>
              </p:ext>
            </p:extLst>
          </p:nvPr>
        </p:nvGraphicFramePr>
        <p:xfrm>
          <a:off x="453940" y="1363028"/>
          <a:ext cx="8205152" cy="508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FC693F-D85B-012B-A007-593AD8696C5B}"/>
              </a:ext>
            </a:extLst>
          </p:cNvPr>
          <p:cNvSpPr txBox="1"/>
          <p:nvPr/>
        </p:nvSpPr>
        <p:spPr>
          <a:xfrm>
            <a:off x="8877097" y="1669470"/>
            <a:ext cx="2860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С 2010 – 2018 количество статей издаваемых в год увеличилось в 2 раза.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Растет сложность программных решений в области обработки текстов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992538F-D82E-CFCD-FF16-031A9A42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64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59E359-6258-ADFA-728F-A1D7B247E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33" y="1325563"/>
            <a:ext cx="10952967" cy="47871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метода извлечения ключевых слов (КС) и словосочетаний из электронного документа на русском языке.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методов извлечения ключевых слов.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основного алгоритма и определение направлений его модификации.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программного обеспечения для реализации метода.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b="0" i="0" u="none" strike="noStrike" baseline="0" dirty="0">
                <a:latin typeface="TimesNewRomanPSMT"/>
              </a:rPr>
              <a:t>Экспериментальное исследование характеристик разработанного метода.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4EA94EA-7F8B-793E-50A3-103D7A19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5E1D2DF-55CD-9A94-B7CA-A99AC1F2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03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7C7BBE-2F3A-42C1-CC72-DE913E6E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4</a:t>
            </a:fld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B49AE7A-28B5-3033-77A7-67CBA29BCB72}"/>
              </a:ext>
            </a:extLst>
          </p:cNvPr>
          <p:cNvSpPr/>
          <p:nvPr/>
        </p:nvSpPr>
        <p:spPr>
          <a:xfrm>
            <a:off x="6641113" y="3918759"/>
            <a:ext cx="1869065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Лингвистические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EBADBDE-8BB8-F713-5661-022982EDA0EF}"/>
              </a:ext>
            </a:extLst>
          </p:cNvPr>
          <p:cNvSpPr/>
          <p:nvPr/>
        </p:nvSpPr>
        <p:spPr>
          <a:xfrm>
            <a:off x="644669" y="3918759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Статистические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03377C0-C078-BCC4-2A61-827D69C7B549}"/>
              </a:ext>
            </a:extLst>
          </p:cNvPr>
          <p:cNvSpPr/>
          <p:nvPr/>
        </p:nvSpPr>
        <p:spPr>
          <a:xfrm>
            <a:off x="3800065" y="3918759"/>
            <a:ext cx="171709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Структурные 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C64992D-CA42-0192-6674-D7A61CD19BEC}"/>
              </a:ext>
            </a:extLst>
          </p:cNvPr>
          <p:cNvSpPr/>
          <p:nvPr/>
        </p:nvSpPr>
        <p:spPr>
          <a:xfrm>
            <a:off x="5213229" y="1637608"/>
            <a:ext cx="171709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Методы выделения ключевых слов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833AF00-2799-B197-7D5C-E93251878D60}"/>
              </a:ext>
            </a:extLst>
          </p:cNvPr>
          <p:cNvSpPr/>
          <p:nvPr/>
        </p:nvSpPr>
        <p:spPr>
          <a:xfrm>
            <a:off x="9482161" y="3918759"/>
            <a:ext cx="171709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err="1">
                <a:latin typeface="+mj-lt"/>
              </a:rPr>
              <a:t>Нейросетевые</a:t>
            </a:r>
            <a:endParaRPr lang="ru-RU" sz="1200" dirty="0">
              <a:latin typeface="+mj-lt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972672B-1D25-3A80-ECCD-028EFBB57B38}"/>
              </a:ext>
            </a:extLst>
          </p:cNvPr>
          <p:cNvCxnSpPr>
            <a:cxnSpLocks/>
          </p:cNvCxnSpPr>
          <p:nvPr/>
        </p:nvCxnSpPr>
        <p:spPr>
          <a:xfrm flipH="1">
            <a:off x="1733751" y="2337473"/>
            <a:ext cx="4304138" cy="1895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3AE6D96-9669-E877-ECC9-087F53261FA3}"/>
              </a:ext>
            </a:extLst>
          </p:cNvPr>
          <p:cNvCxnSpPr>
            <a:cxnSpLocks/>
          </p:cNvCxnSpPr>
          <p:nvPr/>
        </p:nvCxnSpPr>
        <p:spPr>
          <a:xfrm flipH="1">
            <a:off x="4687057" y="2332626"/>
            <a:ext cx="1384720" cy="1900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A58599C-8380-BA57-05D9-DB50B8F1AFE6}"/>
              </a:ext>
            </a:extLst>
          </p:cNvPr>
          <p:cNvCxnSpPr>
            <a:cxnSpLocks/>
          </p:cNvCxnSpPr>
          <p:nvPr/>
        </p:nvCxnSpPr>
        <p:spPr>
          <a:xfrm>
            <a:off x="6096000" y="2337473"/>
            <a:ext cx="1491703" cy="1895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11C2A3BD-427F-6517-7D7E-4A065E2E8C2D}"/>
              </a:ext>
            </a:extLst>
          </p:cNvPr>
          <p:cNvCxnSpPr>
            <a:cxnSpLocks/>
          </p:cNvCxnSpPr>
          <p:nvPr/>
        </p:nvCxnSpPr>
        <p:spPr>
          <a:xfrm>
            <a:off x="6096000" y="2337473"/>
            <a:ext cx="4339868" cy="1895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98240CD8-9C7A-B61B-CC79-5C04076E554C}"/>
              </a:ext>
            </a:extLst>
          </p:cNvPr>
          <p:cNvSpPr txBox="1">
            <a:spLocks/>
          </p:cNvSpPr>
          <p:nvPr/>
        </p:nvSpPr>
        <p:spPr>
          <a:xfrm>
            <a:off x="-1171517" y="-117560"/>
            <a:ext cx="1138107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Классификация методов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0358348-7B75-97A3-E056-C124216C5415}"/>
              </a:ext>
            </a:extLst>
          </p:cNvPr>
          <p:cNvSpPr/>
          <p:nvPr/>
        </p:nvSpPr>
        <p:spPr>
          <a:xfrm>
            <a:off x="-360567" y="4770343"/>
            <a:ext cx="1904567" cy="76405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TD-IDF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BA3FF9D-8AEA-2B96-4A22-00E8EB7F1468}"/>
              </a:ext>
            </a:extLst>
          </p:cNvPr>
          <p:cNvSpPr/>
          <p:nvPr/>
        </p:nvSpPr>
        <p:spPr>
          <a:xfrm>
            <a:off x="1366298" y="4777246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Yake</a:t>
            </a:r>
            <a:endParaRPr lang="en-US" sz="1200" dirty="0">
              <a:latin typeface="+mj-lt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4D710A93-CAE9-7362-DFF9-D60D83B284F3}"/>
              </a:ext>
            </a:extLst>
          </p:cNvPr>
          <p:cNvSpPr/>
          <p:nvPr/>
        </p:nvSpPr>
        <p:spPr>
          <a:xfrm>
            <a:off x="2703547" y="4758978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Rake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D45DCFF-1550-CF32-10C2-B49EE937FCB2}"/>
              </a:ext>
            </a:extLst>
          </p:cNvPr>
          <p:cNvSpPr/>
          <p:nvPr/>
        </p:nvSpPr>
        <p:spPr>
          <a:xfrm>
            <a:off x="8610600" y="4758978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KEA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B1CC55DA-74E4-7742-6EF3-08269E377F2B}"/>
              </a:ext>
            </a:extLst>
          </p:cNvPr>
          <p:cNvSpPr/>
          <p:nvPr/>
        </p:nvSpPr>
        <p:spPr>
          <a:xfrm>
            <a:off x="10900133" y="4770343"/>
            <a:ext cx="112389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BERT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EE442E36-CF7A-183A-0EE6-579B9D23E082}"/>
              </a:ext>
            </a:extLst>
          </p:cNvPr>
          <p:cNvSpPr/>
          <p:nvPr/>
        </p:nvSpPr>
        <p:spPr>
          <a:xfrm>
            <a:off x="6665743" y="4758978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LanAKey_Ru</a:t>
            </a:r>
            <a:endParaRPr lang="en-US" sz="1200" dirty="0">
              <a:latin typeface="+mj-lt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D8615B93-8FDC-A47C-D55C-95DE9251C45D}"/>
              </a:ext>
            </a:extLst>
          </p:cNvPr>
          <p:cNvSpPr/>
          <p:nvPr/>
        </p:nvSpPr>
        <p:spPr>
          <a:xfrm>
            <a:off x="3732361" y="4740710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PositionRank</a:t>
            </a:r>
            <a:endParaRPr lang="en-US" sz="1200" dirty="0">
              <a:latin typeface="+mj-lt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9556F43A-E256-1A2C-97A2-E9A8BAF6960D}"/>
              </a:ext>
            </a:extLst>
          </p:cNvPr>
          <p:cNvSpPr/>
          <p:nvPr/>
        </p:nvSpPr>
        <p:spPr>
          <a:xfrm>
            <a:off x="2904393" y="5630886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1CCDFE3E-7161-3526-C701-A0FA3E4561C0}"/>
              </a:ext>
            </a:extLst>
          </p:cNvPr>
          <p:cNvSpPr/>
          <p:nvPr/>
        </p:nvSpPr>
        <p:spPr>
          <a:xfrm>
            <a:off x="4774296" y="4735863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TextRank</a:t>
            </a:r>
            <a:endParaRPr lang="en-US" sz="1200" dirty="0">
              <a:latin typeface="+mj-lt"/>
            </a:endParaRP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CB414FF-D33F-BB88-6D63-213DF1E3814C}"/>
              </a:ext>
            </a:extLst>
          </p:cNvPr>
          <p:cNvCxnSpPr>
            <a:cxnSpLocks/>
          </p:cNvCxnSpPr>
          <p:nvPr/>
        </p:nvCxnSpPr>
        <p:spPr>
          <a:xfrm flipH="1">
            <a:off x="720620" y="4390331"/>
            <a:ext cx="884122" cy="654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4822E29-01A8-1388-C962-F61512589396}"/>
              </a:ext>
            </a:extLst>
          </p:cNvPr>
          <p:cNvCxnSpPr>
            <a:cxnSpLocks/>
          </p:cNvCxnSpPr>
          <p:nvPr/>
        </p:nvCxnSpPr>
        <p:spPr>
          <a:xfrm>
            <a:off x="1604742" y="4390331"/>
            <a:ext cx="744842" cy="654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81E2ACD-F866-6D8C-DFEB-2E1918EB5801}"/>
              </a:ext>
            </a:extLst>
          </p:cNvPr>
          <p:cNvCxnSpPr>
            <a:cxnSpLocks/>
          </p:cNvCxnSpPr>
          <p:nvPr/>
        </p:nvCxnSpPr>
        <p:spPr>
          <a:xfrm flipH="1">
            <a:off x="3687878" y="4432517"/>
            <a:ext cx="920236" cy="654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0292E19B-8EAB-DA86-E0D3-4E4F1723F164}"/>
              </a:ext>
            </a:extLst>
          </p:cNvPr>
          <p:cNvCxnSpPr>
            <a:cxnSpLocks/>
          </p:cNvCxnSpPr>
          <p:nvPr/>
        </p:nvCxnSpPr>
        <p:spPr>
          <a:xfrm>
            <a:off x="4617913" y="4414249"/>
            <a:ext cx="0" cy="588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4794E7B7-1E9A-0569-6BE4-119461A0ED9E}"/>
              </a:ext>
            </a:extLst>
          </p:cNvPr>
          <p:cNvCxnSpPr>
            <a:cxnSpLocks/>
          </p:cNvCxnSpPr>
          <p:nvPr/>
        </p:nvCxnSpPr>
        <p:spPr>
          <a:xfrm>
            <a:off x="4617913" y="4432517"/>
            <a:ext cx="1080434" cy="569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158F728B-119E-3471-D3B9-7044620A835A}"/>
              </a:ext>
            </a:extLst>
          </p:cNvPr>
          <p:cNvCxnSpPr>
            <a:cxnSpLocks/>
          </p:cNvCxnSpPr>
          <p:nvPr/>
        </p:nvCxnSpPr>
        <p:spPr>
          <a:xfrm>
            <a:off x="7587703" y="4385285"/>
            <a:ext cx="0" cy="659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D79CB746-25F5-5CC6-2A5F-2DF7FF549E8E}"/>
              </a:ext>
            </a:extLst>
          </p:cNvPr>
          <p:cNvCxnSpPr>
            <a:cxnSpLocks/>
          </p:cNvCxnSpPr>
          <p:nvPr/>
        </p:nvCxnSpPr>
        <p:spPr>
          <a:xfrm flipH="1">
            <a:off x="9609168" y="4414249"/>
            <a:ext cx="764125" cy="630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C8B83CA9-4B31-F168-7B9B-8A22B4AE7B29}"/>
              </a:ext>
            </a:extLst>
          </p:cNvPr>
          <p:cNvCxnSpPr>
            <a:cxnSpLocks/>
          </p:cNvCxnSpPr>
          <p:nvPr/>
        </p:nvCxnSpPr>
        <p:spPr>
          <a:xfrm>
            <a:off x="10373293" y="4414249"/>
            <a:ext cx="926511" cy="588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94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817DB-4A2C-A37E-0E18-3917B6E2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58284"/>
            <a:ext cx="10841278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Статистические методы выделения КС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1872AA-1208-9013-C59B-B1495986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E853440C-D45F-A23F-E38E-4DE0FD434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871510"/>
              </p:ext>
            </p:extLst>
          </p:nvPr>
        </p:nvGraphicFramePr>
        <p:xfrm>
          <a:off x="675362" y="1692437"/>
          <a:ext cx="10703837" cy="4667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618">
                  <a:extLst>
                    <a:ext uri="{9D8B030D-6E8A-4147-A177-3AD203B41FA5}">
                      <a16:colId xmlns:a16="http://schemas.microsoft.com/office/drawing/2014/main" val="1923636937"/>
                    </a:ext>
                  </a:extLst>
                </a:gridCol>
                <a:gridCol w="1628860">
                  <a:extLst>
                    <a:ext uri="{9D8B030D-6E8A-4147-A177-3AD203B41FA5}">
                      <a16:colId xmlns:a16="http://schemas.microsoft.com/office/drawing/2014/main" val="1661300444"/>
                    </a:ext>
                  </a:extLst>
                </a:gridCol>
                <a:gridCol w="2584453">
                  <a:extLst>
                    <a:ext uri="{9D8B030D-6E8A-4147-A177-3AD203B41FA5}">
                      <a16:colId xmlns:a16="http://schemas.microsoft.com/office/drawing/2014/main" val="2103877131"/>
                    </a:ext>
                  </a:extLst>
                </a:gridCol>
                <a:gridCol w="2584453">
                  <a:extLst>
                    <a:ext uri="{9D8B030D-6E8A-4147-A177-3AD203B41FA5}">
                      <a16:colId xmlns:a16="http://schemas.microsoft.com/office/drawing/2014/main" val="1277769437"/>
                    </a:ext>
                  </a:extLst>
                </a:gridCol>
                <a:gridCol w="2584453">
                  <a:extLst>
                    <a:ext uri="{9D8B030D-6E8A-4147-A177-3AD203B41FA5}">
                      <a16:colId xmlns:a16="http://schemas.microsoft.com/office/drawing/2014/main" val="1453843610"/>
                    </a:ext>
                  </a:extLst>
                </a:gridCol>
              </a:tblGrid>
              <a:tr h="1315824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требует корпусов текстов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привязан к предметной области применения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использует словари, антологии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Учитывает схожесть терминов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54122"/>
                  </a:ext>
                </a:extLst>
              </a:tr>
              <a:tr h="733777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Yake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668086"/>
                  </a:ext>
                </a:extLst>
              </a:tr>
              <a:tr h="73377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89824"/>
                  </a:ext>
                </a:extLst>
              </a:tr>
              <a:tr h="733777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textrank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63926"/>
                  </a:ext>
                </a:extLst>
              </a:tr>
              <a:tr h="73377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TF-IDF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38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57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E1D64-C66F-B66F-3BC4-CA32A02F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157"/>
          </a:xfrm>
        </p:spPr>
        <p:txBody>
          <a:bodyPr>
            <a:normAutofit fontScale="90000"/>
          </a:bodyPr>
          <a:lstStyle/>
          <a:p>
            <a:r>
              <a:rPr lang="en-US" dirty="0"/>
              <a:t>N</a:t>
            </a:r>
            <a:r>
              <a:rPr lang="ru-RU" dirty="0"/>
              <a:t>-граммы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CEED8B-3177-F4D6-13A9-FD9B08C0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" y="1259825"/>
            <a:ext cx="10515600" cy="838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N</a:t>
            </a:r>
            <a:r>
              <a:rPr lang="ru-RU" sz="2400" dirty="0">
                <a:latin typeface="+mj-lt"/>
              </a:rPr>
              <a:t>-</a:t>
            </a:r>
            <a:r>
              <a:rPr lang="ru-RU" sz="2400" dirty="0" err="1">
                <a:latin typeface="+mj-lt"/>
              </a:rPr>
              <a:t>граммой</a:t>
            </a:r>
            <a:r>
              <a:rPr lang="ru-RU" sz="2400" dirty="0">
                <a:latin typeface="+mj-lt"/>
              </a:rPr>
              <a:t> на алфавите </a:t>
            </a:r>
            <a:r>
              <a:rPr lang="en-US" sz="2400" dirty="0">
                <a:latin typeface="+mj-lt"/>
              </a:rPr>
              <a:t>V </a:t>
            </a:r>
            <a:r>
              <a:rPr lang="ru-RU" sz="2400" dirty="0">
                <a:latin typeface="+mj-lt"/>
              </a:rPr>
              <a:t>называют произвольную цепочку длинной </a:t>
            </a:r>
            <a:r>
              <a:rPr lang="en-US" sz="2400" dirty="0">
                <a:latin typeface="+mj-lt"/>
              </a:rPr>
              <a:t>N</a:t>
            </a:r>
            <a:r>
              <a:rPr lang="ru-RU" sz="2400" dirty="0">
                <a:latin typeface="+mj-lt"/>
              </a:rPr>
              <a:t>, например  последовательность из слов или словосочетаний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8DB5A7-761E-59C7-4021-D0E9B34C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6</a:t>
            </a:fld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FFA308-DA99-F5F1-17BD-A4A32BF14D96}"/>
              </a:ext>
            </a:extLst>
          </p:cNvPr>
          <p:cNvSpPr txBox="1"/>
          <p:nvPr/>
        </p:nvSpPr>
        <p:spPr>
          <a:xfrm>
            <a:off x="588818" y="2300926"/>
            <a:ext cx="1040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Исходный текст: Извлечение ключевых слов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5EF4EA0-F205-FD49-D988-8BC2A6FD2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633376"/>
              </p:ext>
            </p:extLst>
          </p:nvPr>
        </p:nvGraphicFramePr>
        <p:xfrm>
          <a:off x="2410691" y="3252237"/>
          <a:ext cx="7024256" cy="26185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6064">
                  <a:extLst>
                    <a:ext uri="{9D8B030D-6E8A-4147-A177-3AD203B41FA5}">
                      <a16:colId xmlns:a16="http://schemas.microsoft.com/office/drawing/2014/main" val="3641150786"/>
                    </a:ext>
                  </a:extLst>
                </a:gridCol>
                <a:gridCol w="1756064">
                  <a:extLst>
                    <a:ext uri="{9D8B030D-6E8A-4147-A177-3AD203B41FA5}">
                      <a16:colId xmlns:a16="http://schemas.microsoft.com/office/drawing/2014/main" val="109932248"/>
                    </a:ext>
                  </a:extLst>
                </a:gridCol>
                <a:gridCol w="1756064">
                  <a:extLst>
                    <a:ext uri="{9D8B030D-6E8A-4147-A177-3AD203B41FA5}">
                      <a16:colId xmlns:a16="http://schemas.microsoft.com/office/drawing/2014/main" val="86868891"/>
                    </a:ext>
                  </a:extLst>
                </a:gridCol>
                <a:gridCol w="1756064">
                  <a:extLst>
                    <a:ext uri="{9D8B030D-6E8A-4147-A177-3AD203B41FA5}">
                      <a16:colId xmlns:a16="http://schemas.microsoft.com/office/drawing/2014/main" val="2833285125"/>
                    </a:ext>
                  </a:extLst>
                </a:gridCol>
              </a:tblGrid>
              <a:tr h="872836">
                <a:tc>
                  <a:txBody>
                    <a:bodyPr/>
                    <a:lstStyle/>
                    <a:p>
                      <a:r>
                        <a:rPr lang="en-US" dirty="0"/>
                        <a:t>N =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извлечение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ключевых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86554"/>
                  </a:ext>
                </a:extLst>
              </a:tr>
              <a:tr h="872836">
                <a:tc>
                  <a:txBody>
                    <a:bodyPr/>
                    <a:lstStyle/>
                    <a:p>
                      <a:r>
                        <a:rPr lang="en-US" dirty="0"/>
                        <a:t>N =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извлечение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ключевых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слов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977476"/>
                  </a:ext>
                </a:extLst>
              </a:tr>
              <a:tr h="872836">
                <a:tc>
                  <a:txBody>
                    <a:bodyPr/>
                    <a:lstStyle/>
                    <a:p>
                      <a:r>
                        <a:rPr lang="en-US" dirty="0"/>
                        <a:t>N = 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извлечение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ключевых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слов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27425"/>
                  </a:ext>
                </a:extLst>
              </a:tr>
            </a:tbl>
          </a:graphicData>
        </a:graphic>
      </p:graphicFrame>
      <p:sp>
        <p:nvSpPr>
          <p:cNvPr id="27" name="Арка 26">
            <a:extLst>
              <a:ext uri="{FF2B5EF4-FFF2-40B4-BE49-F238E27FC236}">
                <a16:creationId xmlns:a16="http://schemas.microsoft.com/office/drawing/2014/main" id="{16761969-1F68-8335-7B2F-7861DF8B1085}"/>
              </a:ext>
            </a:extLst>
          </p:cNvPr>
          <p:cNvSpPr/>
          <p:nvPr/>
        </p:nvSpPr>
        <p:spPr>
          <a:xfrm>
            <a:off x="4322618" y="3252237"/>
            <a:ext cx="1385455" cy="176763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Арка 28">
            <a:extLst>
              <a:ext uri="{FF2B5EF4-FFF2-40B4-BE49-F238E27FC236}">
                <a16:creationId xmlns:a16="http://schemas.microsoft.com/office/drawing/2014/main" id="{7140D3B4-B6B8-EA15-37CA-B0A13CA1A2A8}"/>
              </a:ext>
            </a:extLst>
          </p:cNvPr>
          <p:cNvSpPr/>
          <p:nvPr/>
        </p:nvSpPr>
        <p:spPr>
          <a:xfrm>
            <a:off x="6096000" y="3259164"/>
            <a:ext cx="1385455" cy="176763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Арка 30">
            <a:extLst>
              <a:ext uri="{FF2B5EF4-FFF2-40B4-BE49-F238E27FC236}">
                <a16:creationId xmlns:a16="http://schemas.microsoft.com/office/drawing/2014/main" id="{A46C1FE3-AB40-7AF6-21D3-AB8ADB9E6E38}"/>
              </a:ext>
            </a:extLst>
          </p:cNvPr>
          <p:cNvSpPr/>
          <p:nvPr/>
        </p:nvSpPr>
        <p:spPr>
          <a:xfrm>
            <a:off x="7869382" y="3266091"/>
            <a:ext cx="1385455" cy="176763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Арка 31">
            <a:extLst>
              <a:ext uri="{FF2B5EF4-FFF2-40B4-BE49-F238E27FC236}">
                <a16:creationId xmlns:a16="http://schemas.microsoft.com/office/drawing/2014/main" id="{20183C30-43D6-1A84-EA99-EE1FD8121977}"/>
              </a:ext>
            </a:extLst>
          </p:cNvPr>
          <p:cNvSpPr/>
          <p:nvPr/>
        </p:nvSpPr>
        <p:spPr>
          <a:xfrm>
            <a:off x="4322618" y="4059383"/>
            <a:ext cx="3158837" cy="258324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Арка 32">
            <a:extLst>
              <a:ext uri="{FF2B5EF4-FFF2-40B4-BE49-F238E27FC236}">
                <a16:creationId xmlns:a16="http://schemas.microsoft.com/office/drawing/2014/main" id="{DB5F3AB8-BD2A-8942-0D15-CEA417CF825C}"/>
              </a:ext>
            </a:extLst>
          </p:cNvPr>
          <p:cNvSpPr/>
          <p:nvPr/>
        </p:nvSpPr>
        <p:spPr>
          <a:xfrm>
            <a:off x="4322618" y="4909264"/>
            <a:ext cx="4516582" cy="258324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4" name="Арка 33">
            <a:extLst>
              <a:ext uri="{FF2B5EF4-FFF2-40B4-BE49-F238E27FC236}">
                <a16:creationId xmlns:a16="http://schemas.microsoft.com/office/drawing/2014/main" id="{8106FEC8-3406-2E2F-3B18-52FADB1BF5F1}"/>
              </a:ext>
            </a:extLst>
          </p:cNvPr>
          <p:cNvSpPr/>
          <p:nvPr/>
        </p:nvSpPr>
        <p:spPr>
          <a:xfrm flipV="1">
            <a:off x="6096001" y="4355161"/>
            <a:ext cx="2743200" cy="258324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73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F3655-DA27-6BE8-55EF-5C2BCFA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65" y="245007"/>
            <a:ext cx="3682652" cy="1325563"/>
          </a:xfrm>
        </p:spPr>
        <p:txBody>
          <a:bodyPr>
            <a:normAutofit/>
          </a:bodyPr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FC0A3-F005-C8EB-CEA2-5A4805B7F1F0}"/>
              </a:ext>
            </a:extLst>
          </p:cNvPr>
          <p:cNvSpPr txBox="1"/>
          <p:nvPr/>
        </p:nvSpPr>
        <p:spPr>
          <a:xfrm>
            <a:off x="288365" y="2613392"/>
            <a:ext cx="36826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j-lt"/>
              </a:rPr>
              <a:t>Ограничения: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Минимальный размер теста не менее 50 слов.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Текст принадлежит одному источнику (статье)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A88E569-1089-BC22-F584-22F564BE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7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F3E86B-5D51-8969-3E7C-53673B193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17" y="1063811"/>
            <a:ext cx="7548652" cy="495985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37442E6-949D-F541-65FF-147B16FBB44B}"/>
              </a:ext>
            </a:extLst>
          </p:cNvPr>
          <p:cNvSpPr/>
          <p:nvPr/>
        </p:nvSpPr>
        <p:spPr>
          <a:xfrm>
            <a:off x="11205882" y="3000187"/>
            <a:ext cx="454211" cy="77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04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6BBDCA-5210-487F-21F5-9D9EA0A69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4" y="1060292"/>
            <a:ext cx="10727764" cy="56652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5EC68-4529-7E8E-2310-7EB201B6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58831"/>
            <a:ext cx="5496859" cy="1325563"/>
          </a:xfrm>
        </p:spPr>
        <p:txBody>
          <a:bodyPr/>
          <a:lstStyle/>
          <a:p>
            <a:r>
              <a:rPr lang="ru-RU" dirty="0"/>
              <a:t>Метод извлечения КС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1C5FE42-DE99-4BC2-08E3-00667A52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8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3FA1EDA-7F01-CF18-3899-1447DA8553F2}"/>
              </a:ext>
            </a:extLst>
          </p:cNvPr>
          <p:cNvSpPr/>
          <p:nvPr/>
        </p:nvSpPr>
        <p:spPr>
          <a:xfrm>
            <a:off x="6239436" y="3617471"/>
            <a:ext cx="5236960" cy="30016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1">
                    <a:lumMod val="50000"/>
                  </a:schemeClr>
                </a:solidFill>
              </a:ln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0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DA3B1-32A7-077F-36CC-640F0BAC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48" y="0"/>
            <a:ext cx="11645503" cy="1325563"/>
          </a:xfrm>
        </p:spPr>
        <p:txBody>
          <a:bodyPr/>
          <a:lstStyle/>
          <a:p>
            <a:r>
              <a:rPr lang="ru-RU" dirty="0"/>
              <a:t>Подсчет оценки термина и выделение </a:t>
            </a:r>
            <a:r>
              <a:rPr lang="en-US" dirty="0"/>
              <a:t>N-</a:t>
            </a:r>
            <a:r>
              <a:rPr lang="ru-RU" dirty="0"/>
              <a:t>грамм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EFF87C-ED1A-4179-CD1D-76F7F886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0E592D-B8D7-44F4-2BE4-8DCED0DB1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25" y="1116785"/>
            <a:ext cx="4485142" cy="4973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76BA7B-84FE-0C47-186B-DA09D0414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500" y="1116784"/>
            <a:ext cx="4704265" cy="4355761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D02C0D-65EA-CE03-C252-2530DD328B79}"/>
              </a:ext>
            </a:extLst>
          </p:cNvPr>
          <p:cNvSpPr/>
          <p:nvPr/>
        </p:nvSpPr>
        <p:spPr>
          <a:xfrm>
            <a:off x="3747247" y="969818"/>
            <a:ext cx="7661971" cy="51199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388F5-2DD3-764E-CBEA-586C9B882B0A}"/>
              </a:ext>
            </a:extLst>
          </p:cNvPr>
          <p:cNvSpPr txBox="1"/>
          <p:nvPr/>
        </p:nvSpPr>
        <p:spPr>
          <a:xfrm>
            <a:off x="273248" y="6244516"/>
            <a:ext cx="1123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*</a:t>
            </a:r>
            <a:r>
              <a:rPr lang="en-US" sz="1400" dirty="0" err="1">
                <a:latin typeface="+mj-lt"/>
              </a:rPr>
              <a:t>w_case</a:t>
            </a:r>
            <a:r>
              <a:rPr lang="en-US" sz="1400" dirty="0">
                <a:latin typeface="+mj-lt"/>
              </a:rPr>
              <a:t> –</a:t>
            </a:r>
            <a:r>
              <a:rPr lang="ru-RU" sz="1400" dirty="0">
                <a:latin typeface="+mj-lt"/>
              </a:rPr>
              <a:t> вес</a:t>
            </a:r>
            <a:r>
              <a:rPr lang="en-US" sz="1400" dirty="0">
                <a:latin typeface="+mj-lt"/>
              </a:rPr>
              <a:t> </a:t>
            </a:r>
            <a:r>
              <a:rPr lang="ru-RU" sz="1400" dirty="0">
                <a:latin typeface="+mj-lt"/>
              </a:rPr>
              <a:t>связанный с регистром термина, </a:t>
            </a:r>
            <a:r>
              <a:rPr lang="en-US" sz="1400" dirty="0" err="1">
                <a:latin typeface="+mj-lt"/>
              </a:rPr>
              <a:t>w_pose</a:t>
            </a:r>
            <a:r>
              <a:rPr lang="en-US" sz="1400" dirty="0">
                <a:latin typeface="+mj-lt"/>
              </a:rPr>
              <a:t> – </a:t>
            </a:r>
            <a:r>
              <a:rPr lang="ru-RU" sz="1400" dirty="0">
                <a:latin typeface="+mj-lt"/>
              </a:rPr>
              <a:t>вес связанный с позицией в тексте, </a:t>
            </a:r>
            <a:r>
              <a:rPr lang="en-US" sz="1400" dirty="0" err="1">
                <a:latin typeface="+mj-lt"/>
              </a:rPr>
              <a:t>w_spread</a:t>
            </a:r>
            <a:r>
              <a:rPr lang="en-US" sz="1400" dirty="0">
                <a:latin typeface="+mj-lt"/>
              </a:rPr>
              <a:t> – </a:t>
            </a:r>
            <a:r>
              <a:rPr lang="ru-RU" sz="1400" dirty="0">
                <a:latin typeface="+mj-lt"/>
              </a:rPr>
              <a:t>вес связанный с </a:t>
            </a:r>
            <a:r>
              <a:rPr lang="ru-RU" sz="1400" dirty="0" err="1">
                <a:latin typeface="+mj-lt"/>
              </a:rPr>
              <a:t>рапспространением</a:t>
            </a:r>
            <a:r>
              <a:rPr lang="ru-RU" sz="1400" dirty="0">
                <a:latin typeface="+mj-lt"/>
              </a:rPr>
              <a:t> термина, </a:t>
            </a:r>
            <a:r>
              <a:rPr lang="en-US" sz="1400" dirty="0" err="1">
                <a:latin typeface="+mj-lt"/>
              </a:rPr>
              <a:t>w_rel</a:t>
            </a:r>
            <a:r>
              <a:rPr lang="en-US" sz="1400" dirty="0">
                <a:latin typeface="+mj-lt"/>
              </a:rPr>
              <a:t> – </a:t>
            </a:r>
            <a:r>
              <a:rPr lang="ru-RU" sz="1400" dirty="0">
                <a:latin typeface="+mj-lt"/>
              </a:rPr>
              <a:t>вес показывающий связь термина с контекстом, </a:t>
            </a:r>
            <a:r>
              <a:rPr lang="en-US" sz="1400" dirty="0" err="1">
                <a:latin typeface="+mj-lt"/>
              </a:rPr>
              <a:t>w_freq</a:t>
            </a:r>
            <a:r>
              <a:rPr lang="en-US" sz="1400" dirty="0">
                <a:latin typeface="+mj-lt"/>
              </a:rPr>
              <a:t> – </a:t>
            </a:r>
            <a:r>
              <a:rPr lang="ru-RU" sz="1400" dirty="0">
                <a:latin typeface="+mj-lt"/>
              </a:rPr>
              <a:t>вес корректирующий частоту</a:t>
            </a:r>
          </a:p>
        </p:txBody>
      </p:sp>
    </p:spTree>
    <p:extLst>
      <p:ext uri="{BB962C8B-B14F-4D97-AF65-F5344CB8AC3E}">
        <p14:creationId xmlns:p14="http://schemas.microsoft.com/office/powerpoint/2010/main" val="31407871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584</Words>
  <Application>Microsoft Office PowerPoint</Application>
  <PresentationFormat>Широкоэкранный</PresentationFormat>
  <Paragraphs>149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TimesNewRomanPSMT</vt:lpstr>
      <vt:lpstr>Тема Office</vt:lpstr>
      <vt:lpstr>Презентация PowerPoint</vt:lpstr>
      <vt:lpstr>Значимость темы</vt:lpstr>
      <vt:lpstr>Цель и задачи</vt:lpstr>
      <vt:lpstr>Презентация PowerPoint</vt:lpstr>
      <vt:lpstr>Статистические методы выделения КС</vt:lpstr>
      <vt:lpstr>N-граммы</vt:lpstr>
      <vt:lpstr>Постановка задачи</vt:lpstr>
      <vt:lpstr>Метод извлечения КС</vt:lpstr>
      <vt:lpstr>Подсчет оценки термина и выделение N-грамм</vt:lpstr>
      <vt:lpstr>Структура ПО</vt:lpstr>
      <vt:lpstr>Характеристики метода</vt:lpstr>
      <vt:lpstr>Визуализация эксперимента</vt:lpstr>
      <vt:lpstr>Средние значения критериев</vt:lpstr>
      <vt:lpstr>Исследование влияния n-грамм на результ работы метода</vt:lpstr>
      <vt:lpstr>Выделенные КС при использовании различных n-грамм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Bezzubik</dc:creator>
  <cp:lastModifiedBy>Bezzubik</cp:lastModifiedBy>
  <cp:revision>61</cp:revision>
  <dcterms:created xsi:type="dcterms:W3CDTF">2022-06-02T14:53:35Z</dcterms:created>
  <dcterms:modified xsi:type="dcterms:W3CDTF">2022-06-06T16:33:10Z</dcterms:modified>
</cp:coreProperties>
</file>