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18" d="100"/>
          <a:sy n="118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EB7AE-A60B-4E62-8937-AAC20BEFDAF1}" type="datetimeFigureOut">
              <a:rPr lang="ru-RU"/>
              <a:t>31.03.2017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95A0-DF74-4B6D-B16E-1F681DBAAAB9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2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9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3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9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5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4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95A0-DF74-4B6D-B16E-1F681DBAAAB9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2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>
                <a:latin typeface="Times New Roman"/>
              </a:rPr>
              <a:t>Метод эмоционального</a:t>
            </a:r>
            <a:r>
              <a:rPr lang="ru-RU" sz="4800" dirty="0">
                <a:latin typeface="Times New Roman"/>
              </a:rPr>
              <a:t> состояния человека по речи</a:t>
            </a: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9509" y="3600450"/>
            <a:ext cx="10550525" cy="2269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Times New Roman"/>
              </a:rPr>
              <a:t>Квалификационная работа бакалавра</a:t>
            </a:r>
          </a:p>
          <a:p>
            <a:endParaRPr lang="ru-RU" sz="3200" dirty="0">
              <a:latin typeface="Times New Roman"/>
            </a:endParaRPr>
          </a:p>
          <a:p>
            <a:pPr algn="l"/>
            <a:r>
              <a:rPr lang="ru-RU" dirty="0">
                <a:latin typeface="Times New Roman"/>
              </a:rPr>
              <a:t>Студент: Титов Артем Владимирович</a:t>
            </a:r>
            <a:br>
              <a:rPr lang="ru-RU" dirty="0">
                <a:latin typeface="Times New Roman"/>
              </a:rPr>
            </a:br>
            <a:r>
              <a:rPr lang="ru-RU" dirty="0">
                <a:latin typeface="Times New Roman"/>
              </a:rPr>
              <a:t>Научный руководитель: к.т.н., доцент Барышникова Марина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Calibri Light"/>
              </a:rPr>
              <a:t>Сферы применения</a:t>
            </a:r>
            <a:endParaRPr lang="ru-RU" sz="3200" dirty="0"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libri"/>
              </a:rPr>
              <a:t>Где используется:</a:t>
            </a:r>
            <a:endParaRPr lang="ru-RU" dirty="0">
              <a:latin typeface="Calibri"/>
            </a:endParaRPr>
          </a:p>
          <a:p>
            <a:r>
              <a:rPr lang="ru-RU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-центры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Диалоговые системы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Робототехника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Видео игры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alibri"/>
            </a:endParaRPr>
          </a:p>
          <a:p>
            <a:endParaRPr lang="ru-RU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3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Сравнение алгоритмов классификации</a:t>
            </a:r>
            <a:endParaRPr lang="ru-RU" sz="3200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04844"/>
              </p:ext>
            </p:extLst>
          </p:nvPr>
        </p:nvGraphicFramePr>
        <p:xfrm>
          <a:off x="838200" y="1825625"/>
          <a:ext cx="9982201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1381721484"/>
                    </a:ext>
                  </a:extLst>
                </a:gridCol>
                <a:gridCol w="6477001">
                  <a:extLst>
                    <a:ext uri="{9D8B030D-6E8A-4147-A177-3AD203B41FA5}">
                      <a16:colId xmlns:a16="http://schemas.microsoft.com/office/drawing/2014/main" xmlns="" val="151936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04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Gaussian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Mixture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Показывает высокое качество классификации и хорошо работает только со спектральными признаками. Один из весомых недостатков - хорошо работает лишь на объемных выборках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34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Hidden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Markov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Еще одна статистическая </a:t>
                      </a:r>
                      <a:r>
                        <a:rPr lang="ru-RU" dirty="0" err="1"/>
                        <a:t>модель,которая</a:t>
                      </a:r>
                      <a:r>
                        <a:rPr lang="ru-RU" dirty="0"/>
                        <a:t> также позволяет достигать высокого качества классификации но с использованием </a:t>
                      </a:r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просодических признаков</a:t>
                      </a:r>
                    </a:p>
                    <a:p>
                      <a:pPr algn="just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61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Artificial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neural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Как правило быстрее чем GMM и </a:t>
                      </a:r>
                      <a:r>
                        <a:rPr lang="ru-RU" dirty="0" err="1"/>
                        <a:t>HMM,но</a:t>
                      </a:r>
                      <a:r>
                        <a:rPr lang="ru-RU" dirty="0"/>
                        <a:t> в ущерб качеству классификации (качество редко выше 65-75%).Однако, может показывать хорошее качество в комбинации с другими алгоритмами.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5336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 dirty="0" err="1"/>
                        <a:t>Support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vector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Хорошо изученный алгоритм, который показывает очень высокое качество </a:t>
                      </a:r>
                      <a:r>
                        <a:rPr lang="ru-RU" dirty="0" err="1"/>
                        <a:t>классификации.Хорошо</a:t>
                      </a:r>
                      <a:r>
                        <a:rPr lang="ru-RU" dirty="0"/>
                        <a:t> применим со спектральными признаками.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323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3688"/>
            <a:ext cx="10515600" cy="1072361"/>
          </a:xfrm>
        </p:spPr>
        <p:txBody>
          <a:bodyPr>
            <a:normAutofit/>
          </a:bodyPr>
          <a:lstStyle/>
          <a:p>
            <a:r>
              <a:rPr lang="ru-RU" sz="3200" dirty="0"/>
              <a:t>Выбор метода</a:t>
            </a:r>
            <a:endParaRPr lang="ru-RU" sz="3200" dirty="0"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libri"/>
              </a:rPr>
              <a:t>Трудность выбора алгоритма заключается в том, что успех алгоритма может зависеть от:</a:t>
            </a:r>
          </a:p>
          <a:p>
            <a:r>
              <a:rPr lang="ru-RU" sz="1800" dirty="0">
                <a:solidFill>
                  <a:srgbClr val="000000"/>
                </a:solidFill>
                <a:latin typeface="Calibri"/>
              </a:rPr>
              <a:t>конкретной выборки</a:t>
            </a:r>
          </a:p>
          <a:p>
            <a:r>
              <a:rPr lang="ru-RU" sz="1800" dirty="0">
                <a:solidFill>
                  <a:srgbClr val="000000"/>
                </a:solidFill>
                <a:latin typeface="Calibri"/>
              </a:rPr>
              <a:t>типа признаков</a:t>
            </a:r>
          </a:p>
          <a:p>
            <a:r>
              <a:rPr lang="ru-RU" sz="1800" dirty="0">
                <a:solidFill>
                  <a:srgbClr val="000000"/>
                </a:solidFill>
                <a:latin typeface="Calibri"/>
              </a:rPr>
              <a:t>конкретных эмоций (т.е. одни алгоритмы лучше распознают грусть, в то время как другие - радость)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libri"/>
              </a:rPr>
              <a:t>Решение данной проблемы заключается в использовании композиции алгоритмов.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libri"/>
              </a:rPr>
              <a:t>Способы совмещения достоинств различных алгоритмов в одной модели:</a:t>
            </a:r>
          </a:p>
          <a:p>
            <a:r>
              <a:rPr lang="ru-RU" sz="1800" dirty="0">
                <a:solidFill>
                  <a:srgbClr val="000000"/>
                </a:solidFill>
                <a:latin typeface="Calibri"/>
              </a:rPr>
              <a:t>Использование мета модели (например дерева решений)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Calibri"/>
              </a:rPr>
              <a:t>Стекинг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libri"/>
              </a:rPr>
              <a:t>Проблема </a:t>
            </a:r>
            <a:r>
              <a:rPr lang="ru-RU" sz="1800" dirty="0" err="1">
                <a:solidFill>
                  <a:srgbClr val="000000"/>
                </a:solidFill>
                <a:latin typeface="Calibri"/>
              </a:rPr>
              <a:t>стекинга</a:t>
            </a:r>
            <a:r>
              <a:rPr lang="ru-RU" sz="1800" dirty="0">
                <a:solidFill>
                  <a:srgbClr val="000000"/>
                </a:solidFill>
                <a:latin typeface="Calibri"/>
              </a:rPr>
              <a:t> - необходимость большой выборки </a:t>
            </a:r>
            <a:r>
              <a:rPr lang="ru-RU" sz="2400" dirty="0">
                <a:solidFill>
                  <a:srgbClr val="333333"/>
                </a:solidFill>
                <a:latin typeface="Arial"/>
              </a:rPr>
              <a:t>⇒</a:t>
            </a:r>
            <a:r>
              <a:rPr lang="ru-RU" sz="1800" dirty="0">
                <a:solidFill>
                  <a:srgbClr val="333333"/>
                </a:solidFill>
                <a:latin typeface="Arial"/>
              </a:rPr>
              <a:t> использование мета 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32790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517" y="123825"/>
            <a:ext cx="10515600" cy="964853"/>
          </a:xfrm>
        </p:spPr>
        <p:txBody>
          <a:bodyPr>
            <a:normAutofit/>
          </a:bodyPr>
          <a:lstStyle/>
          <a:p>
            <a:r>
              <a:rPr lang="ru-RU" sz="3200" dirty="0"/>
              <a:t>Анализ существующих программных продуктов</a:t>
            </a:r>
            <a:endParaRPr lang="ru-RU" sz="3200" dirty="0">
              <a:latin typeface="Calibri Light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98228"/>
              </p:ext>
            </p:extLst>
          </p:nvPr>
        </p:nvGraphicFramePr>
        <p:xfrm>
          <a:off x="1038416" y="1533525"/>
          <a:ext cx="10134550" cy="3631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412">
                  <a:extLst>
                    <a:ext uri="{9D8B030D-6E8A-4147-A177-3AD203B41FA5}">
                      <a16:colId xmlns:a16="http://schemas.microsoft.com/office/drawing/2014/main" xmlns="" val="1404547690"/>
                    </a:ext>
                  </a:extLst>
                </a:gridCol>
                <a:gridCol w="3038623">
                  <a:extLst>
                    <a:ext uri="{9D8B030D-6E8A-4147-A177-3AD203B41FA5}">
                      <a16:colId xmlns:a16="http://schemas.microsoft.com/office/drawing/2014/main" xmlns="" val="564252602"/>
                    </a:ext>
                  </a:extLst>
                </a:gridCol>
                <a:gridCol w="3334650">
                  <a:extLst>
                    <a:ext uri="{9D8B030D-6E8A-4147-A177-3AD203B41FA5}">
                      <a16:colId xmlns:a16="http://schemas.microsoft.com/office/drawing/2014/main" xmlns="" val="4192843052"/>
                    </a:ext>
                  </a:extLst>
                </a:gridCol>
                <a:gridCol w="2437865">
                  <a:extLst>
                    <a:ext uri="{9D8B030D-6E8A-4147-A177-3AD203B41FA5}">
                      <a16:colId xmlns:a16="http://schemas.microsoft.com/office/drawing/2014/main" xmlns="" val="2531109819"/>
                    </a:ext>
                  </a:extLst>
                </a:gridCol>
              </a:tblGrid>
              <a:tr h="37019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Достоинства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5113650"/>
                  </a:ext>
                </a:extLst>
              </a:tr>
              <a:tr h="1357360">
                <a:tc>
                  <a:txBody>
                    <a:bodyPr/>
                    <a:lstStyle/>
                    <a:p>
                      <a:r>
                        <a:rPr lang="af-ZA" dirty="0"/>
                        <a:t>VOKATURI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45770" algn="just"/>
                      <a:r>
                        <a:rPr lang="ru-RU" sz="1400" dirty="0">
                          <a:latin typeface="Times New Roman"/>
                        </a:rPr>
                        <a:t>Библиотека для распознавания эмоций по голосу, написанная C и имеет</a:t>
                      </a:r>
                      <a:r>
                        <a:rPr lang="ru-RU" sz="1400" baseline="0" dirty="0">
                          <a:latin typeface="Times New Roman"/>
                        </a:rPr>
                        <a:t> обертку для </a:t>
                      </a:r>
                      <a:r>
                        <a:rPr lang="en-US" sz="1400" baseline="0" dirty="0">
                          <a:latin typeface="Times New Roman"/>
                        </a:rPr>
                        <a:t>Python</a:t>
                      </a:r>
                      <a:endParaRPr lang="ru-RU" sz="1400" dirty="0">
                        <a:latin typeface="Times New Roman"/>
                      </a:endParaRPr>
                    </a:p>
                    <a:p>
                      <a:pPr algn="just"/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1400" dirty="0">
                          <a:latin typeface="Times New Roman"/>
                        </a:rPr>
                        <a:t>Имеет бесплатную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open-source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версию библиотеки под лицензией GPL</a:t>
                      </a:r>
                    </a:p>
                    <a:p>
                      <a:pPr algn="just"/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Зависимость от конкретных языков программирования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algn="just"/>
                      <a:endParaRPr lang="en-US" sz="1400" dirty="0">
                        <a:latin typeface="Times New Roman"/>
                      </a:endParaRPr>
                    </a:p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Не</a:t>
                      </a:r>
                      <a:r>
                        <a:rPr lang="ru-RU" sz="1400" baseline="0" dirty="0">
                          <a:latin typeface="Times New Roman"/>
                        </a:rPr>
                        <a:t>высокое качество классификации</a:t>
                      </a:r>
                      <a:endParaRPr lang="ru-RU" sz="1400" dirty="0">
                        <a:latin typeface="Times New Roman"/>
                      </a:endParaRPr>
                    </a:p>
                    <a:p>
                      <a:pPr algn="just"/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603523"/>
                  </a:ext>
                </a:extLst>
              </a:tr>
              <a:tr h="1148534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Система автоматического контроля качества работы операторов от Центра Речевых Технологий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Точные</a:t>
                      </a:r>
                      <a:r>
                        <a:rPr lang="ru-RU" sz="1400" baseline="0" dirty="0">
                          <a:latin typeface="Times New Roman"/>
                        </a:rPr>
                        <a:t> характеристики как и достоинства неизвестны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Являются</a:t>
                      </a:r>
                      <a:r>
                        <a:rPr lang="ru-RU" sz="1400" baseline="0" dirty="0">
                          <a:latin typeface="Times New Roman"/>
                        </a:rPr>
                        <a:t> частью большого корпоративного продукта, нет доступа к конкретной технологии распознавания эмоций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4237576"/>
                  </a:ext>
                </a:extLst>
              </a:tr>
              <a:tr h="730887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Callyser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Callyser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- это система, разработанная для</a:t>
                      </a:r>
                      <a:r>
                        <a:rPr lang="ru-RU" sz="1400" kern="120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контроля над оператором 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call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-центра в реальном времени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-</a:t>
                      </a:r>
                      <a:r>
                        <a:rPr lang="en-US" sz="1400" dirty="0">
                          <a:latin typeface="Times New Roman"/>
                        </a:rPr>
                        <a:t>//-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/>
                        </a:rPr>
                        <a:t>-//-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84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853"/>
          </a:xfrm>
        </p:spPr>
        <p:txBody>
          <a:bodyPr>
            <a:normAutofit/>
          </a:bodyPr>
          <a:lstStyle/>
          <a:p>
            <a:r>
              <a:rPr lang="ru-RU" sz="3200" dirty="0"/>
              <a:t>Анализ существующих программных продуктов</a:t>
            </a:r>
            <a:endParaRPr lang="ru-RU" sz="3200" dirty="0">
              <a:latin typeface="Calibri Light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106541"/>
              </p:ext>
            </p:extLst>
          </p:nvPr>
        </p:nvGraphicFramePr>
        <p:xfrm>
          <a:off x="560709" y="1143000"/>
          <a:ext cx="11087097" cy="327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1404547690"/>
                    </a:ext>
                  </a:extLst>
                </a:gridCol>
                <a:gridCol w="3324223">
                  <a:extLst>
                    <a:ext uri="{9D8B030D-6E8A-4147-A177-3AD203B41FA5}">
                      <a16:colId xmlns:a16="http://schemas.microsoft.com/office/drawing/2014/main" xmlns="" val="564252602"/>
                    </a:ext>
                  </a:extLst>
                </a:gridCol>
                <a:gridCol w="3648074">
                  <a:extLst>
                    <a:ext uri="{9D8B030D-6E8A-4147-A177-3AD203B41FA5}">
                      <a16:colId xmlns:a16="http://schemas.microsoft.com/office/drawing/2014/main" xmlns="" val="419284305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531109819"/>
                    </a:ext>
                  </a:extLst>
                </a:gridCol>
              </a:tblGrid>
              <a:tr h="277684"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Достоинства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5113650"/>
                  </a:ext>
                </a:extLst>
              </a:tr>
              <a:tr h="2912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Beyond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Verbal</a:t>
                      </a:r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Сервис для распознавания эмоций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Объемная база данных 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Доступ к технологии распознавания эмоций на основе REST API, что позволяет абстрагироваться от конкретного языка программирования;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Поддержка более 10 различных основных типов эмоциональных состояний и некоторых смежных подтипов;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Возможность распознавания эмоций в реальном времени;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Наличие хорошей и объемной документации c обилием примеров.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Платный доступ к API</a:t>
                      </a:r>
                    </a:p>
                    <a:p>
                      <a:pPr algn="just"/>
                      <a:endParaRPr lang="ru-RU" sz="1400" dirty="0">
                        <a:latin typeface="Times New Roman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Поддержка преимущественно английского языка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Times New Roman"/>
                        </a:rPr>
                        <a:t>Минимальная длительность аудиозаписи - 13 секунд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31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42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Calibri Light"/>
              </a:rPr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Цели - написание программного обеспечения для распознавания эмоционального состояния человека по речи</a:t>
            </a:r>
            <a:endParaRPr lang="ru-RU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libri"/>
              </a:rPr>
              <a:t>Задачи: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анализ существующих методов решения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разработка ПО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тестирование и документирование разработанного ПО</a:t>
            </a:r>
          </a:p>
        </p:txBody>
      </p:sp>
    </p:spTree>
    <p:extLst>
      <p:ext uri="{BB962C8B-B14F-4D97-AF65-F5344CB8AC3E}">
        <p14:creationId xmlns:p14="http://schemas.microsoft.com/office/powerpoint/2010/main" val="2195762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318</Words>
  <Application>Microsoft Office PowerPoint</Application>
  <PresentationFormat>Произвольный</PresentationFormat>
  <Paragraphs>82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Метод эмоционального состояния человека по речи </vt:lpstr>
      <vt:lpstr>Сферы применения</vt:lpstr>
      <vt:lpstr>Сравнение алгоритмов классификации</vt:lpstr>
      <vt:lpstr>Выбор метода</vt:lpstr>
      <vt:lpstr>Анализ существующих программных продуктов</vt:lpstr>
      <vt:lpstr>Анализ существующих программных продуктов</vt:lpstr>
      <vt:lpstr>Цели и 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эмоционального состояния человека по речи</dc:title>
  <dc:creator>baryshnikova</dc:creator>
  <cp:lastModifiedBy>baryshnikova</cp:lastModifiedBy>
  <cp:revision>47</cp:revision>
  <dcterms:created xsi:type="dcterms:W3CDTF">2012-07-30T23:42:41Z</dcterms:created>
  <dcterms:modified xsi:type="dcterms:W3CDTF">2017-03-31T10:22:56Z</dcterms:modified>
</cp:coreProperties>
</file>