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75" r:id="rId7"/>
    <p:sldId id="265" r:id="rId8"/>
    <p:sldId id="266" r:id="rId9"/>
    <p:sldId id="270" r:id="rId10"/>
    <p:sldId id="271" r:id="rId11"/>
    <p:sldId id="273" r:id="rId12"/>
    <p:sldId id="263" r:id="rId13"/>
    <p:sldId id="268" r:id="rId14"/>
    <p:sldId id="272" r:id="rId15"/>
    <p:sldId id="274" r:id="rId16"/>
    <p:sldId id="277" r:id="rId17"/>
    <p:sldId id="278" r:id="rId18"/>
    <p:sldId id="279" r:id="rId19"/>
    <p:sldId id="269" r:id="rId20"/>
    <p:sldId id="26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zzubik" initials="B" lastIdx="1" clrIdx="0">
    <p:extLst>
      <p:ext uri="{19B8F6BF-5375-455C-9EA6-DF929625EA0E}">
        <p15:presenceInfo xmlns:p15="http://schemas.microsoft.com/office/powerpoint/2012/main" userId="Bezzub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5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0CBD-59DF-4965-82D4-97E7AA9063A7}" type="datetimeFigureOut">
              <a:rPr lang="ru-RU" smtClean="0"/>
              <a:t>пт 03.06.22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306C-3FDA-4EE2-A7BF-9E61774CA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7F4A-45FB-B228-75DE-DE397D57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0D4C-E7AD-6B27-D647-CADB6E36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304E0-A855-AF55-0748-7B42F4F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1DB-58A5-4090-9CF7-EA9E03E3015F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91262-9B66-E7F7-F792-664FA13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64006-510D-BFCD-1DF8-4F3EB0B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124B-2064-F7A9-680C-B43276E4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3B3E0-8B9D-599A-AEFF-2D237928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3B72D-AD04-FC32-6525-A8714AB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6F9-C5ED-4839-AE63-6DD1DB814A45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A3276-65EE-FB8D-2E94-3EA70CB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AAD39-858B-74DD-0525-3CA92D4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CC3407-D194-87AB-BAC1-5D206890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DAF6A-CEC3-1988-1B5A-F306C48A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FA467-9839-D302-883A-5BF21784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1B71-981E-4FE9-84DC-A2415D4CAD14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A30D1-CE07-0315-3890-45FADF89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0771-8719-D808-FB60-B371540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B34A-83DB-D9D5-CADD-EA918A0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A2066-AA64-8CDF-C8AD-5888028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64FBE-DE80-2E9E-A4AB-2C45C910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5753-1063-4B28-84C1-E460FEE6A540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339E3-7AF2-95AD-67E5-F3BDD4A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5688D-30F7-8122-6703-A6EDFFE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BC02-D031-5803-63D7-906300D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0D025-AA4E-79EF-024A-8673822B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D53A1-8FE1-710F-9190-B9B0F5E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96B2-7C35-4E34-8CEC-C66BBA3094DE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4DEA5-3E3C-F5FB-8589-B6057AC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8DB24-B2B0-12C7-B5C6-8191CEB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9A63B-DE59-9E9D-2B00-6A9B9E6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1F17-A9C7-A8DC-A46D-12619F28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C4996-D717-CA7B-99F3-6ED6660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D0DC1-308A-071D-ABCF-0F51C8F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7BC-C6A3-4A16-B529-183190D9233C}" type="datetime1">
              <a:rPr lang="ru-RU" smtClean="0"/>
              <a:t>пт 03.06.22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D5E7F-7D5F-3089-FD4E-4B9A77E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E56B9-334B-33B7-A492-BA8E790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2C8D5-8235-E9C6-B210-20A764C2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3899B-9C56-0C2C-F44A-A271680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FEAA9-D9C9-16B0-71E1-2BC4BF7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60362-C63E-1263-101D-CCF0C9E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C47211-49DB-C6D8-6D9F-DC204823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EAB53-B00E-F0F1-D5A4-DE27A38E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37A2-6E6A-41D6-B4D9-5F4C8E0F2524}" type="datetime1">
              <a:rPr lang="ru-RU" smtClean="0"/>
              <a:t>пт 03.06.22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9E6F1-981C-8B62-0F56-E405656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B2A0-DD90-C412-1368-88A2811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2A60-4E35-B862-6AD2-1B51FE7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785E3A-957D-5A68-0977-4AA03BC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5484-B19E-45DA-92ED-2A77837E127D}" type="datetime1">
              <a:rPr lang="ru-RU" smtClean="0"/>
              <a:t>пт 03.06.22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18FCB-729A-D7F2-27E5-98BA085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B8A0A-46B2-936E-E682-2646FA3A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9D8E3-A228-BF0E-433A-491E95F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3084-1FCD-4FB8-BD5D-89578943CAF6}" type="datetime1">
              <a:rPr lang="ru-RU" smtClean="0"/>
              <a:t>пт 03.06.22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904F47-12F2-FFE4-0936-18D1A0D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71EFF-754D-1B6C-382A-F11FC7F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2A30B-BB06-56F1-57C3-84E0E235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9DFB-63BF-FEC0-994C-1462C87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940D8-E249-D554-916C-835ABA52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5290B-FCA9-EEF2-C451-A91543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22D-64B1-41FE-A40F-8F2461367E83}" type="datetime1">
              <a:rPr lang="ru-RU" smtClean="0"/>
              <a:t>пт 03.06.22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D15C14-19F4-FCFE-EA9D-2D617EB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409C-FD43-7B64-CCC4-85AC4CA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273-05B1-82F3-9D9E-36475ECD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95043-201D-EAA7-A338-ED2570F6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B9577-3AFB-7E2A-729B-1DD7A679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EB46-17E4-2315-C530-E635785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769E-E4F5-48B3-A373-F3FCEDFBC903}" type="datetime1">
              <a:rPr lang="ru-RU" smtClean="0"/>
              <a:t>пт 03.06.22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EE6D5-CB3C-8052-62CC-7A3037E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086A83-9FC1-9FBE-FA19-3267B98D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9ED-744D-C294-7F76-20CA00F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E413-0B25-F1AD-3D32-9721BFB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65A8A-FE69-E0F6-151A-60F47807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B8F5-48C8-47E4-B573-3E1A44302230}" type="datetime1">
              <a:rPr lang="ru-RU" smtClean="0"/>
              <a:t>пт 03.06.22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B3C70-DBC3-96A7-4834-8798CA87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71C9-F053-95DB-0E93-011EBC8E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identifikatsiya-lichnosti-po-fraktalnoy-razmernosti-otpechatkov-paltsev-i-sistemy-kontrolya-i-upravleniya-dostupom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65A4F-894E-E000-04DB-509D21F5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5974"/>
            <a:ext cx="9144000" cy="78334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извлеченье ключевых слов и словосочетаний из электронных документов на русском языке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F019858-884A-48F5-CBB3-7DA88CE41887}"/>
              </a:ext>
            </a:extLst>
          </p:cNvPr>
          <p:cNvSpPr txBox="1">
            <a:spLocks/>
          </p:cNvSpPr>
          <p:nvPr/>
        </p:nvSpPr>
        <p:spPr>
          <a:xfrm>
            <a:off x="193962" y="3930204"/>
            <a:ext cx="9144000" cy="88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Барышников Марина Юрьевна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FF4C67-EC2C-9CF1-A4A4-DB9A1928D971}"/>
              </a:ext>
            </a:extLst>
          </p:cNvPr>
          <p:cNvSpPr txBox="1">
            <a:spLocks/>
          </p:cNvSpPr>
          <p:nvPr/>
        </p:nvSpPr>
        <p:spPr>
          <a:xfrm>
            <a:off x="4930239" y="6151416"/>
            <a:ext cx="2331522" cy="4205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10162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DA3B1-32A7-077F-36CC-640F0BA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Подсчет оценки термина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46188F-B857-88C5-6369-AB4DC828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99" y="1690688"/>
            <a:ext cx="6175101" cy="408949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FF87C-ED1A-4179-CD1D-76F7F88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10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015911-B5D8-8C3D-88CA-04176332095A}"/>
              </a:ext>
            </a:extLst>
          </p:cNvPr>
          <p:cNvSpPr/>
          <p:nvPr/>
        </p:nvSpPr>
        <p:spPr>
          <a:xfrm>
            <a:off x="6604000" y="2713318"/>
            <a:ext cx="2241176" cy="306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8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249E9-DBF4-D0C3-C0B4-38F85F55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н-грамм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AEFC0F1-5F99-9365-7437-A9046571D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20" y="1780102"/>
            <a:ext cx="4157160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4C013-3DB0-B0AD-7318-55B4B124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11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983EFB-9C15-1359-8098-1407F2BCE73E}"/>
              </a:ext>
            </a:extLst>
          </p:cNvPr>
          <p:cNvSpPr/>
          <p:nvPr/>
        </p:nvSpPr>
        <p:spPr>
          <a:xfrm>
            <a:off x="3679881" y="1690688"/>
            <a:ext cx="4984376" cy="464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7F1BA-4F2A-A02A-1D7E-54DAE9D657F0}"/>
              </a:ext>
            </a:extLst>
          </p:cNvPr>
          <p:cNvSpPr txBox="1"/>
          <p:nvPr/>
        </p:nvSpPr>
        <p:spPr>
          <a:xfrm>
            <a:off x="1816847" y="3364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181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9C164-617E-2B1F-DDE8-6E2733F4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852E7-AAF8-8428-32BC-A6C2860B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При проектировании использовался шаблон  </a:t>
            </a:r>
            <a:r>
              <a:rPr lang="en-US" sz="2400" dirty="0">
                <a:latin typeface="+mj-lt"/>
              </a:rPr>
              <a:t>MVC – </a:t>
            </a:r>
            <a:r>
              <a:rPr lang="ru-RU" sz="2400" dirty="0">
                <a:latin typeface="+mj-lt"/>
              </a:rPr>
              <a:t>Модель-представление</a:t>
            </a:r>
            <a:r>
              <a:rPr lang="en-US" sz="2400" dirty="0">
                <a:latin typeface="+mj-lt"/>
              </a:rPr>
              <a:t>-</a:t>
            </a:r>
            <a:r>
              <a:rPr lang="ru-RU" sz="2400" dirty="0">
                <a:latin typeface="+mj-lt"/>
              </a:rPr>
              <a:t>контролер</a:t>
            </a: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Модель - это компонента отвечающая за предоставление данных конкретным элементам системы</a:t>
            </a:r>
          </a:p>
          <a:p>
            <a:r>
              <a:rPr lang="ru-RU" sz="2400" dirty="0">
                <a:latin typeface="+mj-lt"/>
              </a:rPr>
              <a:t>представление - это отображение состояния внутренний системы</a:t>
            </a:r>
          </a:p>
          <a:p>
            <a:r>
              <a:rPr lang="ru-RU" sz="2400" dirty="0">
                <a:latin typeface="+mj-lt"/>
              </a:rPr>
              <a:t>Контроллер - это связующее звено между представлением и моделью, обрабатывает действия пользователя, полученные от представления и отдает команды модели.</a:t>
            </a: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CC742-0C04-F659-7474-51B3E878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5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1C09-41FB-EDEF-8772-0140389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архитектуры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69109B-47CD-BBEA-259E-6CC514E3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63" y="1945906"/>
            <a:ext cx="7355074" cy="4546969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F9E109-AC00-A52F-F359-158934A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828D-B112-33D2-D748-6696FAEF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FFD8056-94AB-11F4-C167-C983F333E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57825" cy="4860925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+mj-lt"/>
              </a:rPr>
              <a:t>Выборка:</a:t>
            </a:r>
          </a:p>
          <a:p>
            <a:pPr lvl="1"/>
            <a:r>
              <a:rPr lang="ru-RU" sz="2000" dirty="0">
                <a:latin typeface="+mj-lt"/>
              </a:rPr>
              <a:t>30 электронных документов</a:t>
            </a: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dirty="0">
                <a:latin typeface="+mj-lt"/>
              </a:rPr>
              <a:t>Критерии оценки</a:t>
            </a:r>
          </a:p>
          <a:p>
            <a:pPr lvl="1"/>
            <a:r>
              <a:rPr lang="ru-RU" sz="2000" dirty="0">
                <a:latin typeface="+mj-lt"/>
              </a:rPr>
              <a:t>Процент пересечения (1)</a:t>
            </a:r>
          </a:p>
          <a:p>
            <a:pPr lvl="1"/>
            <a:r>
              <a:rPr lang="ru-RU" sz="2000" dirty="0">
                <a:latin typeface="+mj-lt"/>
              </a:rPr>
              <a:t>Средний процент пересечения (2)</a:t>
            </a:r>
          </a:p>
          <a:p>
            <a:pPr lvl="1"/>
            <a:r>
              <a:rPr lang="ru-RU" sz="2000" dirty="0">
                <a:latin typeface="+mj-lt"/>
              </a:rPr>
              <a:t>Минимальный процент пересечения (3)</a:t>
            </a:r>
          </a:p>
          <a:p>
            <a:pPr lvl="1"/>
            <a:r>
              <a:rPr lang="ru-RU" sz="2000" dirty="0">
                <a:latin typeface="+mj-lt"/>
              </a:rPr>
              <a:t>Максимальный процент пересечения (4)</a:t>
            </a:r>
          </a:p>
          <a:p>
            <a:pPr lvl="1"/>
            <a:endParaRPr lang="ru-RU" sz="2000" dirty="0">
              <a:latin typeface="+mj-lt"/>
            </a:endParaRPr>
          </a:p>
          <a:p>
            <a:r>
              <a:rPr lang="ru-RU" sz="2400" dirty="0">
                <a:latin typeface="+mj-lt"/>
              </a:rPr>
              <a:t>Условия:</a:t>
            </a:r>
          </a:p>
          <a:p>
            <a:pPr lvl="1"/>
            <a:r>
              <a:rPr lang="ru-RU" sz="2000" dirty="0">
                <a:latin typeface="+mj-lt"/>
              </a:rPr>
              <a:t>Текс документа содержит в себе только одну тему</a:t>
            </a:r>
          </a:p>
          <a:p>
            <a:pPr lvl="1"/>
            <a:r>
              <a:rPr lang="ru-RU" sz="2000" dirty="0">
                <a:latin typeface="+mj-lt"/>
              </a:rPr>
              <a:t>Документ написан на русском языке</a:t>
            </a:r>
          </a:p>
          <a:p>
            <a:pPr lvl="1"/>
            <a:r>
              <a:rPr lang="ru-RU" sz="2000" dirty="0">
                <a:latin typeface="+mj-lt"/>
              </a:rPr>
              <a:t>Документы формата </a:t>
            </a:r>
            <a:r>
              <a:rPr lang="en-US" sz="2000" dirty="0">
                <a:latin typeface="+mj-lt"/>
              </a:rPr>
              <a:t>PDF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Должен содержать не менее 50 слов</a:t>
            </a:r>
          </a:p>
          <a:p>
            <a:pPr lvl="1"/>
            <a:endParaRPr lang="ru-RU" sz="2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𝑅</m:t>
                    </m:r>
                    <m:r>
                      <a:rPr lang="en-US" b="0" i="1" smtClean="0">
                        <a:latin typeface="+mj-lt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𝑑𝑜𝑐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𝑐𝑟𝑜𝑠𝑠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(1)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𝑚𝑖𝑑</m:t>
                        </m:r>
                      </m:sub>
                    </m:sSub>
                    <m:r>
                      <a:rPr lang="en-US" b="0" i="1" smtClean="0">
                        <a:latin typeface="+mj-lt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+mj-lt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+mj-lt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+mj-lt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𝑅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+mj-lt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(2)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+mj-lt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+mj-lt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+mj-lt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+mj-lt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+mj-lt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+mj-lt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+mj-lt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+mj-lt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latin typeface="+mj-lt"/>
                  </a:rPr>
                  <a:t>  (3)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𝑚𝑎𝑥</m:t>
                        </m:r>
                      </m:sub>
                    </m:sSub>
                    <m:r>
                      <a:rPr lang="en-US" b="0" i="0" smtClean="0">
                        <a:latin typeface="+mj-lt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+mj-lt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+mj-lt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+mj-lt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+mj-lt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+mj-lt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+mj-lt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+mj-lt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latin typeface="+mj-lt"/>
                  </a:rPr>
                  <a:t>  (4)</a:t>
                </a:r>
              </a:p>
            </p:txBody>
          </p:sp>
        </mc:Choice>
        <mc:Fallback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FD424FA-8E97-85DE-2BD1-9AAF8D24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7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657124DE-E132-FCDC-0BD2-383CCAC24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128"/>
            <a:ext cx="10839450" cy="498948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FC14-9E51-17E9-5B21-C771F403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другими алгоритмами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A8792-F28C-21D1-4A2D-0FB1D7A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9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8A737-B8F5-A4B0-1353-CDB7B59A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D0CAF0-D958-6CDD-0935-9125F80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5833081-6A83-A245-7DE3-3995D9BDC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45486"/>
              </p:ext>
            </p:extLst>
          </p:nvPr>
        </p:nvGraphicFramePr>
        <p:xfrm>
          <a:off x="838200" y="2638823"/>
          <a:ext cx="10652168" cy="2769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1979">
                  <a:extLst>
                    <a:ext uri="{9D8B030D-6E8A-4147-A177-3AD203B41FA5}">
                      <a16:colId xmlns:a16="http://schemas.microsoft.com/office/drawing/2014/main" val="2263731447"/>
                    </a:ext>
                  </a:extLst>
                </a:gridCol>
                <a:gridCol w="1514105">
                  <a:extLst>
                    <a:ext uri="{9D8B030D-6E8A-4147-A177-3AD203B41FA5}">
                      <a16:colId xmlns:a16="http://schemas.microsoft.com/office/drawing/2014/main" val="1769883018"/>
                    </a:ext>
                  </a:extLst>
                </a:gridCol>
                <a:gridCol w="2663042">
                  <a:extLst>
                    <a:ext uri="{9D8B030D-6E8A-4147-A177-3AD203B41FA5}">
                      <a16:colId xmlns:a16="http://schemas.microsoft.com/office/drawing/2014/main" val="1258743605"/>
                    </a:ext>
                  </a:extLst>
                </a:gridCol>
                <a:gridCol w="2663042">
                  <a:extLst>
                    <a:ext uri="{9D8B030D-6E8A-4147-A177-3AD203B41FA5}">
                      <a16:colId xmlns:a16="http://schemas.microsoft.com/office/drawing/2014/main" val="372106726"/>
                    </a:ext>
                  </a:extLst>
                </a:gridCol>
              </a:tblGrid>
              <a:tr h="585987">
                <a:tc>
                  <a:txBody>
                    <a:bodyPr/>
                    <a:lstStyle/>
                    <a:p>
                      <a:r>
                        <a:rPr lang="ru-RU" dirty="0"/>
                        <a:t>Метрики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Yake</a:t>
                      </a:r>
                      <a:r>
                        <a:rPr lang="en-US" dirty="0"/>
                        <a:t>(mod)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Textrank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Rake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34813"/>
                  </a:ext>
                </a:extLst>
              </a:tr>
              <a:tr h="101143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Максимальный </a:t>
                      </a:r>
                      <a:r>
                        <a:rPr lang="en-US" dirty="0"/>
                        <a:t>% </a:t>
                      </a:r>
                      <a:r>
                        <a:rPr lang="ru-RU" dirty="0"/>
                        <a:t>пересечения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295917"/>
                  </a:ext>
                </a:extLst>
              </a:tr>
              <a:tr h="585987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Средний % пересечения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745523"/>
                  </a:ext>
                </a:extLst>
              </a:tr>
              <a:tr h="585987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Минимальный % пересечения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0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7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3E72-BAFC-F454-5B33-34DE962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н-грамм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20C32-EEF7-DF2A-4A9A-5F76FA2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+mj-lt"/>
              </a:rPr>
              <a:t>Документ</a:t>
            </a:r>
            <a:r>
              <a:rPr lang="ru-RU" dirty="0">
                <a:latin typeface="+mj-lt"/>
              </a:rPr>
              <a:t>: Идентификация личности по фрактальной размерности отпечатков пальцев и системы контроля и управления доступом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b="1" dirty="0">
                <a:latin typeface="+mj-lt"/>
              </a:rPr>
              <a:t>Ссылка на документ</a:t>
            </a:r>
            <a:r>
              <a:rPr lang="ru-RU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https://cyberleninka.ru/article/n/identifikatsiya-lichnosti-po-fraktalnoy-razmernosti-otpechatkov-paltsev-i-sistemy-kontrolya-i-upravleniya-dostupom.pdf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Ключевые слова: </a:t>
            </a:r>
            <a:r>
              <a:rPr lang="ru-RU" dirty="0"/>
              <a:t>биометрия, отпечаток пальца, фрактал, фрактальная размерность, идентификация и аутентификация личности, СКУД.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B5D25-03A3-D7F2-D005-CAFAE126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3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8A0F-B661-5B45-34D2-566CD568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Результат работы алгоритма от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BBB7FA-A4B6-A75C-AF80-84A2B43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00" y="6356350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mtClean="0"/>
              <a:t>18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2587C60-E5B0-80F4-F82A-E38F72EA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8861"/>
            <a:ext cx="10515600" cy="167143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AC4DFC-F032-2CA6-1EBC-DFB7523C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860086"/>
            <a:ext cx="10515600" cy="17978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DBCC1-8326-8A31-9664-5A099F81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4687879"/>
            <a:ext cx="10515600" cy="20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7CAF3-23E1-C666-B1FF-062877B6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ACF70-5B18-69FF-E3FC-3CFB8776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процесс преобразование терминов к начальной форме</a:t>
            </a:r>
          </a:p>
          <a:p>
            <a:r>
              <a:rPr lang="ru-RU" dirty="0"/>
              <a:t>Добавить автоматическое определение языка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6D6C05-2553-0120-3B2B-810D0241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9E359-6258-ADFA-728F-A1D7B2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04900"/>
            <a:ext cx="11515725" cy="546735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ключевых слов (КС) и словосочетаний из электронного документа на русском языке.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извлечения КС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и изучение выбранного алгоритма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 решения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обеспечения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экспериментов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EA94EA-7F8B-793E-50A3-103D7A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E1D2DF-55CD-9A94-B7CA-A99AC1F2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37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FECDF-A234-7B8E-FE3A-61DA6E9E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D4487-08A7-0AA2-BE42-57790FEB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В результате выполнения работы поставленная цель была достигнута, а также были решены следующие задачи: 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Проведен анализ методов извлечения ключевых слов;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Отобран метод по выбранные </a:t>
            </a:r>
            <a:r>
              <a:rPr lang="ru-RU" sz="2000" dirty="0" err="1">
                <a:latin typeface="+mj-lt"/>
              </a:rPr>
              <a:t>критерями</a:t>
            </a:r>
            <a:r>
              <a:rPr lang="ru-RU" sz="2000" dirty="0">
                <a:latin typeface="+mj-lt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Проработана модификация;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Разработана архитектура ПО;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Выбраны инструменты реализации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Реализовано программное обеспечение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Проведено тестирование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+mj-lt"/>
              </a:rPr>
              <a:t>Проведены исследования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47DC94-71FA-BCDD-D323-ACBE26DF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1A90E-2082-9B3D-EFE7-88F55FD2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A91508A-E1C5-4959-627D-BD04278AE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89458"/>
              </p:ext>
            </p:extLst>
          </p:nvPr>
        </p:nvGraphicFramePr>
        <p:xfrm>
          <a:off x="838201" y="1690688"/>
          <a:ext cx="10515600" cy="4542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247">
                  <a:extLst>
                    <a:ext uri="{9D8B030D-6E8A-4147-A177-3AD203B41FA5}">
                      <a16:colId xmlns:a16="http://schemas.microsoft.com/office/drawing/2014/main" val="4236702535"/>
                    </a:ext>
                  </a:extLst>
                </a:gridCol>
                <a:gridCol w="2575073">
                  <a:extLst>
                    <a:ext uri="{9D8B030D-6E8A-4147-A177-3AD203B41FA5}">
                      <a16:colId xmlns:a16="http://schemas.microsoft.com/office/drawing/2014/main" val="1240935723"/>
                    </a:ext>
                  </a:extLst>
                </a:gridCol>
                <a:gridCol w="3602491">
                  <a:extLst>
                    <a:ext uri="{9D8B030D-6E8A-4147-A177-3AD203B41FA5}">
                      <a16:colId xmlns:a16="http://schemas.microsoft.com/office/drawing/2014/main" val="3061779129"/>
                    </a:ext>
                  </a:extLst>
                </a:gridCol>
                <a:gridCol w="2817789">
                  <a:extLst>
                    <a:ext uri="{9D8B030D-6E8A-4147-A177-3AD203B41FA5}">
                      <a16:colId xmlns:a16="http://schemas.microsoft.com/office/drawing/2014/main" val="2434346353"/>
                    </a:ext>
                  </a:extLst>
                </a:gridCol>
              </a:tblGrid>
              <a:tr h="906908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 обучению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Лингвистические ресурсы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Матаппарат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распозонования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27383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использует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Гибридный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504461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использует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Структурный</a:t>
                      </a:r>
                    </a:p>
                    <a:p>
                      <a:pPr algn="ctr"/>
                      <a:r>
                        <a:rPr lang="ru-RU" dirty="0"/>
                        <a:t>/</a:t>
                      </a:r>
                    </a:p>
                    <a:p>
                      <a:pPr algn="ctr"/>
                      <a:r>
                        <a:rPr lang="ru-RU" dirty="0" err="1"/>
                        <a:t>Графовый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504215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основе корпусов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Нейросетевой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69633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основе корпусов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Статистический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306841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C7BBE-2F3A-42C1-CC72-DE913E6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4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17DB-4A2C-A37E-0E18-3917B6E2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872AA-1208-9013-C59B-B149598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E853440C-D45F-A23F-E38E-4DE0FD43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714691"/>
              </p:ext>
            </p:extLst>
          </p:nvPr>
        </p:nvGraphicFramePr>
        <p:xfrm>
          <a:off x="838199" y="1755094"/>
          <a:ext cx="10601324" cy="4498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331">
                  <a:extLst>
                    <a:ext uri="{9D8B030D-6E8A-4147-A177-3AD203B41FA5}">
                      <a16:colId xmlns:a16="http://schemas.microsoft.com/office/drawing/2014/main" val="1923636937"/>
                    </a:ext>
                  </a:extLst>
                </a:gridCol>
                <a:gridCol w="2650331">
                  <a:extLst>
                    <a:ext uri="{9D8B030D-6E8A-4147-A177-3AD203B41FA5}">
                      <a16:colId xmlns:a16="http://schemas.microsoft.com/office/drawing/2014/main" val="1661300444"/>
                    </a:ext>
                  </a:extLst>
                </a:gridCol>
                <a:gridCol w="2650331">
                  <a:extLst>
                    <a:ext uri="{9D8B030D-6E8A-4147-A177-3AD203B41FA5}">
                      <a16:colId xmlns:a16="http://schemas.microsoft.com/office/drawing/2014/main" val="3861368304"/>
                    </a:ext>
                  </a:extLst>
                </a:gridCol>
                <a:gridCol w="2650331">
                  <a:extLst>
                    <a:ext uri="{9D8B030D-6E8A-4147-A177-3AD203B41FA5}">
                      <a16:colId xmlns:a16="http://schemas.microsoft.com/office/drawing/2014/main" val="2103877131"/>
                    </a:ext>
                  </a:extLst>
                </a:gridCol>
              </a:tblGrid>
              <a:tr h="10864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наличия корпусов текстов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Умеет извлекать многокомпонентные 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привязан к предметной области применения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4122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68086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89824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926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384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355E3E-07B0-2E67-5865-5106075039D6}"/>
              </a:ext>
            </a:extLst>
          </p:cNvPr>
          <p:cNvSpPr txBox="1"/>
          <p:nvPr/>
        </p:nvSpPr>
        <p:spPr>
          <a:xfrm>
            <a:off x="6743700" y="1268453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Справка: </a:t>
            </a:r>
            <a:r>
              <a:rPr lang="ru-R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 подходит по критерию</a:t>
            </a:r>
          </a:p>
        </p:txBody>
      </p:sp>
    </p:spTree>
    <p:extLst>
      <p:ext uri="{BB962C8B-B14F-4D97-AF65-F5344CB8AC3E}">
        <p14:creationId xmlns:p14="http://schemas.microsoft.com/office/powerpoint/2010/main" val="388557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C3D49-0015-579E-FF27-2AF70399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44625-5E9A-8C4B-CE96-628B8BC4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ПО был выбран метод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кандидата в документе;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термина с контекстом;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форму написания;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этого не использовался для извлечения КС из документов на русском языке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F35FCD-22AC-F41E-6CD1-33323E7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1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1D64-C66F-B66F-3BC4-CA32A02F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157"/>
          </a:xfrm>
        </p:spPr>
        <p:txBody>
          <a:bodyPr>
            <a:normAutofit fontScale="90000"/>
          </a:bodyPr>
          <a:lstStyle/>
          <a:p>
            <a:r>
              <a:rPr lang="ru-RU" dirty="0"/>
              <a:t>Н-граммы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EED8B-3177-F4D6-13A9-FD9B08C0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83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Н-</a:t>
            </a:r>
            <a:r>
              <a:rPr lang="ru-RU" sz="2400" dirty="0" err="1"/>
              <a:t>граммой</a:t>
            </a:r>
            <a:r>
              <a:rPr lang="ru-RU" sz="2400" dirty="0"/>
              <a:t> на алфавите </a:t>
            </a:r>
            <a:r>
              <a:rPr lang="en-US" sz="2400" dirty="0"/>
              <a:t>V </a:t>
            </a:r>
            <a:r>
              <a:rPr lang="ru-RU" sz="2400" dirty="0"/>
              <a:t>называют произвольную цепочку длинной </a:t>
            </a:r>
            <a:r>
              <a:rPr lang="en-US" sz="2400" dirty="0"/>
              <a:t>N</a:t>
            </a:r>
            <a:r>
              <a:rPr lang="ru-RU" sz="2400" dirty="0"/>
              <a:t>.</a:t>
            </a:r>
            <a:br>
              <a:rPr lang="ru-RU" sz="2400" dirty="0"/>
            </a:br>
            <a:r>
              <a:rPr lang="ru-RU" sz="2400" dirty="0"/>
              <a:t>На пример  последовательность из слов или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DB5A7-761E-59C7-4021-D0E9B34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6</a:t>
            </a:fld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A308-DA99-F5F1-17BD-A4A32BF14D96}"/>
              </a:ext>
            </a:extLst>
          </p:cNvPr>
          <p:cNvSpPr txBox="1"/>
          <p:nvPr/>
        </p:nvSpPr>
        <p:spPr>
          <a:xfrm>
            <a:off x="950259" y="2348753"/>
            <a:ext cx="10403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Исходный текст: Автоматическое извлечение ключевых слов</a:t>
            </a:r>
          </a:p>
          <a:p>
            <a:r>
              <a:rPr lang="ru-RU" dirty="0"/>
              <a:t>Примеры н-грамм: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Униграмма</a:t>
            </a:r>
            <a:r>
              <a:rPr lang="ru-RU" dirty="0"/>
              <a:t>: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</a:t>
            </a:r>
            <a:r>
              <a:rPr lang="en-US" dirty="0"/>
              <a:t>, </a:t>
            </a:r>
            <a:r>
              <a:rPr lang="ru-RU" dirty="0"/>
              <a:t>извлечение, ключевых, слов;</a:t>
            </a:r>
          </a:p>
          <a:p>
            <a:pPr lvl="1"/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Биграмма: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 извлечение, извлечение ключевых, ключевых слов;</a:t>
            </a:r>
          </a:p>
          <a:p>
            <a:pPr lvl="1"/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Триграммы: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 извлечение ключевых, извлечение ключевых слов;</a:t>
            </a:r>
          </a:p>
          <a:p>
            <a:pPr lvl="1"/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 – грамма (н = 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 извлечение ключевых слов.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7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3655-DA27-6BE8-55EF-5C2BCF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4" y="166407"/>
            <a:ext cx="2018553" cy="1325563"/>
          </a:xfrm>
        </p:spPr>
        <p:txBody>
          <a:bodyPr/>
          <a:lstStyle/>
          <a:p>
            <a:r>
              <a:rPr lang="en-US" dirty="0" err="1"/>
              <a:t>Yake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72E4A3-D6AD-E1D5-4F75-FA93BE8C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11" y="1030467"/>
            <a:ext cx="8127203" cy="5325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FC0A3-F005-C8EB-CEA2-5A4805B7F1F0}"/>
              </a:ext>
            </a:extLst>
          </p:cNvPr>
          <p:cNvSpPr txBox="1"/>
          <p:nvPr/>
        </p:nvSpPr>
        <p:spPr>
          <a:xfrm>
            <a:off x="288365" y="4817035"/>
            <a:ext cx="43673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Минимальный размер теста не менее 50 слов.</a:t>
            </a: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Текст содержит описание одного предметного объекта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Обязательное наличие шумовых слов</a:t>
            </a: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88E569-1089-BC22-F584-22F564B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04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5EC68-4529-7E8E-2310-7EB201B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8831"/>
            <a:ext cx="5496859" cy="1325563"/>
          </a:xfrm>
        </p:spPr>
        <p:txBody>
          <a:bodyPr/>
          <a:lstStyle/>
          <a:p>
            <a:r>
              <a:rPr lang="ru-RU" dirty="0"/>
              <a:t>Метод извлечения КС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8DF6E7-27B8-81CB-1AE3-EA039F37D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1" y="1583112"/>
            <a:ext cx="9373786" cy="4694798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7D4D24-A5C7-551D-4F29-C68D4DEB9C5F}"/>
              </a:ext>
            </a:extLst>
          </p:cNvPr>
          <p:cNvSpPr/>
          <p:nvPr/>
        </p:nvSpPr>
        <p:spPr>
          <a:xfrm>
            <a:off x="6623269" y="3924535"/>
            <a:ext cx="4589930" cy="2271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5FE42-DE99-4BC2-08E3-00667A5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10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B21AF-9156-3033-55BD-6B0D9FF7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36525"/>
            <a:ext cx="10965329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Предварительная обработка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B05029-E45D-2C85-12AA-63AD2050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8AD534-5E22-C5F1-56EE-F2700705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78" y="1273013"/>
            <a:ext cx="7106022" cy="54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9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606</Words>
  <Application>Microsoft Office PowerPoint</Application>
  <PresentationFormat>Широкоэкранный</PresentationFormat>
  <Paragraphs>183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Тема Office</vt:lpstr>
      <vt:lpstr>Презентация PowerPoint</vt:lpstr>
      <vt:lpstr>Цель работы</vt:lpstr>
      <vt:lpstr>Классификация методов</vt:lpstr>
      <vt:lpstr>Критерии </vt:lpstr>
      <vt:lpstr>Выбор алгоритма</vt:lpstr>
      <vt:lpstr>Н-граммы</vt:lpstr>
      <vt:lpstr>Yake</vt:lpstr>
      <vt:lpstr>Метод извлечения КС</vt:lpstr>
      <vt:lpstr>Предварительная обработка текста</vt:lpstr>
      <vt:lpstr>Подсчет оценки термина</vt:lpstr>
      <vt:lpstr>Вычисление н-грамм</vt:lpstr>
      <vt:lpstr>Архитектура ПО</vt:lpstr>
      <vt:lpstr>Схема архитектуры</vt:lpstr>
      <vt:lpstr>Исследование </vt:lpstr>
      <vt:lpstr>Сравнение с другими алгоритмами</vt:lpstr>
      <vt:lpstr>Результаты сравнения</vt:lpstr>
      <vt:lpstr>Исследование н-грамм</vt:lpstr>
      <vt:lpstr>Результат работы алгоритма от N</vt:lpstr>
      <vt:lpstr>Дальнейшее развитее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Bezzubik</dc:creator>
  <cp:lastModifiedBy>Bezzubik</cp:lastModifiedBy>
  <cp:revision>27</cp:revision>
  <dcterms:created xsi:type="dcterms:W3CDTF">2022-06-02T14:53:35Z</dcterms:created>
  <dcterms:modified xsi:type="dcterms:W3CDTF">2022-06-03T14:30:43Z</dcterms:modified>
</cp:coreProperties>
</file>