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75" r:id="rId7"/>
    <p:sldId id="265" r:id="rId8"/>
    <p:sldId id="266" r:id="rId9"/>
    <p:sldId id="270" r:id="rId10"/>
    <p:sldId id="271" r:id="rId11"/>
    <p:sldId id="273" r:id="rId12"/>
    <p:sldId id="268" r:id="rId13"/>
    <p:sldId id="272" r:id="rId14"/>
    <p:sldId id="274" r:id="rId15"/>
    <p:sldId id="277" r:id="rId16"/>
    <p:sldId id="278" r:id="rId17"/>
    <p:sldId id="279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сб 04.06.22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1DB-58A5-4090-9CF7-EA9E03E3015F}" type="datetime1">
              <a:rPr lang="ru-RU" smtClean="0"/>
              <a:t>сб 04.06.22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6F9-C5ED-4839-AE63-6DD1DB814A45}" type="datetime1">
              <a:rPr lang="ru-RU" smtClean="0"/>
              <a:t>сб 04.06.22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1B71-981E-4FE9-84DC-A2415D4CAD14}" type="datetime1">
              <a:rPr lang="ru-RU" smtClean="0"/>
              <a:t>сб 04.06.22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5753-1063-4B28-84C1-E460FEE6A540}" type="datetime1">
              <a:rPr lang="ru-RU" smtClean="0"/>
              <a:t>сб 04.06.22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96B2-7C35-4E34-8CEC-C66BBA3094DE}" type="datetime1">
              <a:rPr lang="ru-RU" smtClean="0"/>
              <a:t>сб 04.06.22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7BC-C6A3-4A16-B529-183190D9233C}" type="datetime1">
              <a:rPr lang="ru-RU" smtClean="0"/>
              <a:t>сб 04.06.22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37A2-6E6A-41D6-B4D9-5F4C8E0F2524}" type="datetime1">
              <a:rPr lang="ru-RU" smtClean="0"/>
              <a:t>сб 04.06.22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5484-B19E-45DA-92ED-2A77837E127D}" type="datetime1">
              <a:rPr lang="ru-RU" smtClean="0"/>
              <a:t>сб 04.06.22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3084-1FCD-4FB8-BD5D-89578943CAF6}" type="datetime1">
              <a:rPr lang="ru-RU" smtClean="0"/>
              <a:t>сб 04.06.22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22D-64B1-41FE-A40F-8F2461367E83}" type="datetime1">
              <a:rPr lang="ru-RU" smtClean="0"/>
              <a:t>сб 04.06.22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769E-E4F5-48B3-A373-F3FCEDFBC903}" type="datetime1">
              <a:rPr lang="ru-RU" smtClean="0"/>
              <a:t>сб 04.06.22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B8F5-48C8-47E4-B573-3E1A44302230}" type="datetime1">
              <a:rPr lang="ru-RU" smtClean="0"/>
              <a:t>сб 04.06.22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identifikatsiya-lichnosti-po-fraktalnoy-razmernosti-otpechatkov-paltsev-i-sistemy-kontrolya-i-upravleniya-dostupom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979" y="1070436"/>
            <a:ext cx="10421654" cy="23585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ИЗВЛЕЧЕНИЕ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СЛОВ И СЛОВОСОЧЕТАНИЙ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5439630" y="4907234"/>
            <a:ext cx="6134419" cy="88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Барышникова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779927" y="621404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B5FFAD-DA25-D0D0-B57F-BC74BD98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8" y="1106462"/>
            <a:ext cx="8522389" cy="55065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52" y="136525"/>
            <a:ext cx="10515600" cy="1325563"/>
          </a:xfrm>
        </p:spPr>
        <p:txBody>
          <a:bodyPr/>
          <a:lstStyle/>
          <a:p>
            <a:r>
              <a:rPr lang="ru-RU" dirty="0"/>
              <a:t>Подсчет оценки термина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A3C6A9A-7A20-0419-280A-C0B1A2487DE7}"/>
              </a:ext>
            </a:extLst>
          </p:cNvPr>
          <p:cNvSpPr/>
          <p:nvPr/>
        </p:nvSpPr>
        <p:spPr>
          <a:xfrm>
            <a:off x="6890871" y="1106462"/>
            <a:ext cx="3059953" cy="55065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249E9-DBF4-D0C3-C0B4-38F85F55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н-грамм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4C013-3DB0-B0AD-7318-55B4B124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7F1BA-4F2A-A02A-1D7E-54DAE9D657F0}"/>
              </a:ext>
            </a:extLst>
          </p:cNvPr>
          <p:cNvSpPr txBox="1"/>
          <p:nvPr/>
        </p:nvSpPr>
        <p:spPr>
          <a:xfrm>
            <a:off x="1816847" y="3364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+mj-lt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D4D5507-BB16-7DEF-7DD6-5471E6196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72" y="1690688"/>
            <a:ext cx="4958361" cy="4351338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54F365C-605C-766A-8ADF-033874EA699A}"/>
              </a:ext>
            </a:extLst>
          </p:cNvPr>
          <p:cNvSpPr/>
          <p:nvPr/>
        </p:nvSpPr>
        <p:spPr>
          <a:xfrm>
            <a:off x="3173506" y="1380565"/>
            <a:ext cx="5611906" cy="50202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286512"/>
            <a:ext cx="10515600" cy="887478"/>
          </a:xfrm>
        </p:spPr>
        <p:txBody>
          <a:bodyPr/>
          <a:lstStyle/>
          <a:p>
            <a:r>
              <a:rPr lang="ru-RU" dirty="0"/>
              <a:t>Архитектура ПО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" y="1491685"/>
            <a:ext cx="7355074" cy="454696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F9E109-AC00-A52F-F359-158934A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F6196-D7B8-CE77-D9D7-36B43237D4DA}"/>
              </a:ext>
            </a:extLst>
          </p:cNvPr>
          <p:cNvSpPr txBox="1"/>
          <p:nvPr/>
        </p:nvSpPr>
        <p:spPr>
          <a:xfrm>
            <a:off x="8281423" y="4407438"/>
            <a:ext cx="3494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Примечание: При проектировании использовался шаблон  </a:t>
            </a:r>
            <a:r>
              <a:rPr lang="en-US" sz="2000" dirty="0">
                <a:latin typeface="+mj-lt"/>
              </a:rPr>
              <a:t>MVC – </a:t>
            </a:r>
            <a:r>
              <a:rPr lang="ru-RU" sz="2000" dirty="0">
                <a:latin typeface="+mj-lt"/>
              </a:rPr>
              <a:t>модель-представление</a:t>
            </a:r>
            <a:r>
              <a:rPr lang="en-US" sz="2000" dirty="0">
                <a:latin typeface="+mj-lt"/>
              </a:rPr>
              <a:t>-</a:t>
            </a:r>
            <a:r>
              <a:rPr lang="ru-RU" sz="2000" dirty="0">
                <a:latin typeface="+mj-lt"/>
              </a:rPr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характеристик метода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FD8056-94AB-11F4-C167-C983F333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57825" cy="486092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j-lt"/>
              </a:rPr>
              <a:t>Выборка:</a:t>
            </a:r>
          </a:p>
          <a:p>
            <a:pPr lvl="1"/>
            <a:r>
              <a:rPr lang="ru-RU" sz="2000" dirty="0">
                <a:latin typeface="+mj-lt"/>
              </a:rPr>
              <a:t>30 электронных документов</a:t>
            </a: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dirty="0">
                <a:latin typeface="+mj-lt"/>
              </a:rPr>
              <a:t>Критерии оценки</a:t>
            </a:r>
          </a:p>
          <a:p>
            <a:pPr lvl="1"/>
            <a:r>
              <a:rPr lang="ru-RU" sz="2000" dirty="0">
                <a:latin typeface="+mj-lt"/>
              </a:rPr>
              <a:t>Процент пересечения авторских ключевых слов с КС полученными от методов</a:t>
            </a:r>
          </a:p>
          <a:p>
            <a:r>
              <a:rPr lang="ru-RU" sz="2400" dirty="0">
                <a:latin typeface="+mj-lt"/>
              </a:rPr>
              <a:t>Ограничения:</a:t>
            </a:r>
          </a:p>
          <a:p>
            <a:pPr lvl="1"/>
            <a:r>
              <a:rPr lang="ru-RU" sz="2000" dirty="0">
                <a:latin typeface="+mj-lt"/>
              </a:rPr>
              <a:t>Текст документа содержит в себе только одну тему</a:t>
            </a:r>
          </a:p>
          <a:p>
            <a:pPr lvl="1"/>
            <a:r>
              <a:rPr lang="ru-RU" sz="2000" dirty="0">
                <a:latin typeface="+mj-lt"/>
              </a:rPr>
              <a:t>Документ написан на русском языке</a:t>
            </a:r>
          </a:p>
          <a:p>
            <a:pPr lvl="1"/>
            <a:r>
              <a:rPr lang="ru-RU" sz="2000" dirty="0">
                <a:latin typeface="+mj-lt"/>
              </a:rPr>
              <a:t>Документ формата </a:t>
            </a:r>
            <a:r>
              <a:rPr lang="en-US" sz="2000" dirty="0">
                <a:latin typeface="+mj-lt"/>
              </a:rPr>
              <a:t>PDF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Текст должен содержать не менее 50 слов</a:t>
            </a:r>
          </a:p>
          <a:p>
            <a:pPr lvl="1"/>
            <a:endParaRPr lang="ru-RU" sz="2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𝑐𝑟𝑜𝑠𝑠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(1)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(2)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latin typeface="+mj-lt"/>
                  </a:rPr>
                  <a:t>  (3)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latin typeface="+mj-lt"/>
                  </a:rPr>
                  <a:t>  (4)</a:t>
                </a:r>
              </a:p>
            </p:txBody>
          </p:sp>
        </mc:Choice>
        <mc:Fallback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FD424FA-8E97-85DE-2BD1-9AAF8D24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99809-5DB6-34BC-7441-041B3EBD6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39" y="1355968"/>
            <a:ext cx="9644186" cy="550203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96"/>
            <a:ext cx="10515600" cy="1325563"/>
          </a:xfrm>
        </p:spPr>
        <p:txBody>
          <a:bodyPr/>
          <a:lstStyle/>
          <a:p>
            <a:r>
              <a:rPr lang="ru-RU" dirty="0"/>
              <a:t>Сравнение с другими алгоритмами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8A737-B8F5-A4B0-1353-CDB7B59A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D0CAF0-D958-6CDD-0935-9125F80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5833081-6A83-A245-7DE3-3995D9BDC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96070"/>
              </p:ext>
            </p:extLst>
          </p:nvPr>
        </p:nvGraphicFramePr>
        <p:xfrm>
          <a:off x="701632" y="1974943"/>
          <a:ext cx="10652168" cy="3006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1979">
                  <a:extLst>
                    <a:ext uri="{9D8B030D-6E8A-4147-A177-3AD203B41FA5}">
                      <a16:colId xmlns:a16="http://schemas.microsoft.com/office/drawing/2014/main" val="2263731447"/>
                    </a:ext>
                  </a:extLst>
                </a:gridCol>
                <a:gridCol w="1887189">
                  <a:extLst>
                    <a:ext uri="{9D8B030D-6E8A-4147-A177-3AD203B41FA5}">
                      <a16:colId xmlns:a16="http://schemas.microsoft.com/office/drawing/2014/main" val="1769883018"/>
                    </a:ext>
                  </a:extLst>
                </a:gridCol>
                <a:gridCol w="2289958">
                  <a:extLst>
                    <a:ext uri="{9D8B030D-6E8A-4147-A177-3AD203B41FA5}">
                      <a16:colId xmlns:a16="http://schemas.microsoft.com/office/drawing/2014/main" val="1258743605"/>
                    </a:ext>
                  </a:extLst>
                </a:gridCol>
                <a:gridCol w="2663042">
                  <a:extLst>
                    <a:ext uri="{9D8B030D-6E8A-4147-A177-3AD203B41FA5}">
                      <a16:colId xmlns:a16="http://schemas.microsoft.com/office/drawing/2014/main" val="372106726"/>
                    </a:ext>
                  </a:extLst>
                </a:gridCol>
              </a:tblGrid>
              <a:tr h="58598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Метрики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Yake</a:t>
                      </a:r>
                      <a:r>
                        <a:rPr lang="en-US" sz="2400" dirty="0">
                          <a:latin typeface="+mj-lt"/>
                        </a:rPr>
                        <a:t>(mod)</a:t>
                      </a:r>
                      <a:endParaRPr lang="ru-RU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Textrank</a:t>
                      </a:r>
                      <a:endParaRPr lang="ru-RU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Rake</a:t>
                      </a:r>
                      <a:endParaRPr lang="ru-RU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34813"/>
                  </a:ext>
                </a:extLst>
              </a:tr>
              <a:tr h="1011430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latin typeface="+mj-lt"/>
                        </a:rPr>
                        <a:t>Максимальный </a:t>
                      </a:r>
                      <a:r>
                        <a:rPr lang="en-US" sz="2400" dirty="0">
                          <a:latin typeface="+mj-lt"/>
                        </a:rPr>
                        <a:t>% </a:t>
                      </a:r>
                      <a:r>
                        <a:rPr lang="ru-RU" sz="2400" dirty="0">
                          <a:latin typeface="+mj-lt"/>
                        </a:rPr>
                        <a:t>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71%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50%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295917"/>
                  </a:ext>
                </a:extLst>
              </a:tr>
              <a:tr h="585987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latin typeface="+mj-lt"/>
                        </a:rPr>
                        <a:t>Средний % 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42%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25%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745523"/>
                  </a:ext>
                </a:extLst>
              </a:tr>
              <a:tr h="585987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latin typeface="+mj-lt"/>
                        </a:rPr>
                        <a:t>Минимальный % 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0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7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3E72-BAFC-F454-5B33-34DE962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влияния </a:t>
            </a:r>
            <a:r>
              <a:rPr lang="en-US" dirty="0"/>
              <a:t>n-</a:t>
            </a:r>
            <a:r>
              <a:rPr lang="ru-RU" dirty="0"/>
              <a:t>грамм на </a:t>
            </a:r>
            <a:r>
              <a:rPr lang="ru-RU" dirty="0" err="1"/>
              <a:t>результ</a:t>
            </a:r>
            <a:r>
              <a:rPr lang="ru-RU" dirty="0"/>
              <a:t>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20C32-EEF7-DF2A-4A9A-5F76FA2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Документ</a:t>
            </a:r>
            <a:r>
              <a:rPr lang="ru-RU" dirty="0">
                <a:latin typeface="+mj-lt"/>
              </a:rPr>
              <a:t>: Идентификация личности по фрактальной размерности отпечатков пальцев и системы контроля и управления доступом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b="1" dirty="0">
                <a:latin typeface="+mj-lt"/>
              </a:rPr>
              <a:t>Ссылка на документ</a:t>
            </a:r>
            <a:r>
              <a:rPr lang="ru-RU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https://cyberleninka.ru/article/n/identifikatsiya-lichnosti-po-fraktalnoy-razmernosti-otpechatkov-paltsev-i-sistemy-kontrolya-i-upravleniya-dostupom.pdf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Ключевые слова выделенные автором: биометрия, отпечаток пальца, фрактал, фрактальная размерность, идентификация и аутентификация личности, СКУД</a:t>
            </a:r>
            <a:r>
              <a:rPr lang="ru-RU" dirty="0"/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B5D25-03A3-D7F2-D005-CAFAE126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3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8A0F-B661-5B45-34D2-566CD568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6525"/>
            <a:ext cx="11198412" cy="84268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Выделенные КС при использовании различных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BB7FA-A4B6-A75C-AF80-84A2B43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6356350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mtClean="0"/>
              <a:t>17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587C60-E5B0-80F4-F82A-E38F72EA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8861"/>
            <a:ext cx="10515600" cy="167143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4DFC-F032-2CA6-1EBC-DFB7523C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860086"/>
            <a:ext cx="10515600" cy="1797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DBCC1-8326-8A31-9664-5A099F8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4687879"/>
            <a:ext cx="10515600" cy="2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3" y="136525"/>
            <a:ext cx="10515600" cy="100021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2" y="1253330"/>
            <a:ext cx="10903907" cy="332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Разработан метод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автоматического извлечения ключевых слов и словосочетаний из электронных документов на русском языке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 анализ методов извлечения ключевых слов.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Отобран базовый алгоритм и выполнена его модификация.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Спроектировано и разработано программное обеспечение для реализации метода.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Проведено экспериментальное исследование </a:t>
            </a:r>
            <a:r>
              <a:rPr lang="ru-RU" sz="2400" b="0" i="0" u="none" strike="noStrike" baseline="0" dirty="0">
                <a:latin typeface="+mj-lt"/>
              </a:rPr>
              <a:t>характеристик разработанного метода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7DC94-71FA-BCDD-D323-ACBE26D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A89DC3-311C-70F1-0010-92234CDBEFA1}"/>
              </a:ext>
            </a:extLst>
          </p:cNvPr>
          <p:cNvSpPr txBox="1">
            <a:spLocks/>
          </p:cNvSpPr>
          <p:nvPr/>
        </p:nvSpPr>
        <p:spPr>
          <a:xfrm>
            <a:off x="449893" y="5426496"/>
            <a:ext cx="10515600" cy="114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Добавить процесс преобразования терминов к начальной форме.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Улучшить поиск дублирующих терминов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A15C7-2B46-CEB3-C41D-FF52CBE5D6A6}"/>
              </a:ext>
            </a:extLst>
          </p:cNvPr>
          <p:cNvSpPr txBox="1"/>
          <p:nvPr/>
        </p:nvSpPr>
        <p:spPr>
          <a:xfrm>
            <a:off x="449892" y="4576849"/>
            <a:ext cx="1033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Направления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дальнейшего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1325563"/>
            <a:ext cx="10952967" cy="47871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ключевых слов.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основного алгоритма и определение направлений его модификации.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программного обеспечения для реализации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NewRomanPSMT"/>
              </a:rPr>
              <a:t>Экспериментальное исследование характеристик разработанного метода.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E1D2DF-55CD-9A94-B7CA-A99AC1F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1A90E-2082-9B3D-EFE7-88F55FD2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986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 извлечения КС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A91508A-E1C5-4959-627D-BD04278AE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50918"/>
              </p:ext>
            </p:extLst>
          </p:nvPr>
        </p:nvGraphicFramePr>
        <p:xfrm>
          <a:off x="687885" y="1337091"/>
          <a:ext cx="10665913" cy="4724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978">
                  <a:extLst>
                    <a:ext uri="{9D8B030D-6E8A-4147-A177-3AD203B41FA5}">
                      <a16:colId xmlns:a16="http://schemas.microsoft.com/office/drawing/2014/main" val="4236702535"/>
                    </a:ext>
                  </a:extLst>
                </a:gridCol>
                <a:gridCol w="2611882">
                  <a:extLst>
                    <a:ext uri="{9D8B030D-6E8A-4147-A177-3AD203B41FA5}">
                      <a16:colId xmlns:a16="http://schemas.microsoft.com/office/drawing/2014/main" val="1240935723"/>
                    </a:ext>
                  </a:extLst>
                </a:gridCol>
                <a:gridCol w="3653986">
                  <a:extLst>
                    <a:ext uri="{9D8B030D-6E8A-4147-A177-3AD203B41FA5}">
                      <a16:colId xmlns:a16="http://schemas.microsoft.com/office/drawing/2014/main" val="3061779129"/>
                    </a:ext>
                  </a:extLst>
                </a:gridCol>
                <a:gridCol w="2858067">
                  <a:extLst>
                    <a:ext uri="{9D8B030D-6E8A-4147-A177-3AD203B41FA5}">
                      <a16:colId xmlns:a16="http://schemas.microsoft.com/office/drawing/2014/main" val="2434346353"/>
                    </a:ext>
                  </a:extLst>
                </a:gridCol>
              </a:tblGrid>
              <a:tr h="906908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+mj-lt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По обучению</a:t>
                      </a:r>
                      <a:endParaRPr lang="ru-RU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Лингвистические ресурсы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Мат. аппарат распознавания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27383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Times New Roman" panose="02020603050405020304" pitchFamily="18" charset="0"/>
                        </a:rPr>
                        <a:t>Yake</a:t>
                      </a:r>
                      <a:endParaRPr lang="ru-RU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Не использует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Гибридный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504461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Rake</a:t>
                      </a:r>
                      <a:endParaRPr lang="ru-RU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Не использует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Структурный</a:t>
                      </a:r>
                    </a:p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/</a:t>
                      </a:r>
                    </a:p>
                    <a:p>
                      <a:pPr algn="ctr"/>
                      <a:r>
                        <a:rPr lang="ru-RU" sz="2200" dirty="0" err="1">
                          <a:latin typeface="+mj-lt"/>
                        </a:rPr>
                        <a:t>Графовый</a:t>
                      </a:r>
                      <a:endParaRPr lang="ru-RU" sz="2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504215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Kea</a:t>
                      </a:r>
                      <a:endParaRPr lang="ru-RU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На основе корпусов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err="1">
                          <a:latin typeface="+mj-lt"/>
                        </a:rPr>
                        <a:t>Нейросетевой</a:t>
                      </a:r>
                      <a:endParaRPr lang="ru-RU" sz="2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69633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На основе корпусов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Статистический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306841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7BBE-2F3A-42C1-CC72-DE913E6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58284"/>
            <a:ext cx="10841278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алгоритмов распознавания ключевых слов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383330"/>
              </p:ext>
            </p:extLst>
          </p:nvPr>
        </p:nvGraphicFramePr>
        <p:xfrm>
          <a:off x="752476" y="1619153"/>
          <a:ext cx="10601324" cy="4967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331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2650331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929983">
                  <a:extLst>
                    <a:ext uri="{9D8B030D-6E8A-4147-A177-3AD203B41FA5}">
                      <a16:colId xmlns:a16="http://schemas.microsoft.com/office/drawing/2014/main" val="3861368304"/>
                    </a:ext>
                  </a:extLst>
                </a:gridCol>
                <a:gridCol w="2370679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</a:tblGrid>
              <a:tr h="10864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наличия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Умеет извлекать многокомпонентные 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C3D49-0015-579E-FF27-2AF70399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44625-5E9A-8C4B-CE96-628B8BC4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06"/>
            <a:ext cx="10515600" cy="312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 был выбран метод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данный алгоритм позволяет учесть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термина-кандидата в документе;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термина с контекстом;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форму написания.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F35FCD-22AC-F41E-6CD1-33323E7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1A184-E85E-8C7C-2FA5-6419B60EED8A}"/>
              </a:ext>
            </a:extLst>
          </p:cNvPr>
          <p:cNvSpPr txBox="1"/>
          <p:nvPr/>
        </p:nvSpPr>
        <p:spPr>
          <a:xfrm>
            <a:off x="737992" y="4939668"/>
            <a:ext cx="10234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Примечание: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до этого не использовался для извлечения КС из документов на русском языке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91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ru-RU" dirty="0"/>
              <a:t>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Н-</a:t>
            </a:r>
            <a:r>
              <a:rPr lang="ru-RU" sz="2400" dirty="0" err="1">
                <a:latin typeface="+mj-lt"/>
              </a:rPr>
              <a:t>граммой</a:t>
            </a:r>
            <a:r>
              <a:rPr lang="ru-RU" sz="2400" dirty="0">
                <a:latin typeface="+mj-lt"/>
              </a:rPr>
              <a:t> на алфавите </a:t>
            </a:r>
            <a:r>
              <a:rPr lang="en-US" sz="2400" dirty="0">
                <a:latin typeface="+mj-lt"/>
              </a:rPr>
              <a:t>V </a:t>
            </a:r>
            <a:r>
              <a:rPr lang="ru-RU" sz="2400" dirty="0">
                <a:latin typeface="+mj-lt"/>
              </a:rPr>
              <a:t>называют произвольную цепочку длинной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, например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6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724791" y="2197160"/>
            <a:ext cx="104035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Исходный текст: Автоматическое извлечение ключевых слов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Примеры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-грамм:</a:t>
            </a:r>
          </a:p>
          <a:p>
            <a:endParaRPr lang="ru-RU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+mj-lt"/>
              </a:rPr>
              <a:t>Униграмма</a:t>
            </a:r>
            <a:r>
              <a:rPr lang="ru-RU" sz="2400" dirty="0">
                <a:latin typeface="+mj-lt"/>
              </a:rPr>
              <a:t>: </a:t>
            </a:r>
            <a:endParaRPr lang="en-US" sz="2400" dirty="0">
              <a:latin typeface="+mj-lt"/>
            </a:endParaRPr>
          </a:p>
          <a:p>
            <a:pPr lvl="1"/>
            <a:r>
              <a:rPr lang="ru-RU" sz="2400" dirty="0">
                <a:latin typeface="+mj-lt"/>
              </a:rPr>
              <a:t>Автоматическое</a:t>
            </a:r>
            <a:r>
              <a:rPr lang="en-US" sz="2400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извлечение, ключевых, слов;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Биграмма:</a:t>
            </a:r>
          </a:p>
          <a:p>
            <a:pPr lvl="1"/>
            <a:r>
              <a:rPr lang="ru-RU" sz="2400" dirty="0">
                <a:latin typeface="+mj-lt"/>
              </a:rPr>
              <a:t>Автоматическое извлечение, извлечение ключевых, ключевых слов;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Триграммы:</a:t>
            </a:r>
          </a:p>
          <a:p>
            <a:pPr lvl="1"/>
            <a:r>
              <a:rPr lang="ru-RU" sz="2400" dirty="0">
                <a:latin typeface="+mj-lt"/>
              </a:rPr>
              <a:t>Автоматическое извлечение ключевых, извлечение ключевых слов;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 – грамма (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 = 4)</a:t>
            </a:r>
          </a:p>
          <a:p>
            <a:pPr lvl="1"/>
            <a:r>
              <a:rPr lang="ru-RU" sz="2400" dirty="0">
                <a:latin typeface="+mj-lt"/>
              </a:rPr>
              <a:t>Автоматическое извлечение ключевых слов.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08BF2-5752-159B-FDA7-C2210703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48" y="0"/>
            <a:ext cx="726743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5" y="245007"/>
            <a:ext cx="3682652" cy="1325563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3926942"/>
            <a:ext cx="35425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Минимальный размер теста не менее 50 слов.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Текст </a:t>
            </a:r>
            <a:r>
              <a:rPr lang="ru-RU" sz="2000" dirty="0" err="1">
                <a:latin typeface="+mj-lt"/>
              </a:rPr>
              <a:t>принадлежить</a:t>
            </a:r>
            <a:r>
              <a:rPr lang="ru-RU" sz="2000" dirty="0">
                <a:latin typeface="+mj-lt"/>
              </a:rPr>
              <a:t> одному источнику (статье)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88E569-1089-BC22-F584-22F564B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5FE42-DE99-4BC2-08E3-00667A5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70EBEC5-0123-B943-FD60-6C6F7033B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6" y="1279653"/>
            <a:ext cx="10127054" cy="5378135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FA1EDA-7F01-CF18-3899-1447DA8553F2}"/>
              </a:ext>
            </a:extLst>
          </p:cNvPr>
          <p:cNvSpPr/>
          <p:nvPr/>
        </p:nvSpPr>
        <p:spPr>
          <a:xfrm>
            <a:off x="6329082" y="3429000"/>
            <a:ext cx="5236960" cy="3001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B21AF-9156-3033-55BD-6B0D9FF7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36525"/>
            <a:ext cx="10965329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Предварительная обработка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B05029-E45D-2C85-12AA-63AD2050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FE3245-0752-F447-7520-A03F23B57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35" y="1088651"/>
            <a:ext cx="9173456" cy="56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9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586</Words>
  <Application>Microsoft Office PowerPoint</Application>
  <PresentationFormat>Широкоэкранный</PresentationFormat>
  <Paragraphs>158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TimesNewRomanPSMT</vt:lpstr>
      <vt:lpstr>Тема Office</vt:lpstr>
      <vt:lpstr>Презентация PowerPoint</vt:lpstr>
      <vt:lpstr>Цель и задачи</vt:lpstr>
      <vt:lpstr>Классификация методов извлечения КС</vt:lpstr>
      <vt:lpstr>Сравнение алгоритмов распознавания ключевых слов  </vt:lpstr>
      <vt:lpstr>Выбор алгоритма</vt:lpstr>
      <vt:lpstr>N-граммы</vt:lpstr>
      <vt:lpstr>Постановка задачи</vt:lpstr>
      <vt:lpstr>Метод извлечения КС</vt:lpstr>
      <vt:lpstr>Предварительная обработка текста</vt:lpstr>
      <vt:lpstr>Подсчет оценки термина</vt:lpstr>
      <vt:lpstr>Вычисление н-грамм</vt:lpstr>
      <vt:lpstr>Архитектура ПО</vt:lpstr>
      <vt:lpstr>Исследование характеристик метода</vt:lpstr>
      <vt:lpstr>Сравнение с другими алгоритмами</vt:lpstr>
      <vt:lpstr>Результаты сравнения методов</vt:lpstr>
      <vt:lpstr>Исследование влияния n-грамм на результ работы метода</vt:lpstr>
      <vt:lpstr>Выделенные КС при использовании различных n-грамм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41</cp:revision>
  <dcterms:created xsi:type="dcterms:W3CDTF">2022-06-02T14:53:35Z</dcterms:created>
  <dcterms:modified xsi:type="dcterms:W3CDTF">2022-06-04T03:16:32Z</dcterms:modified>
</cp:coreProperties>
</file>