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75" r:id="rId7"/>
    <p:sldId id="265" r:id="rId8"/>
    <p:sldId id="266" r:id="rId9"/>
    <p:sldId id="270" r:id="rId10"/>
    <p:sldId id="271" r:id="rId11"/>
    <p:sldId id="273" r:id="rId12"/>
    <p:sldId id="263" r:id="rId13"/>
    <p:sldId id="268" r:id="rId14"/>
    <p:sldId id="272" r:id="rId15"/>
    <p:sldId id="274" r:id="rId16"/>
    <p:sldId id="269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C330A2-9F53-4E0E-A0C3-5CBF7AAD02EC}">
          <p14:sldIdLst>
            <p14:sldId id="256"/>
            <p14:sldId id="257"/>
            <p14:sldId id="258"/>
            <p14:sldId id="260"/>
            <p14:sldId id="259"/>
            <p14:sldId id="275"/>
          </p14:sldIdLst>
        </p14:section>
        <p14:section name="Алгоритм" id="{204CB7F1-A4D8-40DA-9FBE-DB9B223C0280}">
          <p14:sldIdLst>
            <p14:sldId id="265"/>
            <p14:sldId id="266"/>
            <p14:sldId id="270"/>
            <p14:sldId id="271"/>
            <p14:sldId id="273"/>
          </p14:sldIdLst>
        </p14:section>
        <p14:section name="Арихтектура" id="{F9FD38FC-0516-46D2-A377-FCEC1B17DF15}">
          <p14:sldIdLst>
            <p14:sldId id="263"/>
            <p14:sldId id="268"/>
          </p14:sldIdLst>
        </p14:section>
        <p14:section name="Демонстрация работы" id="{2A11CAA3-7BCB-455E-8834-9E1E2A4141AD}">
          <p14:sldIdLst>
            <p14:sldId id="272"/>
          </p14:sldIdLst>
        </p14:section>
        <p14:section name="Эксперемент" id="{7D9CFB2E-7099-40F3-9F35-16404630BB40}">
          <p14:sldIdLst>
            <p14:sldId id="274"/>
          </p14:sldIdLst>
        </p14:section>
        <p14:section name="Заключение" id="{177F73BD-81BD-4AEB-BB40-6C4A91555D0E}">
          <p14:sldIdLst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пт 03.06.22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EDCE-D94E-48F6-A2ED-485E00401A57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A159-769C-4087-8135-295F019DF637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BCB1-0312-46E7-992B-3FE8256FC551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B336-6B02-41C9-A7D4-034E46787113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F927-758A-42E0-A046-E4D5CD5F47B4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F6B-4095-4D9A-84A0-83F2004DD890}" type="datetime1">
              <a:rPr lang="ru-RU" smtClean="0"/>
              <a:t>пт 03.06.22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48D-BAAF-4B92-8AB8-613248E5D0BB}" type="datetime1">
              <a:rPr lang="ru-RU" smtClean="0"/>
              <a:t>пт 03.06.22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E7A6-E4E3-4683-8009-5E3B74A83E39}" type="datetime1">
              <a:rPr lang="ru-RU" smtClean="0"/>
              <a:t>пт 03.06.22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E5A3-7547-474A-B6A1-735D67C1EE1B}" type="datetime1">
              <a:rPr lang="ru-RU" smtClean="0"/>
              <a:t>пт 03.06.22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7BB8-EC0F-437D-901A-096F359441EC}" type="datetime1">
              <a:rPr lang="ru-RU" smtClean="0"/>
              <a:t>пт 03.06.22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546D-3E56-488B-99AB-05F1A06E86E5}" type="datetime1">
              <a:rPr lang="ru-RU" smtClean="0"/>
              <a:t>пт 03.06.22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B895-4096-42D0-B1F6-7652AD9310E7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5974"/>
            <a:ext cx="9144000" cy="78334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извлеченье ключевых слов и словосочетаний 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193962" y="3930204"/>
            <a:ext cx="9144000" cy="88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930239" y="615141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оценки термина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46188F-B857-88C5-6369-AB4DC82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9" y="1690688"/>
            <a:ext cx="6175101" cy="408949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015911-B5D8-8C3D-88CA-04176332095A}"/>
              </a:ext>
            </a:extLst>
          </p:cNvPr>
          <p:cNvSpPr/>
          <p:nvPr/>
        </p:nvSpPr>
        <p:spPr>
          <a:xfrm>
            <a:off x="6604000" y="2713318"/>
            <a:ext cx="2241176" cy="306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249E9-DBF4-D0C3-C0B4-38F85F55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н-грамм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EFC0F1-5F99-9365-7437-A9046571D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20" y="1780102"/>
            <a:ext cx="4157160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4C013-3DB0-B0AD-7318-55B4B124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11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983EFB-9C15-1359-8098-1407F2BCE73E}"/>
              </a:ext>
            </a:extLst>
          </p:cNvPr>
          <p:cNvSpPr/>
          <p:nvPr/>
        </p:nvSpPr>
        <p:spPr>
          <a:xfrm>
            <a:off x="3679881" y="1690688"/>
            <a:ext cx="4984376" cy="464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7F1BA-4F2A-A02A-1D7E-54DAE9D657F0}"/>
              </a:ext>
            </a:extLst>
          </p:cNvPr>
          <p:cNvSpPr txBox="1"/>
          <p:nvPr/>
        </p:nvSpPr>
        <p:spPr>
          <a:xfrm>
            <a:off x="1816847" y="3364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81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9C164-617E-2B1F-DDE8-6E2733F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852E7-AAF8-8428-32BC-A6C2860B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При проектировании использовался шаблон  </a:t>
            </a:r>
            <a:r>
              <a:rPr lang="en-US" sz="2400" dirty="0">
                <a:latin typeface="+mj-lt"/>
              </a:rPr>
              <a:t>MVC – </a:t>
            </a:r>
            <a:r>
              <a:rPr lang="ru-RU" sz="2400" dirty="0">
                <a:latin typeface="+mj-lt"/>
              </a:rPr>
              <a:t>Модель-представление</a:t>
            </a:r>
            <a:r>
              <a:rPr lang="en-US" sz="2400" dirty="0">
                <a:latin typeface="+mj-lt"/>
              </a:rPr>
              <a:t>-</a:t>
            </a:r>
            <a:r>
              <a:rPr lang="ru-RU" sz="2400" dirty="0">
                <a:latin typeface="+mj-lt"/>
              </a:rPr>
              <a:t>контролер</a:t>
            </a: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Модель - это компонента отвечающая за предоставление данных конкретным элементам системы</a:t>
            </a:r>
          </a:p>
          <a:p>
            <a:r>
              <a:rPr lang="ru-RU" sz="2400" dirty="0">
                <a:latin typeface="+mj-lt"/>
              </a:rPr>
              <a:t>представление - это отображение состояния внутренний системы</a:t>
            </a:r>
          </a:p>
          <a:p>
            <a:r>
              <a:rPr lang="ru-RU" sz="2400" dirty="0">
                <a:latin typeface="+mj-lt"/>
              </a:rPr>
              <a:t>это связующее звено между представлением и моделью, обрабатывает действия пользователя, полученные от представления и отдает команды модели.</a:t>
            </a: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65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архитектуры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63" y="1945906"/>
            <a:ext cx="7355074" cy="4546969"/>
          </a:xfrm>
        </p:spPr>
      </p:pic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CFFA0-C393-6662-5E7B-8040C0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D7A1F1-E13E-0CB9-305A-BCD5DA1A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C60A9-6284-49C4-E676-336E6641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7CAF3-23E1-C666-B1FF-062877B6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ACF70-5B18-69FF-E3FC-3CFB8776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процесс преобразование терминов к начальной форме</a:t>
            </a:r>
          </a:p>
          <a:p>
            <a:r>
              <a:rPr lang="ru-RU" dirty="0"/>
              <a:t>Добавить автоматическое определение языка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6D6C05-2553-0120-3B2B-810D0241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В результате выполнения работы поставленная цель была достигнута, а также были решены следующие задачи: 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Проведен анализ методов извлечения ключевых слов;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Отобран метод по выбранные </a:t>
            </a:r>
            <a:r>
              <a:rPr lang="ru-RU" sz="2000" dirty="0" err="1">
                <a:latin typeface="+mj-lt"/>
              </a:rPr>
              <a:t>критерями</a:t>
            </a:r>
            <a:r>
              <a:rPr lang="ru-RU" sz="2000" dirty="0">
                <a:latin typeface="+mj-lt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Проработана модификация;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Разработана архитектура ПО;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Выбраны инструменты реализации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Реализовано программное обеспечение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Проведено тестирование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Проведены исследования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04900"/>
            <a:ext cx="11515725" cy="546735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КС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и изучение выбранного алгоритма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путем добавления извлечения н-грамм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решения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обеспечения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эксперементов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1A90E-2082-9B3D-EFE7-88F55FD2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A91508A-E1C5-4959-627D-BD04278AE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5188"/>
              </p:ext>
            </p:extLst>
          </p:nvPr>
        </p:nvGraphicFramePr>
        <p:xfrm>
          <a:off x="838201" y="1690688"/>
          <a:ext cx="10515600" cy="454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247">
                  <a:extLst>
                    <a:ext uri="{9D8B030D-6E8A-4147-A177-3AD203B41FA5}">
                      <a16:colId xmlns:a16="http://schemas.microsoft.com/office/drawing/2014/main" val="4236702535"/>
                    </a:ext>
                  </a:extLst>
                </a:gridCol>
                <a:gridCol w="2575073">
                  <a:extLst>
                    <a:ext uri="{9D8B030D-6E8A-4147-A177-3AD203B41FA5}">
                      <a16:colId xmlns:a16="http://schemas.microsoft.com/office/drawing/2014/main" val="1240935723"/>
                    </a:ext>
                  </a:extLst>
                </a:gridCol>
                <a:gridCol w="3602491">
                  <a:extLst>
                    <a:ext uri="{9D8B030D-6E8A-4147-A177-3AD203B41FA5}">
                      <a16:colId xmlns:a16="http://schemas.microsoft.com/office/drawing/2014/main" val="3061779129"/>
                    </a:ext>
                  </a:extLst>
                </a:gridCol>
                <a:gridCol w="2817789">
                  <a:extLst>
                    <a:ext uri="{9D8B030D-6E8A-4147-A177-3AD203B41FA5}">
                      <a16:colId xmlns:a16="http://schemas.microsoft.com/office/drawing/2014/main" val="2434346353"/>
                    </a:ext>
                  </a:extLst>
                </a:gridCol>
              </a:tblGrid>
              <a:tr h="906908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обучению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Лингвистические ресурсы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Матаппарат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распозонования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738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Гибридный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504461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Структурный</a:t>
                      </a:r>
                    </a:p>
                    <a:p>
                      <a:pPr algn="ctr"/>
                      <a:r>
                        <a:rPr lang="ru-RU" dirty="0"/>
                        <a:t>/</a:t>
                      </a:r>
                    </a:p>
                    <a:p>
                      <a:pPr algn="ctr"/>
                      <a:r>
                        <a:rPr lang="ru-RU" dirty="0" err="1"/>
                        <a:t>Графовый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504215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Требует обучение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основе корпусов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Нейросетевой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6963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основе корпусов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Статистический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0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45902"/>
              </p:ext>
            </p:extLst>
          </p:nvPr>
        </p:nvGraphicFramePr>
        <p:xfrm>
          <a:off x="838200" y="1755094"/>
          <a:ext cx="10515600" cy="460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613683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5480372"/>
                    </a:ext>
                  </a:extLst>
                </a:gridCol>
              </a:tblGrid>
              <a:tr h="10864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наличия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Умеет извлекать многокомпонентные 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обучения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55E3E-07B0-2E67-5865-5106075039D6}"/>
              </a:ext>
            </a:extLst>
          </p:cNvPr>
          <p:cNvSpPr txBox="1"/>
          <p:nvPr/>
        </p:nvSpPr>
        <p:spPr>
          <a:xfrm>
            <a:off x="6743700" y="1268453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Справка: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 подходит по критерию</a:t>
            </a:r>
          </a:p>
        </p:txBody>
      </p:sp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C3D49-0015-579E-FF27-2AF70399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44625-5E9A-8C4B-CE96-628B8BC4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 был выбран метод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кандидата в документе;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термина с контекстом;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форму написания;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этого не использовался для извлечения КС из документов на русском языке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F35FCD-22AC-F41E-6CD1-33323E7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1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ru-RU" dirty="0"/>
              <a:t>Н-граммы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Н-</a:t>
            </a:r>
            <a:r>
              <a:rPr lang="ru-RU" sz="2400" dirty="0" err="1"/>
              <a:t>граммой</a:t>
            </a:r>
            <a:r>
              <a:rPr lang="ru-RU" sz="2400" dirty="0"/>
              <a:t> на алфавите </a:t>
            </a:r>
            <a:r>
              <a:rPr lang="en-US" sz="2400" dirty="0"/>
              <a:t>V </a:t>
            </a:r>
            <a:r>
              <a:rPr lang="ru-RU" sz="2400" dirty="0"/>
              <a:t>называют произвольную цепочку длинной </a:t>
            </a:r>
            <a:r>
              <a:rPr lang="en-US" sz="2400" dirty="0"/>
              <a:t>N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/>
              <a:t>На 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950259" y="2348753"/>
            <a:ext cx="10403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Исходный текст: Автоматическое извлечение ключевых слов</a:t>
            </a:r>
          </a:p>
          <a:p>
            <a:r>
              <a:rPr lang="ru-RU" dirty="0"/>
              <a:t>Примеры н-грамм: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Униграмма</a:t>
            </a:r>
            <a:r>
              <a:rPr lang="ru-RU" dirty="0"/>
              <a:t>: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</a:t>
            </a:r>
            <a:r>
              <a:rPr lang="en-US" dirty="0"/>
              <a:t>, </a:t>
            </a:r>
            <a:r>
              <a:rPr lang="ru-RU" dirty="0"/>
              <a:t>извлечение, ключевых, слов;</a:t>
            </a:r>
          </a:p>
          <a:p>
            <a:pPr lvl="1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Биграмма: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извлечение, извлечение ключевых, ключевых слов;</a:t>
            </a:r>
          </a:p>
          <a:p>
            <a:pPr lvl="1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Триграммы: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извлечение ключевых, извлечение ключевых слов;</a:t>
            </a:r>
          </a:p>
          <a:p>
            <a:pPr lvl="1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 – грамма (н = 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извлечение ключевых слов.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166407"/>
            <a:ext cx="2018553" cy="1325563"/>
          </a:xfrm>
        </p:spPr>
        <p:txBody>
          <a:bodyPr/>
          <a:lstStyle/>
          <a:p>
            <a:r>
              <a:rPr lang="en-US" dirty="0" err="1"/>
              <a:t>Yake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72E4A3-D6AD-E1D5-4F75-FA93BE8C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11" y="1030467"/>
            <a:ext cx="8127203" cy="5325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4817035"/>
            <a:ext cx="4367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Минимальный размер теста не менее 100 слов.</a:t>
            </a: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8DF6E7-27B8-81CB-1AE3-EA039F37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1" y="1583112"/>
            <a:ext cx="9373786" cy="4694798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7D4D24-A5C7-551D-4F29-C68D4DEB9C5F}"/>
              </a:ext>
            </a:extLst>
          </p:cNvPr>
          <p:cNvSpPr/>
          <p:nvPr/>
        </p:nvSpPr>
        <p:spPr>
          <a:xfrm>
            <a:off x="6623269" y="3924535"/>
            <a:ext cx="4589930" cy="2271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B21AF-9156-3033-55BD-6B0D9FF7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36525"/>
            <a:ext cx="10965329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Предварительная обработка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05029-E45D-2C85-12AA-63AD2050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8AD534-5E22-C5F1-56EE-F2700705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78" y="1273013"/>
            <a:ext cx="7106022" cy="54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9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416</Words>
  <Application>Microsoft Office PowerPoint</Application>
  <PresentationFormat>Широкоэкранный</PresentationFormat>
  <Paragraphs>131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Презентация PowerPoint</vt:lpstr>
      <vt:lpstr>Цель работы</vt:lpstr>
      <vt:lpstr>Классификация методов</vt:lpstr>
      <vt:lpstr>Критерии </vt:lpstr>
      <vt:lpstr>Выбор алгоритма</vt:lpstr>
      <vt:lpstr>Н-граммы</vt:lpstr>
      <vt:lpstr>Yake</vt:lpstr>
      <vt:lpstr>Метод извлечения КС</vt:lpstr>
      <vt:lpstr>Предварительная обработка текста</vt:lpstr>
      <vt:lpstr>Подсчет оценки термина</vt:lpstr>
      <vt:lpstr>Вычисление н-грамм</vt:lpstr>
      <vt:lpstr>Архитектура ПО</vt:lpstr>
      <vt:lpstr>Схема архитектуры</vt:lpstr>
      <vt:lpstr>Демонстрация </vt:lpstr>
      <vt:lpstr>Презентация PowerPoint</vt:lpstr>
      <vt:lpstr>Дальнейшее развитее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18</cp:revision>
  <dcterms:created xsi:type="dcterms:W3CDTF">2022-06-02T14:53:35Z</dcterms:created>
  <dcterms:modified xsi:type="dcterms:W3CDTF">2022-06-03T10:11:22Z</dcterms:modified>
</cp:coreProperties>
</file>