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39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38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68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07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56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4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80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30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46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F596-1DB2-4FFD-8F28-823884AD79A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61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F596-1DB2-4FFD-8F28-823884AD79A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5026A-4254-4423-8726-D8EA305BA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39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44558"/>
            <a:ext cx="9144000" cy="1444486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регуляризации Тихонова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2014330"/>
                <a:ext cx="9144000" cy="4585253"/>
              </a:xfrm>
            </p:spPr>
            <p:txBody>
              <a:bodyPr/>
              <a:lstStyle/>
              <a:p>
                <a:pPr algn="l"/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Постановка задачи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dt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сигнал на выходе фильтра,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сигнал на входе в фильтр,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функция импульсного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отклика.  Уравнение  решается относительно функции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В реальных задачах имеется  некоторый шум.</a:t>
                </a:r>
              </a:p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погрешность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погрешность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Таким образом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</m:oMath>
                </a14:m>
                <a:r>
                  <a:rPr lang="ru-RU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ru-RU" dirty="0"/>
                  <a:t>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sub>
                    </m:sSub>
                  </m:oMath>
                </a14:m>
                <a:r>
                  <a:rPr lang="ru-RU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+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algn="just"/>
                <a:r>
                  <a:rPr lang="ru-RU" dirty="0" smtClean="0"/>
                  <a:t>Величина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ru-RU" dirty="0" smtClean="0"/>
                  <a:t>  и 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составляет  порядка 0.1 от максимума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algn="l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2014330"/>
                <a:ext cx="9144000" cy="4585253"/>
              </a:xfrm>
              <a:blipFill rotWithShape="0">
                <a:blip r:embed="rId2"/>
                <a:stretch>
                  <a:fillRect l="-1000" t="-1859" r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89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Сглаживание импульсных помех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SMTH(M) –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означает, что сглаживание происходит по М –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окресности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из которой исключены отсчеты, подлежащие исправлению.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Или: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/>
                        </m:ctrlPr>
                      </m:accPr>
                      <m:e>
                        <m:sSub>
                          <m:sSubPr>
                            <m:ctrlPr>
                              <a:rPr lang="ru-RU" sz="2400" i="1"/>
                            </m:ctrlPr>
                          </m:sSub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400"/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/>
                              <m:t>K</m:t>
                            </m:r>
                          </m:sub>
                        </m:sSub>
                      </m:e>
                    </m:acc>
                    <m:r>
                      <a:rPr lang="en-US" sz="2400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4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K</m:t>
                                  </m:r>
                                </m:sub>
                              </m:sSub>
                              <m:r>
                                <a:rPr lang="en-US" sz="2400"/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𝑉</m:t>
                                  </m:r>
                                </m:sub>
                              </m:sSub>
                              <m:r>
                                <a:rPr lang="en-US" sz="2400" i="1"/>
                                <m:t>≥|</m:t>
                              </m:r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K</m:t>
                                  </m:r>
                                </m:sub>
                              </m:sSub>
                              <m:r>
                                <a:rPr lang="en-US" sz="2400" i="1"/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/>
                                <m:t>SMTH</m:t>
                              </m:r>
                              <m:d>
                                <m:dPr>
                                  <m:ctrlPr>
                                    <a:rPr lang="ru-RU" sz="24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/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/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/>
                                <m:t>|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2400"/>
                                <m:t>SMTH</m:t>
                              </m:r>
                              <m:d>
                                <m:dPr>
                                  <m:ctrlPr>
                                    <a:rPr lang="ru-RU" sz="2400" i="1"/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M</m:t>
                                  </m:r>
                                </m:e>
                              </m:d>
                              <m:r>
                                <a:rPr lang="en-US" sz="2400"/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ε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V</m:t>
                                  </m:r>
                                </m:sub>
                              </m:sSub>
                              <m:r>
                                <a:rPr lang="en-US" sz="2400" i="1"/>
                                <m:t>&lt;|</m:t>
                              </m:r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K</m:t>
                                  </m:r>
                                </m:sub>
                              </m:sSub>
                              <m:r>
                                <a:rPr lang="en-US" sz="2400" i="1"/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/>
                                <m:t>SMTH</m:t>
                              </m:r>
                              <m:d>
                                <m:dPr>
                                  <m:ctrlPr>
                                    <a:rPr lang="ru-RU" sz="24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/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/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/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SMTH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означает сглаживание по М – окрестности точки с номером К,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SMTH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обычно берется или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68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сглаживания сигналов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Подавление малоразмерных помех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2.Устранение малоразмерных деталей для выделения деталей больших размеров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Основная цель представить сигнал кусочно-лоскутной моделью, т.е. в виде пятен – деталей, внутри которых сигал имеет постоянное значение. Его гистограмма имеет вид:</a:t>
                </a:r>
              </a:p>
              <a:p>
                <a:r>
                  <a:rPr lang="en-US" dirty="0" smtClean="0"/>
                  <a:t>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/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/>
                          <m:t>S</m:t>
                        </m:r>
                      </m:sub>
                      <m:sup>
                        <m:r>
                          <a:rPr lang="en-US" i="0"/>
                          <m:t>0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0"/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ru-RU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i="0"/>
                          <m:t>n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/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/>
                              <m:t>n</m:t>
                            </m:r>
                          </m:sub>
                        </m:sSub>
                        <m:sSub>
                          <m:sSubPr>
                            <m:ctrlPr>
                              <a:rPr lang="ru-RU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/>
                              <m:t>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/>
                              <m:t>q</m:t>
                            </m:r>
                            <m:sSub>
                              <m:sSubPr>
                                <m:ctrlPr>
                                  <a:rPr lang="ru-RU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/>
                                  <m:t>q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/>
                                  <m:t>n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ru-RU" dirty="0"/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/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/>
                          <m:t>n</m:t>
                        </m:r>
                      </m:sub>
                    </m:sSub>
                  </m:oMath>
                </a14:m>
                <a:r>
                  <a:rPr lang="ru-RU" sz="2400" dirty="0" smtClean="0"/>
                  <a:t>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значение сигнала с номером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имеющим площадь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/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400" i="0"/>
                          <m:t>n</m:t>
                        </m:r>
                      </m:sub>
                    </m:sSub>
                  </m:oMath>
                </a14:m>
                <a:r>
                  <a:rPr lang="ru-RU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400" dirty="0" smtClean="0"/>
                  <a:t>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символ Кронекера.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Сглаживание включает два этапа:</a:t>
                </a: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 b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77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Адаптивное квантование мод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пределение границ кластеров постоянного значение сигнала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 оценку значения элемента кластера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1-й этап – 2 способа</a:t>
            </a: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Адаптивное квантование мод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Строится локальная гистограмма. Границы гистограммы между локальными максимами рассматриваются как границы интервалов квантования. Все значения сигнала, попавшими в тот или иной интервал принимаются равными одному значению, выбор которого рассмотрен выше.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выделяются моды с малой площадью (разбросанные точки), то их объединяют с большей по мощности соседней модой.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3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«выращивания» кластеров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выращивания кластеров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1.Выбирается центр выращивания, около него строится М-окрестность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2.По М-окрестности строится следующее приближение к центру и строится новая М-окрестность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процесс продолжается до тех пор, пока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начения двух последовательно определенных центров не окажутся близко друг от друга.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М-окрестности выбирается одна из рассмотренных выше окрестностей.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выбора нового центра выращивания на каждом шаге используется один из приведенных выше алгоритмов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4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значения элемента кластера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KNV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окрестность учитывает информацию о размерах деталей;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окрестность позволяет учесть информацию о минимальных перепадах яркости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окрестность обычно используется для фильтрации импульсных помех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Этап 2- определение значения элемента, характеризующего кластер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оценки значения элемент кластера используют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MEAN, MED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CUT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Если шум – Гауссов, то обычно используют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</a:t>
                </a:r>
              </a:p>
              <a:p>
                <a:r>
                  <a:rPr lang="ru-RU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у шума более «тяжелые хвосты», то целесообразно использовать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8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уравнения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будем использовать следующие выражения: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</a:rPr>
                      <m:t>exp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⁡(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0" smtClean="0">
                            <a:latin typeface="Cambria Math" panose="02040503050406030204" pitchFamily="18" charset="0"/>
                          </a:rPr>
                          <m:t>                                </m:t>
                        </m:r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ru-RU" sz="2400">
                        <a:latin typeface="Cambria Math" panose="02040503050406030204" pitchFamily="18" charset="0"/>
                      </a:rPr>
                      <m:t>=1.2</m:t>
                    </m:r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</a:rPr>
                      <m:t>exp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⁡(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24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 smtClean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Отсчеты функции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определяются по следующей </a:t>
                </a:r>
                <a:r>
                  <a:rPr lang="ru-RU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формуле: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</m:d>
                    <m:r>
                      <a:rPr lang="en-US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πkmi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sup>
                            </m:sSup>
                            <m:sSubSup>
                              <m:sSub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(∆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(1+(</m:t>
                            </m:r>
                            <m:f>
                              <m:f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πm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Фурье образы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размер сигнала, а 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Знак * означает комплексное сопряжение. 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оэффициент регуляризации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определяется методом невязки.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2400" dirty="0"/>
              </a:p>
              <a:p>
                <a:endParaRPr lang="ru-RU" sz="2400" dirty="0"/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 b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45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невязки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Уравнение невязки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smtClean="0">
                        <a:latin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имеет следующий вид:</a:t>
                </a:r>
              </a:p>
              <a:p>
                <a:r>
                  <a:rPr lang="ru-RU" sz="2400" dirty="0" smtClean="0"/>
                  <a:t>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</a:rPr>
                      <m:t>β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ε</m:t>
                    </m:r>
                    <m:rad>
                      <m:radPr>
                        <m:degHide m:val="on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</m:d>
                      </m:e>
                    </m:rad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ru-RU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        </m:t>
                    </m:r>
                    <m:r>
                      <m:rPr>
                        <m:sty m:val="p"/>
                      </m:rPr>
                      <a:rPr lang="ru-RU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γ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  <m:r>
                      <a:rPr lang="ru-RU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ru-RU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ru-RU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(∆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(1+(</m:t>
                            </m:r>
                            <m:f>
                              <m:f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πm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[|</m:t>
                            </m:r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(∆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  <m:r>
                              <a:rPr lang="ru-RU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(1+(</m:t>
                            </m:r>
                            <m:f>
                              <m:f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πm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ru-RU" i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ru-RU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β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  <m:r>
                      <a:rPr lang="ru-RU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(1+(</m:t>
                            </m:r>
                            <m:f>
                              <m:f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πm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)|</m:t>
                            </m:r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[|</m:t>
                            </m:r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(∆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  <m: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(1+(</m:t>
                            </m:r>
                            <m:f>
                              <m:f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πm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56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невязки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решения уравнения невязки можно использовать свойство монотонного возрастания функции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smtClean="0">
                        <a:latin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Поэтому обычно поступают следующим образом. Начинают с некоторого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=1. Для такого значения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smtClean="0">
                        <a:latin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Далее уменьшают значение параметра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 некоторым шагом до тех пор, пока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smtClean="0">
                        <a:latin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 станет меньше 0.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Данное значение  и используется в выражении для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H(k).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87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Нелинейные методы преобразования сигналов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1.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сновные понятия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1.1. Нелинейные методы – локальные. Они используются в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–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области.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1.2. Пусть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число отсчетов сигнала.  Вариационный ряд – упорядоченная по возрастанию последовательность отсчетов сигнала.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1.3 Ранг – средний элемент значений сигнала в вариационном ряду.</a:t>
                </a:r>
              </a:p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Виды окрестностей заданного отсчета сигнала –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.1.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KNV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окрес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ближайшим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соседям по величине</a:t>
                </a:r>
              </a:p>
              <a:p>
                <a:r>
                  <a:rPr lang="ru-RU" sz="2400" dirty="0" smtClean="0"/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KNV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: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</m:nary>
                      </m:e>
                    </m:d>
                  </m:oMath>
                </a14:m>
                <a:endParaRPr lang="ru-RU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заданный  элемент в вариационном ряду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 r="-8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54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операции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sz="2400" dirty="0" smtClean="0"/>
                  <a:t> 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окрестность</a:t>
                </a:r>
              </a:p>
              <a:p>
                <a:r>
                  <a:rPr lang="en-US" sz="2400" dirty="0" smtClean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sub>
                        </m:sSub>
                      </m:sub>
                    </m:sSub>
                    <m:r>
                      <a:rPr lang="ru-RU" sz="24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sub>
                        </m:s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sub>
                        </m:sSub>
                      </m:e>
                    </m:d>
                  </m:oMath>
                </a14:m>
                <a:endParaRPr lang="ru-RU" sz="2400" dirty="0" smtClean="0"/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 i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sz="2400" dirty="0" smtClean="0"/>
                  <a:t> 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окрестность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                         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sub>
                    </m:sSub>
                    <m:r>
                      <a:rPr lang="ru-RU" sz="24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sz="2400"/>
                          <m:t> </m:t>
                        </m:r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sz="2400"/>
                          <m:t> </m:t>
                        </m:r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sz="2400"/>
                          <m:t> </m:t>
                        </m:r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sz="2400"/>
                      <m:t> 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ранг элемента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вариационном ряду.</a:t>
                </a:r>
              </a:p>
              <a:p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3.Основные операции по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окрестности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3.1. Медиана по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–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средний элемент в вариационном ряду, построенному по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-окрестности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i="0">
                        <a:latin typeface="Cambria Math" panose="02040503050406030204" pitchFamily="18" charset="0"/>
                      </a:rPr>
                      <m:t>MED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 i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ru-RU" sz="2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400" i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ru-RU" sz="2400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ru-RU" sz="2400" i="0">
                        <a:latin typeface="Cambria Math" panose="02040503050406030204" pitchFamily="18" charset="0"/>
                      </a:rPr>
                      <m:t>r</m:t>
                    </m:r>
                    <m:r>
                      <a:rPr lang="ru-RU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/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4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операции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отсчетов в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окрестности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3.2 Срезка по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  <a:p>
                <a:r>
                  <a:rPr lang="en-US" sz="2400" dirty="0" smtClean="0"/>
                  <a:t>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i="0">
                        <a:latin typeface="Cambria Math" panose="02040503050406030204" pitchFamily="18" charset="0"/>
                      </a:rPr>
                      <m:t>CUT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 i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ru-RU" sz="24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)≤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</m:d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</m:d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</a:rPr>
                      <m:t>L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)-значение элемента в вариационном ряду по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окрестности с рангом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R(R) (R(L))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3.3 Среднее по М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/>
                  <a:t>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MEAN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nary>
                  </m:oMath>
                </a14:m>
                <a:endParaRPr lang="ru-RU" sz="2400" dirty="0"/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3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Сглаживание импульсных помех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Алгоритм состоит из 2-х этапов: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локализация помехи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получение сглаженного значения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1-й этап – проверяется неравенство (неравенство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Вилкоксона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sz="24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|&lt;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неравенство выполнено, то принимается решение об отсутствии помехи, в противном случае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искажен помехой.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Проверку гипотезы о наличии помехи в элементе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можно проводить и по значению элемента, т.е.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SMTH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sz="2400" i="0">
                        <a:latin typeface="Cambria Math" panose="02040503050406030204" pitchFamily="18" charset="0"/>
                      </a:rPr>
                      <m:t>|&lt;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endParaRPr lang="ru-RU" sz="2400" dirty="0"/>
              </a:p>
              <a:p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 b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1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Сглаживание импульсных помех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SMTH(M)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сглаженное значение отсчета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М – окрестности.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Основные ошибки: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ошибки ложного обнаружения (сглаживание деталей сигнала) – увеличить пороговое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ошибки пропуска (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несглаженные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помехи) – уменьшить порог.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Сглаживание – итеративно. Начинается с больших порогов и по мере удаления больших выбросов порог понижается.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2-й этап – сглаживание одним из 3-х способов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Окончательный вид алгоритма:</a:t>
                </a:r>
                <a:endParaRPr lang="en-US" sz="24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/>
                        </m:ctrlPr>
                      </m:accPr>
                      <m:e>
                        <m:sSub>
                          <m:sSubPr>
                            <m:ctrlPr>
                              <a:rPr lang="ru-RU" sz="2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/>
                              <m:t>K</m:t>
                            </m:r>
                          </m:sub>
                        </m:sSub>
                      </m:e>
                    </m:acc>
                    <m:r>
                      <a:rPr lang="en-US" sz="2400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4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K</m:t>
                                  </m:r>
                                </m:sub>
                              </m:sSub>
                              <m:r>
                                <a:rPr lang="en-US" sz="2400"/>
                                <m:t>, </m:t>
                              </m:r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ε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r</m:t>
                                  </m:r>
                                </m:sub>
                              </m:sSub>
                              <m:r>
                                <a:rPr lang="en-US" sz="2400"/>
                                <m:t>≥|</m:t>
                              </m:r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M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/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/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/>
                                <m:t>−</m:t>
                              </m:r>
                              <m:f>
                                <m:fPr>
                                  <m:ctrlPr>
                                    <a:rPr lang="ru-RU" sz="2400" i="1"/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ru-RU" sz="2400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/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/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/>
                                            <m:t>M</m:t>
                                          </m:r>
                                        </m:sub>
                                      </m:sSub>
                                      <m:r>
                                        <a:rPr lang="en-US" sz="2400"/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/>
                                    <m:t>2</m:t>
                                  </m:r>
                                </m:den>
                              </m:f>
                              <m:r>
                                <a:rPr lang="en-US" sz="2400"/>
                                <m:t>|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2400"/>
                                <m:t>SMTH</m:t>
                              </m:r>
                              <m:d>
                                <m:dPr>
                                  <m:ctrlPr>
                                    <a:rPr lang="ru-RU" sz="2400" i="1"/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M</m:t>
                                  </m:r>
                                </m:e>
                              </m:d>
                              <m:r>
                                <a:rPr lang="en-US" sz="2400"/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ε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r</m:t>
                                  </m:r>
                                </m:sub>
                              </m:sSub>
                              <m:r>
                                <a:rPr lang="en-US" sz="2400"/>
                                <m:t>&lt;|</m:t>
                              </m:r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M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/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/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/>
                                <m:t>−</m:t>
                              </m:r>
                              <m:f>
                                <m:fPr>
                                  <m:ctrlPr>
                                    <a:rPr lang="ru-RU" sz="2400" i="1"/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ru-RU" sz="2400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/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/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/>
                                            <m:t>M</m:t>
                                          </m:r>
                                        </m:sub>
                                      </m:sSub>
                                      <m:r>
                                        <a:rPr lang="en-US" sz="2400"/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/>
                                    <m:t>2</m:t>
                                  </m:r>
                                </m:den>
                              </m:f>
                              <m:r>
                                <a:rPr lang="en-US" sz="2400"/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400"/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2"/>
                <a:stretch>
                  <a:fillRect l="-812" t="-2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3507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373</Words>
  <Application>Microsoft Office PowerPoint</Application>
  <PresentationFormat>Широкоэкранный</PresentationFormat>
  <Paragraphs>108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Тема Office</vt:lpstr>
      <vt:lpstr>Метод регуляризации Тихонова</vt:lpstr>
      <vt:lpstr>Основные уравнения</vt:lpstr>
      <vt:lpstr>Метод невязки</vt:lpstr>
      <vt:lpstr>Метод невязки</vt:lpstr>
      <vt:lpstr>Нелинейные методы преобразования сигналов</vt:lpstr>
      <vt:lpstr>Основные операции</vt:lpstr>
      <vt:lpstr>Основные операции</vt:lpstr>
      <vt:lpstr>Сглаживание импульсных помех </vt:lpstr>
      <vt:lpstr>Сглаживание импульсных помех </vt:lpstr>
      <vt:lpstr>Сглаживание импульсных помех </vt:lpstr>
      <vt:lpstr>Алгоритмы сглаживания сигналов</vt:lpstr>
      <vt:lpstr>Адаптивное квантование мод</vt:lpstr>
      <vt:lpstr>Метод «выращивания» кластеров</vt:lpstr>
      <vt:lpstr>Определение значения элемента кластера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регуляризации Тихонова</dc:title>
  <dc:creator>filippov.mike@mail.ru</dc:creator>
  <cp:lastModifiedBy>filippov.mike@mail.ru</cp:lastModifiedBy>
  <cp:revision>30</cp:revision>
  <dcterms:created xsi:type="dcterms:W3CDTF">2020-04-02T17:31:35Z</dcterms:created>
  <dcterms:modified xsi:type="dcterms:W3CDTF">2020-04-06T07:51:19Z</dcterms:modified>
</cp:coreProperties>
</file>