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8" d="100"/>
          <a:sy n="58" d="100"/>
        </p:scale>
        <p:origin x="6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AF596-1DB2-4FFD-8F28-823884AD79A4}" type="datetimeFigureOut">
              <a:rPr lang="ru-RU" smtClean="0"/>
              <a:t>02.04.2020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026A-4254-4423-8726-D8EA305BA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390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AF596-1DB2-4FFD-8F28-823884AD79A4}" type="datetimeFigureOut">
              <a:rPr lang="ru-RU" smtClean="0"/>
              <a:t>02.04.2020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026A-4254-4423-8726-D8EA305BA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0386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AF596-1DB2-4FFD-8F28-823884AD79A4}" type="datetimeFigureOut">
              <a:rPr lang="ru-RU" smtClean="0"/>
              <a:t>02.04.2020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026A-4254-4423-8726-D8EA305BA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1685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AF596-1DB2-4FFD-8F28-823884AD79A4}" type="datetimeFigureOut">
              <a:rPr lang="ru-RU" smtClean="0"/>
              <a:t>02.04.2020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026A-4254-4423-8726-D8EA305BA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406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AF596-1DB2-4FFD-8F28-823884AD79A4}" type="datetimeFigureOut">
              <a:rPr lang="ru-RU" smtClean="0"/>
              <a:t>02.04.2020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026A-4254-4423-8726-D8EA305BA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072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AF596-1DB2-4FFD-8F28-823884AD79A4}" type="datetimeFigureOut">
              <a:rPr lang="ru-RU" smtClean="0"/>
              <a:t>02.04.2020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026A-4254-4423-8726-D8EA305BA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5567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AF596-1DB2-4FFD-8F28-823884AD79A4}" type="datetimeFigureOut">
              <a:rPr lang="ru-RU" smtClean="0"/>
              <a:t>02.04.2020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026A-4254-4423-8726-D8EA305BA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1437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AF596-1DB2-4FFD-8F28-823884AD79A4}" type="datetimeFigureOut">
              <a:rPr lang="ru-RU" smtClean="0"/>
              <a:t>02.04.2020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026A-4254-4423-8726-D8EA305BA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1809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AF596-1DB2-4FFD-8F28-823884AD79A4}" type="datetimeFigureOut">
              <a:rPr lang="ru-RU" smtClean="0"/>
              <a:t>02.04.2020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026A-4254-4423-8726-D8EA305BA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307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AF596-1DB2-4FFD-8F28-823884AD79A4}" type="datetimeFigureOut">
              <a:rPr lang="ru-RU" smtClean="0"/>
              <a:t>02.04.2020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026A-4254-4423-8726-D8EA305BA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469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AF596-1DB2-4FFD-8F28-823884AD79A4}" type="datetimeFigureOut">
              <a:rPr lang="ru-RU" smtClean="0"/>
              <a:t>02.04.2020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026A-4254-4423-8726-D8EA305BA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9617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AF596-1DB2-4FFD-8F28-823884AD79A4}" type="datetimeFigureOut">
              <a:rPr lang="ru-RU" smtClean="0"/>
              <a:t>02.04.2020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5026A-4254-4423-8726-D8EA305BA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398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344558"/>
            <a:ext cx="9144000" cy="1444486"/>
          </a:xfrm>
        </p:spPr>
        <p:txBody>
          <a:bodyPr>
            <a:normAutofit/>
          </a:bodyPr>
          <a:lstStyle/>
          <a:p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регуляризации Тихонова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524000" y="2014330"/>
                <a:ext cx="9144000" cy="4585253"/>
              </a:xfrm>
            </p:spPr>
            <p:txBody>
              <a:bodyPr/>
              <a:lstStyle/>
              <a:p>
                <a:pPr algn="l"/>
                <a:r>
                  <a:rPr lang="ru-RU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Постановка задачи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/>
                            <m:t>u</m:t>
                          </m:r>
                        </m:e>
                        <m:sub>
                          <m:r>
                            <a:rPr lang="ru-RU"/>
                            <m:t>2</m:t>
                          </m:r>
                        </m:sub>
                      </m:sSub>
                      <m:d>
                        <m:dPr>
                          <m:ctrlPr>
                            <a:rPr lang="ru-RU" i="1"/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ru-RU"/>
                            <m:t>x</m:t>
                          </m:r>
                        </m:e>
                      </m:d>
                      <m:r>
                        <a:rPr lang="ru-RU" i="1"/>
                        <m:t>=</m:t>
                      </m:r>
                      <m:nary>
                        <m:naryPr>
                          <m:limLoc m:val="undOvr"/>
                          <m:ctrlPr>
                            <a:rPr lang="ru-RU" i="1"/>
                          </m:ctrlPr>
                        </m:naryPr>
                        <m:sub>
                          <m:r>
                            <a:rPr lang="ru-RU" i="1"/>
                            <m:t>−</m:t>
                          </m:r>
                          <m:r>
                            <a:rPr lang="ru-RU"/>
                            <m:t>∞</m:t>
                          </m:r>
                        </m:sub>
                        <m:sup>
                          <m:r>
                            <a:rPr lang="ru-RU"/>
                            <m:t>+∞</m:t>
                          </m:r>
                        </m:sup>
                        <m:e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/>
                                <m:t>u</m:t>
                              </m:r>
                            </m:e>
                            <m:sub>
                              <m:r>
                                <a:rPr lang="ru-RU"/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ru-RU" i="1"/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ru-RU"/>
                                <m:t>t</m:t>
                              </m:r>
                              <m:r>
                                <a:rPr lang="ru-RU" i="1"/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ru-RU"/>
                                <m:t>x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ru-RU"/>
                            <m:t>H</m:t>
                          </m:r>
                          <m:d>
                            <m:dPr>
                              <m:ctrlPr>
                                <a:rPr lang="ru-RU" i="1"/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ru-RU"/>
                                <m:t>t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ru-RU"/>
                            <m:t>dt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  <a:p>
                <a:pPr algn="just"/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/>
                          <m:t>u</m:t>
                        </m:r>
                      </m:e>
                      <m:sub>
                        <m:r>
                          <a:rPr lang="ru-RU"/>
                          <m:t>2</m:t>
                        </m:r>
                      </m:sub>
                    </m:sSub>
                    <m:d>
                      <m:dPr>
                        <m:ctrlPr>
                          <a:rPr lang="ru-RU" i="1"/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ru-RU"/>
                          <m:t>x</m:t>
                        </m:r>
                      </m:e>
                    </m:d>
                    <m:r>
                      <a:rPr lang="ru-RU" i="1"/>
                      <m:t>− 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сигнал на выходе фильтра,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/>
                          <m:t>u</m:t>
                        </m:r>
                      </m:e>
                      <m:sub>
                        <m:r>
                          <a:rPr lang="ru-RU"/>
                          <m:t>1</m:t>
                        </m:r>
                      </m:sub>
                    </m:sSub>
                    <m:d>
                      <m:dPr>
                        <m:ctrlPr>
                          <a:rPr lang="ru-RU" i="1"/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ru-RU"/>
                          <m:t>x</m:t>
                        </m:r>
                      </m:e>
                    </m:d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сигнал на входе в фильтр,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/>
                      <m:t>H</m:t>
                    </m:r>
                    <m:d>
                      <m:dPr>
                        <m:ctrlPr>
                          <a:rPr lang="ru-RU" i="1"/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ru-RU"/>
                          <m:t>t</m:t>
                        </m:r>
                      </m:e>
                    </m:d>
                    <m:r>
                      <a:rPr lang="ru-RU" i="1"/>
                      <m:t> 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функция импульсного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отклика.  Уравнение  решается относительно функции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 В реальных задачах имеется  некоторый шум.</a:t>
                </a:r>
              </a:p>
              <a:p>
                <a:pPr algn="just"/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Пусть </a:t>
                </a:r>
                <a14:m>
                  <m:oMath xmlns:m="http://schemas.openxmlformats.org/officeDocument/2006/math">
                    <m:r>
                      <a:rPr lang="ru-RU" i="1"/>
                      <m:t>𝛿</m:t>
                    </m:r>
                    <m:r>
                      <a:rPr lang="ru-RU" i="1"/>
                      <m:t>−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погрешность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/>
                          <m:t>u</m:t>
                        </m:r>
                      </m:e>
                      <m:sub>
                        <m:r>
                          <a:rPr lang="ru-RU"/>
                          <m:t>2</m:t>
                        </m:r>
                      </m:sub>
                    </m:sSub>
                    <m:d>
                      <m:dPr>
                        <m:ctrlPr>
                          <a:rPr lang="ru-RU" i="1"/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ru-RU"/>
                          <m:t>x</m:t>
                        </m:r>
                      </m:e>
                    </m:d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а </a:t>
                </a:r>
                <a14:m>
                  <m:oMath xmlns:m="http://schemas.openxmlformats.org/officeDocument/2006/math">
                    <m:r>
                      <a:rPr lang="ru-RU" i="1"/>
                      <m:t>𝜀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погрешность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/>
                          <m:t>u</m:t>
                        </m:r>
                      </m:e>
                      <m:sub>
                        <m:r>
                          <a:rPr lang="ru-RU"/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.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Таким образом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/>
                          <m:t>u</m:t>
                        </m:r>
                      </m:e>
                      <m:sub>
                        <m:r>
                          <a:rPr lang="ru-RU"/>
                          <m:t>2</m:t>
                        </m:r>
                        <m:r>
                          <m:rPr>
                            <m:sty m:val="p"/>
                          </m:rPr>
                          <a:rPr lang="ru-RU"/>
                          <m:t>δ</m:t>
                        </m:r>
                      </m:sub>
                    </m:sSub>
                  </m:oMath>
                </a14:m>
                <a:r>
                  <a:rPr lang="ru-RU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/>
                          <m:t>u</m:t>
                        </m:r>
                      </m:e>
                      <m:sub>
                        <m:r>
                          <a:rPr lang="ru-RU"/>
                          <m:t>2</m:t>
                        </m:r>
                      </m:sub>
                    </m:sSub>
                    <m:r>
                      <a:rPr lang="ru-RU" i="1"/>
                      <m:t>+</m:t>
                    </m:r>
                    <m:r>
                      <a:rPr lang="ru-RU" i="1"/>
                      <m:t>𝛿</m:t>
                    </m:r>
                  </m:oMath>
                </a14:m>
                <a:r>
                  <a:rPr lang="ru-RU" dirty="0"/>
                  <a:t>, 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/>
                          <m:t>u</m:t>
                        </m:r>
                      </m:e>
                      <m:sub>
                        <m:r>
                          <a:rPr lang="ru-RU"/>
                          <m:t>1</m:t>
                        </m:r>
                        <m:r>
                          <m:rPr>
                            <m:sty m:val="p"/>
                          </m:rPr>
                          <a:rPr lang="ru-RU"/>
                          <m:t>ε</m:t>
                        </m:r>
                      </m:sub>
                    </m:sSub>
                  </m:oMath>
                </a14:m>
                <a:r>
                  <a:rPr lang="ru-RU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/>
                          <m:t>u</m:t>
                        </m:r>
                      </m:e>
                      <m:sub>
                        <m:r>
                          <a:rPr lang="ru-RU"/>
                          <m:t>1</m:t>
                        </m:r>
                      </m:sub>
                    </m:sSub>
                  </m:oMath>
                </a14:m>
                <a:r>
                  <a:rPr lang="ru-RU" dirty="0"/>
                  <a:t>+</a:t>
                </a:r>
                <a14:m>
                  <m:oMath xmlns:m="http://schemas.openxmlformats.org/officeDocument/2006/math">
                    <m:r>
                      <a:rPr lang="ru-RU" i="1"/>
                      <m:t> </m:t>
                    </m:r>
                    <m:r>
                      <a:rPr lang="ru-RU" i="1"/>
                      <m:t>𝜀</m:t>
                    </m:r>
                  </m:oMath>
                </a14:m>
                <a:r>
                  <a:rPr lang="ru-RU" dirty="0"/>
                  <a:t> </a:t>
                </a:r>
                <a:endParaRPr lang="ru-RU" dirty="0" smtClean="0"/>
              </a:p>
              <a:p>
                <a:pPr algn="just"/>
                <a:r>
                  <a:rPr lang="ru-RU" dirty="0" smtClean="0"/>
                  <a:t>Величина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ru-RU" dirty="0" smtClean="0"/>
                  <a:t>  и 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составляет  порядка 0.1 от максимума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  <a:p>
                <a:pPr algn="l"/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24000" y="2014330"/>
                <a:ext cx="9144000" cy="4585253"/>
              </a:xfrm>
              <a:blipFill rotWithShape="0">
                <a:blip r:embed="rId2"/>
                <a:stretch>
                  <a:fillRect l="-1000" t="-1859" r="-1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6897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уравнения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функций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240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ru-RU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ru-RU" sz="24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240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ru-RU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ru-RU" sz="24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будем использовать следующие выражения: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2400"/>
                          <m:t>u</m:t>
                        </m:r>
                      </m:e>
                      <m:sub>
                        <m:r>
                          <a:rPr lang="ru-RU" sz="2400"/>
                          <m:t>1</m:t>
                        </m:r>
                      </m:sub>
                    </m:sSub>
                    <m:d>
                      <m:dPr>
                        <m:ctrlPr>
                          <a:rPr lang="ru-RU" sz="2400" i="1"/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ru-RU" sz="2400"/>
                          <m:t>x</m:t>
                        </m:r>
                      </m:e>
                    </m:d>
                    <m:r>
                      <a:rPr lang="ru-RU" sz="2400"/>
                      <m:t>=</m:t>
                    </m:r>
                    <m:r>
                      <m:rPr>
                        <m:sty m:val="p"/>
                      </m:rPr>
                      <a:rPr lang="ru-RU" sz="2400"/>
                      <m:t>exp</m:t>
                    </m:r>
                    <m:r>
                      <a:rPr lang="ru-RU" sz="2400"/>
                      <m:t>⁡(</m:t>
                    </m:r>
                    <m:r>
                      <a:rPr lang="ru-RU" sz="2400" i="1"/>
                      <m:t>−</m:t>
                    </m:r>
                    <m:f>
                      <m:fPr>
                        <m:ctrlPr>
                          <a:rPr lang="ru-RU" sz="2400" i="1"/>
                        </m:ctrlPr>
                      </m:fPr>
                      <m:num>
                        <m:sSup>
                          <m:sSupPr>
                            <m:ctrlPr>
                              <a:rPr lang="ru-RU" sz="2400" i="1"/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ru-RU" sz="2400"/>
                              <m:t>x</m:t>
                            </m:r>
                          </m:e>
                          <m:sup>
                            <m:r>
                              <a:rPr lang="ru-RU" sz="2400"/>
                              <m:t>2</m:t>
                            </m:r>
                          </m:sup>
                        </m:sSup>
                      </m:num>
                      <m:den>
                        <m:r>
                          <a:rPr lang="ru-RU" sz="2400"/>
                          <m:t>2</m:t>
                        </m:r>
                      </m:den>
                    </m:f>
                    <m:r>
                      <a:rPr lang="ru-RU" sz="2400"/>
                      <m:t>)</m:t>
                    </m:r>
                  </m:oMath>
                </a14:m>
                <a:r>
                  <a:rPr lang="ru-RU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/>
                        </m:ctrlPr>
                      </m:sSubPr>
                      <m:e>
                        <m:r>
                          <a:rPr lang="ru-RU" sz="2400" b="0" i="0" smtClean="0">
                            <a:latin typeface="Cambria Math" panose="02040503050406030204" pitchFamily="18" charset="0"/>
                          </a:rPr>
                          <m:t>                                </m:t>
                        </m:r>
                        <m:r>
                          <m:rPr>
                            <m:sty m:val="p"/>
                          </m:rPr>
                          <a:rPr lang="ru-RU" sz="2400"/>
                          <m:t>u</m:t>
                        </m:r>
                      </m:e>
                      <m:sub>
                        <m:r>
                          <a:rPr lang="ru-RU" sz="2400"/>
                          <m:t>2</m:t>
                        </m:r>
                      </m:sub>
                    </m:sSub>
                    <m:d>
                      <m:dPr>
                        <m:ctrlPr>
                          <a:rPr lang="ru-RU" sz="2400" i="1"/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ru-RU" sz="2400"/>
                          <m:t>x</m:t>
                        </m:r>
                      </m:e>
                    </m:d>
                    <m:r>
                      <a:rPr lang="ru-RU" sz="2400"/>
                      <m:t>=1.2</m:t>
                    </m:r>
                    <m:r>
                      <m:rPr>
                        <m:sty m:val="p"/>
                      </m:rPr>
                      <a:rPr lang="ru-RU" sz="2400"/>
                      <m:t>exp</m:t>
                    </m:r>
                    <m:r>
                      <a:rPr lang="ru-RU" sz="2400"/>
                      <m:t>⁡(</m:t>
                    </m:r>
                    <m:r>
                      <a:rPr lang="ru-RU" sz="2400" i="1"/>
                      <m:t>−</m:t>
                    </m:r>
                    <m:f>
                      <m:fPr>
                        <m:ctrlPr>
                          <a:rPr lang="ru-RU" sz="2400" i="1"/>
                        </m:ctrlPr>
                      </m:fPr>
                      <m:num>
                        <m:sSup>
                          <m:sSupPr>
                            <m:ctrlPr>
                              <a:rPr lang="ru-RU" sz="2400" i="1"/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ru-RU" sz="2400"/>
                              <m:t>x</m:t>
                            </m:r>
                          </m:e>
                          <m:sup>
                            <m:r>
                              <a:rPr lang="ru-RU" sz="2400"/>
                              <m:t>2</m:t>
                            </m:r>
                          </m:sup>
                        </m:sSup>
                      </m:num>
                      <m:den>
                        <m:r>
                          <a:rPr lang="ru-RU" sz="2400"/>
                          <m:t>3</m:t>
                        </m:r>
                      </m:den>
                    </m:f>
                    <m:r>
                      <a:rPr lang="ru-RU" sz="2400"/>
                      <m:t>)</m:t>
                    </m:r>
                  </m:oMath>
                </a14:m>
                <a:endParaRPr lang="ru-RU" sz="2400" dirty="0" smtClean="0"/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2400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Отсчеты функции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H</m:t>
                    </m:r>
                    <m:d>
                      <m:d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ru-RU" sz="24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t</m:t>
                        </m:r>
                      </m:e>
                    </m:d>
                  </m:oMath>
                </a14:m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определяются по следующей </a:t>
                </a:r>
                <a:r>
                  <a:rPr lang="ru-RU" sz="2400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формуле: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H</m:t>
                    </m:r>
                    <m:d>
                      <m:d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k</m:t>
                        </m:r>
                      </m:e>
                    </m:d>
                    <m:r>
                      <a:rPr lang="en-US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US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x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n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m</m:t>
                        </m:r>
                        <m:r>
                          <a:rPr lang="en-US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  <m:e>
                        <m:f>
                          <m:f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e</m:t>
                                </m:r>
                              </m:e>
                              <m:sup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ru-RU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πkmi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n</m:t>
                                    </m:r>
                                  </m:den>
                                </m:f>
                              </m:sup>
                            </m:sSup>
                            <m:sSubSup>
                              <m:sSubSup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a:rPr lang="en-US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m</m:t>
                            </m:r>
                            <m:r>
                              <a:rPr lang="en-US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a:rPr lang="en-US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m</m:t>
                            </m:r>
                            <m:r>
                              <a:rPr lang="en-US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a:rPr lang="en-US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m</m:t>
                            </m:r>
                            <m:r>
                              <a:rPr lang="en-US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  <m:sSup>
                              <m:sSup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|</m:t>
                                </m:r>
                              </m:e>
                              <m:sup>
                                <m:r>
                                  <a:rPr lang="en-US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(∆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  <m:sSup>
                              <m:sSup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α</m:t>
                            </m:r>
                            <m:r>
                              <a:rPr lang="en-US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(1+(</m:t>
                            </m:r>
                            <m:f>
                              <m:f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πm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T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endParaRPr lang="ru-R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/>
                          <m:t>v</m:t>
                        </m:r>
                      </m:e>
                      <m:sub>
                        <m:r>
                          <a:rPr lang="ru-RU" sz="2400"/>
                          <m:t>1</m:t>
                        </m:r>
                      </m:sub>
                    </m:sSub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/>
                          <m:t>v</m:t>
                        </m:r>
                      </m:e>
                      <m:sub>
                        <m:r>
                          <a:rPr lang="ru-RU" sz="2400"/>
                          <m:t>2</m:t>
                        </m:r>
                      </m:sub>
                    </m:sSub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Фурье образы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2400"/>
                          <m:t>u</m:t>
                        </m:r>
                      </m:e>
                      <m:sub>
                        <m:r>
                          <a:rPr lang="ru-RU" sz="2400"/>
                          <m:t>1</m:t>
                        </m:r>
                      </m:sub>
                    </m:sSub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2400"/>
                          <m:t>u</m:t>
                        </m:r>
                      </m:e>
                      <m:sub>
                        <m:r>
                          <a:rPr lang="ru-RU" sz="2400"/>
                          <m:t>2</m:t>
                        </m:r>
                      </m:sub>
                    </m:sSub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размер сигнала, а  </a:t>
                </a:r>
                <a14:m>
                  <m:oMath xmlns:m="http://schemas.openxmlformats.org/officeDocument/2006/math">
                    <m:r>
                      <a:rPr lang="ru-RU" sz="2400"/>
                      <m:t>∆</m:t>
                    </m:r>
                    <m:r>
                      <m:rPr>
                        <m:sty m:val="p"/>
                      </m:rPr>
                      <a:rPr lang="en-US" sz="2400"/>
                      <m:t>x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Знак * означает комплексное сопряжение. </a:t>
                </a:r>
              </a:p>
              <a:p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</a:t>
                </a:r>
                <a14:m>
                  <m:oMath xmlns:m="http://schemas.openxmlformats.org/officeDocument/2006/math">
                    <m:r>
                      <a:rPr lang="ru-RU" sz="2400" b="0" i="0" smtClean="0">
                        <a:latin typeface="Cambria Math" panose="02040503050406030204" pitchFamily="18" charset="0"/>
                      </a:rPr>
                      <m:t>оэффициент регуляризации </m:t>
                    </m:r>
                    <m:r>
                      <m:rPr>
                        <m:sty m:val="p"/>
                      </m:rPr>
                      <a:rPr lang="en-US" sz="2400"/>
                      <m:t>α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определяется методом невязки.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ru-RU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2400" dirty="0"/>
              </a:p>
              <a:p>
                <a:endParaRPr lang="ru-RU" sz="2400" dirty="0"/>
              </a:p>
              <a:p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1961" b="-9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2453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невязки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Уравнение невязки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400" smtClean="0">
                        <a:latin typeface="Cambria Math" panose="02040503050406030204" pitchFamily="18" charset="0"/>
                      </a:rPr>
                      <m:t>ρ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ru-RU" sz="2400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</m:d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имеет следующий вид:</a:t>
                </a:r>
              </a:p>
              <a:p>
                <a:r>
                  <a:rPr lang="ru-RU" sz="2400" dirty="0" smtClean="0"/>
                  <a:t>          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400"/>
                      <m:t>ρ</m:t>
                    </m:r>
                    <m:d>
                      <m:dPr>
                        <m:ctrlPr>
                          <a:rPr lang="ru-RU" sz="2400" i="1"/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ru-RU" sz="2400"/>
                          <m:t>α</m:t>
                        </m:r>
                      </m:e>
                    </m:d>
                    <m:r>
                      <a:rPr lang="ru-RU" sz="2400"/>
                      <m:t>=</m:t>
                    </m:r>
                    <m:r>
                      <m:rPr>
                        <m:sty m:val="p"/>
                      </m:rPr>
                      <a:rPr lang="ru-RU" sz="2400"/>
                      <m:t>β</m:t>
                    </m:r>
                    <m:d>
                      <m:dPr>
                        <m:ctrlPr>
                          <a:rPr lang="ru-RU" sz="2400" i="1"/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/>
                          <m:t>α</m:t>
                        </m:r>
                      </m:e>
                    </m:d>
                    <m:r>
                      <a:rPr lang="en-US" sz="2400" i="1"/>
                      <m:t>−</m:t>
                    </m:r>
                    <m:r>
                      <a:rPr lang="en-US" sz="2400"/>
                      <m:t>(</m:t>
                    </m:r>
                    <m:r>
                      <m:rPr>
                        <m:sty m:val="p"/>
                      </m:rPr>
                      <a:rPr lang="en-US" sz="2400"/>
                      <m:t>δ</m:t>
                    </m:r>
                    <m:r>
                      <a:rPr lang="en-US" sz="2400"/>
                      <m:t>+</m:t>
                    </m:r>
                    <m:r>
                      <m:rPr>
                        <m:sty m:val="p"/>
                      </m:rPr>
                      <a:rPr lang="en-US" sz="2400"/>
                      <m:t>ε</m:t>
                    </m:r>
                    <m:rad>
                      <m:radPr>
                        <m:degHide m:val="on"/>
                        <m:ctrlPr>
                          <a:rPr lang="ru-RU" sz="2400" i="1"/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sz="2400"/>
                          <m:t>γ</m:t>
                        </m:r>
                        <m:d>
                          <m:dPr>
                            <m:ctrlPr>
                              <a:rPr lang="ru-RU" sz="2400" i="1"/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/>
                              <m:t>α</m:t>
                            </m:r>
                          </m:e>
                        </m:d>
                      </m:e>
                    </m:rad>
                    <m:sSup>
                      <m:sSupPr>
                        <m:ctrlPr>
                          <a:rPr lang="ru-RU" sz="2400" i="1"/>
                        </m:ctrlPr>
                      </m:sSupPr>
                      <m:e>
                        <m:r>
                          <a:rPr lang="en-US" sz="2400"/>
                          <m:t>)</m:t>
                        </m:r>
                      </m:e>
                      <m:sup>
                        <m:r>
                          <a:rPr lang="en-US" sz="2400"/>
                          <m:t>2</m:t>
                        </m:r>
                      </m:sup>
                    </m:sSup>
                    <m:r>
                      <a:rPr lang="en-US" sz="2400"/>
                      <m:t>=0</m:t>
                    </m:r>
                  </m:oMath>
                </a14:m>
                <a:endParaRPr lang="ru-RU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де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ru-RU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                      </m:t>
                    </m:r>
                    <m:r>
                      <m:rPr>
                        <m:sty m:val="p"/>
                      </m:rPr>
                      <a:rPr lang="ru-RU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γ</m:t>
                    </m:r>
                    <m:d>
                      <m:dPr>
                        <m:ctrlPr>
                          <a:rPr lang="ru-RU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ru-RU" i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α</m:t>
                        </m:r>
                      </m:e>
                    </m:d>
                    <m:r>
                      <a:rPr lang="ru-RU" i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i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US" i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x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i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n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ru-RU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i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m</m:t>
                        </m:r>
                        <m:r>
                          <a:rPr lang="ru-RU" i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i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a:rPr lang="ru-RU" i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  <m:e>
                        <m:f>
                          <m:fPr>
                            <m:ctrlPr>
                              <a:rPr lang="ru-RU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ru-RU" i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ru-RU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a:rPr lang="ru-RU" i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ru-RU" i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i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m</m:t>
                            </m:r>
                            <m:r>
                              <a:rPr lang="ru-RU" i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  <m:sSup>
                              <m:sSupPr>
                                <m:ctrlPr>
                                  <a:rPr lang="ru-RU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i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|</m:t>
                                </m:r>
                              </m:e>
                              <m:sup>
                                <m:r>
                                  <a:rPr lang="ru-RU" i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ru-RU" i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(∆</m:t>
                            </m:r>
                            <m:r>
                              <m:rPr>
                                <m:sty m:val="p"/>
                              </m:rPr>
                              <a:rPr lang="en-US" i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  <m:sSup>
                              <m:sSupPr>
                                <m:ctrlPr>
                                  <a:rPr lang="ru-RU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i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ru-RU" i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ru-RU" i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ru-RU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a:rPr lang="ru-RU" i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ru-RU" i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i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m</m:t>
                            </m:r>
                            <m:r>
                              <a:rPr lang="ru-RU" i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  <m:sSup>
                              <m:sSupPr>
                                <m:ctrlPr>
                                  <a:rPr lang="ru-RU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i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|</m:t>
                                </m:r>
                              </m:e>
                              <m:sup>
                                <m:r>
                                  <a:rPr lang="ru-RU" i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ru-RU" i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(1+(</m:t>
                            </m:r>
                            <m:f>
                              <m:fPr>
                                <m:ctrlPr>
                                  <a:rPr lang="ru-RU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πm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T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ru-RU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i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ru-RU" i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ru-RU" i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ru-RU" i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[|</m:t>
                            </m:r>
                            <m:sSub>
                              <m:sSubPr>
                                <m:ctrlPr>
                                  <a:rPr lang="ru-RU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a:rPr lang="ru-RU" i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ru-RU" i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i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m</m:t>
                            </m:r>
                            <m:r>
                              <a:rPr lang="ru-RU" i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  <m:sSup>
                              <m:sSupPr>
                                <m:ctrlPr>
                                  <a:rPr lang="ru-RU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i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|</m:t>
                                </m:r>
                              </m:e>
                              <m:sup>
                                <m:r>
                                  <a:rPr lang="ru-RU" i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ru-RU" i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(∆</m:t>
                            </m:r>
                            <m:r>
                              <m:rPr>
                                <m:sty m:val="p"/>
                              </m:rPr>
                              <a:rPr lang="en-US" i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  <m:sSup>
                              <m:sSupPr>
                                <m:ctrlPr>
                                  <a:rPr lang="ru-RU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i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ru-RU" i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ru-RU" i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i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α</m:t>
                            </m:r>
                            <m:r>
                              <a:rPr lang="ru-RU" i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(1+(</m:t>
                            </m:r>
                            <m:f>
                              <m:fPr>
                                <m:ctrlPr>
                                  <a:rPr lang="ru-RU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 i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πm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T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ru-RU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i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ru-RU" i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ru-RU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i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]</m:t>
                                </m:r>
                              </m:e>
                              <m:sup>
                                <m:r>
                                  <a:rPr lang="ru-RU" i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endParaRPr lang="ru-RU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dirty="0" smtClean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β</m:t>
                    </m:r>
                    <m:d>
                      <m:dPr>
                        <m:ctrlPr>
                          <a:rPr lang="ru-RU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ru-RU" i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α</m:t>
                        </m:r>
                      </m:e>
                    </m:d>
                    <m:r>
                      <a:rPr lang="ru-RU" i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US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x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n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m</m:t>
                        </m:r>
                        <m:r>
                          <a:rPr lang="ru-RU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ru-RU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  <m:e>
                        <m:f>
                          <m:f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e>
                              <m:sup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ru-RU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(1+(</m:t>
                            </m:r>
                            <m:f>
                              <m:f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πm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T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ru-RU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)|</m:t>
                            </m:r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a:rPr lang="en-US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m</m:t>
                            </m:r>
                            <m:r>
                              <a:rPr lang="en-US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  <m:sSup>
                              <m:sSup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|</m:t>
                                </m:r>
                              </m:e>
                              <m:sup>
                                <m:r>
                                  <a:rPr lang="en-US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ru-RU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[|</m:t>
                            </m:r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a:rPr lang="ru-RU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ru-RU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m</m:t>
                            </m:r>
                            <m:r>
                              <a:rPr lang="ru-RU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  <m:sSup>
                              <m:sSup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|</m:t>
                                </m:r>
                              </m:e>
                              <m:sup>
                                <m:r>
                                  <a:rPr lang="ru-RU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ru-RU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(∆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  <m:sSup>
                              <m:sSup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ru-RU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ru-RU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α</m:t>
                            </m:r>
                            <m:r>
                              <a:rPr lang="ru-RU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(1+(</m:t>
                            </m:r>
                            <m:f>
                              <m:f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πm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T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ru-RU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]</m:t>
                                </m:r>
                              </m:e>
                              <m:sup>
                                <m:r>
                                  <a:rPr lang="ru-RU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endParaRPr lang="ru-RU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ru-R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7566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невязки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решения уравнения невязки можно использовать свойство монотонного возрастания функции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400" smtClean="0">
                        <a:latin typeface="Cambria Math" panose="02040503050406030204" pitchFamily="18" charset="0"/>
                      </a:rPr>
                      <m:t>ρ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ru-RU" sz="2400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</m:d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Поэтому обычно поступают следующим образом. Начинают с некоторого значения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400" smtClean="0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=1. Для такого значения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400" smtClean="0">
                        <a:latin typeface="Cambria Math" panose="02040503050406030204" pitchFamily="18" charset="0"/>
                      </a:rPr>
                      <m:t>ρ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ru-RU" sz="2400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</m:d>
                    <m:r>
                      <a:rPr lang="ru-RU" sz="2400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Далее уменьшают значение параметра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400" smtClean="0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с некоторым шагом до тех пор, пока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400" smtClean="0">
                        <a:latin typeface="Cambria Math" panose="02040503050406030204" pitchFamily="18" charset="0"/>
                      </a:rPr>
                      <m:t>ρ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ru-RU" sz="2400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</m:d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не станет меньше 0.</a:t>
                </a:r>
              </a:p>
              <a:p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Данное значение  и используется в выражении для </a:t>
                </a:r>
                <a:r>
                  <a:rPr lang="en-US" sz="24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H(k).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1961" r="-1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18798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27</Words>
  <Application>Microsoft Office PowerPoint</Application>
  <PresentationFormat>Широкоэкранный</PresentationFormat>
  <Paragraphs>27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Times New Roman</vt:lpstr>
      <vt:lpstr>Тема Office</vt:lpstr>
      <vt:lpstr>Метод регуляризации Тихонова</vt:lpstr>
      <vt:lpstr>Основные уравнения</vt:lpstr>
      <vt:lpstr>Метод невязки</vt:lpstr>
      <vt:lpstr>Метод невязки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 регуляризации Тихонова</dc:title>
  <dc:creator>filippov.mike@mail.ru</dc:creator>
  <cp:lastModifiedBy>filippov.mike@mail.ru</cp:lastModifiedBy>
  <cp:revision>5</cp:revision>
  <dcterms:created xsi:type="dcterms:W3CDTF">2020-04-02T17:31:35Z</dcterms:created>
  <dcterms:modified xsi:type="dcterms:W3CDTF">2020-04-02T18:10:04Z</dcterms:modified>
</cp:coreProperties>
</file>