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2acd61f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2acd61f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2acd61f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2acd61f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31aac3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31aac3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42acd61f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2acd61f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42acd61f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2acd61f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42acd61f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42acd61f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31aac3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31aac3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2acd61f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2acd61f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42acd61f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42acd61f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42acd61f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2acd61f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2acd61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2acd61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2acd61f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2acd61f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2acd61f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2acd61f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2acd61f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2acd61f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2acd61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2acd61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2acd61f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acd61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2acd61f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2acd61f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2acd61f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2acd61f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2acd61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2acd61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hyperlink" Target="https://s3.amazonaws.com/academia.edu.documents/42609603/Performance_and_Scalability_of_GPU-Based20160212-2101-1vko1tm.pdf?response-content-disposition=inline%3B%20filename%3DPerformance_and_Scalability_of_GPU-Based.pdf&amp;X-Amz-Algorithm=AWS4-HMAC-SHA256&amp;X-Amz-Credential=AKIAIWOWYYGZ2Y53UL3A%2F20191111%2Fus-east-1%2Fs3%2Faws4_request&amp;X-Amz-Date=20191111T233938Z&amp;X-Amz-Expires=3600&amp;X-Amz-SignedHeaders=host&amp;X-Amz-Signature=4d318747f345c3733055f3070884adea33fceea9f1e2b40dccdaf5a734131e2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http://cs231n.github.io/convolutional-networks/" TargetMode="External"/><Relationship Id="rId6" Type="http://schemas.openxmlformats.org/officeDocument/2006/relationships/hyperlink" Target="https://www2.seas.gwu.edu/~howie/publications/GPU-CNN-ICPP1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Facial Recognition with Accelerated Convolutional Neural Networks using CUDA</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Chase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Convolutional Networks take so long to train?</a:t>
            </a:r>
            <a:endParaRPr/>
          </a:p>
        </p:txBody>
      </p:sp>
      <p:sp>
        <p:nvSpPr>
          <p:cNvPr id="149" name="Google Shape;149;p22"/>
          <p:cNvSpPr txBox="1"/>
          <p:nvPr>
            <p:ph idx="1" type="body"/>
          </p:nvPr>
        </p:nvSpPr>
        <p:spPr>
          <a:xfrm>
            <a:off x="729450" y="22333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Convolutional Neural Networks take many iterations of forward and back propagation in order to train the weights to achieve high performance. </a:t>
            </a:r>
            <a:endParaRPr/>
          </a:p>
          <a:p>
            <a:pPr indent="-311150" lvl="0" marL="457200" rtl="0" algn="l">
              <a:spcBef>
                <a:spcPts val="0"/>
              </a:spcBef>
              <a:spcAft>
                <a:spcPts val="0"/>
              </a:spcAft>
              <a:buSzPts val="1300"/>
              <a:buChar char="●"/>
            </a:pPr>
            <a:r>
              <a:rPr lang="en"/>
              <a:t>After a forward pass through the given networks architecture the trained data is tested for performance. </a:t>
            </a:r>
            <a:endParaRPr/>
          </a:p>
          <a:p>
            <a:pPr indent="-311150" lvl="0" marL="457200" rtl="0" algn="l">
              <a:spcBef>
                <a:spcPts val="0"/>
              </a:spcBef>
              <a:spcAft>
                <a:spcPts val="0"/>
              </a:spcAft>
              <a:buSzPts val="1300"/>
              <a:buChar char="●"/>
            </a:pPr>
            <a:r>
              <a:rPr lang="en"/>
              <a:t>The model then does a back propagation through the network updating the trainable parameters in the network and performing gradient descent on the Convolutional and Fully Connected layers to make them consistent with the labels of the training set.</a:t>
            </a:r>
            <a:endParaRPr/>
          </a:p>
          <a:p>
            <a:pPr indent="-311150" lvl="0" marL="457200" rtl="0" algn="l">
              <a:spcBef>
                <a:spcPts val="0"/>
              </a:spcBef>
              <a:spcAft>
                <a:spcPts val="0"/>
              </a:spcAft>
              <a:buSzPts val="1300"/>
              <a:buChar char="●"/>
            </a:pPr>
            <a:r>
              <a:rPr lang="en"/>
              <a:t>Then, the network makes another forward pass repeating this process until reaching a desired accuracy or number of training iterations.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rot="-5400000">
            <a:off x="3380824" y="1703175"/>
            <a:ext cx="5284275" cy="1555475"/>
          </a:xfrm>
          <a:prstGeom prst="rect">
            <a:avLst/>
          </a:prstGeom>
          <a:noFill/>
          <a:ln>
            <a:noFill/>
          </a:ln>
        </p:spPr>
      </p:pic>
      <p:sp>
        <p:nvSpPr>
          <p:cNvPr id="155" name="Google Shape;155;p23"/>
          <p:cNvSpPr txBox="1"/>
          <p:nvPr>
            <p:ph idx="1" type="body"/>
          </p:nvPr>
        </p:nvSpPr>
        <p:spPr>
          <a:xfrm>
            <a:off x="663250" y="2534975"/>
            <a:ext cx="3787500" cy="231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need for GPU computing and distributed systems for training large scale systems being used in applications such as self driving cars is continuing to increase.</a:t>
            </a:r>
            <a:endParaRPr/>
          </a:p>
          <a:p>
            <a:pPr indent="-311150" lvl="0" marL="457200" rtl="0" algn="l">
              <a:spcBef>
                <a:spcPts val="0"/>
              </a:spcBef>
              <a:spcAft>
                <a:spcPts val="0"/>
              </a:spcAft>
              <a:buSzPts val="1300"/>
              <a:buChar char="●"/>
            </a:pPr>
            <a:r>
              <a:rPr lang="en"/>
              <a:t>The models are becoming more complex and require the use of GPU processing to reduce training times from days/weeks to hours/days.</a:t>
            </a:r>
            <a:endParaRPr/>
          </a:p>
        </p:txBody>
      </p:sp>
      <p:pic>
        <p:nvPicPr>
          <p:cNvPr id="156" name="Google Shape;156;p23"/>
          <p:cNvPicPr preferRelativeResize="0"/>
          <p:nvPr/>
        </p:nvPicPr>
        <p:blipFill>
          <a:blip r:embed="rId4">
            <a:alphaModFix/>
          </a:blip>
          <a:stretch>
            <a:fillRect/>
          </a:stretch>
        </p:blipFill>
        <p:spPr>
          <a:xfrm rot="-5400000">
            <a:off x="5377550" y="1225426"/>
            <a:ext cx="5021926" cy="2510974"/>
          </a:xfrm>
          <a:prstGeom prst="rect">
            <a:avLst/>
          </a:prstGeom>
          <a:noFill/>
          <a:ln>
            <a:noFill/>
          </a:ln>
        </p:spPr>
      </p:pic>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need for GPU Processing</a:t>
            </a:r>
            <a:endParaRPr/>
          </a:p>
          <a:p>
            <a:pPr indent="0" lvl="0" marL="0" rtl="0" algn="l">
              <a:spcBef>
                <a:spcPts val="0"/>
              </a:spcBef>
              <a:spcAft>
                <a:spcPts val="0"/>
              </a:spcAft>
              <a:buNone/>
            </a:pPr>
            <a:r>
              <a:rPr lang="en"/>
              <a:t>Large Scale CNN’s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code</a:t>
            </a:r>
            <a:endParaRPr/>
          </a:p>
        </p:txBody>
      </p:sp>
      <p:sp>
        <p:nvSpPr>
          <p:cNvPr id="163" name="Google Shape;163;p24"/>
          <p:cNvSpPr txBox="1"/>
          <p:nvPr>
            <p:ph idx="1" type="body"/>
          </p:nvPr>
        </p:nvSpPr>
        <p:spPr>
          <a:xfrm>
            <a:off x="729450" y="2078875"/>
            <a:ext cx="4845600" cy="224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 code for a CNN has nested for loops everywhere dealing with filter windows calculating the position of a neuron and summing the values.</a:t>
            </a:r>
            <a:endParaRPr/>
          </a:p>
        </p:txBody>
      </p:sp>
      <p:pic>
        <p:nvPicPr>
          <p:cNvPr id="164" name="Google Shape;164;p24"/>
          <p:cNvPicPr preferRelativeResize="0"/>
          <p:nvPr/>
        </p:nvPicPr>
        <p:blipFill rotWithShape="1">
          <a:blip r:embed="rId3">
            <a:alphaModFix/>
          </a:blip>
          <a:srcRect b="0" l="11842" r="4285" t="0"/>
          <a:stretch/>
        </p:blipFill>
        <p:spPr>
          <a:xfrm>
            <a:off x="1284450" y="2893279"/>
            <a:ext cx="6673875" cy="177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Parallel Code be used?</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Forward Propagation</a:t>
            </a:r>
            <a:endParaRPr/>
          </a:p>
          <a:p>
            <a:pPr indent="-298450" lvl="1" marL="914400" rtl="0" algn="l">
              <a:spcBef>
                <a:spcPts val="0"/>
              </a:spcBef>
              <a:spcAft>
                <a:spcPts val="0"/>
              </a:spcAft>
              <a:buSzPts val="1100"/>
              <a:buChar char="○"/>
            </a:pPr>
            <a:r>
              <a:rPr lang="en"/>
              <a:t>Convolutional Layer</a:t>
            </a:r>
            <a:endParaRPr/>
          </a:p>
          <a:p>
            <a:pPr indent="-298450" lvl="1" marL="914400" rtl="0" algn="l">
              <a:spcBef>
                <a:spcPts val="0"/>
              </a:spcBef>
              <a:spcAft>
                <a:spcPts val="0"/>
              </a:spcAft>
              <a:buSzPts val="1100"/>
              <a:buChar char="○"/>
            </a:pPr>
            <a:r>
              <a:rPr lang="en"/>
              <a:t>Pooled Layer</a:t>
            </a:r>
            <a:endParaRPr/>
          </a:p>
          <a:p>
            <a:pPr indent="-298450" lvl="1" marL="914400" rtl="0" algn="l">
              <a:spcBef>
                <a:spcPts val="0"/>
              </a:spcBef>
              <a:spcAft>
                <a:spcPts val="0"/>
              </a:spcAft>
              <a:buSzPts val="1100"/>
              <a:buChar char="○"/>
            </a:pPr>
            <a:r>
              <a:rPr lang="en"/>
              <a:t>Fully Connected Layer</a:t>
            </a:r>
            <a:endParaRPr/>
          </a:p>
          <a:p>
            <a:pPr indent="-298450" lvl="1" marL="914400" rtl="0" algn="l">
              <a:spcBef>
                <a:spcPts val="0"/>
              </a:spcBef>
              <a:spcAft>
                <a:spcPts val="0"/>
              </a:spcAft>
              <a:buSzPts val="1100"/>
              <a:buChar char="○"/>
            </a:pPr>
            <a:r>
              <a:rPr lang="en"/>
              <a:t>Softmax/log Likelihood by Reduction</a:t>
            </a:r>
            <a:endParaRPr/>
          </a:p>
          <a:p>
            <a:pPr indent="-298450" lvl="1" marL="914400" rtl="0" algn="l">
              <a:spcBef>
                <a:spcPts val="0"/>
              </a:spcBef>
              <a:spcAft>
                <a:spcPts val="0"/>
              </a:spcAft>
              <a:buSzPts val="1100"/>
              <a:buChar char="○"/>
            </a:pPr>
            <a:r>
              <a:rPr lang="en"/>
              <a:t>Activations</a:t>
            </a:r>
            <a:endParaRPr/>
          </a:p>
          <a:p>
            <a:pPr indent="-298450" lvl="1" marL="914400" rtl="0" algn="l">
              <a:spcBef>
                <a:spcPts val="0"/>
              </a:spcBef>
              <a:spcAft>
                <a:spcPts val="0"/>
              </a:spcAft>
              <a:buSzPts val="1100"/>
              <a:buChar char="○"/>
            </a:pPr>
            <a:r>
              <a:rPr lang="en"/>
              <a:t>Computing Delta </a:t>
            </a:r>
            <a:endParaRPr/>
          </a:p>
          <a:p>
            <a:pPr indent="-311150" lvl="0" marL="457200" rtl="0" algn="l">
              <a:spcBef>
                <a:spcPts val="0"/>
              </a:spcBef>
              <a:spcAft>
                <a:spcPts val="0"/>
              </a:spcAft>
              <a:buSzPts val="1300"/>
              <a:buChar char="●"/>
            </a:pPr>
            <a:r>
              <a:rPr lang="en"/>
              <a:t>Backpropagation</a:t>
            </a:r>
            <a:endParaRPr/>
          </a:p>
          <a:p>
            <a:pPr indent="-298450" lvl="1" marL="914400" rtl="0" algn="l">
              <a:spcBef>
                <a:spcPts val="0"/>
              </a:spcBef>
              <a:spcAft>
                <a:spcPts val="0"/>
              </a:spcAft>
              <a:buSzPts val="1100"/>
              <a:buChar char="○"/>
            </a:pPr>
            <a:r>
              <a:rPr lang="en"/>
              <a:t>Convolutional Layer</a:t>
            </a:r>
            <a:endParaRPr/>
          </a:p>
          <a:p>
            <a:pPr indent="-298450" lvl="1" marL="914400" rtl="0" algn="l">
              <a:spcBef>
                <a:spcPts val="0"/>
              </a:spcBef>
              <a:spcAft>
                <a:spcPts val="0"/>
              </a:spcAft>
              <a:buSzPts val="1100"/>
              <a:buChar char="○"/>
            </a:pPr>
            <a:r>
              <a:rPr lang="en"/>
              <a:t>Pooled Layer</a:t>
            </a:r>
            <a:endParaRPr/>
          </a:p>
          <a:p>
            <a:pPr indent="-298450" lvl="1" marL="914400" rtl="0" algn="l">
              <a:spcBef>
                <a:spcPts val="0"/>
              </a:spcBef>
              <a:spcAft>
                <a:spcPts val="0"/>
              </a:spcAft>
              <a:buSzPts val="1100"/>
              <a:buChar char="○"/>
            </a:pPr>
            <a:r>
              <a:rPr lang="en"/>
              <a:t>Fully Connected Layer</a:t>
            </a:r>
            <a:endParaRPr/>
          </a:p>
          <a:p>
            <a:pPr indent="-298450" lvl="1" marL="914400" rtl="0" algn="l">
              <a:spcBef>
                <a:spcPts val="0"/>
              </a:spcBef>
              <a:spcAft>
                <a:spcPts val="0"/>
              </a:spcAft>
              <a:buSzPts val="1100"/>
              <a:buChar char="○"/>
            </a:pPr>
            <a:r>
              <a:rPr lang="en"/>
              <a:t>Updating Weights</a:t>
            </a:r>
            <a:endParaRPr/>
          </a:p>
          <a:p>
            <a:pPr indent="-298450" lvl="1" marL="914400" rtl="0" algn="l">
              <a:spcBef>
                <a:spcPts val="0"/>
              </a:spcBef>
              <a:spcAft>
                <a:spcPts val="0"/>
              </a:spcAft>
              <a:buSzPts val="1100"/>
              <a:buChar char="○"/>
            </a:pPr>
            <a:r>
              <a:rPr lang="en"/>
              <a:t>Gradients</a:t>
            </a:r>
            <a:endParaRPr/>
          </a:p>
        </p:txBody>
      </p:sp>
      <p:pic>
        <p:nvPicPr>
          <p:cNvPr id="171" name="Google Shape;171;p25"/>
          <p:cNvPicPr preferRelativeResize="0"/>
          <p:nvPr/>
        </p:nvPicPr>
        <p:blipFill>
          <a:blip r:embed="rId3">
            <a:alphaModFix/>
          </a:blip>
          <a:stretch>
            <a:fillRect/>
          </a:stretch>
        </p:blipFill>
        <p:spPr>
          <a:xfrm>
            <a:off x="4074650" y="2607550"/>
            <a:ext cx="4707201" cy="187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Programming</a:t>
            </a:r>
            <a:endParaRPr/>
          </a:p>
        </p:txBody>
      </p:sp>
      <p:sp>
        <p:nvSpPr>
          <p:cNvPr id="177" name="Google Shape;17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Much of a convolutional neural network deals with performing the same task repeatedly using filters in a layers visual field that moves along at a given pace (Stride) calculating the next layers neuron using weights from the filters and the neurons in that filters visual field.</a:t>
            </a:r>
            <a:endParaRPr/>
          </a:p>
          <a:p>
            <a:pPr indent="-311150" lvl="0" marL="457200" rtl="0" algn="l">
              <a:spcBef>
                <a:spcPts val="0"/>
              </a:spcBef>
              <a:spcAft>
                <a:spcPts val="0"/>
              </a:spcAft>
              <a:buSzPts val="1300"/>
              <a:buChar char="●"/>
            </a:pPr>
            <a:r>
              <a:rPr lang="en"/>
              <a:t>This is great because it allows for a task (Single instruction) to be executed over multiple threads. ‘SIMT’.</a:t>
            </a:r>
            <a:endParaRPr/>
          </a:p>
          <a:p>
            <a:pPr indent="-311150" lvl="0" marL="457200" rtl="0" algn="l">
              <a:spcBef>
                <a:spcPts val="0"/>
              </a:spcBef>
              <a:spcAft>
                <a:spcPts val="0"/>
              </a:spcAft>
              <a:buSzPts val="1300"/>
              <a:buChar char="●"/>
            </a:pPr>
            <a:r>
              <a:rPr lang="en"/>
              <a:t>Obvious use case is using parallel code on convolutional, pooled, and fully connected layers.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 Windows with CUDA</a:t>
            </a:r>
            <a:endParaRPr/>
          </a:p>
        </p:txBody>
      </p:sp>
      <p:sp>
        <p:nvSpPr>
          <p:cNvPr id="183" name="Google Shape;18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CUDA splitting this process up into 32 slices for 32 cases at a time we can use blocks of 1024 threads. The task of this block is to compute the activations for 1024 neurons in the current layer’s visual field.</a:t>
            </a:r>
            <a:endParaRPr/>
          </a:p>
          <a:p>
            <a:pPr indent="-311150" lvl="0" marL="457200" rtl="0" algn="l">
              <a:spcBef>
                <a:spcPts val="0"/>
              </a:spcBef>
              <a:spcAft>
                <a:spcPts val="0"/>
              </a:spcAft>
              <a:buSzPts val="1300"/>
              <a:buChar char="●"/>
            </a:pPr>
            <a:r>
              <a:rPr lang="en"/>
              <a:t>This also allows us to utilize fast shared memory during this process to reduce the number of slow loads on the GPU from global memory.</a:t>
            </a:r>
            <a:endParaRPr/>
          </a:p>
          <a:p>
            <a:pPr indent="-298450" lvl="1" marL="914400" rtl="0" algn="l">
              <a:spcBef>
                <a:spcPts val="0"/>
              </a:spcBef>
              <a:spcAft>
                <a:spcPts val="0"/>
              </a:spcAft>
              <a:buSzPts val="1100"/>
              <a:buChar char="○"/>
            </a:pPr>
            <a:r>
              <a:rPr lang="en"/>
              <a:t>Loading the filter weights and prior-layer neurons for 32 cases into shared memory from global will reduce the number of slow loads from global memory by a factor of 32.</a:t>
            </a:r>
            <a:endParaRPr/>
          </a:p>
          <a:p>
            <a:pPr indent="-298450" lvl="1" marL="914400" rtl="0" algn="l">
              <a:spcBef>
                <a:spcPts val="0"/>
              </a:spcBef>
              <a:spcAft>
                <a:spcPts val="0"/>
              </a:spcAft>
              <a:buSzPts val="1100"/>
              <a:buChar char="○"/>
            </a:pPr>
            <a:r>
              <a:rPr lang="en"/>
              <a:t>The two previous steps each take 2048 loads from global memory. The summation is executed 32 times for 64K loads. If the filters and prior-layer neurons are not loaded into shared memory we would be loading 64k slow loads.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Factors for a CNN</a:t>
            </a:r>
            <a:endParaRPr/>
          </a:p>
        </p:txBody>
      </p:sp>
      <p:sp>
        <p:nvSpPr>
          <p:cNvPr id="189" name="Google Shape;189;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Runtime Breakdown</a:t>
            </a:r>
            <a:endParaRPr/>
          </a:p>
        </p:txBody>
      </p:sp>
      <p:pic>
        <p:nvPicPr>
          <p:cNvPr id="190" name="Google Shape;190;p28"/>
          <p:cNvPicPr preferRelativeResize="0"/>
          <p:nvPr/>
        </p:nvPicPr>
        <p:blipFill>
          <a:blip r:embed="rId3">
            <a:alphaModFix/>
          </a:blip>
          <a:stretch>
            <a:fillRect/>
          </a:stretch>
        </p:blipFill>
        <p:spPr>
          <a:xfrm>
            <a:off x="729438" y="2486075"/>
            <a:ext cx="5076825" cy="2209800"/>
          </a:xfrm>
          <a:prstGeom prst="rect">
            <a:avLst/>
          </a:prstGeom>
          <a:noFill/>
          <a:ln>
            <a:noFill/>
          </a:ln>
        </p:spPr>
      </p:pic>
      <p:pic>
        <p:nvPicPr>
          <p:cNvPr id="191" name="Google Shape;191;p28"/>
          <p:cNvPicPr preferRelativeResize="0"/>
          <p:nvPr/>
        </p:nvPicPr>
        <p:blipFill>
          <a:blip r:embed="rId4">
            <a:alphaModFix/>
          </a:blip>
          <a:stretch>
            <a:fillRect/>
          </a:stretch>
        </p:blipFill>
        <p:spPr>
          <a:xfrm>
            <a:off x="6136525" y="838350"/>
            <a:ext cx="3007480" cy="433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Training Time</a:t>
            </a:r>
            <a:endParaRPr/>
          </a:p>
        </p:txBody>
      </p:sp>
      <p:sp>
        <p:nvSpPr>
          <p:cNvPr id="197" name="Google Shape;197;p29"/>
          <p:cNvSpPr txBox="1"/>
          <p:nvPr>
            <p:ph idx="1" type="body"/>
          </p:nvPr>
        </p:nvSpPr>
        <p:spPr>
          <a:xfrm>
            <a:off x="729450" y="2078875"/>
            <a:ext cx="3375600" cy="225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t>
            </a:r>
            <a:r>
              <a:rPr lang="en"/>
              <a:t>erformed in single precision on an Intel Core i7 860 with a GeForce GTX 275 (OLD 2009)</a:t>
            </a:r>
            <a:endParaRPr/>
          </a:p>
          <a:p>
            <a:pPr indent="-311150" lvl="0" marL="457200" rtl="0" algn="l">
              <a:spcBef>
                <a:spcPts val="0"/>
              </a:spcBef>
              <a:spcAft>
                <a:spcPts val="0"/>
              </a:spcAft>
              <a:buSzPts val="1300"/>
              <a:buChar char="●"/>
            </a:pPr>
            <a:r>
              <a:rPr lang="en"/>
              <a:t>1000 Iterations (Forward and Back Propagation)</a:t>
            </a:r>
            <a:endParaRPr/>
          </a:p>
        </p:txBody>
      </p:sp>
      <p:pic>
        <p:nvPicPr>
          <p:cNvPr id="198" name="Google Shape;198;p29"/>
          <p:cNvPicPr preferRelativeResize="0"/>
          <p:nvPr/>
        </p:nvPicPr>
        <p:blipFill rotWithShape="1">
          <a:blip r:embed="rId3">
            <a:alphaModFix/>
          </a:blip>
          <a:srcRect b="0" l="0" r="49644" t="0"/>
          <a:stretch/>
        </p:blipFill>
        <p:spPr>
          <a:xfrm>
            <a:off x="4973200" y="996788"/>
            <a:ext cx="3348813" cy="3596125"/>
          </a:xfrm>
          <a:prstGeom prst="rect">
            <a:avLst/>
          </a:prstGeom>
          <a:noFill/>
          <a:ln>
            <a:noFill/>
          </a:ln>
        </p:spPr>
      </p:pic>
      <p:sp>
        <p:nvSpPr>
          <p:cNvPr id="199" name="Google Shape;199;p29"/>
          <p:cNvSpPr txBox="1"/>
          <p:nvPr/>
        </p:nvSpPr>
        <p:spPr>
          <a:xfrm>
            <a:off x="990075" y="4592925"/>
            <a:ext cx="80073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Performance and Scalability of GPU-based Convolutional Neural Networks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Networks and CUDA</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Issues to watch for when CUDA programming a CNN</a:t>
            </a:r>
            <a:endParaRPr/>
          </a:p>
          <a:p>
            <a:pPr indent="-298450" lvl="1" marL="914400" rtl="0" algn="l">
              <a:spcBef>
                <a:spcPts val="0"/>
              </a:spcBef>
              <a:spcAft>
                <a:spcPts val="0"/>
              </a:spcAft>
              <a:buSzPts val="1100"/>
              <a:buChar char="○"/>
            </a:pPr>
            <a:r>
              <a:rPr lang="en"/>
              <a:t>Previously seen the amount of trainable parameters becomes very large quickly causing memory issues.</a:t>
            </a:r>
            <a:endParaRPr/>
          </a:p>
          <a:p>
            <a:pPr indent="-298450" lvl="1" marL="914400" rtl="0" algn="l">
              <a:spcBef>
                <a:spcPts val="0"/>
              </a:spcBef>
              <a:spcAft>
                <a:spcPts val="0"/>
              </a:spcAft>
              <a:buSzPts val="1100"/>
              <a:buChar char="○"/>
            </a:pPr>
            <a:r>
              <a:rPr lang="en"/>
              <a:t>Windows Display Driver Model, WDDM timeouts. Breaking input data up into batches not only helps reduce the chance of memory issues but CUDA can run into problems such as WDDM timeouts with windows 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1" name="Google Shape;211;p31"/>
          <p:cNvSpPr txBox="1"/>
          <p:nvPr>
            <p:ph idx="1" type="body"/>
          </p:nvPr>
        </p:nvSpPr>
        <p:spPr>
          <a:xfrm>
            <a:off x="729450" y="2078875"/>
            <a:ext cx="7688700" cy="2890800"/>
          </a:xfrm>
          <a:prstGeom prst="rect">
            <a:avLst/>
          </a:prstGeom>
        </p:spPr>
        <p:txBody>
          <a:bodyPr anchorCtr="0" anchor="t" bIns="91425" lIns="91425" spcFirstLastPara="1" rIns="91425" wrap="square" tIns="91425">
            <a:noAutofit/>
          </a:bodyPr>
          <a:lstStyle/>
          <a:p>
            <a:pPr indent="-304800" lvl="0" marL="304800" rtl="0" algn="l">
              <a:spcBef>
                <a:spcPts val="1200"/>
              </a:spcBef>
              <a:spcAft>
                <a:spcPts val="0"/>
              </a:spcAft>
              <a:buNone/>
            </a:pPr>
            <a:r>
              <a:rPr lang="en" sz="1100">
                <a:solidFill>
                  <a:srgbClr val="000000"/>
                </a:solidFill>
                <a:latin typeface="Arial"/>
                <a:ea typeface="Arial"/>
                <a:cs typeface="Arial"/>
                <a:sym typeface="Arial"/>
              </a:rPr>
              <a:t>Krizhevsky, A., Sutskever, I., &amp; Hinton, G. E. (n.d.). </a:t>
            </a:r>
            <a:r>
              <a:rPr i="1" lang="en" sz="1100">
                <a:solidFill>
                  <a:srgbClr val="000000"/>
                </a:solidFill>
                <a:latin typeface="Arial"/>
                <a:ea typeface="Arial"/>
                <a:cs typeface="Arial"/>
                <a:sym typeface="Arial"/>
              </a:rPr>
              <a:t>ImageNet Classification with Deep Convolutional Neural Networks</a:t>
            </a:r>
            <a:r>
              <a:rPr lang="en" sz="1100">
                <a:solidFill>
                  <a:srgbClr val="000000"/>
                </a:solidFill>
                <a:latin typeface="Arial"/>
                <a:ea typeface="Arial"/>
                <a:cs typeface="Arial"/>
                <a:sym typeface="Arial"/>
              </a:rPr>
              <a:t>. Retrieved from http://code.google.com/p/cuda-convnet/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(Krizhevsky, Sutskever, &amp; Hinton, n.d.)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highlight>
                  <a:srgbClr val="FFFFFF"/>
                </a:highlight>
                <a:latin typeface="Arial"/>
                <a:ea typeface="Arial"/>
                <a:cs typeface="Arial"/>
                <a:sym typeface="Arial"/>
              </a:rPr>
              <a:t>Vis-cs.umass.edu. (2019). </a:t>
            </a:r>
            <a:r>
              <a:rPr i="1" lang="en" sz="1000">
                <a:solidFill>
                  <a:srgbClr val="000000"/>
                </a:solidFill>
                <a:highlight>
                  <a:srgbClr val="FFFFFF"/>
                </a:highlight>
                <a:latin typeface="Arial"/>
                <a:ea typeface="Arial"/>
                <a:cs typeface="Arial"/>
                <a:sym typeface="Arial"/>
              </a:rPr>
              <a:t>LFW Face Database : Main</a:t>
            </a:r>
            <a:r>
              <a:rPr lang="en" sz="1000">
                <a:solidFill>
                  <a:srgbClr val="000000"/>
                </a:solidFill>
                <a:highlight>
                  <a:srgbClr val="FFFFFF"/>
                </a:highlight>
                <a:latin typeface="Arial"/>
                <a:ea typeface="Arial"/>
                <a:cs typeface="Arial"/>
                <a:sym typeface="Arial"/>
              </a:rPr>
              <a:t>. [online] Available at:</a:t>
            </a:r>
            <a:r>
              <a:rPr lang="en" sz="1000">
                <a:solidFill>
                  <a:srgbClr val="000000"/>
                </a:solidFill>
                <a:highlight>
                  <a:srgbClr val="FFFFFF"/>
                </a:highlight>
                <a:uFill>
                  <a:noFill/>
                </a:uFill>
                <a:latin typeface="Arial"/>
                <a:ea typeface="Arial"/>
                <a:cs typeface="Arial"/>
                <a:sym typeface="Arial"/>
                <a:hlinkClick r:id="rId3"/>
              </a:rPr>
              <a:t> </a:t>
            </a:r>
            <a:r>
              <a:rPr lang="en" sz="1000" u="sng">
                <a:solidFill>
                  <a:schemeClr val="hlink"/>
                </a:solidFill>
                <a:highlight>
                  <a:srgbClr val="FFFFFF"/>
                </a:highlight>
                <a:latin typeface="Arial"/>
                <a:ea typeface="Arial"/>
                <a:cs typeface="Arial"/>
                <a:sym typeface="Arial"/>
                <a:hlinkClick r:id="rId4"/>
              </a:rPr>
              <a:t>http://vis-</a:t>
            </a:r>
            <a:r>
              <a:rPr lang="en" sz="1000">
                <a:solidFill>
                  <a:srgbClr val="000000"/>
                </a:solidFill>
                <a:highlight>
                  <a:srgbClr val="FFFFFF"/>
                </a:highlight>
                <a:latin typeface="Arial"/>
                <a:ea typeface="Arial"/>
                <a:cs typeface="Arial"/>
                <a:sym typeface="Arial"/>
              </a:rPr>
              <a:t>www.cs.umass.edu/lfw/index.html [Accessed 17 Oct. 2019].</a:t>
            </a:r>
            <a:endParaRPr sz="10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000000"/>
                </a:solidFill>
                <a:highlight>
                  <a:srgbClr val="FFFFFF"/>
                </a:highlight>
                <a:latin typeface="Arial"/>
                <a:ea typeface="Arial"/>
                <a:cs typeface="Arial"/>
                <a:sym typeface="Arial"/>
              </a:rPr>
              <a:t>Karpathy, A. Convolutional Neural Networks for Visual Recognition </a:t>
            </a:r>
            <a:r>
              <a:rPr lang="en" sz="1100" u="sng">
                <a:solidFill>
                  <a:schemeClr val="hlink"/>
                </a:solidFill>
                <a:latin typeface="Arial"/>
                <a:ea typeface="Arial"/>
                <a:cs typeface="Arial"/>
                <a:sym typeface="Arial"/>
                <a:hlinkClick r:id="rId5"/>
              </a:rPr>
              <a:t>http://cs231n.github.io/convolutional-networks/</a:t>
            </a:r>
            <a:r>
              <a:rPr lang="en"/>
              <a:t> </a:t>
            </a:r>
            <a:endParaRPr/>
          </a:p>
          <a:p>
            <a:pPr indent="0" lvl="0" marL="0" rtl="0" algn="l">
              <a:spcBef>
                <a:spcPts val="1600"/>
              </a:spcBef>
              <a:spcAft>
                <a:spcPts val="0"/>
              </a:spcAft>
              <a:buNone/>
            </a:pPr>
            <a:r>
              <a:rPr lang="en">
                <a:latin typeface="Arial"/>
                <a:ea typeface="Arial"/>
                <a:cs typeface="Arial"/>
                <a:sym typeface="Arial"/>
              </a:rPr>
              <a:t>Strigl, D., Et al, Performance and Scalability of GPU-based Convolutional Neural Networks.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Masters, T., Deep Belief Nets in C++ and CUDA, Volume III: Convolutional Nets.</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Li, Xiaqing, Et al, Performance Analysis of GPU-Based Convolutional Neural Networks.	</a:t>
            </a:r>
            <a:r>
              <a:rPr lang="en" sz="1100" u="sng">
                <a:solidFill>
                  <a:schemeClr val="hlink"/>
                </a:solidFill>
                <a:latin typeface="Arial"/>
                <a:ea typeface="Arial"/>
                <a:cs typeface="Arial"/>
                <a:sym typeface="Arial"/>
                <a:hlinkClick r:id="rId6"/>
              </a:rPr>
              <a:t>https://www2.seas.gwu.edu/~howie/publications/GPU-CNN-ICPP16.pdf</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68100" y="20885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chemeClr val="dk2"/>
                </a:solidFill>
                <a:latin typeface="Raleway"/>
                <a:ea typeface="Raleway"/>
                <a:cs typeface="Raleway"/>
                <a:sym typeface="Raleway"/>
              </a:rPr>
              <a:t>Basic understandings of a Convolutional Neural Network</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Why Convolutional Neural Networks take so long to train</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Where can parallel code be used in a CNN</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Speedups with CUDA</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Other Factors that play into runtime speeds for a CNN</a:t>
            </a:r>
            <a:endParaRPr b="1" sz="14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217" name="Google Shape;21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Sigmoid</a:t>
            </a:r>
            <a:endParaRPr/>
          </a:p>
          <a:p>
            <a:pPr indent="-311150" lvl="0" marL="457200" rtl="0" algn="l">
              <a:spcBef>
                <a:spcPts val="0"/>
              </a:spcBef>
              <a:spcAft>
                <a:spcPts val="0"/>
              </a:spcAft>
              <a:buSzPts val="1300"/>
              <a:buChar char="●"/>
            </a:pPr>
            <a:r>
              <a:rPr lang="en"/>
              <a:t>tanh</a:t>
            </a:r>
            <a:endParaRPr/>
          </a:p>
          <a:p>
            <a:pPr indent="-311150" lvl="0" marL="457200" rtl="0" algn="l">
              <a:spcBef>
                <a:spcPts val="0"/>
              </a:spcBef>
              <a:spcAft>
                <a:spcPts val="0"/>
              </a:spcAft>
              <a:buSzPts val="1300"/>
              <a:buChar char="●"/>
            </a:pPr>
            <a:r>
              <a:rPr lang="en"/>
              <a:t>ReLu</a:t>
            </a:r>
            <a:endParaRPr/>
          </a:p>
          <a:p>
            <a:pPr indent="-311150" lvl="0" marL="457200" rtl="0" algn="l">
              <a:spcBef>
                <a:spcPts val="0"/>
              </a:spcBef>
              <a:spcAft>
                <a:spcPts val="0"/>
              </a:spcAft>
              <a:buSzPts val="1300"/>
              <a:buChar char="●"/>
            </a:pPr>
            <a:r>
              <a:rPr lang="en"/>
              <a:t>Leaky ReLu</a:t>
            </a:r>
            <a:endParaRPr/>
          </a:p>
          <a:p>
            <a:pPr indent="-311150" lvl="0" marL="457200" rtl="0" algn="l">
              <a:spcBef>
                <a:spcPts val="0"/>
              </a:spcBef>
              <a:spcAft>
                <a:spcPts val="0"/>
              </a:spcAft>
              <a:buSzPts val="1300"/>
              <a:buChar char="●"/>
            </a:pPr>
            <a:r>
              <a:rPr lang="en"/>
              <a:t>eLu</a:t>
            </a:r>
            <a:endParaRPr/>
          </a:p>
          <a:p>
            <a:pPr indent="-311150" lvl="0" marL="457200" rtl="0" algn="l">
              <a:spcBef>
                <a:spcPts val="0"/>
              </a:spcBef>
              <a:spcAft>
                <a:spcPts val="0"/>
              </a:spcAft>
              <a:buSzPts val="1300"/>
              <a:buChar char="●"/>
            </a:pPr>
            <a:r>
              <a:rPr lang="en"/>
              <a:t>Maxout</a:t>
            </a:r>
            <a:endParaRPr/>
          </a:p>
          <a:p>
            <a:pPr indent="0" lvl="0" marL="457200" rtl="0" algn="l">
              <a:spcBef>
                <a:spcPts val="1600"/>
              </a:spcBef>
              <a:spcAft>
                <a:spcPts val="1600"/>
              </a:spcAft>
              <a:buNone/>
            </a:pPr>
            <a:r>
              <a:rPr lang="en"/>
              <a:t>Activation functions are used for non-linearity in a neural network. Adding layers or depth to linear network does not increase its approximation power.</a:t>
            </a:r>
            <a:endParaRPr/>
          </a:p>
        </p:txBody>
      </p:sp>
      <p:pic>
        <p:nvPicPr>
          <p:cNvPr id="218" name="Google Shape;218;p32"/>
          <p:cNvPicPr preferRelativeResize="0"/>
          <p:nvPr/>
        </p:nvPicPr>
        <p:blipFill>
          <a:blip r:embed="rId3">
            <a:alphaModFix/>
          </a:blip>
          <a:stretch>
            <a:fillRect/>
          </a:stretch>
        </p:blipFill>
        <p:spPr>
          <a:xfrm>
            <a:off x="3776750" y="2006450"/>
            <a:ext cx="4023024" cy="172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pic>
        <p:nvPicPr>
          <p:cNvPr id="99" name="Google Shape;99;p15"/>
          <p:cNvPicPr preferRelativeResize="0"/>
          <p:nvPr/>
        </p:nvPicPr>
        <p:blipFill>
          <a:blip r:embed="rId3">
            <a:alphaModFix/>
          </a:blip>
          <a:stretch>
            <a:fillRect/>
          </a:stretch>
        </p:blipFill>
        <p:spPr>
          <a:xfrm>
            <a:off x="3647975" y="3269625"/>
            <a:ext cx="4707201" cy="1873300"/>
          </a:xfrm>
          <a:prstGeom prst="rect">
            <a:avLst/>
          </a:prstGeom>
          <a:noFill/>
          <a:ln>
            <a:noFill/>
          </a:ln>
        </p:spPr>
      </p:pic>
      <p:sp>
        <p:nvSpPr>
          <p:cNvPr id="100" name="Google Shape;100;p15"/>
          <p:cNvSpPr txBox="1"/>
          <p:nvPr>
            <p:ph idx="1" type="body"/>
          </p:nvPr>
        </p:nvSpPr>
        <p:spPr>
          <a:xfrm>
            <a:off x="803025" y="2093575"/>
            <a:ext cx="5265900" cy="247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Much like a simple neural network a convolutional neural network includes an input layer, hidden layers, and an output layer.</a:t>
            </a:r>
            <a:endParaRPr/>
          </a:p>
          <a:p>
            <a:pPr indent="-311150" lvl="0" marL="457200" rtl="0" algn="l">
              <a:spcBef>
                <a:spcPts val="0"/>
              </a:spcBef>
              <a:spcAft>
                <a:spcPts val="0"/>
              </a:spcAft>
              <a:buSzPts val="1300"/>
              <a:buChar char="●"/>
            </a:pPr>
            <a:r>
              <a:rPr lang="en"/>
              <a:t>CNN input consist of an input height, width, and depth making them very useful when dealing with images.</a:t>
            </a:r>
            <a:endParaRPr/>
          </a:p>
          <a:p>
            <a:pPr indent="-311150" lvl="0" marL="457200" rtl="0" algn="l">
              <a:spcBef>
                <a:spcPts val="0"/>
              </a:spcBef>
              <a:spcAft>
                <a:spcPts val="0"/>
              </a:spcAft>
              <a:buSzPts val="1300"/>
              <a:buChar char="●"/>
            </a:pPr>
            <a:r>
              <a:rPr lang="en"/>
              <a:t>Primarily</a:t>
            </a:r>
            <a:r>
              <a:rPr lang="en"/>
              <a:t> used for visual recognition problems</a:t>
            </a:r>
            <a:br>
              <a:rPr lang="en"/>
            </a:br>
            <a:r>
              <a:rPr lang="en"/>
              <a:t>and signal processing. Problems </a:t>
            </a:r>
            <a:br>
              <a:rPr lang="en"/>
            </a:br>
            <a:r>
              <a:rPr lang="en"/>
              <a:t>that require spatial information to </a:t>
            </a:r>
            <a:br>
              <a:rPr lang="en"/>
            </a:br>
            <a:r>
              <a:rPr lang="en"/>
              <a:t>be kept.</a:t>
            </a:r>
            <a:endParaRPr/>
          </a:p>
        </p:txBody>
      </p:sp>
      <p:pic>
        <p:nvPicPr>
          <p:cNvPr id="101" name="Google Shape;101;p15"/>
          <p:cNvPicPr preferRelativeResize="0"/>
          <p:nvPr/>
        </p:nvPicPr>
        <p:blipFill>
          <a:blip r:embed="rId4">
            <a:alphaModFix/>
          </a:blip>
          <a:stretch>
            <a:fillRect/>
          </a:stretch>
        </p:blipFill>
        <p:spPr>
          <a:xfrm>
            <a:off x="6312325" y="1646051"/>
            <a:ext cx="2758125" cy="170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07" name="Google Shape;107;p16"/>
          <p:cNvSpPr txBox="1"/>
          <p:nvPr>
            <p:ph idx="1" type="body"/>
          </p:nvPr>
        </p:nvSpPr>
        <p:spPr>
          <a:xfrm>
            <a:off x="729450" y="2078875"/>
            <a:ext cx="4486200" cy="225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Primary goal of a convolutional neural network is to create filters that can extract features from the model input</a:t>
            </a:r>
            <a:endParaRPr/>
          </a:p>
          <a:p>
            <a:pPr indent="-311150" lvl="0" marL="457200" rtl="0" algn="l">
              <a:spcBef>
                <a:spcPts val="0"/>
              </a:spcBef>
              <a:spcAft>
                <a:spcPts val="0"/>
              </a:spcAft>
              <a:buSzPts val="1300"/>
              <a:buChar char="●"/>
            </a:pPr>
            <a:r>
              <a:rPr lang="en"/>
              <a:t>Ex. Detection of a face is achieved by filters detecting features that are common in a human face such as an eye, nose, lips, an ears, etc. </a:t>
            </a:r>
            <a:endParaRPr/>
          </a:p>
        </p:txBody>
      </p:sp>
      <p:pic>
        <p:nvPicPr>
          <p:cNvPr id="108" name="Google Shape;108;p16"/>
          <p:cNvPicPr preferRelativeResize="0"/>
          <p:nvPr/>
        </p:nvPicPr>
        <p:blipFill rotWithShape="1">
          <a:blip r:embed="rId3">
            <a:alphaModFix/>
          </a:blip>
          <a:srcRect b="0" l="0" r="75213" t="0"/>
          <a:stretch/>
        </p:blipFill>
        <p:spPr>
          <a:xfrm>
            <a:off x="6029926" y="54351"/>
            <a:ext cx="2312225" cy="508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Basics : Layers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Convolutional Layer</a:t>
            </a:r>
            <a:endParaRPr/>
          </a:p>
          <a:p>
            <a:pPr indent="-298450" lvl="1" marL="914400" rtl="0" algn="l">
              <a:spcBef>
                <a:spcPts val="0"/>
              </a:spcBef>
              <a:spcAft>
                <a:spcPts val="0"/>
              </a:spcAft>
              <a:buSzPts val="1100"/>
              <a:buChar char="○"/>
            </a:pPr>
            <a:r>
              <a:rPr lang="en"/>
              <a:t>Primary layer in a CNN</a:t>
            </a:r>
            <a:endParaRPr/>
          </a:p>
          <a:p>
            <a:pPr indent="-298450" lvl="1" marL="914400" rtl="0" algn="l">
              <a:spcBef>
                <a:spcPts val="0"/>
              </a:spcBef>
              <a:spcAft>
                <a:spcPts val="0"/>
              </a:spcAft>
              <a:buSzPts val="1100"/>
              <a:buChar char="○"/>
            </a:pPr>
            <a:r>
              <a:rPr lang="en"/>
              <a:t>Use of filters/kernels to extract features from the original input or previous layer in the network</a:t>
            </a:r>
            <a:endParaRPr/>
          </a:p>
          <a:p>
            <a:pPr indent="-311150" lvl="0" marL="457200" rtl="0" algn="l">
              <a:spcBef>
                <a:spcPts val="0"/>
              </a:spcBef>
              <a:spcAft>
                <a:spcPts val="0"/>
              </a:spcAft>
              <a:buSzPts val="1300"/>
              <a:buChar char="●"/>
            </a:pPr>
            <a:r>
              <a:rPr lang="en"/>
              <a:t>Pooling Layer</a:t>
            </a:r>
            <a:endParaRPr/>
          </a:p>
          <a:p>
            <a:pPr indent="-298450" lvl="1" marL="914400" rtl="0" algn="l">
              <a:spcBef>
                <a:spcPts val="0"/>
              </a:spcBef>
              <a:spcAft>
                <a:spcPts val="0"/>
              </a:spcAft>
              <a:buSzPts val="1100"/>
              <a:buChar char="○"/>
            </a:pPr>
            <a:r>
              <a:rPr lang="en"/>
              <a:t>Average Pooling or Max Pooling are the most common used pooling layers</a:t>
            </a:r>
            <a:endParaRPr/>
          </a:p>
          <a:p>
            <a:pPr indent="-298450" lvl="1" marL="914400" rtl="0" algn="l">
              <a:spcBef>
                <a:spcPts val="0"/>
              </a:spcBef>
              <a:spcAft>
                <a:spcPts val="0"/>
              </a:spcAft>
              <a:buSzPts val="1100"/>
              <a:buChar char="○"/>
            </a:pPr>
            <a:r>
              <a:rPr lang="en"/>
              <a:t>Method of downsampling to help reduce computations in a network.</a:t>
            </a:r>
            <a:endParaRPr/>
          </a:p>
          <a:p>
            <a:pPr indent="-298450" lvl="1" marL="914400" rtl="0" algn="l">
              <a:spcBef>
                <a:spcPts val="0"/>
              </a:spcBef>
              <a:spcAft>
                <a:spcPts val="0"/>
              </a:spcAft>
              <a:buSzPts val="1100"/>
              <a:buChar char="○"/>
            </a:pPr>
            <a:r>
              <a:rPr lang="en"/>
              <a:t>Newer models have moved away from downsampling and instead use dilated convolutions </a:t>
            </a:r>
            <a:endParaRPr/>
          </a:p>
          <a:p>
            <a:pPr indent="-311150" lvl="0" marL="457200" rtl="0" algn="l">
              <a:spcBef>
                <a:spcPts val="0"/>
              </a:spcBef>
              <a:spcAft>
                <a:spcPts val="0"/>
              </a:spcAft>
              <a:buSzPts val="1300"/>
              <a:buChar char="●"/>
            </a:pPr>
            <a:r>
              <a:rPr lang="en"/>
              <a:t>Fully Connected Layer</a:t>
            </a:r>
            <a:endParaRPr/>
          </a:p>
          <a:p>
            <a:pPr indent="-298450" lvl="1" marL="914400" rtl="0" algn="l">
              <a:spcBef>
                <a:spcPts val="0"/>
              </a:spcBef>
              <a:spcAft>
                <a:spcPts val="0"/>
              </a:spcAft>
              <a:buSzPts val="1100"/>
              <a:buChar char="○"/>
            </a:pPr>
            <a:r>
              <a:rPr lang="en"/>
              <a:t>Flattened layer connected to the previous layers neurons.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Layer</a:t>
            </a:r>
            <a:endParaRPr/>
          </a:p>
        </p:txBody>
      </p:sp>
      <p:sp>
        <p:nvSpPr>
          <p:cNvPr id="120" name="Google Shape;120;p18"/>
          <p:cNvSpPr txBox="1"/>
          <p:nvPr>
            <p:ph idx="1" type="body"/>
          </p:nvPr>
        </p:nvSpPr>
        <p:spPr>
          <a:xfrm>
            <a:off x="729450" y="2078875"/>
            <a:ext cx="3842700" cy="229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Filters/Kernels</a:t>
            </a:r>
            <a:endParaRPr/>
          </a:p>
          <a:p>
            <a:pPr indent="-298450" lvl="1" marL="914400" rtl="0" algn="l">
              <a:spcBef>
                <a:spcPts val="0"/>
              </a:spcBef>
              <a:spcAft>
                <a:spcPts val="0"/>
              </a:spcAft>
              <a:buSzPts val="1100"/>
              <a:buChar char="○"/>
            </a:pPr>
            <a:r>
              <a:rPr lang="en"/>
              <a:t>H x W window randomly </a:t>
            </a:r>
            <a:r>
              <a:rPr lang="en"/>
              <a:t>initialized</a:t>
            </a:r>
            <a:r>
              <a:rPr lang="en"/>
              <a:t> using gaussian or normal distribution</a:t>
            </a:r>
            <a:endParaRPr/>
          </a:p>
          <a:p>
            <a:pPr indent="-311150" lvl="0" marL="457200" rtl="0" algn="l">
              <a:spcBef>
                <a:spcPts val="0"/>
              </a:spcBef>
              <a:spcAft>
                <a:spcPts val="0"/>
              </a:spcAft>
              <a:buSzPts val="1300"/>
              <a:buChar char="●"/>
            </a:pPr>
            <a:r>
              <a:rPr lang="en"/>
              <a:t>Stride</a:t>
            </a:r>
            <a:endParaRPr/>
          </a:p>
          <a:p>
            <a:pPr indent="-298450" lvl="1" marL="914400" rtl="0" algn="l">
              <a:spcBef>
                <a:spcPts val="0"/>
              </a:spcBef>
              <a:spcAft>
                <a:spcPts val="0"/>
              </a:spcAft>
              <a:buSzPts val="1100"/>
              <a:buChar char="○"/>
            </a:pPr>
            <a:r>
              <a:rPr lang="en"/>
              <a:t>Distance kernel will move after each iteration</a:t>
            </a:r>
            <a:endParaRPr/>
          </a:p>
          <a:p>
            <a:pPr indent="-311150" lvl="0" marL="457200" rtl="0" algn="l">
              <a:spcBef>
                <a:spcPts val="0"/>
              </a:spcBef>
              <a:spcAft>
                <a:spcPts val="0"/>
              </a:spcAft>
              <a:buSzPts val="1300"/>
              <a:buChar char="●"/>
            </a:pPr>
            <a:r>
              <a:rPr lang="en"/>
              <a:t>Depth</a:t>
            </a:r>
            <a:endParaRPr/>
          </a:p>
          <a:p>
            <a:pPr indent="-298450" lvl="1" marL="914400" rtl="0" algn="l">
              <a:spcBef>
                <a:spcPts val="0"/>
              </a:spcBef>
              <a:spcAft>
                <a:spcPts val="0"/>
              </a:spcAft>
              <a:buSzPts val="1100"/>
              <a:buChar char="○"/>
            </a:pPr>
            <a:r>
              <a:rPr lang="en"/>
              <a:t>The depth of an activation volume</a:t>
            </a:r>
            <a:endParaRPr/>
          </a:p>
          <a:p>
            <a:pPr indent="-298450" lvl="1" marL="914400" rtl="0" algn="l">
              <a:spcBef>
                <a:spcPts val="0"/>
              </a:spcBef>
              <a:spcAft>
                <a:spcPts val="0"/>
              </a:spcAft>
              <a:buSzPts val="1100"/>
              <a:buChar char="○"/>
            </a:pPr>
            <a:r>
              <a:rPr lang="en"/>
              <a:t>Ex. Image with RGB channels has a depth of 3 when input into a CNN</a:t>
            </a:r>
            <a:endParaRPr/>
          </a:p>
          <a:p>
            <a:pPr indent="-311150" lvl="0" marL="457200" rtl="0" algn="l">
              <a:spcBef>
                <a:spcPts val="0"/>
              </a:spcBef>
              <a:spcAft>
                <a:spcPts val="0"/>
              </a:spcAft>
              <a:buSzPts val="1300"/>
              <a:buChar char="●"/>
            </a:pPr>
            <a:r>
              <a:rPr lang="en"/>
              <a:t>Padding</a:t>
            </a:r>
            <a:endParaRPr/>
          </a:p>
          <a:p>
            <a:pPr indent="-298450" lvl="1" marL="914400" rtl="0" algn="l">
              <a:spcBef>
                <a:spcPts val="0"/>
              </a:spcBef>
              <a:spcAft>
                <a:spcPts val="0"/>
              </a:spcAft>
              <a:buSzPts val="1100"/>
              <a:buChar char="○"/>
            </a:pPr>
            <a:r>
              <a:rPr lang="en"/>
              <a:t>Control the size of the output of a layer.</a:t>
            </a:r>
            <a:endParaRPr/>
          </a:p>
        </p:txBody>
      </p:sp>
      <p:pic>
        <p:nvPicPr>
          <p:cNvPr id="121" name="Google Shape;121;p18"/>
          <p:cNvPicPr preferRelativeResize="0"/>
          <p:nvPr/>
        </p:nvPicPr>
        <p:blipFill>
          <a:blip r:embed="rId3">
            <a:alphaModFix/>
          </a:blip>
          <a:stretch>
            <a:fillRect/>
          </a:stretch>
        </p:blipFill>
        <p:spPr>
          <a:xfrm>
            <a:off x="4597650" y="4039675"/>
            <a:ext cx="1276600" cy="896925"/>
          </a:xfrm>
          <a:prstGeom prst="rect">
            <a:avLst/>
          </a:prstGeom>
          <a:noFill/>
          <a:ln>
            <a:noFill/>
          </a:ln>
        </p:spPr>
      </p:pic>
      <p:pic>
        <p:nvPicPr>
          <p:cNvPr id="122" name="Google Shape;122;p18"/>
          <p:cNvPicPr preferRelativeResize="0"/>
          <p:nvPr/>
        </p:nvPicPr>
        <p:blipFill>
          <a:blip r:embed="rId4">
            <a:alphaModFix/>
          </a:blip>
          <a:stretch>
            <a:fillRect/>
          </a:stretch>
        </p:blipFill>
        <p:spPr>
          <a:xfrm>
            <a:off x="4703900" y="1533125"/>
            <a:ext cx="2799702" cy="250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 and Fully Connected</a:t>
            </a:r>
            <a:endParaRPr/>
          </a:p>
        </p:txBody>
      </p:sp>
      <p:sp>
        <p:nvSpPr>
          <p:cNvPr id="128" name="Google Shape;128;p19"/>
          <p:cNvSpPr txBox="1"/>
          <p:nvPr>
            <p:ph idx="1" type="body"/>
          </p:nvPr>
        </p:nvSpPr>
        <p:spPr>
          <a:xfrm>
            <a:off x="729450" y="2078875"/>
            <a:ext cx="4505700" cy="226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Pooling is placed between convolution layers</a:t>
            </a:r>
            <a:endParaRPr/>
          </a:p>
          <a:p>
            <a:pPr indent="-311150" lvl="0" marL="457200" rtl="0" algn="l">
              <a:spcBef>
                <a:spcPts val="0"/>
              </a:spcBef>
              <a:spcAft>
                <a:spcPts val="0"/>
              </a:spcAft>
              <a:buSzPts val="1300"/>
              <a:buChar char="●"/>
            </a:pPr>
            <a:r>
              <a:rPr lang="en"/>
              <a:t>Method used to reduce the spatial size of a layer and reduce the number of parameters in effect reducing the number of computations a network will perform in a convolution layer.</a:t>
            </a:r>
            <a:endParaRPr/>
          </a:p>
          <a:p>
            <a:pPr indent="-311150" lvl="0" marL="457200" rtl="0" algn="l">
              <a:spcBef>
                <a:spcPts val="0"/>
              </a:spcBef>
              <a:spcAft>
                <a:spcPts val="0"/>
              </a:spcAft>
              <a:buSzPts val="1300"/>
              <a:buChar char="●"/>
            </a:pPr>
            <a:r>
              <a:rPr lang="en"/>
              <a:t>Recently has been falling out of favor for dilated convolutions. (non-contiguous convolution layers)</a:t>
            </a:r>
            <a:endParaRPr/>
          </a:p>
          <a:p>
            <a:pPr indent="-311150" lvl="0" marL="457200" rtl="0" algn="l">
              <a:spcBef>
                <a:spcPts val="0"/>
              </a:spcBef>
              <a:spcAft>
                <a:spcPts val="0"/>
              </a:spcAft>
              <a:buSzPts val="1300"/>
              <a:buChar char="●"/>
            </a:pPr>
            <a:r>
              <a:rPr lang="en"/>
              <a:t>Fully Connected layer is a simple 1xn dimension layer that is connected to every activation neuron of the previous layer</a:t>
            </a:r>
            <a:endParaRPr/>
          </a:p>
        </p:txBody>
      </p:sp>
      <p:pic>
        <p:nvPicPr>
          <p:cNvPr id="129" name="Google Shape;129;p19"/>
          <p:cNvPicPr preferRelativeResize="0"/>
          <p:nvPr/>
        </p:nvPicPr>
        <p:blipFill>
          <a:blip r:embed="rId3">
            <a:alphaModFix/>
          </a:blip>
          <a:stretch>
            <a:fillRect/>
          </a:stretch>
        </p:blipFill>
        <p:spPr>
          <a:xfrm>
            <a:off x="5336243" y="2078875"/>
            <a:ext cx="3081900" cy="1441100"/>
          </a:xfrm>
          <a:prstGeom prst="rect">
            <a:avLst/>
          </a:prstGeom>
          <a:noFill/>
          <a:ln>
            <a:noFill/>
          </a:ln>
        </p:spPr>
      </p:pic>
      <p:pic>
        <p:nvPicPr>
          <p:cNvPr id="130" name="Google Shape;130;p19"/>
          <p:cNvPicPr preferRelativeResize="0"/>
          <p:nvPr/>
        </p:nvPicPr>
        <p:blipFill>
          <a:blip r:embed="rId4">
            <a:alphaModFix/>
          </a:blip>
          <a:stretch>
            <a:fillRect/>
          </a:stretch>
        </p:blipFill>
        <p:spPr>
          <a:xfrm>
            <a:off x="6597650" y="3054295"/>
            <a:ext cx="1878575" cy="208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a:t>
            </a:r>
            <a:r>
              <a:rPr lang="en"/>
              <a:t>Convolutional</a:t>
            </a:r>
            <a:r>
              <a:rPr lang="en"/>
              <a:t> Networks take so long to train?</a:t>
            </a:r>
            <a:endParaRPr/>
          </a:p>
        </p:txBody>
      </p:sp>
      <p:sp>
        <p:nvSpPr>
          <p:cNvPr id="136" name="Google Shape;136;p20"/>
          <p:cNvSpPr txBox="1"/>
          <p:nvPr>
            <p:ph idx="1" type="body"/>
          </p:nvPr>
        </p:nvSpPr>
        <p:spPr>
          <a:xfrm>
            <a:off x="729450" y="2163650"/>
            <a:ext cx="7688700" cy="249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Amount of parameters in a convolutional neural network</a:t>
            </a:r>
            <a:endParaRPr/>
          </a:p>
          <a:p>
            <a:pPr indent="-311150" lvl="0" marL="457200" rtl="0" algn="l">
              <a:spcBef>
                <a:spcPts val="0"/>
              </a:spcBef>
              <a:spcAft>
                <a:spcPts val="0"/>
              </a:spcAft>
              <a:buSzPts val="1300"/>
              <a:buChar char="●"/>
            </a:pPr>
            <a:r>
              <a:rPr lang="en"/>
              <a:t>Example: Alexnet (2012)</a:t>
            </a:r>
            <a:endParaRPr/>
          </a:p>
          <a:p>
            <a:pPr indent="-298450" lvl="1" marL="914400" rtl="0" algn="l">
              <a:spcBef>
                <a:spcPts val="0"/>
              </a:spcBef>
              <a:spcAft>
                <a:spcPts val="0"/>
              </a:spcAft>
              <a:buSzPts val="1100"/>
              <a:buChar char="○"/>
            </a:pPr>
            <a:r>
              <a:rPr lang="en"/>
              <a:t>First layer of size (227x227x3) ‘W =227’</a:t>
            </a:r>
            <a:endParaRPr/>
          </a:p>
          <a:p>
            <a:pPr indent="-298450" lvl="1" marL="914400" rtl="0" algn="l">
              <a:spcBef>
                <a:spcPts val="0"/>
              </a:spcBef>
              <a:spcAft>
                <a:spcPts val="0"/>
              </a:spcAft>
              <a:buSzPts val="1100"/>
              <a:buChar char="○"/>
            </a:pPr>
            <a:r>
              <a:rPr lang="en"/>
              <a:t>Kernels = 96 with receptive field F = 11</a:t>
            </a:r>
            <a:endParaRPr/>
          </a:p>
          <a:p>
            <a:pPr indent="-298450" lvl="1" marL="914400" rtl="0" algn="l">
              <a:spcBef>
                <a:spcPts val="0"/>
              </a:spcBef>
              <a:spcAft>
                <a:spcPts val="0"/>
              </a:spcAft>
              <a:buSzPts val="1100"/>
              <a:buChar char="○"/>
            </a:pPr>
            <a:r>
              <a:rPr lang="en"/>
              <a:t>Stride = 4 </a:t>
            </a:r>
            <a:endParaRPr/>
          </a:p>
          <a:p>
            <a:pPr indent="-298450" lvl="1" marL="914400" rtl="0" algn="l">
              <a:spcBef>
                <a:spcPts val="0"/>
              </a:spcBef>
              <a:spcAft>
                <a:spcPts val="0"/>
              </a:spcAft>
              <a:buSzPts val="1100"/>
              <a:buChar char="○"/>
            </a:pPr>
            <a:r>
              <a:rPr lang="en"/>
              <a:t>Padding = 0</a:t>
            </a:r>
            <a:endParaRPr/>
          </a:p>
          <a:p>
            <a:pPr indent="-298450" lvl="1" marL="914400" rtl="0" algn="l">
              <a:spcBef>
                <a:spcPts val="0"/>
              </a:spcBef>
              <a:spcAft>
                <a:spcPts val="0"/>
              </a:spcAft>
              <a:buSzPts val="1100"/>
              <a:buChar char="○"/>
            </a:pPr>
            <a:r>
              <a:rPr lang="en"/>
              <a:t>We can calculate the number of output neurons from the layer with (W-F+2P)/S+1</a:t>
            </a:r>
            <a:endParaRPr/>
          </a:p>
          <a:p>
            <a:pPr indent="-298450" lvl="2" marL="1371600" rtl="0" algn="l">
              <a:spcBef>
                <a:spcPts val="0"/>
              </a:spcBef>
              <a:spcAft>
                <a:spcPts val="0"/>
              </a:spcAft>
              <a:buSzPts val="1100"/>
              <a:buChar char="■"/>
            </a:pPr>
            <a:r>
              <a:rPr lang="en"/>
              <a:t>(227-11)/4+1 = 55</a:t>
            </a:r>
            <a:endParaRPr/>
          </a:p>
          <a:p>
            <a:pPr indent="-298450" lvl="2" marL="1371600" rtl="0" algn="l">
              <a:spcBef>
                <a:spcPts val="0"/>
              </a:spcBef>
              <a:spcAft>
                <a:spcPts val="0"/>
              </a:spcAft>
              <a:buSzPts val="1100"/>
              <a:buChar char="■"/>
            </a:pPr>
            <a:r>
              <a:rPr lang="en"/>
              <a:t>Output layer = (55x55x96) =  290,400 neurons</a:t>
            </a:r>
            <a:endParaRPr/>
          </a:p>
          <a:p>
            <a:pPr indent="-298450" lvl="2" marL="1371600" rtl="0" algn="l">
              <a:spcBef>
                <a:spcPts val="0"/>
              </a:spcBef>
              <a:spcAft>
                <a:spcPts val="0"/>
              </a:spcAft>
              <a:buSzPts val="1100"/>
              <a:buChar char="■"/>
            </a:pPr>
            <a:r>
              <a:rPr lang="en"/>
              <a:t>Each neuron has (11x11x3) + 1 Bias weights giving 290,400 * 364 = 105,705,600 trainable </a:t>
            </a:r>
            <a:r>
              <a:rPr lang="en"/>
              <a:t>parameters</a:t>
            </a:r>
            <a:r>
              <a:rPr lang="en"/>
              <a:t> in just the first convolutional layer.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Convolutional Networks take so long to train?</a:t>
            </a:r>
            <a:endParaRPr/>
          </a:p>
        </p:txBody>
      </p:sp>
      <p:sp>
        <p:nvSpPr>
          <p:cNvPr id="142" name="Google Shape;142;p21"/>
          <p:cNvSpPr txBox="1"/>
          <p:nvPr>
            <p:ph idx="1" type="body"/>
          </p:nvPr>
        </p:nvSpPr>
        <p:spPr>
          <a:xfrm>
            <a:off x="727650" y="21658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Possible to reduce the number of parameters</a:t>
            </a:r>
            <a:endParaRPr/>
          </a:p>
          <a:p>
            <a:pPr indent="-298450" lvl="1" marL="914400" rtl="0" algn="l">
              <a:spcBef>
                <a:spcPts val="0"/>
              </a:spcBef>
              <a:spcAft>
                <a:spcPts val="0"/>
              </a:spcAft>
              <a:buSzPts val="1100"/>
              <a:buChar char="○"/>
            </a:pPr>
            <a:r>
              <a:rPr lang="en"/>
              <a:t>Assuming that a feature at one location is important then it must be at another position reducing the number of trainable parameters by creating depth slices. 96 slices of (55x55). Known as parameter sharing. 96 Unique weights for each slice. 96 * 11* 11 * 3 + 96 Biases</a:t>
            </a:r>
            <a:r>
              <a:rPr lang="en">
                <a:solidFill>
                  <a:srgbClr val="000000"/>
                </a:solidFill>
                <a:highlight>
                  <a:srgbClr val="FFFFFF"/>
                </a:highlight>
              </a:rPr>
              <a:t> = 34,944</a:t>
            </a:r>
            <a:endParaRPr/>
          </a:p>
          <a:p>
            <a:pPr indent="-311150" lvl="0" marL="457200" rtl="0" algn="l">
              <a:spcBef>
                <a:spcPts val="0"/>
              </a:spcBef>
              <a:spcAft>
                <a:spcPts val="0"/>
              </a:spcAft>
              <a:buSzPts val="1300"/>
              <a:buChar char="●"/>
            </a:pPr>
            <a:r>
              <a:rPr lang="en"/>
              <a:t>This reduces the number of trainable parameters from 105,705,60 to 34,944</a:t>
            </a:r>
            <a:endParaRPr/>
          </a:p>
          <a:p>
            <a:pPr indent="-311150" lvl="0" marL="457200" rtl="0" algn="l">
              <a:spcBef>
                <a:spcPts val="0"/>
              </a:spcBef>
              <a:spcAft>
                <a:spcPts val="0"/>
              </a:spcAft>
              <a:buSzPts val="1300"/>
              <a:buChar char="●"/>
            </a:pPr>
            <a:r>
              <a:rPr lang="en"/>
              <a:t>Alexnet Architecture:</a:t>
            </a:r>
            <a:endParaRPr/>
          </a:p>
          <a:p>
            <a:pPr indent="-298450" lvl="1" marL="914400" rtl="0" algn="l">
              <a:spcBef>
                <a:spcPts val="0"/>
              </a:spcBef>
              <a:spcAft>
                <a:spcPts val="0"/>
              </a:spcAft>
              <a:buSzPts val="1100"/>
              <a:buChar char="○"/>
            </a:pPr>
            <a:r>
              <a:rPr lang="en"/>
              <a:t>Over 62 Million trainable variables to be updated</a:t>
            </a:r>
            <a:endParaRPr/>
          </a:p>
        </p:txBody>
      </p:sp>
      <p:pic>
        <p:nvPicPr>
          <p:cNvPr id="143" name="Google Shape;143;p21"/>
          <p:cNvPicPr preferRelativeResize="0"/>
          <p:nvPr/>
        </p:nvPicPr>
        <p:blipFill>
          <a:blip r:embed="rId3">
            <a:alphaModFix/>
          </a:blip>
          <a:stretch>
            <a:fillRect/>
          </a:stretch>
        </p:blipFill>
        <p:spPr>
          <a:xfrm>
            <a:off x="4803725" y="3500350"/>
            <a:ext cx="4303500" cy="164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