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81" r:id="rId9"/>
    <p:sldId id="283" r:id="rId10"/>
    <p:sldId id="285" r:id="rId11"/>
    <p:sldId id="286" r:id="rId12"/>
    <p:sldId id="287" r:id="rId13"/>
    <p:sldId id="282" r:id="rId14"/>
    <p:sldId id="309" r:id="rId15"/>
    <p:sldId id="310" r:id="rId16"/>
    <p:sldId id="313" r:id="rId17"/>
    <p:sldId id="312" r:id="rId18"/>
    <p:sldId id="314" r:id="rId19"/>
    <p:sldId id="311" r:id="rId20"/>
    <p:sldId id="472" r:id="rId21"/>
    <p:sldId id="328" r:id="rId22"/>
    <p:sldId id="4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9B809-8698-1B41-A7A9-DEC9F2C60212}" v="166" dt="2023-09-13T14:40:1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6327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9D3F-6819-8240-8770-CEE6C24684E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colab.research.google.com/github/byui-cse/cse280-course-notebooks/blob/main/examples/examples-w01-propositions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sisfun.com/time-cloc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t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courses.lumenlearning.com/atd-hostos-introcollegemath/chapter/set-theory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A2F-EC38-2761-F2FA-BB23B625A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CSE 280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Discrete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C48A-AA69-5D39-E5FC-9E8E1FEA4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2: Propositions &amp; Logic</a:t>
            </a:r>
          </a:p>
          <a:p>
            <a:r>
              <a:rPr lang="en-US" dirty="0"/>
              <a:t>W. Clements </a:t>
            </a:r>
          </a:p>
        </p:txBody>
      </p:sp>
    </p:spTree>
    <p:extLst>
      <p:ext uri="{BB962C8B-B14F-4D97-AF65-F5344CB8AC3E}">
        <p14:creationId xmlns:p14="http://schemas.microsoft.com/office/powerpoint/2010/main" val="18088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1639-EFBE-4304-9FCE-D0129A2E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proposition is...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declarative sentence. </a:t>
            </a:r>
          </a:p>
          <a:p>
            <a:pPr marL="0" indent="0">
              <a:buNone/>
            </a:pPr>
            <a:r>
              <a:rPr lang="en-US" dirty="0"/>
              <a:t>In other words, a sentence that is either </a:t>
            </a:r>
            <a:r>
              <a:rPr lang="en-US" b="1" i="1" dirty="0"/>
              <a:t>True</a:t>
            </a:r>
            <a:r>
              <a:rPr lang="en-US" dirty="0"/>
              <a:t> or </a:t>
            </a:r>
            <a:r>
              <a:rPr lang="en-US" b="1" i="1" dirty="0"/>
              <a:t>False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The sky is blue</a:t>
            </a:r>
          </a:p>
          <a:p>
            <a:pPr marL="0" indent="0">
              <a:buNone/>
            </a:pPr>
            <a:r>
              <a:rPr lang="en-US" b="1" i="1" dirty="0"/>
              <a:t>Today is Tuesday</a:t>
            </a:r>
          </a:p>
          <a:p>
            <a:pPr marL="0" indent="0">
              <a:buNone/>
            </a:pPr>
            <a:r>
              <a:rPr lang="en-US" b="1" i="1" dirty="0"/>
              <a:t>We are in a discrete math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represent propositions using a variable,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sky is blue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raining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My dog's name is </a:t>
                </a:r>
                <a:r>
                  <a:rPr lang="en-US" dirty="0" err="1"/>
                  <a:t>Eevee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evee">
            <a:extLst>
              <a:ext uri="{FF2B5EF4-FFF2-40B4-BE49-F238E27FC236}">
                <a16:creationId xmlns:a16="http://schemas.microsoft.com/office/drawing/2014/main" id="{35D0488D-AEC0-4904-9959-1F5D257C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65" y="3050618"/>
            <a:ext cx="3019069" cy="30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hild and a dog in a yard&#10;&#10;Description automatically generated with low confidence">
            <a:extLst>
              <a:ext uri="{FF2B5EF4-FFF2-40B4-BE49-F238E27FC236}">
                <a16:creationId xmlns:a16="http://schemas.microsoft.com/office/drawing/2014/main" id="{652979D6-D1F7-41BB-9CB0-47A853459F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2" t="31018" r="24830" b="10595"/>
          <a:stretch/>
        </p:blipFill>
        <p:spPr>
          <a:xfrm>
            <a:off x="7824123" y="3205211"/>
            <a:ext cx="3947573" cy="27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build compound propositions by following these rules:</a:t>
                </a:r>
              </a:p>
              <a:p>
                <a:pPr marL="0" indent="0">
                  <a:buNone/>
                </a:pPr>
                <a:r>
                  <a:rPr lang="en-US" dirty="0"/>
                  <a:t>A proposition is...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We are in a discrete math class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Wednesday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dirty="0"/>
                  <a:t>We are in a discrete math class </a:t>
                </a:r>
                <a:r>
                  <a:rPr lang="en-US" b="1" i="1" dirty="0"/>
                  <a:t>and</a:t>
                </a:r>
                <a:r>
                  <a:rPr lang="en-US" dirty="0"/>
                  <a:t> it is Wednesday.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FA2B5F-97A8-4795-8C05-4F7BEE2FE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467654"/>
                  </p:ext>
                </p:extLst>
              </p:nvPr>
            </p:nvGraphicFramePr>
            <p:xfrm>
              <a:off x="838200" y="2707829"/>
              <a:ext cx="6104622" cy="1925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20163">
                      <a:extLst>
                        <a:ext uri="{9D8B030D-6E8A-4147-A177-3AD203B41FA5}">
                          <a16:colId xmlns:a16="http://schemas.microsoft.com/office/drawing/2014/main" val="3526163819"/>
                        </a:ext>
                      </a:extLst>
                    </a:gridCol>
                    <a:gridCol w="1684459">
                      <a:extLst>
                        <a:ext uri="{9D8B030D-6E8A-4147-A177-3AD203B41FA5}">
                          <a16:colId xmlns:a16="http://schemas.microsoft.com/office/drawing/2014/main" val="279030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  <a:r>
                            <a:rPr lang="en-US" b="1" i="1" dirty="0"/>
                            <a:t>variable</a:t>
                          </a:r>
                          <a:r>
                            <a:rPr lang="en-US" b="0" i="0" dirty="0"/>
                            <a:t> representing a </a:t>
                          </a:r>
                          <a:r>
                            <a:rPr lang="en-US" b="1" i="1" dirty="0"/>
                            <a:t>declarative sentence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</a:t>
                          </a:r>
                          <a:r>
                            <a:rPr lang="en-US" i="0" dirty="0"/>
                            <a:t>preceded by </a:t>
                          </a:r>
                          <a:r>
                            <a:rPr lang="en-US" b="1" i="1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21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connective </a:t>
                          </a:r>
                          <a:r>
                            <a:rPr lang="en-US" b="1" i="1" dirty="0"/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603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FA2B5F-97A8-4795-8C05-4F7BEE2FE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467654"/>
                  </p:ext>
                </p:extLst>
              </p:nvPr>
            </p:nvGraphicFramePr>
            <p:xfrm>
              <a:off x="838200" y="2707829"/>
              <a:ext cx="6104622" cy="1925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20163">
                      <a:extLst>
                        <a:ext uri="{9D8B030D-6E8A-4147-A177-3AD203B41FA5}">
                          <a16:colId xmlns:a16="http://schemas.microsoft.com/office/drawing/2014/main" val="3526163819"/>
                        </a:ext>
                      </a:extLst>
                    </a:gridCol>
                    <a:gridCol w="1684459">
                      <a:extLst>
                        <a:ext uri="{9D8B030D-6E8A-4147-A177-3AD203B41FA5}">
                          <a16:colId xmlns:a16="http://schemas.microsoft.com/office/drawing/2014/main" val="27903077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  <a:r>
                            <a:rPr lang="en-US" b="1" i="1" dirty="0"/>
                            <a:t>variable</a:t>
                          </a:r>
                          <a:r>
                            <a:rPr lang="en-US" b="0" i="0" dirty="0"/>
                            <a:t> representing a </a:t>
                          </a:r>
                          <a:r>
                            <a:rPr lang="en-US" b="1" i="1" dirty="0"/>
                            <a:t>declarative sentence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3922" r="-752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4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</a:t>
                          </a:r>
                          <a:r>
                            <a:rPr lang="en-US" i="0" dirty="0"/>
                            <a:t>preceded by </a:t>
                          </a:r>
                          <a:r>
                            <a:rPr lang="en-US" b="1" i="1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182759" r="-752" b="-2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2157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connective </a:t>
                          </a:r>
                          <a:r>
                            <a:rPr lang="en-US" b="1" i="1" dirty="0"/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113889" r="-752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603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7BBACEB-8327-3733-AD81-6A6DDB96E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049728"/>
                  </p:ext>
                </p:extLst>
              </p:nvPr>
            </p:nvGraphicFramePr>
            <p:xfrm>
              <a:off x="7407745" y="2286590"/>
              <a:ext cx="3481131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788">
                      <a:extLst>
                        <a:ext uri="{9D8B030D-6E8A-4147-A177-3AD203B41FA5}">
                          <a16:colId xmlns:a16="http://schemas.microsoft.com/office/drawing/2014/main" val="2616962085"/>
                        </a:ext>
                      </a:extLst>
                    </a:gridCol>
                    <a:gridCol w="1872343">
                      <a:extLst>
                        <a:ext uri="{9D8B030D-6E8A-4147-A177-3AD203B41FA5}">
                          <a16:colId xmlns:a16="http://schemas.microsoft.com/office/drawing/2014/main" val="3795323471"/>
                        </a:ext>
                      </a:extLst>
                    </a:gridCol>
                  </a:tblGrid>
                  <a:tr h="413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Connective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08017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579455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49878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4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7BBACEB-8327-3733-AD81-6A6DDB96E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049728"/>
                  </p:ext>
                </p:extLst>
              </p:nvPr>
            </p:nvGraphicFramePr>
            <p:xfrm>
              <a:off x="7407745" y="2286590"/>
              <a:ext cx="3481131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788">
                      <a:extLst>
                        <a:ext uri="{9D8B030D-6E8A-4147-A177-3AD203B41FA5}">
                          <a16:colId xmlns:a16="http://schemas.microsoft.com/office/drawing/2014/main" val="2616962085"/>
                        </a:ext>
                      </a:extLst>
                    </a:gridCol>
                    <a:gridCol w="1872343">
                      <a:extLst>
                        <a:ext uri="{9D8B030D-6E8A-4147-A177-3AD203B41FA5}">
                          <a16:colId xmlns:a16="http://schemas.microsoft.com/office/drawing/2014/main" val="3795323471"/>
                        </a:ext>
                      </a:extLst>
                    </a:gridCol>
                  </a:tblGrid>
                  <a:tr h="413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Connective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08017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89744" r="-11811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579455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185000" r="-11811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49878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285000" r="-11811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4798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5BA2B5C-8C69-ED04-7B38-44401E8E6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94537"/>
              </p:ext>
            </p:extLst>
          </p:nvPr>
        </p:nvGraphicFramePr>
        <p:xfrm>
          <a:off x="7940058" y="4100267"/>
          <a:ext cx="3717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78">
                  <a:extLst>
                    <a:ext uri="{9D8B030D-6E8A-4147-A177-3AD203B41FA5}">
                      <a16:colId xmlns:a16="http://schemas.microsoft.com/office/drawing/2014/main" val="330410252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80030977"/>
                    </a:ext>
                  </a:extLst>
                </a:gridCol>
                <a:gridCol w="915353">
                  <a:extLst>
                    <a:ext uri="{9D8B030D-6E8A-4147-A177-3AD203B41FA5}">
                      <a16:colId xmlns:a16="http://schemas.microsoft.com/office/drawing/2014/main" val="3406885815"/>
                    </a:ext>
                  </a:extLst>
                </a:gridCol>
                <a:gridCol w="1026478">
                  <a:extLst>
                    <a:ext uri="{9D8B030D-6E8A-4147-A177-3AD203B41FA5}">
                      <a16:colId xmlns:a16="http://schemas.microsoft.com/office/drawing/2014/main" val="3414692964"/>
                    </a:ext>
                  </a:extLst>
                </a:gridCol>
                <a:gridCol w="528066">
                  <a:extLst>
                    <a:ext uri="{9D8B030D-6E8A-4147-A177-3AD203B41FA5}">
                      <a16:colId xmlns:a16="http://schemas.microsoft.com/office/drawing/2014/main" val="1219312141"/>
                    </a:ext>
                  </a:extLst>
                </a:gridCol>
              </a:tblGrid>
              <a:tr h="27149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229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58468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6783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77043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2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to/from English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4411964" cy="419548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It is raining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sunny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We will go outside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Translate the following into English: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8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4411964" cy="4195481"/>
              </a:xfrm>
              <a:blipFill>
                <a:blip r:embed="rId2"/>
                <a:stretch>
                  <a:fillRect l="-1719" t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0461AE-80C1-43AC-A4DA-C2B19B0E0C2C}"/>
              </a:ext>
            </a:extLst>
          </p:cNvPr>
          <p:cNvSpPr txBox="1"/>
          <p:nvPr/>
        </p:nvSpPr>
        <p:spPr>
          <a:xfrm>
            <a:off x="4708440" y="405941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raining or it is sunny.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3AFB3-11E5-49ED-BDAE-BF37328525DF}"/>
              </a:ext>
            </a:extLst>
          </p:cNvPr>
          <p:cNvSpPr txBox="1"/>
          <p:nvPr/>
        </p:nvSpPr>
        <p:spPr>
          <a:xfrm>
            <a:off x="4708440" y="4613408"/>
            <a:ext cx="6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raining and we will not go outside, or it is sunny and we will go outside.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0CCC3-D2BD-408A-8022-B21A62E6D7B4}"/>
              </a:ext>
            </a:extLst>
          </p:cNvPr>
          <p:cNvSpPr txBox="1"/>
          <p:nvPr/>
        </p:nvSpPr>
        <p:spPr>
          <a:xfrm>
            <a:off x="4708440" y="5259739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raining and it is sunny and we will go outside.</a:t>
            </a:r>
          </a:p>
        </p:txBody>
      </p:sp>
    </p:spTree>
    <p:extLst>
      <p:ext uri="{BB962C8B-B14F-4D97-AF65-F5344CB8AC3E}">
        <p14:creationId xmlns:p14="http://schemas.microsoft.com/office/powerpoint/2010/main" val="16087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8E42-0E95-D902-2902-A5A3A2D0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symbols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9E48-0291-C114-BAB1-DC46C5B0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3986169"/>
            <a:ext cx="1856788" cy="3777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8">
                <a:extLst>
                  <a:ext uri="{FF2B5EF4-FFF2-40B4-BE49-F238E27FC236}">
                    <a16:creationId xmlns:a16="http://schemas.microsoft.com/office/drawing/2014/main" id="{11CEBE73-E5B2-5EED-BBF1-2FDDB524E78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4747" y="1252357"/>
              <a:ext cx="8947148" cy="24434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6787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2389330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 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and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or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^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not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8">
                <a:extLst>
                  <a:ext uri="{FF2B5EF4-FFF2-40B4-BE49-F238E27FC236}">
                    <a16:creationId xmlns:a16="http://schemas.microsoft.com/office/drawing/2014/main" id="{11CEBE73-E5B2-5EED-BBF1-2FDDB524E7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6323003"/>
                  </p:ext>
                </p:extLst>
              </p:nvPr>
            </p:nvGraphicFramePr>
            <p:xfrm>
              <a:off x="354747" y="1252357"/>
              <a:ext cx="8947148" cy="24434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6787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2389330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 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7647" r="-30136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77647" r="-10136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and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75581" r="-30136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175581" r="-10136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or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78824" r="-30136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278824" r="-10136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^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78824" r="-30136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378824" r="-10136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not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CC57B24-CE41-0482-1276-AB123888BC75}"/>
              </a:ext>
            </a:extLst>
          </p:cNvPr>
          <p:cNvSpPr txBox="1"/>
          <p:nvPr/>
        </p:nvSpPr>
        <p:spPr>
          <a:xfrm>
            <a:off x="9464149" y="2753957"/>
            <a:ext cx="146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Exclusive XOR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3D0D6-832F-3B88-C7A2-58960A10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63" y="3821986"/>
            <a:ext cx="1228026" cy="295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5B9DA-5849-E659-5230-3CAD611CC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06" y="3854570"/>
            <a:ext cx="1255784" cy="30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1FEF-61AD-8709-2DC5-FB3F607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pic>
        <p:nvPicPr>
          <p:cNvPr id="1026" name="Picture 2" descr="Welcome to Real Digital">
            <a:extLst>
              <a:ext uri="{FF2B5EF4-FFF2-40B4-BE49-F238E27FC236}">
                <a16:creationId xmlns:a16="http://schemas.microsoft.com/office/drawing/2014/main" id="{F7B5862B-C5F1-2453-493A-84CBCD1B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48" y="2547362"/>
            <a:ext cx="9006936" cy="280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4BE3F36-1F85-6C4F-0C3B-D89EAF08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39182"/>
              </p:ext>
            </p:extLst>
          </p:nvPr>
        </p:nvGraphicFramePr>
        <p:xfrm>
          <a:off x="6419483" y="5491163"/>
          <a:ext cx="3717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78">
                  <a:extLst>
                    <a:ext uri="{9D8B030D-6E8A-4147-A177-3AD203B41FA5}">
                      <a16:colId xmlns:a16="http://schemas.microsoft.com/office/drawing/2014/main" val="330410252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80030977"/>
                    </a:ext>
                  </a:extLst>
                </a:gridCol>
                <a:gridCol w="915353">
                  <a:extLst>
                    <a:ext uri="{9D8B030D-6E8A-4147-A177-3AD203B41FA5}">
                      <a16:colId xmlns:a16="http://schemas.microsoft.com/office/drawing/2014/main" val="3406885815"/>
                    </a:ext>
                  </a:extLst>
                </a:gridCol>
                <a:gridCol w="1026478">
                  <a:extLst>
                    <a:ext uri="{9D8B030D-6E8A-4147-A177-3AD203B41FA5}">
                      <a16:colId xmlns:a16="http://schemas.microsoft.com/office/drawing/2014/main" val="3414692964"/>
                    </a:ext>
                  </a:extLst>
                </a:gridCol>
                <a:gridCol w="528066">
                  <a:extLst>
                    <a:ext uri="{9D8B030D-6E8A-4147-A177-3AD203B41FA5}">
                      <a16:colId xmlns:a16="http://schemas.microsoft.com/office/drawing/2014/main" val="1219312141"/>
                    </a:ext>
                  </a:extLst>
                </a:gridCol>
              </a:tblGrid>
              <a:tr h="27149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229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58468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6783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77043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2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7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32ED-3AD4-2B54-03FC-2E481320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2582-AE17-D07A-9D35-85E791E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Venn diagrams and the logic formulas of 8 logic types.... | Download  Scientific Diagram">
            <a:extLst>
              <a:ext uri="{FF2B5EF4-FFF2-40B4-BE49-F238E27FC236}">
                <a16:creationId xmlns:a16="http://schemas.microsoft.com/office/drawing/2014/main" id="{3E7612BB-1232-26FB-5281-A967CB9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25600"/>
            <a:ext cx="1079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6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CF5-5426-4BDC-B693-1A462BFE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62AF-C552-D520-5ABB-8DE6093F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Venn diagrams for logic gates | MorningLightMountain">
            <a:extLst>
              <a:ext uri="{FF2B5EF4-FFF2-40B4-BE49-F238E27FC236}">
                <a16:creationId xmlns:a16="http://schemas.microsoft.com/office/drawing/2014/main" id="{1EAB71C2-B1A5-DDF1-9736-45F9D8F4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2032" cy="67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ysql - sql joins as venn diagram - Stack Overflow">
            <a:extLst>
              <a:ext uri="{FF2B5EF4-FFF2-40B4-BE49-F238E27FC236}">
                <a16:creationId xmlns:a16="http://schemas.microsoft.com/office/drawing/2014/main" id="{702FD97F-74ED-6508-F721-5BD60527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13" y="303676"/>
            <a:ext cx="7698352" cy="60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0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1FAD-62E9-5CDE-4E6D-31BD6E4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 and Turning on Flags</a:t>
            </a:r>
            <a:br>
              <a:rPr lang="en-US" dirty="0"/>
            </a:br>
            <a:r>
              <a:rPr lang="en-US" dirty="0"/>
              <a:t>i.e.; Networking and Flags</a:t>
            </a:r>
          </a:p>
        </p:txBody>
      </p:sp>
      <p:pic>
        <p:nvPicPr>
          <p:cNvPr id="5124" name="Picture 4" descr="Using Propositional Logic">
            <a:extLst>
              <a:ext uri="{FF2B5EF4-FFF2-40B4-BE49-F238E27FC236}">
                <a16:creationId xmlns:a16="http://schemas.microsoft.com/office/drawing/2014/main" id="{4B800CFC-08F0-9F83-ACB9-2A8B79C8C0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" y="2057979"/>
            <a:ext cx="43815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ical Operation - an overview | ScienceDirect Topics">
            <a:extLst>
              <a:ext uri="{FF2B5EF4-FFF2-40B4-BE49-F238E27FC236}">
                <a16:creationId xmlns:a16="http://schemas.microsoft.com/office/drawing/2014/main" id="{192144B2-FB4C-243C-7411-5E2FDDBC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62" y="1690688"/>
            <a:ext cx="6377266" cy="299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sing Propositional Logic">
            <a:extLst>
              <a:ext uri="{FF2B5EF4-FFF2-40B4-BE49-F238E27FC236}">
                <a16:creationId xmlns:a16="http://schemas.microsoft.com/office/drawing/2014/main" id="{840C1F38-2169-C449-00D9-FCDC759C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" y="4517178"/>
            <a:ext cx="4533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4216D-947C-B0F0-A126-4A109C06E780}"/>
              </a:ext>
            </a:extLst>
          </p:cNvPr>
          <p:cNvSpPr txBox="1"/>
          <p:nvPr/>
        </p:nvSpPr>
        <p:spPr>
          <a:xfrm>
            <a:off x="2700169" y="2205317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Checking for flag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6A42C-C431-4385-5E52-429BF5FCF384}"/>
              </a:ext>
            </a:extLst>
          </p:cNvPr>
          <p:cNvSpPr txBox="1"/>
          <p:nvPr/>
        </p:nvSpPr>
        <p:spPr>
          <a:xfrm>
            <a:off x="2700169" y="468489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a flag</a:t>
            </a:r>
          </a:p>
        </p:txBody>
      </p:sp>
    </p:spTree>
    <p:extLst>
      <p:ext uri="{BB962C8B-B14F-4D97-AF65-F5344CB8AC3E}">
        <p14:creationId xmlns:p14="http://schemas.microsoft.com/office/powerpoint/2010/main" val="204164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1CEC-9541-B31F-B451-9C28A67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297D-2A9C-8276-C592-CE4DD74A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#LogicGates - symbols, venn diagram, Boolean algebra and truth table 😊😊  Tag your friends to remind them -- #digi… | Venn diagram, Logic, Electronic  engineering">
            <a:extLst>
              <a:ext uri="{FF2B5EF4-FFF2-40B4-BE49-F238E27FC236}">
                <a16:creationId xmlns:a16="http://schemas.microsoft.com/office/drawing/2014/main" id="{765294AA-C451-EBF6-BA34-1BB35B98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6" y="0"/>
            <a:ext cx="5599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D87-523A-4718-87DE-9B3D3367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Mathematics?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A17-66FF-48DE-8BC8-6B8576BF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latin typeface="Arial" panose="020B0604020202020204" pitchFamily="34" charset="0"/>
              </a:rPr>
              <a:t>"the b</a:t>
            </a:r>
            <a:r>
              <a:rPr lang="en-US" sz="3200" b="0" i="1" dirty="0">
                <a:effectLst/>
                <a:latin typeface="Arial" panose="020B0604020202020204" pitchFamily="34" charset="0"/>
              </a:rPr>
              <a:t>ranch of mathematics dealing with objects that can assume only distinct, separated values" 	– </a:t>
            </a:r>
            <a:r>
              <a:rPr lang="en-US" sz="3200" b="0" dirty="0">
                <a:effectLst/>
                <a:latin typeface="Arial" panose="020B0604020202020204" pitchFamily="34" charset="0"/>
              </a:rPr>
              <a:t>Wolfram </a:t>
            </a:r>
            <a:r>
              <a:rPr lang="en-US" sz="3200" b="0" dirty="0" err="1">
                <a:effectLst/>
                <a:latin typeface="Arial" panose="020B0604020202020204" pitchFamily="34" charset="0"/>
              </a:rPr>
              <a:t>Mathworld</a:t>
            </a:r>
            <a:endParaRPr lang="en-US" sz="32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0141E-52EA-47CE-9342-58E23680D22A}"/>
              </a:ext>
            </a:extLst>
          </p:cNvPr>
          <p:cNvSpPr txBox="1"/>
          <p:nvPr/>
        </p:nvSpPr>
        <p:spPr>
          <a:xfrm>
            <a:off x="0" y="649287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https://mathworld.wolfram.com/DiscreteMathematics.html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34EB-6177-4DD7-B29E-283EBEC718E6}"/>
              </a:ext>
            </a:extLst>
          </p:cNvPr>
          <p:cNvSpPr txBox="1"/>
          <p:nvPr/>
        </p:nvSpPr>
        <p:spPr>
          <a:xfrm>
            <a:off x="259395" y="3429000"/>
            <a:ext cx="960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contrast with continuous mathematics, which deals with things that vary smoothly / continuous numbers (e.g., calculus)</a:t>
            </a:r>
          </a:p>
        </p:txBody>
      </p:sp>
    </p:spTree>
    <p:extLst>
      <p:ext uri="{BB962C8B-B14F-4D97-AF65-F5344CB8AC3E}">
        <p14:creationId xmlns:p14="http://schemas.microsoft.com/office/powerpoint/2010/main" val="37492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F31A-4509-5EF4-CDD8-E5D26F1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EE73-56C7-311B-9266-28C93513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8362091" cy="508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group of 2-4 people, work through the following Additional exercises at the bottom of reading 1.1</a:t>
            </a:r>
          </a:p>
          <a:p>
            <a:r>
              <a:rPr lang="en-US" dirty="0"/>
              <a:t>1.1.3</a:t>
            </a:r>
          </a:p>
          <a:p>
            <a:r>
              <a:rPr lang="en-US" dirty="0"/>
              <a:t>1.1.4</a:t>
            </a:r>
          </a:p>
          <a:p>
            <a:r>
              <a:rPr lang="en-US"/>
              <a:t>1.1.5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5B4-7647-5507-C11B-6D18559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BDA8-F5C9-5292-9524-EED7903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or as a group work through 1.1 and 1.3</a:t>
            </a:r>
          </a:p>
          <a:p>
            <a:endParaRPr lang="en-US" dirty="0"/>
          </a:p>
          <a:p>
            <a:r>
              <a:rPr lang="en-US" dirty="0"/>
              <a:t>Challenge 1.5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9E04-EAFD-98DE-5194-3AEE715B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 Period…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0C2E-1B74-6859-A135-D031730C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01 Reading &amp; Activity: 1.2 &amp; 1.3 Compound Propositions </a:t>
            </a:r>
            <a:r>
              <a:rPr lang="en-US"/>
              <a:t>&amp; Conditions</a:t>
            </a:r>
            <a:endParaRPr lang="en-US" dirty="0"/>
          </a:p>
          <a:p>
            <a:r>
              <a:rPr lang="en-US" dirty="0"/>
              <a:t>Save off Homework 1 </a:t>
            </a:r>
          </a:p>
        </p:txBody>
      </p:sp>
    </p:spTree>
    <p:extLst>
      <p:ext uri="{BB962C8B-B14F-4D97-AF65-F5344CB8AC3E}">
        <p14:creationId xmlns:p14="http://schemas.microsoft.com/office/powerpoint/2010/main" val="33289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D87-523A-4718-87DE-9B3D3367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integers vs 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A17-66FF-48DE-8BC8-6B8576BF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Arial" panose="020B0604020202020204" pitchFamily="34" charset="0"/>
              </a:rPr>
              <a:t>1,2,3,4,5,...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</a:rPr>
              <a:t>vs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</a:rPr>
              <a:t>3.14159265359...</a:t>
            </a:r>
          </a:p>
        </p:txBody>
      </p:sp>
    </p:spTree>
    <p:extLst>
      <p:ext uri="{BB962C8B-B14F-4D97-AF65-F5344CB8AC3E}">
        <p14:creationId xmlns:p14="http://schemas.microsoft.com/office/powerpoint/2010/main" val="6345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004-0F04-496C-8BBE-3BD18C09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digital vs analog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0F3C-1704-49B5-97D5-389FFA9F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clocks.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Clock on the wall vs a digital watch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Clocks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3F4D1-1392-83CD-89B3-5B392D7F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19" y="2003461"/>
            <a:ext cx="3133678" cy="246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C2009-1B7D-153B-CF4D-D466D69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893" y="4009740"/>
            <a:ext cx="2755543" cy="22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FB50-4B57-43EC-ABDA-7B35C858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B911-02FC-4399-B710-F98746D2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has a cycle...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12 (or 24)?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10?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7?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2?</a:t>
            </a:r>
          </a:p>
        </p:txBody>
      </p:sp>
    </p:spTree>
    <p:extLst>
      <p:ext uri="{BB962C8B-B14F-4D97-AF65-F5344CB8AC3E}">
        <p14:creationId xmlns:p14="http://schemas.microsoft.com/office/powerpoint/2010/main" val="5899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Floating pair of dice">
            <a:extLst>
              <a:ext uri="{FF2B5EF4-FFF2-40B4-BE49-F238E27FC236}">
                <a16:creationId xmlns:a16="http://schemas.microsoft.com/office/drawing/2014/main" id="{78B2C779-3290-E138-6636-47F01BDD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14" y="4635273"/>
            <a:ext cx="1568538" cy="156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07E31-7CA1-4DD2-AC0F-93E82A1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A7E7-4349-425D-A773-7A0AA4E3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Propositions and Logic</a:t>
            </a:r>
          </a:p>
          <a:p>
            <a:pPr marL="0" indent="0">
              <a:buNone/>
            </a:pPr>
            <a:r>
              <a:rPr lang="en-US" dirty="0"/>
              <a:t>Predicates and Quantifiers</a:t>
            </a:r>
          </a:p>
          <a:p>
            <a:pPr marL="0" indent="0">
              <a:buNone/>
            </a:pPr>
            <a:r>
              <a:rPr lang="en-US" dirty="0"/>
              <a:t>Sets</a:t>
            </a:r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/>
              <a:t>Relations</a:t>
            </a:r>
          </a:p>
          <a:p>
            <a:pPr marL="0" indent="0">
              <a:buNone/>
            </a:pPr>
            <a:r>
              <a:rPr lang="en-US" dirty="0"/>
              <a:t>Number Theory</a:t>
            </a:r>
            <a:br>
              <a:rPr lang="en-US" dirty="0"/>
            </a:br>
            <a:r>
              <a:rPr lang="en-US" dirty="0"/>
              <a:t>(Integers, prime numbers)</a:t>
            </a:r>
          </a:p>
          <a:p>
            <a:pPr marL="0" indent="0">
              <a:buNone/>
            </a:pPr>
            <a:r>
              <a:rPr lang="en-US" dirty="0"/>
              <a:t>Combinatorics</a:t>
            </a:r>
          </a:p>
          <a:p>
            <a:pPr marL="0" indent="0">
              <a:buNone/>
            </a:pPr>
            <a:r>
              <a:rPr lang="en-US" dirty="0"/>
              <a:t>Sequences and Summations</a:t>
            </a:r>
          </a:p>
          <a:p>
            <a:pPr marL="0" indent="0">
              <a:buNone/>
            </a:pPr>
            <a:r>
              <a:rPr lang="en-US" dirty="0"/>
              <a:t>Probability</a:t>
            </a:r>
          </a:p>
          <a:p>
            <a:pPr marL="0" indent="0">
              <a:buNone/>
            </a:pPr>
            <a:r>
              <a:rPr lang="en-US" dirty="0"/>
              <a:t>Graphs</a:t>
            </a:r>
          </a:p>
          <a:p>
            <a:pPr marL="0" indent="0">
              <a:buNone/>
            </a:pPr>
            <a:r>
              <a:rPr lang="en-US" dirty="0"/>
              <a:t>Trees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C89A081C-B826-47E0-22EB-2395EB97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08867" y="468664"/>
            <a:ext cx="2634343" cy="1787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03EA6-8FBC-D4BD-CB39-6D4D9CDD3195}"/>
                  </a:ext>
                </a:extLst>
              </p:cNvPr>
              <p:cNvSpPr txBox="1"/>
              <p:nvPr/>
            </p:nvSpPr>
            <p:spPr>
              <a:xfrm>
                <a:off x="4793975" y="497547"/>
                <a:ext cx="1190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03EA6-8FBC-D4BD-CB39-6D4D9CDD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75" y="497547"/>
                <a:ext cx="11907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5F28E-2B5F-75B2-5C15-08B951A56013}"/>
                  </a:ext>
                </a:extLst>
              </p:cNvPr>
              <p:cNvSpPr txBox="1"/>
              <p:nvPr/>
            </p:nvSpPr>
            <p:spPr>
              <a:xfrm>
                <a:off x="6047718" y="700950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5F28E-2B5F-75B2-5C15-08B951A5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18" y="700950"/>
                <a:ext cx="11907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0EC7F-CE5E-D9A2-B8F4-BA27425AEC7D}"/>
                  </a:ext>
                </a:extLst>
              </p:cNvPr>
              <p:cNvSpPr txBox="1"/>
              <p:nvPr/>
            </p:nvSpPr>
            <p:spPr>
              <a:xfrm>
                <a:off x="4109815" y="1478812"/>
                <a:ext cx="1711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0EC7F-CE5E-D9A2-B8F4-BA27425AE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15" y="1478812"/>
                <a:ext cx="17119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10438-4A53-CFF9-0704-FD7EE08AFBF5}"/>
                  </a:ext>
                </a:extLst>
              </p:cNvPr>
              <p:cNvSpPr txBox="1"/>
              <p:nvPr/>
            </p:nvSpPr>
            <p:spPr>
              <a:xfrm>
                <a:off x="6467264" y="1489498"/>
                <a:ext cx="16943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10438-4A53-CFF9-0704-FD7EE08AF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264" y="1489498"/>
                <a:ext cx="169431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926CD3BF-51EB-127D-858B-F0956974D317}"/>
                  </a:ext>
                </a:extLst>
              </p:cNvPr>
              <p:cNvSpPr txBox="1"/>
              <p:nvPr/>
            </p:nvSpPr>
            <p:spPr>
              <a:xfrm>
                <a:off x="3674760" y="2472701"/>
                <a:ext cx="2582054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sz="2672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926CD3BF-51EB-127D-858B-F0956974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60" y="2472701"/>
                <a:ext cx="2582054" cy="411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2CC16-4E8C-0936-12CE-811D859CC086}"/>
                  </a:ext>
                </a:extLst>
              </p:cNvPr>
              <p:cNvSpPr txBox="1"/>
              <p:nvPr/>
            </p:nvSpPr>
            <p:spPr>
              <a:xfrm>
                <a:off x="6121111" y="2885943"/>
                <a:ext cx="3354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2CC16-4E8C-0936-12CE-811D859C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11" y="2885943"/>
                <a:ext cx="335463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46F0EE-BD63-2208-2AA9-85ED84AF1DD4}"/>
              </a:ext>
            </a:extLst>
          </p:cNvPr>
          <p:cNvSpPr txBox="1"/>
          <p:nvPr/>
        </p:nvSpPr>
        <p:spPr>
          <a:xfrm>
            <a:off x="3971043" y="34290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2,3,5,7,11,13,17,19...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quation">
                <a:extLst>
                  <a:ext uri="{FF2B5EF4-FFF2-40B4-BE49-F238E27FC236}">
                    <a16:creationId xmlns:a16="http://schemas.microsoft.com/office/drawing/2014/main" id="{9988E8D4-1F04-BD27-8386-07EA4BD37AC3}"/>
                  </a:ext>
                </a:extLst>
              </p:cNvPr>
              <p:cNvSpPr txBox="1"/>
              <p:nvPr/>
            </p:nvSpPr>
            <p:spPr>
              <a:xfrm>
                <a:off x="7367117" y="3611242"/>
                <a:ext cx="4611070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309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ar-AE" sz="3094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AE" sz="3094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Equation">
                <a:extLst>
                  <a:ext uri="{FF2B5EF4-FFF2-40B4-BE49-F238E27FC236}">
                    <a16:creationId xmlns:a16="http://schemas.microsoft.com/office/drawing/2014/main" id="{9988E8D4-1F04-BD27-8386-07EA4BD3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17" y="3611242"/>
                <a:ext cx="4611070" cy="13365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Algorithm to use for a TSP variant - Computer Science Stack Exchange">
            <a:extLst>
              <a:ext uri="{FF2B5EF4-FFF2-40B4-BE49-F238E27FC236}">
                <a16:creationId xmlns:a16="http://schemas.microsoft.com/office/drawing/2014/main" id="{78C2B98C-241A-514E-CAEE-8858A207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82" y="4820698"/>
            <a:ext cx="247107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547AF610-787D-193A-7D24-80F0051D80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8429" y="5211460"/>
            <a:ext cx="2679754" cy="145708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B37F98-AEFC-8CD0-65FC-89046035C8D7}"/>
                  </a:ext>
                </a:extLst>
              </p:cNvPr>
              <p:cNvSpPr txBox="1"/>
              <p:nvPr/>
            </p:nvSpPr>
            <p:spPr>
              <a:xfrm>
                <a:off x="3949385" y="3849134"/>
                <a:ext cx="9946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B37F98-AEFC-8CD0-65FC-89046035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85" y="3849134"/>
                <a:ext cx="994696" cy="9221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/>
      <p:bldP spid="14" grpId="0"/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4"/>
            <a:ext cx="8825658" cy="1475916"/>
          </a:xfrm>
        </p:spPr>
        <p:txBody>
          <a:bodyPr/>
          <a:lstStyle/>
          <a:p>
            <a:r>
              <a:rPr lang="en-US" dirty="0"/>
              <a:t>Propositions &amp;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D4B3-441E-4692-9D52-51D4F7310514}"/>
                  </a:ext>
                </a:extLst>
              </p:cNvPr>
              <p:cNvSpPr txBox="1"/>
              <p:nvPr/>
            </p:nvSpPr>
            <p:spPr>
              <a:xfrm>
                <a:off x="1982727" y="3127627"/>
                <a:ext cx="26180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D4B3-441E-4692-9D52-51D4F731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27" y="3127627"/>
                <a:ext cx="261807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498FF-9D3D-4C61-A817-AC19938C5741}"/>
                  </a:ext>
                </a:extLst>
              </p:cNvPr>
              <p:cNvSpPr txBox="1"/>
              <p:nvPr/>
            </p:nvSpPr>
            <p:spPr>
              <a:xfrm>
                <a:off x="718581" y="4106391"/>
                <a:ext cx="1395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498FF-9D3D-4C61-A817-AC19938C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1" y="4106391"/>
                <a:ext cx="1395767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98C6F-278F-4B20-8196-66A5DF926BB0}"/>
                  </a:ext>
                </a:extLst>
              </p:cNvPr>
              <p:cNvSpPr txBox="1"/>
              <p:nvPr/>
            </p:nvSpPr>
            <p:spPr>
              <a:xfrm>
                <a:off x="3291762" y="4838758"/>
                <a:ext cx="2011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98C6F-278F-4B20-8196-66A5DF92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762" y="4838758"/>
                <a:ext cx="201170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F41CE-B853-4B11-A035-B03AADFFA9FB}"/>
                  </a:ext>
                </a:extLst>
              </p:cNvPr>
              <p:cNvSpPr txBox="1"/>
              <p:nvPr/>
            </p:nvSpPr>
            <p:spPr>
              <a:xfrm>
                <a:off x="1591359" y="5514691"/>
                <a:ext cx="493205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F41CE-B853-4B11-A035-B03AADFF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359" y="5514691"/>
                <a:ext cx="4932056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DE6D-FB1F-4F85-A648-1F85D673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4BF8-D701-4158-B4C2-49CE8371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5" y="2137375"/>
            <a:ext cx="4883832" cy="4195481"/>
          </a:xfrm>
        </p:spPr>
        <p:txBody>
          <a:bodyPr>
            <a:normAutofit/>
          </a:bodyPr>
          <a:lstStyle/>
          <a:p>
            <a:r>
              <a:rPr lang="en-US" sz="2400" dirty="0"/>
              <a:t>Rules of Logic are everywhere:</a:t>
            </a:r>
          </a:p>
          <a:p>
            <a:pPr lvl="1"/>
            <a:r>
              <a:rPr lang="en-US" sz="2000" dirty="0"/>
              <a:t>Mathematical reasoning</a:t>
            </a:r>
          </a:p>
          <a:p>
            <a:pPr lvl="1"/>
            <a:r>
              <a:rPr lang="en-US" sz="2000" dirty="0"/>
              <a:t>Computer circuits (Logic gates)</a:t>
            </a:r>
          </a:p>
          <a:p>
            <a:pPr lvl="1"/>
            <a:r>
              <a:rPr lang="en-US" sz="2000" dirty="0"/>
              <a:t>Formal Languages (computer languages)</a:t>
            </a:r>
          </a:p>
          <a:p>
            <a:pPr lvl="1"/>
            <a:r>
              <a:rPr lang="en-US" sz="2000" dirty="0"/>
              <a:t>Data Structures</a:t>
            </a:r>
          </a:p>
          <a:p>
            <a:pPr lvl="1"/>
            <a:r>
              <a:rPr lang="en-US" sz="2000" dirty="0"/>
              <a:t>Algorithm Design</a:t>
            </a:r>
          </a:p>
          <a:p>
            <a:pPr lvl="1"/>
            <a:r>
              <a:rPr lang="en-US" sz="2000" dirty="0"/>
              <a:t>Compiler Design</a:t>
            </a:r>
          </a:p>
          <a:p>
            <a:pPr lvl="1"/>
            <a:r>
              <a:rPr lang="en-US" sz="2000" dirty="0"/>
              <a:t>Relational Database Theory</a:t>
            </a:r>
          </a:p>
          <a:p>
            <a:pPr lvl="1"/>
            <a:r>
              <a:rPr lang="en-US" sz="2000" dirty="0"/>
              <a:t>Computability Theory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200" dirty="0"/>
              <a:t>All built on a foundation of formal logic</a:t>
            </a:r>
          </a:p>
        </p:txBody>
      </p:sp>
      <p:pic>
        <p:nvPicPr>
          <p:cNvPr id="1026" name="Picture 2" descr="Small Logic Gates — The building blocks of versatile digital circuits -  Part 1">
            <a:extLst>
              <a:ext uri="{FF2B5EF4-FFF2-40B4-BE49-F238E27FC236}">
                <a16:creationId xmlns:a16="http://schemas.microsoft.com/office/drawing/2014/main" id="{C4E84110-E3A6-43CB-9544-E9511ACB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92" y="1687158"/>
            <a:ext cx="5095916" cy="25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Venn Diagram Of The Chomsky Hierarchy Of Formal Languages - Diagram (575x721), Png Download">
            <a:extLst>
              <a:ext uri="{FF2B5EF4-FFF2-40B4-BE49-F238E27FC236}">
                <a16:creationId xmlns:a16="http://schemas.microsoft.com/office/drawing/2014/main" id="{B2F03C5E-F024-4562-94DE-73274966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87" y="2333527"/>
            <a:ext cx="3345702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 image for Fundamental Data Structures and Algorithms in C#">
            <a:extLst>
              <a:ext uri="{FF2B5EF4-FFF2-40B4-BE49-F238E27FC236}">
                <a16:creationId xmlns:a16="http://schemas.microsoft.com/office/drawing/2014/main" id="{12C8D987-D1D7-4369-A084-83C9909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997274" cy="20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ef history of Relational Databases and Oracle novations">
            <a:extLst>
              <a:ext uri="{FF2B5EF4-FFF2-40B4-BE49-F238E27FC236}">
                <a16:creationId xmlns:a16="http://schemas.microsoft.com/office/drawing/2014/main" id="{CCE61A41-5DB7-4FC6-8EDD-26025838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64" y="3991543"/>
            <a:ext cx="4299685" cy="28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6639-553D-4A11-A19F-F351046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8F71-9BDE-41A3-BE10-24928970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important to think logically?</a:t>
            </a:r>
          </a:p>
          <a:p>
            <a:pPr lvl="1"/>
            <a:r>
              <a:rPr lang="en-US" dirty="0"/>
              <a:t>Logic sharpens your thinking, allowing it to “cut” more powerfully.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know logic (formal or informal)?</a:t>
            </a:r>
          </a:p>
          <a:p>
            <a:pPr lvl="1"/>
            <a:r>
              <a:rPr lang="en-US" dirty="0"/>
              <a:t>Logic gives you a means to mechanize reasoning.</a:t>
            </a:r>
          </a:p>
          <a:p>
            <a:pPr lvl="1"/>
            <a:r>
              <a:rPr lang="en-US" dirty="0"/>
              <a:t>Mechanizing reasoning means programming a computer to do it.</a:t>
            </a:r>
          </a:p>
          <a:p>
            <a:pPr lvl="1"/>
            <a:endParaRPr lang="en-US" dirty="0"/>
          </a:p>
          <a:p>
            <a:r>
              <a:rPr lang="en-US" dirty="0"/>
              <a:t>Sound Thinkers (ILO)</a:t>
            </a:r>
          </a:p>
          <a:p>
            <a:pPr lvl="1"/>
            <a:r>
              <a:rPr lang="en-US" dirty="0"/>
              <a:t>We frame and solve problems using creative and critical thinking.</a:t>
            </a:r>
          </a:p>
        </p:txBody>
      </p:sp>
    </p:spTree>
    <p:extLst>
      <p:ext uri="{BB962C8B-B14F-4D97-AF65-F5344CB8AC3E}">
        <p14:creationId xmlns:p14="http://schemas.microsoft.com/office/powerpoint/2010/main" val="6817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834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CSE 280  Discrete Mathematics</vt:lpstr>
      <vt:lpstr>What is Discrete Mathematics?</vt:lpstr>
      <vt:lpstr>Think integers vs real numbers</vt:lpstr>
      <vt:lpstr>Think digital vs analog</vt:lpstr>
      <vt:lpstr>Think cycles</vt:lpstr>
      <vt:lpstr>Topics</vt:lpstr>
      <vt:lpstr>Propositions &amp; Logic</vt:lpstr>
      <vt:lpstr>Why do I need this?</vt:lpstr>
      <vt:lpstr>Why do I need this?</vt:lpstr>
      <vt:lpstr>Propositions</vt:lpstr>
      <vt:lpstr>Propositions</vt:lpstr>
      <vt:lpstr>Propositions</vt:lpstr>
      <vt:lpstr>Translating to/from English </vt:lpstr>
      <vt:lpstr>Logic symbols in Python</vt:lpstr>
      <vt:lpstr>Truth Tables</vt:lpstr>
      <vt:lpstr>PowerPoint Presentation</vt:lpstr>
      <vt:lpstr>PowerPoint Presentation</vt:lpstr>
      <vt:lpstr>Bit Masking and Turning on Flags i.e.; Networking and Flags</vt:lpstr>
      <vt:lpstr>Venn Diagrams</vt:lpstr>
      <vt:lpstr>Group Activity </vt:lpstr>
      <vt:lpstr>Homework 1</vt:lpstr>
      <vt:lpstr>For Next Class Period…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2</cp:revision>
  <dcterms:created xsi:type="dcterms:W3CDTF">2023-09-07T21:30:23Z</dcterms:created>
  <dcterms:modified xsi:type="dcterms:W3CDTF">2024-01-19T19:43:50Z</dcterms:modified>
</cp:coreProperties>
</file>