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23" r:id="rId3"/>
    <p:sldId id="303" r:id="rId4"/>
    <p:sldId id="328" r:id="rId5"/>
    <p:sldId id="308" r:id="rId6"/>
    <p:sldId id="324" r:id="rId7"/>
    <p:sldId id="318" r:id="rId8"/>
    <p:sldId id="329" r:id="rId9"/>
    <p:sldId id="310" r:id="rId10"/>
    <p:sldId id="295" r:id="rId11"/>
    <p:sldId id="319" r:id="rId12"/>
    <p:sldId id="322" r:id="rId13"/>
    <p:sldId id="284" r:id="rId14"/>
    <p:sldId id="302" r:id="rId15"/>
    <p:sldId id="320" r:id="rId16"/>
    <p:sldId id="325" r:id="rId17"/>
    <p:sldId id="327" r:id="rId18"/>
    <p:sldId id="313" r:id="rId19"/>
    <p:sldId id="316" r:id="rId20"/>
    <p:sldId id="31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59CAD-8FF9-CF40-AE25-9790E12EECAE}" v="19" dt="2024-01-12T18:33:43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35"/>
    <p:restoredTop sz="96327"/>
  </p:normalViewPr>
  <p:slideViewPr>
    <p:cSldViewPr snapToGrid="0">
      <p:cViewPr varScale="1">
        <p:scale>
          <a:sx n="116" d="100"/>
          <a:sy n="116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5E159CAD-8FF9-CF40-AE25-9790E12EECAE}"/>
    <pc:docChg chg="custSel modSld">
      <pc:chgData name="Clements, William" userId="cbdb0636-a496-422a-8d40-98c53d494d26" providerId="ADAL" clId="{5E159CAD-8FF9-CF40-AE25-9790E12EECAE}" dt="2024-01-12T18:33:43.046" v="70" actId="20577"/>
      <pc:docMkLst>
        <pc:docMk/>
      </pc:docMkLst>
      <pc:sldChg chg="modSp modAnim">
        <pc:chgData name="Clements, William" userId="cbdb0636-a496-422a-8d40-98c53d494d26" providerId="ADAL" clId="{5E159CAD-8FF9-CF40-AE25-9790E12EECAE}" dt="2024-01-12T18:33:02.351" v="62" actId="20577"/>
        <pc:sldMkLst>
          <pc:docMk/>
          <pc:sldMk cId="3056618444" sldId="284"/>
        </pc:sldMkLst>
        <pc:spChg chg="mod">
          <ac:chgData name="Clements, William" userId="cbdb0636-a496-422a-8d40-98c53d494d26" providerId="ADAL" clId="{5E159CAD-8FF9-CF40-AE25-9790E12EECAE}" dt="2024-01-12T18:33:02.351" v="62" actId="20577"/>
          <ac:spMkLst>
            <pc:docMk/>
            <pc:sldMk cId="3056618444" sldId="284"/>
            <ac:spMk id="3" creationId="{BD444E98-2185-4411-8B18-EF06CEF3D072}"/>
          </ac:spMkLst>
        </pc:spChg>
      </pc:sldChg>
      <pc:sldChg chg="modSp mod modAnim">
        <pc:chgData name="Clements, William" userId="cbdb0636-a496-422a-8d40-98c53d494d26" providerId="ADAL" clId="{5E159CAD-8FF9-CF40-AE25-9790E12EECAE}" dt="2024-01-12T18:33:43.046" v="70" actId="20577"/>
        <pc:sldMkLst>
          <pc:docMk/>
          <pc:sldMk cId="382615792" sldId="302"/>
        </pc:sldMkLst>
        <pc:spChg chg="mod">
          <ac:chgData name="Clements, William" userId="cbdb0636-a496-422a-8d40-98c53d494d26" providerId="ADAL" clId="{5E159CAD-8FF9-CF40-AE25-9790E12EECAE}" dt="2024-01-12T18:33:43.046" v="70" actId="20577"/>
          <ac:spMkLst>
            <pc:docMk/>
            <pc:sldMk cId="382615792" sldId="302"/>
            <ac:spMk id="3" creationId="{BD444E98-2185-4411-8B18-EF06CEF3D072}"/>
          </ac:spMkLst>
        </pc:spChg>
        <pc:spChg chg="mod">
          <ac:chgData name="Clements, William" userId="cbdb0636-a496-422a-8d40-98c53d494d26" providerId="ADAL" clId="{5E159CAD-8FF9-CF40-AE25-9790E12EECAE}" dt="2024-01-12T18:33:30.853" v="66" actId="1076"/>
          <ac:spMkLst>
            <pc:docMk/>
            <pc:sldMk cId="382615792" sldId="302"/>
            <ac:spMk id="5" creationId="{8D484741-005A-4A32-9401-E906E5A891D5}"/>
          </ac:spMkLst>
        </pc:spChg>
        <pc:spChg chg="mod">
          <ac:chgData name="Clements, William" userId="cbdb0636-a496-422a-8d40-98c53d494d26" providerId="ADAL" clId="{5E159CAD-8FF9-CF40-AE25-9790E12EECAE}" dt="2024-01-12T18:33:25.973" v="65" actId="1076"/>
          <ac:spMkLst>
            <pc:docMk/>
            <pc:sldMk cId="382615792" sldId="302"/>
            <ac:spMk id="6" creationId="{1899C7D2-E65F-476C-A235-AD47C90C31BA}"/>
          </ac:spMkLst>
        </pc:spChg>
        <pc:spChg chg="mod">
          <ac:chgData name="Clements, William" userId="cbdb0636-a496-422a-8d40-98c53d494d26" providerId="ADAL" clId="{5E159CAD-8FF9-CF40-AE25-9790E12EECAE}" dt="2024-01-12T18:33:21.227" v="64" actId="1076"/>
          <ac:spMkLst>
            <pc:docMk/>
            <pc:sldMk cId="382615792" sldId="302"/>
            <ac:spMk id="7" creationId="{A27041D4-2B71-41BF-99C1-0EEE271ABF88}"/>
          </ac:spMkLst>
        </pc:spChg>
        <pc:spChg chg="mod">
          <ac:chgData name="Clements, William" userId="cbdb0636-a496-422a-8d40-98c53d494d26" providerId="ADAL" clId="{5E159CAD-8FF9-CF40-AE25-9790E12EECAE}" dt="2024-01-12T18:33:18.789" v="63" actId="1076"/>
          <ac:spMkLst>
            <pc:docMk/>
            <pc:sldMk cId="382615792" sldId="302"/>
            <ac:spMk id="8" creationId="{24577DC4-0EDB-4E8F-A714-864D76DD4186}"/>
          </ac:spMkLst>
        </pc:spChg>
      </pc:sldChg>
      <pc:sldChg chg="modSp mod">
        <pc:chgData name="Clements, William" userId="cbdb0636-a496-422a-8d40-98c53d494d26" providerId="ADAL" clId="{5E159CAD-8FF9-CF40-AE25-9790E12EECAE}" dt="2024-01-12T18:31:29.982" v="47" actId="313"/>
        <pc:sldMkLst>
          <pc:docMk/>
          <pc:sldMk cId="2686465120" sldId="310"/>
        </pc:sldMkLst>
        <pc:spChg chg="mod">
          <ac:chgData name="Clements, William" userId="cbdb0636-a496-422a-8d40-98c53d494d26" providerId="ADAL" clId="{5E159CAD-8FF9-CF40-AE25-9790E12EECAE}" dt="2024-01-12T18:31:29.982" v="47" actId="313"/>
          <ac:spMkLst>
            <pc:docMk/>
            <pc:sldMk cId="2686465120" sldId="310"/>
            <ac:spMk id="2" creationId="{335EF504-E4CB-E243-AC32-2F09C46DAD39}"/>
          </ac:spMkLst>
        </pc:spChg>
      </pc:sldChg>
      <pc:sldChg chg="modSp mod">
        <pc:chgData name="Clements, William" userId="cbdb0636-a496-422a-8d40-98c53d494d26" providerId="ADAL" clId="{5E159CAD-8FF9-CF40-AE25-9790E12EECAE}" dt="2024-01-12T17:58:26.411" v="0" actId="313"/>
        <pc:sldMkLst>
          <pc:docMk/>
          <pc:sldMk cId="520364783" sldId="318"/>
        </pc:sldMkLst>
        <pc:spChg chg="mod">
          <ac:chgData name="Clements, William" userId="cbdb0636-a496-422a-8d40-98c53d494d26" providerId="ADAL" clId="{5E159CAD-8FF9-CF40-AE25-9790E12EECAE}" dt="2024-01-12T17:58:26.411" v="0" actId="313"/>
          <ac:spMkLst>
            <pc:docMk/>
            <pc:sldMk cId="520364783" sldId="318"/>
            <ac:spMk id="3" creationId="{992C232C-69BA-53E4-3669-95FA3D3F7942}"/>
          </ac:spMkLst>
        </pc:spChg>
      </pc:sldChg>
      <pc:sldChg chg="modSp mod">
        <pc:chgData name="Clements, William" userId="cbdb0636-a496-422a-8d40-98c53d494d26" providerId="ADAL" clId="{5E159CAD-8FF9-CF40-AE25-9790E12EECAE}" dt="2024-01-12T18:29:46.485" v="28" actId="20577"/>
        <pc:sldMkLst>
          <pc:docMk/>
          <pc:sldMk cId="4291617032" sldId="328"/>
        </pc:sldMkLst>
        <pc:spChg chg="mod">
          <ac:chgData name="Clements, William" userId="cbdb0636-a496-422a-8d40-98c53d494d26" providerId="ADAL" clId="{5E159CAD-8FF9-CF40-AE25-9790E12EECAE}" dt="2024-01-12T18:29:46.485" v="28" actId="20577"/>
          <ac:spMkLst>
            <pc:docMk/>
            <pc:sldMk cId="4291617032" sldId="328"/>
            <ac:spMk id="5" creationId="{BC33564E-DE62-DCCD-DB88-29F0B18FC7AF}"/>
          </ac:spMkLst>
        </pc:spChg>
      </pc:sldChg>
    </pc:docChg>
  </pc:docChgLst>
  <pc:docChgLst>
    <pc:chgData name="Clements, William" userId="cbdb0636-a496-422a-8d40-98c53d494d26" providerId="ADAL" clId="{2FE604FD-1DF9-3A43-AB03-C0C9DCD94799}"/>
    <pc:docChg chg="custSel addSld delSld modSld sldOrd">
      <pc:chgData name="Clements, William" userId="cbdb0636-a496-422a-8d40-98c53d494d26" providerId="ADAL" clId="{2FE604FD-1DF9-3A43-AB03-C0C9DCD94799}" dt="2023-09-15T14:51:57.194" v="120" actId="2165"/>
      <pc:docMkLst>
        <pc:docMk/>
      </pc:docMkLst>
      <pc:sldChg chg="modSp mod">
        <pc:chgData name="Clements, William" userId="cbdb0636-a496-422a-8d40-98c53d494d26" providerId="ADAL" clId="{2FE604FD-1DF9-3A43-AB03-C0C9DCD94799}" dt="2023-09-15T14:50:34.994" v="119" actId="1076"/>
        <pc:sldMkLst>
          <pc:docMk/>
          <pc:sldMk cId="2686465120" sldId="310"/>
        </pc:sldMkLst>
        <pc:spChg chg="mod">
          <ac:chgData name="Clements, William" userId="cbdb0636-a496-422a-8d40-98c53d494d26" providerId="ADAL" clId="{2FE604FD-1DF9-3A43-AB03-C0C9DCD94799}" dt="2023-09-15T14:50:34.994" v="119" actId="1076"/>
          <ac:spMkLst>
            <pc:docMk/>
            <pc:sldMk cId="2686465120" sldId="310"/>
            <ac:spMk id="5" creationId="{84849969-EECB-252B-8179-80C9B762C1C5}"/>
          </ac:spMkLst>
        </pc:spChg>
        <pc:spChg chg="mod">
          <ac:chgData name="Clements, William" userId="cbdb0636-a496-422a-8d40-98c53d494d26" providerId="ADAL" clId="{2FE604FD-1DF9-3A43-AB03-C0C9DCD94799}" dt="2023-09-15T14:50:31.703" v="118" actId="1076"/>
          <ac:spMkLst>
            <pc:docMk/>
            <pc:sldMk cId="2686465120" sldId="310"/>
            <ac:spMk id="6" creationId="{90D58D48-9D81-0622-BFAA-D230E9EE867B}"/>
          </ac:spMkLst>
        </pc:spChg>
      </pc:sldChg>
      <pc:sldChg chg="del">
        <pc:chgData name="Clements, William" userId="cbdb0636-a496-422a-8d40-98c53d494d26" providerId="ADAL" clId="{2FE604FD-1DF9-3A43-AB03-C0C9DCD94799}" dt="2023-09-15T14:46:42.975" v="66" actId="2696"/>
        <pc:sldMkLst>
          <pc:docMk/>
          <pc:sldMk cId="2484045548" sldId="312"/>
        </pc:sldMkLst>
      </pc:sldChg>
      <pc:sldChg chg="modSp mod">
        <pc:chgData name="Clements, William" userId="cbdb0636-a496-422a-8d40-98c53d494d26" providerId="ADAL" clId="{2FE604FD-1DF9-3A43-AB03-C0C9DCD94799}" dt="2023-09-15T14:49:57.893" v="117" actId="20577"/>
        <pc:sldMkLst>
          <pc:docMk/>
          <pc:sldMk cId="520364783" sldId="318"/>
        </pc:sldMkLst>
        <pc:spChg chg="mod">
          <ac:chgData name="Clements, William" userId="cbdb0636-a496-422a-8d40-98c53d494d26" providerId="ADAL" clId="{2FE604FD-1DF9-3A43-AB03-C0C9DCD94799}" dt="2023-09-15T14:49:57.893" v="117" actId="20577"/>
          <ac:spMkLst>
            <pc:docMk/>
            <pc:sldMk cId="520364783" sldId="318"/>
            <ac:spMk id="3" creationId="{992C232C-69BA-53E4-3669-95FA3D3F7942}"/>
          </ac:spMkLst>
        </pc:spChg>
      </pc:sldChg>
      <pc:sldChg chg="modSp mod">
        <pc:chgData name="Clements, William" userId="cbdb0636-a496-422a-8d40-98c53d494d26" providerId="ADAL" clId="{2FE604FD-1DF9-3A43-AB03-C0C9DCD94799}" dt="2023-09-14T21:00:49.578" v="46" actId="207"/>
        <pc:sldMkLst>
          <pc:docMk/>
          <pc:sldMk cId="88430583" sldId="319"/>
        </pc:sldMkLst>
        <pc:spChg chg="mod">
          <ac:chgData name="Clements, William" userId="cbdb0636-a496-422a-8d40-98c53d494d26" providerId="ADAL" clId="{2FE604FD-1DF9-3A43-AB03-C0C9DCD94799}" dt="2023-09-14T21:00:49.578" v="46" actId="207"/>
          <ac:spMkLst>
            <pc:docMk/>
            <pc:sldMk cId="88430583" sldId="319"/>
            <ac:spMk id="3" creationId="{AC49A94C-E7D7-98A2-E9DC-87890BFA88FD}"/>
          </ac:spMkLst>
        </pc:spChg>
      </pc:sldChg>
      <pc:sldChg chg="addSp delSp modSp mod">
        <pc:chgData name="Clements, William" userId="cbdb0636-a496-422a-8d40-98c53d494d26" providerId="ADAL" clId="{2FE604FD-1DF9-3A43-AB03-C0C9DCD94799}" dt="2023-09-14T21:02:27.821" v="55"/>
        <pc:sldMkLst>
          <pc:docMk/>
          <pc:sldMk cId="2001730550" sldId="320"/>
        </pc:sldMkLst>
        <pc:spChg chg="mod">
          <ac:chgData name="Clements, William" userId="cbdb0636-a496-422a-8d40-98c53d494d26" providerId="ADAL" clId="{2FE604FD-1DF9-3A43-AB03-C0C9DCD94799}" dt="2023-09-14T21:01:42.750" v="52" actId="20577"/>
          <ac:spMkLst>
            <pc:docMk/>
            <pc:sldMk cId="2001730550" sldId="320"/>
            <ac:spMk id="2" creationId="{C28605B3-5E12-CDB9-2CC4-967A8428AEB6}"/>
          </ac:spMkLst>
        </pc:spChg>
        <pc:spChg chg="mod">
          <ac:chgData name="Clements, William" userId="cbdb0636-a496-422a-8d40-98c53d494d26" providerId="ADAL" clId="{2FE604FD-1DF9-3A43-AB03-C0C9DCD94799}" dt="2023-09-14T21:02:27.821" v="55"/>
          <ac:spMkLst>
            <pc:docMk/>
            <pc:sldMk cId="2001730550" sldId="320"/>
            <ac:spMk id="3" creationId="{DE04D025-A251-ED92-9DF5-0ED45A580837}"/>
          </ac:spMkLst>
        </pc:spChg>
        <pc:spChg chg="add del mod">
          <ac:chgData name="Clements, William" userId="cbdb0636-a496-422a-8d40-98c53d494d26" providerId="ADAL" clId="{2FE604FD-1DF9-3A43-AB03-C0C9DCD94799}" dt="2023-09-14T21:02:26.265" v="54"/>
          <ac:spMkLst>
            <pc:docMk/>
            <pc:sldMk cId="2001730550" sldId="320"/>
            <ac:spMk id="8" creationId="{6505148C-E159-D497-53FA-4DCA7C4F9596}"/>
          </ac:spMkLst>
        </pc:spChg>
      </pc:sldChg>
      <pc:sldChg chg="modSp mod">
        <pc:chgData name="Clements, William" userId="cbdb0636-a496-422a-8d40-98c53d494d26" providerId="ADAL" clId="{2FE604FD-1DF9-3A43-AB03-C0C9DCD94799}" dt="2023-09-14T21:03:04.424" v="65"/>
        <pc:sldMkLst>
          <pc:docMk/>
          <pc:sldMk cId="3156561405" sldId="325"/>
        </pc:sldMkLst>
        <pc:spChg chg="mod">
          <ac:chgData name="Clements, William" userId="cbdb0636-a496-422a-8d40-98c53d494d26" providerId="ADAL" clId="{2FE604FD-1DF9-3A43-AB03-C0C9DCD94799}" dt="2023-09-14T21:03:04.424" v="65"/>
          <ac:spMkLst>
            <pc:docMk/>
            <pc:sldMk cId="3156561405" sldId="325"/>
            <ac:spMk id="3" creationId="{05165A4C-C07B-3E8D-5D43-DE3B3749E6C9}"/>
          </ac:spMkLst>
        </pc:spChg>
      </pc:sldChg>
      <pc:sldChg chg="modSp mod">
        <pc:chgData name="Clements, William" userId="cbdb0636-a496-422a-8d40-98c53d494d26" providerId="ADAL" clId="{2FE604FD-1DF9-3A43-AB03-C0C9DCD94799}" dt="2023-09-15T14:51:57.194" v="120" actId="2165"/>
        <pc:sldMkLst>
          <pc:docMk/>
          <pc:sldMk cId="1057888092" sldId="327"/>
        </pc:sldMkLst>
        <pc:graphicFrameChg chg="modGraphic">
          <ac:chgData name="Clements, William" userId="cbdb0636-a496-422a-8d40-98c53d494d26" providerId="ADAL" clId="{2FE604FD-1DF9-3A43-AB03-C0C9DCD94799}" dt="2023-09-15T14:51:57.194" v="120" actId="2165"/>
          <ac:graphicFrameMkLst>
            <pc:docMk/>
            <pc:sldMk cId="1057888092" sldId="327"/>
            <ac:graphicFrameMk id="5" creationId="{343F27DF-7BBD-E046-842D-89D9E61656DB}"/>
          </ac:graphicFrameMkLst>
        </pc:graphicFrameChg>
      </pc:sldChg>
      <pc:sldChg chg="addSp delSp modSp mod">
        <pc:chgData name="Clements, William" userId="cbdb0636-a496-422a-8d40-98c53d494d26" providerId="ADAL" clId="{2FE604FD-1DF9-3A43-AB03-C0C9DCD94799}" dt="2023-09-15T14:49:29.436" v="106" actId="478"/>
        <pc:sldMkLst>
          <pc:docMk/>
          <pc:sldMk cId="4291617032" sldId="328"/>
        </pc:sldMkLst>
        <pc:spChg chg="mod">
          <ac:chgData name="Clements, William" userId="cbdb0636-a496-422a-8d40-98c53d494d26" providerId="ADAL" clId="{2FE604FD-1DF9-3A43-AB03-C0C9DCD94799}" dt="2023-09-15T14:49:12.077" v="102" actId="20577"/>
          <ac:spMkLst>
            <pc:docMk/>
            <pc:sldMk cId="4291617032" sldId="328"/>
            <ac:spMk id="3" creationId="{0613BDA8-F5C9-5292-9524-EED7903C8E96}"/>
          </ac:spMkLst>
        </pc:spChg>
        <pc:spChg chg="add mod">
          <ac:chgData name="Clements, William" userId="cbdb0636-a496-422a-8d40-98c53d494d26" providerId="ADAL" clId="{2FE604FD-1DF9-3A43-AB03-C0C9DCD94799}" dt="2023-09-15T14:48:39.834" v="70" actId="14100"/>
          <ac:spMkLst>
            <pc:docMk/>
            <pc:sldMk cId="4291617032" sldId="328"/>
            <ac:spMk id="5" creationId="{BC33564E-DE62-DCCD-DB88-29F0B18FC7AF}"/>
          </ac:spMkLst>
        </pc:spChg>
        <pc:spChg chg="add del mod">
          <ac:chgData name="Clements, William" userId="cbdb0636-a496-422a-8d40-98c53d494d26" providerId="ADAL" clId="{2FE604FD-1DF9-3A43-AB03-C0C9DCD94799}" dt="2023-09-15T14:49:29.436" v="106" actId="478"/>
          <ac:spMkLst>
            <pc:docMk/>
            <pc:sldMk cId="4291617032" sldId="328"/>
            <ac:spMk id="7" creationId="{D2C7DA4B-720C-235E-A603-21DE717CFD6A}"/>
          </ac:spMkLst>
        </pc:spChg>
      </pc:sldChg>
      <pc:sldChg chg="modSp new mod ord">
        <pc:chgData name="Clements, William" userId="cbdb0636-a496-422a-8d40-98c53d494d26" providerId="ADAL" clId="{2FE604FD-1DF9-3A43-AB03-C0C9DCD94799}" dt="2023-09-12T22:40:35.650" v="45" actId="20578"/>
        <pc:sldMkLst>
          <pc:docMk/>
          <pc:sldMk cId="2216016436" sldId="329"/>
        </pc:sldMkLst>
        <pc:spChg chg="mod">
          <ac:chgData name="Clements, William" userId="cbdb0636-a496-422a-8d40-98c53d494d26" providerId="ADAL" clId="{2FE604FD-1DF9-3A43-AB03-C0C9DCD94799}" dt="2023-09-12T22:40:28.989" v="44" actId="20577"/>
          <ac:spMkLst>
            <pc:docMk/>
            <pc:sldMk cId="2216016436" sldId="329"/>
            <ac:spMk id="2" creationId="{07DD8757-80F3-6281-C073-8B0DD4A645A8}"/>
          </ac:spMkLst>
        </pc:spChg>
        <pc:spChg chg="mod">
          <ac:chgData name="Clements, William" userId="cbdb0636-a496-422a-8d40-98c53d494d26" providerId="ADAL" clId="{2FE604FD-1DF9-3A43-AB03-C0C9DCD94799}" dt="2023-09-12T22:40:00.745" v="12" actId="20577"/>
          <ac:spMkLst>
            <pc:docMk/>
            <pc:sldMk cId="2216016436" sldId="329"/>
            <ac:spMk id="3" creationId="{55C818BB-26DD-5C28-C202-D20E7B4021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28DF-C085-BA4E-9C56-3300E85F17C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yui-cse/cse280-course-notebooks/blob/main/examples/examples-w01-propositions.ipynb#scrollTo=pnWfspqOMiW7" TargetMode="External"/><Relationship Id="rId2" Type="http://schemas.openxmlformats.org/officeDocument/2006/relationships/hyperlink" Target="https://support.google.com/websearch/answer/2466433?hl=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2A4F-DDD2-7B2E-A65A-A2BA4BBA5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CSE 280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Discrete Mathematics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9E96C-AFDB-D979-41CD-D09376C1D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3: Compound Propositions &amp; Conditions</a:t>
            </a:r>
          </a:p>
          <a:p>
            <a:r>
              <a:rPr lang="en-US" dirty="0"/>
              <a:t>W. Clements</a:t>
            </a:r>
          </a:p>
        </p:txBody>
      </p:sp>
      <p:pic>
        <p:nvPicPr>
          <p:cNvPr id="2050" name="Picture 2" descr="Why Less is More if You Want to Help the Planet ... and Yourself - One  Green Planet">
            <a:extLst>
              <a:ext uri="{FF2B5EF4-FFF2-40B4-BE49-F238E27FC236}">
                <a16:creationId xmlns:a16="http://schemas.microsoft.com/office/drawing/2014/main" id="{7067AAD0-4B91-2359-29D3-A1419E76D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1"/>
            <a:ext cx="3568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1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8991D-2664-49D8-8B3D-F19593C7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Boolean</a:t>
            </a:r>
          </a:p>
        </p:txBody>
      </p:sp>
      <p:pic>
        <p:nvPicPr>
          <p:cNvPr id="280" name="Image" descr="Imag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776" y="1750156"/>
            <a:ext cx="8947150" cy="2906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Equation"/>
              <p:cNvSpPr txBox="1"/>
              <p:nvPr/>
            </p:nvSpPr>
            <p:spPr>
              <a:xfrm>
                <a:off x="4413209" y="5297857"/>
                <a:ext cx="4467249" cy="41120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72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672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)∨(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72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209" y="5297857"/>
                <a:ext cx="4467249" cy="411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CDL"/>
          <p:cNvSpPr txBox="1"/>
          <p:nvPr/>
        </p:nvSpPr>
        <p:spPr>
          <a:xfrm>
            <a:off x="5046762" y="105863"/>
            <a:ext cx="72200" cy="100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8600"/>
            </a:lvl1pPr>
          </a:lstStyle>
          <a:p>
            <a:endParaRPr sz="60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7947B1DD-19C9-4E92-8E77-012D88A6F426}"/>
                  </a:ext>
                </a:extLst>
              </p:cNvPr>
              <p:cNvSpPr txBox="1"/>
              <p:nvPr/>
            </p:nvSpPr>
            <p:spPr>
              <a:xfrm>
                <a:off x="1495868" y="5302810"/>
                <a:ext cx="767005" cy="41120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lang="en-US" sz="2672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72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672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7947B1DD-19C9-4E92-8E77-012D88A6F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68" y="5302810"/>
                <a:ext cx="767005" cy="411203"/>
              </a:xfrm>
              <a:prstGeom prst="rect">
                <a:avLst/>
              </a:prstGeom>
              <a:blipFill>
                <a:blip r:embed="rId4"/>
                <a:stretch>
                  <a:fillRect t="-25373" r="-26190" b="-507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72225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8411-C220-07AE-9F43-E067C341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A94C-E7D7-98A2-E9DC-87890BFA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In p → q, the proposition p is called the hypothesis, and the proposition q is called the conclusion. </a:t>
            </a:r>
          </a:p>
          <a:p>
            <a:r>
              <a:rPr lang="en-US" dirty="0">
                <a:effectLst/>
                <a:latin typeface="Helvetica" pitchFamily="2" charset="0"/>
              </a:rPr>
              <a:t>The truth table for p → q is given below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984FC0-D459-47CA-997F-2C1BA62A7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87506"/>
              </p:ext>
            </p:extLst>
          </p:nvPr>
        </p:nvGraphicFramePr>
        <p:xfrm>
          <a:off x="3984787" y="3617849"/>
          <a:ext cx="19381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1207112924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910736450"/>
                    </a:ext>
                  </a:extLst>
                </a:gridCol>
                <a:gridCol w="1188217">
                  <a:extLst>
                    <a:ext uri="{9D8B030D-6E8A-4147-A177-3AD203B41FA5}">
                      <a16:colId xmlns:a16="http://schemas.microsoft.com/office/drawing/2014/main" val="258462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P-&gt;q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7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2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54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02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8F732C-9C90-9EC9-0392-D5BE43984862}"/>
              </a:ext>
            </a:extLst>
          </p:cNvPr>
          <p:cNvSpPr txBox="1"/>
          <p:nvPr/>
        </p:nvSpPr>
        <p:spPr>
          <a:xfrm>
            <a:off x="204322" y="4184551"/>
            <a:ext cx="22071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if p, then q</a:t>
            </a:r>
          </a:p>
          <a:p>
            <a:pPr marL="0" indent="0">
              <a:buNone/>
            </a:pPr>
            <a:r>
              <a:rPr lang="en-US" dirty="0"/>
              <a:t>if p, q</a:t>
            </a:r>
          </a:p>
          <a:p>
            <a:pPr marL="0" indent="0">
              <a:buNone/>
            </a:pPr>
            <a:r>
              <a:rPr lang="en-US" dirty="0"/>
              <a:t>p only if q</a:t>
            </a:r>
          </a:p>
          <a:p>
            <a:pPr marL="0" indent="0">
              <a:buNone/>
            </a:pPr>
            <a:r>
              <a:rPr lang="en-US" dirty="0"/>
              <a:t>p implies q</a:t>
            </a:r>
          </a:p>
          <a:p>
            <a:pPr marL="0" indent="0">
              <a:buNone/>
            </a:pPr>
            <a:r>
              <a:rPr lang="en-US" dirty="0"/>
              <a:t>p is sufficient for q</a:t>
            </a:r>
          </a:p>
          <a:p>
            <a:pPr marL="0" indent="0">
              <a:buNone/>
            </a:pPr>
            <a:r>
              <a:rPr lang="en-US" dirty="0"/>
              <a:t>q if p</a:t>
            </a:r>
          </a:p>
          <a:p>
            <a:pPr marL="0" indent="0">
              <a:buNone/>
            </a:pPr>
            <a:r>
              <a:rPr lang="en-US" dirty="0"/>
              <a:t>q whenever p</a:t>
            </a:r>
          </a:p>
          <a:p>
            <a:pPr marL="0" indent="0">
              <a:buNone/>
            </a:pPr>
            <a:r>
              <a:rPr lang="en-US" dirty="0"/>
              <a:t>q is necessary for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60C1DF-E7FA-6EEF-E721-CC6F503C5974}"/>
                  </a:ext>
                </a:extLst>
              </p:cNvPr>
              <p:cNvSpPr txBox="1"/>
              <p:nvPr/>
            </p:nvSpPr>
            <p:spPr>
              <a:xfrm>
                <a:off x="7114369" y="3294683"/>
                <a:ext cx="30480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You are in this class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You are a BYU-I student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60C1DF-E7FA-6EEF-E721-CC6F503C5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3294683"/>
                <a:ext cx="3048001" cy="646331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34FDB0-1B4C-E434-4434-05F48158D38C}"/>
              </a:ext>
            </a:extLst>
          </p:cNvPr>
          <p:cNvSpPr txBox="1"/>
          <p:nvPr/>
        </p:nvSpPr>
        <p:spPr>
          <a:xfrm>
            <a:off x="6989380" y="4597323"/>
            <a:ext cx="4456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being in this class is </a:t>
            </a:r>
          </a:p>
          <a:p>
            <a:r>
              <a:rPr lang="en-US" dirty="0"/>
              <a:t>	sufficient </a:t>
            </a:r>
            <a:r>
              <a:rPr lang="en-US" i="1" dirty="0"/>
              <a:t>for me to conclude that</a:t>
            </a:r>
          </a:p>
          <a:p>
            <a:r>
              <a:rPr lang="en-US" i="1" dirty="0"/>
              <a:t> </a:t>
            </a:r>
            <a:r>
              <a:rPr lang="en-US" dirty="0"/>
              <a:t>you are a BYU-I student.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A6F34D-A839-C9F0-6584-2C7F2940E352}"/>
              </a:ext>
            </a:extLst>
          </p:cNvPr>
          <p:cNvSpPr/>
          <p:nvPr/>
        </p:nvSpPr>
        <p:spPr>
          <a:xfrm>
            <a:off x="9585434" y="0"/>
            <a:ext cx="2606566" cy="24594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77EF73-F344-8E13-F2CA-D2A701F42428}"/>
              </a:ext>
            </a:extLst>
          </p:cNvPr>
          <p:cNvSpPr/>
          <p:nvPr/>
        </p:nvSpPr>
        <p:spPr>
          <a:xfrm>
            <a:off x="10205200" y="617333"/>
            <a:ext cx="1194583" cy="119670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697E-57C7-4CB1-6946-7C7FFB63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5454D"/>
                </a:solidFill>
                <a:effectLst/>
                <a:latin typeface="Helvetica" pitchFamily="2" charset="0"/>
              </a:rPr>
              <a:t>The converse, contrapositive, and inverse</a:t>
            </a:r>
            <a:br>
              <a:rPr lang="en-US" dirty="0">
                <a:solidFill>
                  <a:srgbClr val="35454D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80D95-A8DE-56C8-A21C-D261E466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825"/>
            <a:ext cx="10515600" cy="249713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A9A3D-AF04-831A-79DE-2F9586CC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27152"/>
              </p:ext>
            </p:extLst>
          </p:nvPr>
        </p:nvGraphicFramePr>
        <p:xfrm>
          <a:off x="838200" y="1825625"/>
          <a:ext cx="95343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768">
                  <a:extLst>
                    <a:ext uri="{9D8B030D-6E8A-4147-A177-3AD203B41FA5}">
                      <a16:colId xmlns:a16="http://schemas.microsoft.com/office/drawing/2014/main" val="312678910"/>
                    </a:ext>
                  </a:extLst>
                </a:gridCol>
                <a:gridCol w="1363725">
                  <a:extLst>
                    <a:ext uri="{9D8B030D-6E8A-4147-A177-3AD203B41FA5}">
                      <a16:colId xmlns:a16="http://schemas.microsoft.com/office/drawing/2014/main" val="2681851524"/>
                    </a:ext>
                  </a:extLst>
                </a:gridCol>
                <a:gridCol w="6474843">
                  <a:extLst>
                    <a:ext uri="{9D8B030D-6E8A-4147-A177-3AD203B41FA5}">
                      <a16:colId xmlns:a16="http://schemas.microsoft.com/office/drawing/2014/main" val="131238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Proposition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p → 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If it is raining today, the game will be cancelled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5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Converse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q → 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If the game is cancelled, it is raining today.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3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Contrapositive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!q →!p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If the game is not cancelled, then it is not raining today.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8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Inverse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!p →!q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If it is not raining today, the game will not be cancelled.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44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63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83C966-5D8D-4416-8DBC-33EB1DFD90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83C966-5D8D-4416-8DBC-33EB1DFD9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44E98-2185-4411-8B18-EF06CEF3D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287177" cy="419548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It is sunny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q = We will go outside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Conditional: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					</a:t>
                </a:r>
              </a:p>
              <a:p>
                <a:pPr marL="0" indent="0">
                  <a:buNone/>
                </a:pPr>
                <a:r>
                  <a:rPr lang="en-US" dirty="0"/>
                  <a:t>Converse: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						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Inverse: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						</a:t>
                </a:r>
              </a:p>
              <a:p>
                <a:pPr marL="0" indent="0">
                  <a:buNone/>
                </a:pPr>
                <a:r>
                  <a:rPr lang="en-US" dirty="0"/>
                  <a:t>Contrapositive: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		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44E98-2185-4411-8B18-EF06CEF3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287177" cy="4195481"/>
              </a:xfrm>
              <a:blipFill>
                <a:blip r:embed="rId3"/>
                <a:stretch>
                  <a:fillRect l="-1232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484741-005A-4A32-9401-E906E5A891D5}"/>
              </a:ext>
            </a:extLst>
          </p:cNvPr>
          <p:cNvSpPr txBox="1"/>
          <p:nvPr/>
        </p:nvSpPr>
        <p:spPr>
          <a:xfrm>
            <a:off x="6246900" y="3712820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it is sunny, then we'll go outside.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9C7D2-E65F-476C-A235-AD47C90C31BA}"/>
              </a:ext>
            </a:extLst>
          </p:cNvPr>
          <p:cNvSpPr txBox="1"/>
          <p:nvPr/>
        </p:nvSpPr>
        <p:spPr>
          <a:xfrm>
            <a:off x="6246900" y="4158962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go outside, then it is sunny.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041D4-2B71-41BF-99C1-0EEE271ABF88}"/>
              </a:ext>
            </a:extLst>
          </p:cNvPr>
          <p:cNvSpPr txBox="1"/>
          <p:nvPr/>
        </p:nvSpPr>
        <p:spPr>
          <a:xfrm>
            <a:off x="6246900" y="4681914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it is not sunny, then we will not go outside.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77DC4-0EDB-4E8F-A714-864D76DD4186}"/>
              </a:ext>
            </a:extLst>
          </p:cNvPr>
          <p:cNvSpPr txBox="1"/>
          <p:nvPr/>
        </p:nvSpPr>
        <p:spPr>
          <a:xfrm>
            <a:off x="6246900" y="5125398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do not go outside, then it is not sunny.</a:t>
            </a:r>
          </a:p>
        </p:txBody>
      </p:sp>
    </p:spTree>
    <p:extLst>
      <p:ext uri="{BB962C8B-B14F-4D97-AF65-F5344CB8AC3E}">
        <p14:creationId xmlns:p14="http://schemas.microsoft.com/office/powerpoint/2010/main" val="30566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83C966-5D8D-4416-8DBC-33EB1DFD90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83C966-5D8D-4416-8DBC-33EB1DFD9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44E98-2185-4411-8B18-EF06CEF3D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287177" cy="419548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You pass the exam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q = You get an A in the class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Conditional: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					</a:t>
                </a:r>
              </a:p>
              <a:p>
                <a:pPr marL="0" indent="0">
                  <a:buNone/>
                </a:pPr>
                <a:r>
                  <a:rPr lang="en-US" dirty="0"/>
                  <a:t>Converse: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						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Inverse: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						</a:t>
                </a:r>
              </a:p>
              <a:p>
                <a:pPr marL="0" indent="0">
                  <a:buNone/>
                </a:pPr>
                <a:r>
                  <a:rPr lang="en-US" dirty="0"/>
                  <a:t>Contrapositive: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		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44E98-2185-4411-8B18-EF06CEF3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287177" cy="4195481"/>
              </a:xfrm>
              <a:blipFill>
                <a:blip r:embed="rId3"/>
                <a:stretch>
                  <a:fillRect l="-1232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484741-005A-4A32-9401-E906E5A891D5}"/>
              </a:ext>
            </a:extLst>
          </p:cNvPr>
          <p:cNvSpPr txBox="1"/>
          <p:nvPr/>
        </p:nvSpPr>
        <p:spPr>
          <a:xfrm>
            <a:off x="5663713" y="3650399"/>
            <a:ext cx="610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pass the exam, then you get an A in the class.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9C7D2-E65F-476C-A235-AD47C90C31BA}"/>
              </a:ext>
            </a:extLst>
          </p:cNvPr>
          <p:cNvSpPr txBox="1"/>
          <p:nvPr/>
        </p:nvSpPr>
        <p:spPr>
          <a:xfrm>
            <a:off x="5663713" y="4110288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get an A in the class, then you passed the exam.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041D4-2B71-41BF-99C1-0EEE271ABF88}"/>
              </a:ext>
            </a:extLst>
          </p:cNvPr>
          <p:cNvSpPr txBox="1"/>
          <p:nvPr/>
        </p:nvSpPr>
        <p:spPr>
          <a:xfrm>
            <a:off x="5663713" y="4660735"/>
            <a:ext cx="735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didn't pass the exam, then you won't get an A in the class.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77DC4-0EDB-4E8F-A714-864D76DD4186}"/>
              </a:ext>
            </a:extLst>
          </p:cNvPr>
          <p:cNvSpPr txBox="1"/>
          <p:nvPr/>
        </p:nvSpPr>
        <p:spPr>
          <a:xfrm>
            <a:off x="5663713" y="5171214"/>
            <a:ext cx="725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don't get an A in the class, then you didn't pass the exam.</a:t>
            </a:r>
          </a:p>
        </p:txBody>
      </p:sp>
    </p:spTree>
    <p:extLst>
      <p:ext uri="{BB962C8B-B14F-4D97-AF65-F5344CB8AC3E}">
        <p14:creationId xmlns:p14="http://schemas.microsoft.com/office/powerpoint/2010/main" val="38261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05B3-5E12-CDB9-2CC4-967A8428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</a:t>
            </a:r>
            <a:r>
              <a:rPr lang="en-US" dirty="0">
                <a:effectLst/>
                <a:latin typeface="Helvetica" pitchFamily="2" charset="0"/>
              </a:rPr>
              <a:t>iconditional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D025-A251-ED92-9DF5-0ED45A58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If p and q are propositions, the proposition "p if and only if q" is expressed with the biconditional</a:t>
            </a:r>
          </a:p>
          <a:p>
            <a:r>
              <a:rPr lang="en-US" dirty="0">
                <a:effectLst/>
                <a:latin typeface="Helvetica" pitchFamily="2" charset="0"/>
              </a:rPr>
              <a:t>operation and is denoted p </a:t>
            </a:r>
            <a:r>
              <a:rPr lang="en-US" dirty="0"/>
              <a:t>↔</a:t>
            </a:r>
            <a:r>
              <a:rPr lang="en-US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 q.</a:t>
            </a:r>
          </a:p>
          <a:p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418BF66-E9FB-1662-997B-D336096AC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6695"/>
              </p:ext>
            </p:extLst>
          </p:nvPr>
        </p:nvGraphicFramePr>
        <p:xfrm>
          <a:off x="3984787" y="3617849"/>
          <a:ext cx="19381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1207112924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910736450"/>
                    </a:ext>
                  </a:extLst>
                </a:gridCol>
                <a:gridCol w="1188217">
                  <a:extLst>
                    <a:ext uri="{9D8B030D-6E8A-4147-A177-3AD203B41FA5}">
                      <a16:colId xmlns:a16="http://schemas.microsoft.com/office/drawing/2014/main" val="258462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P&lt;-&gt;q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7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2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54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02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957031-91ED-B55C-2FE2-8981E9FF0368}"/>
              </a:ext>
            </a:extLst>
          </p:cNvPr>
          <p:cNvSpPr txBox="1"/>
          <p:nvPr/>
        </p:nvSpPr>
        <p:spPr>
          <a:xfrm>
            <a:off x="259396" y="3429000"/>
            <a:ext cx="3746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if and only if q</a:t>
            </a:r>
          </a:p>
          <a:p>
            <a:r>
              <a:rPr lang="en-US" dirty="0"/>
              <a:t>p </a:t>
            </a:r>
            <a:r>
              <a:rPr lang="en-US" dirty="0" err="1"/>
              <a:t>iff</a:t>
            </a:r>
            <a:r>
              <a:rPr lang="en-US" dirty="0"/>
              <a:t> q</a:t>
            </a:r>
          </a:p>
          <a:p>
            <a:r>
              <a:rPr lang="en-US" dirty="0"/>
              <a:t>p is necessary and sufficient for q</a:t>
            </a:r>
          </a:p>
          <a:p>
            <a:r>
              <a:rPr lang="en-US" dirty="0"/>
              <a:t>if p then q and if q then p</a:t>
            </a:r>
          </a:p>
          <a:p>
            <a:r>
              <a:rPr lang="en-US" dirty="0"/>
              <a:t>if p then q and conversely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FFD5E-269D-B583-C63E-D6AC158E20E2}"/>
                  </a:ext>
                </a:extLst>
              </p:cNvPr>
              <p:cNvSpPr txBox="1"/>
              <p:nvPr/>
            </p:nvSpPr>
            <p:spPr>
              <a:xfrm>
                <a:off x="7294705" y="3844498"/>
                <a:ext cx="3090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You get an A in the class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You pass the final exam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FFD5E-269D-B583-C63E-D6AC158E2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05" y="3844498"/>
                <a:ext cx="3090911" cy="646331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11BFEAD-A930-D35C-9A54-73D938693AB6}"/>
              </a:ext>
            </a:extLst>
          </p:cNvPr>
          <p:cNvSpPr txBox="1"/>
          <p:nvPr/>
        </p:nvSpPr>
        <p:spPr>
          <a:xfrm>
            <a:off x="7108484" y="5117520"/>
            <a:ext cx="369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get an A in the class </a:t>
            </a:r>
          </a:p>
          <a:p>
            <a:r>
              <a:rPr lang="en-US" dirty="0"/>
              <a:t>	if and only if </a:t>
            </a:r>
          </a:p>
          <a:p>
            <a:r>
              <a:rPr lang="en-US" dirty="0"/>
              <a:t>you pass the final exam.</a:t>
            </a:r>
          </a:p>
        </p:txBody>
      </p:sp>
    </p:spTree>
    <p:extLst>
      <p:ext uri="{BB962C8B-B14F-4D97-AF65-F5344CB8AC3E}">
        <p14:creationId xmlns:p14="http://schemas.microsoft.com/office/powerpoint/2010/main" val="20017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95C2-3DB3-28FF-A3DD-3C467CEC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65A4C-C07B-3E8D-5D43-DE3B3749E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ffectLst/>
                    <a:latin typeface="Helvetica" pitchFamily="2" charset="0"/>
                  </a:rPr>
                  <a:t>s → q</a:t>
                </a:r>
              </a:p>
              <a:p>
                <a:r>
                  <a:rPr lang="en-US" dirty="0">
                    <a:effectLst/>
                    <a:latin typeface="Helvetica" pitchFamily="2" charset="0"/>
                  </a:rPr>
                  <a:t>(r </a:t>
                </a:r>
                <a:r>
                  <a:rPr lang="en-US" dirty="0"/>
                  <a:t>↔</a:t>
                </a:r>
                <a:r>
                  <a:rPr lang="en-US" dirty="0">
                    <a:effectLst/>
                    <a:latin typeface="Helvetica" pitchFamily="2" charset="0"/>
                  </a:rPr>
                  <a:t> s) ∧ q</a:t>
                </a:r>
              </a:p>
              <a:p>
                <a:r>
                  <a:rPr lang="en-US" dirty="0">
                    <a:effectLst/>
                    <a:latin typeface="Helvetica" pitchFamily="2" charset="0"/>
                  </a:rPr>
                  <a:t>q →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>
                    <a:effectLst/>
                    <a:latin typeface="Helvetica" pitchFamily="2" charset="0"/>
                  </a:rPr>
                  <a:t>r</a:t>
                </a:r>
                <a:endParaRPr lang="en-US" dirty="0">
                  <a:effectLst/>
                  <a:latin typeface="Helvetica" pitchFamily="2" charset="0"/>
                </a:endParaRPr>
              </a:p>
              <a:p>
                <a:r>
                  <a:rPr lang="en-US" dirty="0">
                    <a:effectLst/>
                    <a:latin typeface="Helvetica" pitchFamily="2" charset="0"/>
                  </a:rPr>
                  <a:t>(q ∧ s) → p</a:t>
                </a:r>
              </a:p>
              <a:p>
                <a:r>
                  <a:rPr lang="en-US" dirty="0">
                    <a:effectLst/>
                    <a:latin typeface="Helvetica" pitchFamily="2" charset="0"/>
                  </a:rPr>
                  <a:t>(p </a:t>
                </a:r>
                <a:r>
                  <a:rPr lang="en-US" dirty="0"/>
                  <a:t>↔</a:t>
                </a:r>
                <a:r>
                  <a:rPr lang="en-US" dirty="0">
                    <a:effectLst/>
                    <a:latin typeface="Helvetica" pitchFamily="2" charset="0"/>
                  </a:rPr>
                  <a:t> r) ∧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r ∧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s)</a:t>
                </a:r>
              </a:p>
              <a:p>
                <a:r>
                  <a:rPr lang="en-US" dirty="0">
                    <a:effectLst/>
                    <a:latin typeface="Helvetica" pitchFamily="2" charset="0"/>
                  </a:rPr>
                  <a:t>q →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(r ∨ q)</a:t>
                </a:r>
              </a:p>
              <a:p>
                <a:endParaRPr lang="en-US" dirty="0">
                  <a:effectLst/>
                  <a:latin typeface="Helvetica" pitchFamily="2" charset="0"/>
                </a:endParaRPr>
              </a:p>
              <a:p>
                <a:endParaRPr lang="en-US" dirty="0">
                  <a:effectLst/>
                  <a:latin typeface="Helvetica" pitchFamily="2" charset="0"/>
                </a:endParaRPr>
              </a:p>
              <a:p>
                <a:endParaRPr lang="en-US" dirty="0">
                  <a:effectLst/>
                  <a:latin typeface="Helvetica" pitchFamily="2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65A4C-C07B-3E8D-5D43-DE3B3749E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56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18F2-09B3-83AB-C4A3-AE23528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3F27DF-7BBD-E046-842D-89D9E6165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021533"/>
              </p:ext>
            </p:extLst>
          </p:nvPr>
        </p:nvGraphicFramePr>
        <p:xfrm>
          <a:off x="838200" y="1825625"/>
          <a:ext cx="1051559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39462219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29281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14013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q ?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T F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F 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T F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F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q ?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T F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F 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T 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F 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q ?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T 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F F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T F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F 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61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8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B325-7331-453F-8D77-3A7F1F1B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62CB-B0AB-49B3-9CBD-EFA003EE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With 2-3 people to a group, do the following Additional Exercises from the textbook:</a:t>
            </a:r>
          </a:p>
          <a:p>
            <a:pPr marL="0" indent="0">
              <a:buNone/>
            </a:pPr>
            <a:r>
              <a:rPr lang="en-US" dirty="0"/>
              <a:t>1.2.1 </a:t>
            </a:r>
            <a:r>
              <a:rPr lang="en-US" dirty="0" err="1"/>
              <a:t>a,b,c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1.2.3 a-f</a:t>
            </a:r>
          </a:p>
          <a:p>
            <a:pPr marL="0" indent="0">
              <a:buNone/>
            </a:pPr>
            <a:r>
              <a:rPr lang="en-US" dirty="0"/>
              <a:t>1.2.4 d</a:t>
            </a:r>
          </a:p>
          <a:p>
            <a:pPr marL="0" indent="0">
              <a:buNone/>
            </a:pPr>
            <a:r>
              <a:rPr lang="en-US" dirty="0"/>
              <a:t>1.2.7 </a:t>
            </a:r>
          </a:p>
          <a:p>
            <a:pPr marL="0" indent="0">
              <a:buNone/>
            </a:pPr>
            <a:r>
              <a:rPr lang="en-US" dirty="0"/>
              <a:t>1.3.2 a-b</a:t>
            </a:r>
          </a:p>
          <a:p>
            <a:pPr marL="0" indent="0">
              <a:buNone/>
            </a:pPr>
            <a:r>
              <a:rPr lang="en-US" dirty="0"/>
              <a:t>1.3.4 a, c</a:t>
            </a:r>
          </a:p>
          <a:p>
            <a:pPr marL="0" indent="0">
              <a:buNone/>
            </a:pPr>
            <a:r>
              <a:rPr lang="en-US" dirty="0"/>
              <a:t>1.3.7 a, b, d</a:t>
            </a:r>
          </a:p>
          <a:p>
            <a:pPr marL="0" indent="0">
              <a:buNone/>
            </a:pPr>
            <a:r>
              <a:rPr lang="en-US" dirty="0"/>
              <a:t>1.3.8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4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3897-8C0F-3E13-ED5C-4CAAAF3F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urier New" panose="02070309020205020404" pitchFamily="49" charset="0"/>
              </a:rPr>
              <a:t>Exercise 1.7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A3B6-B35A-F1E3-D7D6-59ADFBC3A0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2 + 2 = 4, then pigs can fly.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2 + 7 = 5, then Elvis is alive.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pigs can fly, then dogs can't fly.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dogs have four legs, then ostriches have two legs.</a:t>
            </a:r>
          </a:p>
          <a:p>
            <a:pPr>
              <a:buFont typeface="+mj-lt"/>
              <a:buAutoNum type="arabicPeriod"/>
            </a:pPr>
            <a:r>
              <a:rPr lang="en-US" dirty="0"/>
              <a:t>2 + 1 = 3 if and only if 1 + 2 = 3.</a:t>
            </a:r>
          </a:p>
          <a:p>
            <a:pPr>
              <a:buFont typeface="+mj-lt"/>
              <a:buAutoNum type="arabicPeriod"/>
            </a:pPr>
            <a:r>
              <a:rPr lang="en-US" dirty="0"/>
              <a:t>1 + 2 = 3 if and only if 3 + 1 = 6.</a:t>
            </a:r>
          </a:p>
          <a:p>
            <a:pPr>
              <a:buFont typeface="+mj-lt"/>
              <a:buAutoNum type="arabicPeriod"/>
            </a:pPr>
            <a:r>
              <a:rPr lang="en-US" dirty="0"/>
              <a:t>1 + 3 = 2 if and only if the earth is flat.</a:t>
            </a:r>
          </a:p>
          <a:p>
            <a:pPr>
              <a:buFont typeface="+mj-lt"/>
              <a:buAutoNum type="arabicPeriod"/>
            </a:pPr>
            <a:r>
              <a:rPr lang="en-US" dirty="0"/>
              <a:t>1 &lt; 2 if and only if 2 &lt; 3.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1D1B3-54AA-3DF6-CE44-C6420B83C7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39FD-CF59-C469-3215-DFAAECE6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3F5A-DC2D-4194-7C42-96BA8EA7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38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9768-C945-60E4-DFC0-F00F8AA8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D4A-88E1-D3DA-A29C-A8E216A564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7D67-0C09-9645-ECEC-8338046012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venn3">
            <a:extLst>
              <a:ext uri="{FF2B5EF4-FFF2-40B4-BE49-F238E27FC236}">
                <a16:creationId xmlns:a16="http://schemas.microsoft.com/office/drawing/2014/main" id="{1D1D5ADE-8138-D017-3272-5AF45BDB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0"/>
            <a:ext cx="580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11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5CA4-607F-4EBA-AFF6-9CF30DB6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some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C51D1623-8BEB-4773-B345-3646C96FFB2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7585745"/>
                  </p:ext>
                </p:extLst>
              </p:nvPr>
            </p:nvGraphicFramePr>
            <p:xfrm>
              <a:off x="880241" y="3429000"/>
              <a:ext cx="8947149" cy="281432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 (</a:t>
                          </a:r>
                          <a:r>
                            <a:rPr lang="en-US" sz="2800" dirty="0" err="1"/>
                            <a:t>xor</a:t>
                          </a:r>
                          <a:r>
                            <a:rPr lang="en-US" sz="2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4687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C51D1623-8BEB-4773-B345-3646C96FFB2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7585745"/>
                  </p:ext>
                </p:extLst>
              </p:nvPr>
            </p:nvGraphicFramePr>
            <p:xfrm>
              <a:off x="880241" y="3429000"/>
              <a:ext cx="8947149" cy="281432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78049" r="-201277" b="-3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78049" r="-1277" b="-3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178049" r="-201277" b="-2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178049" r="-1277" b="-2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278049" r="-201277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 (</a:t>
                          </a:r>
                          <a:r>
                            <a:rPr lang="en-US" sz="2800" dirty="0" err="1"/>
                            <a:t>xor</a:t>
                          </a:r>
                          <a:r>
                            <a:rPr lang="en-US" sz="2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278049" r="-1277" b="-1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378049" r="-201277" b="-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378049" r="-1277" b="-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4687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A594E87-1594-5760-18E9-E27AEE3E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449" y="0"/>
            <a:ext cx="2524061" cy="3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8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15B4-7647-5507-C11B-6D185592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BDA8-F5C9-5292-9524-EED7903C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1.4 and 1.5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3564E-DE62-DCCD-DB88-29F0B18FC7AF}"/>
              </a:ext>
            </a:extLst>
          </p:cNvPr>
          <p:cNvSpPr txBox="1"/>
          <p:nvPr/>
        </p:nvSpPr>
        <p:spPr>
          <a:xfrm>
            <a:off x="838200" y="3262630"/>
            <a:ext cx="106904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print(</a:t>
            </a:r>
            <a:r>
              <a:rPr lang="en-US" dirty="0" err="1"/>
              <a:t>f'p</a:t>
            </a:r>
            <a:r>
              <a:rPr lang="en-US" dirty="0"/>
              <a:t>        q        p and q    p or q     not p or q    p and not q')</a:t>
            </a:r>
          </a:p>
          <a:p>
            <a:r>
              <a:rPr lang="en-US" dirty="0" err="1"/>
              <a:t>p_values</a:t>
            </a:r>
            <a:r>
              <a:rPr lang="en-US" dirty="0"/>
              <a:t> = [True, False]</a:t>
            </a:r>
          </a:p>
          <a:p>
            <a:r>
              <a:rPr lang="en-US" dirty="0" err="1"/>
              <a:t>q_values</a:t>
            </a:r>
            <a:r>
              <a:rPr lang="en-US" dirty="0"/>
              <a:t> = [True, False]</a:t>
            </a:r>
          </a:p>
          <a:p>
            <a:r>
              <a:rPr lang="en-US" dirty="0"/>
              <a:t>for p in </a:t>
            </a:r>
            <a:r>
              <a:rPr lang="en-US" dirty="0" err="1"/>
              <a:t>p_values</a:t>
            </a:r>
            <a:r>
              <a:rPr lang="en-US" dirty="0"/>
              <a:t>:</a:t>
            </a:r>
          </a:p>
          <a:p>
            <a:r>
              <a:rPr lang="en-US" dirty="0"/>
              <a:t>    for q in </a:t>
            </a:r>
            <a:r>
              <a:rPr lang="en-US" dirty="0" err="1"/>
              <a:t>q_values</a:t>
            </a:r>
            <a:r>
              <a:rPr lang="en-US" dirty="0"/>
              <a:t>:</a:t>
            </a:r>
          </a:p>
          <a:p>
            <a:r>
              <a:rPr lang="en-US" dirty="0"/>
              <a:t>    # Note: !s forces printing "True" instead of "1" and "False" instead of "0" when</a:t>
            </a:r>
          </a:p>
          <a:p>
            <a:r>
              <a:rPr lang="en-US" dirty="0"/>
              <a:t>    # using string formatting to align the output</a:t>
            </a:r>
          </a:p>
          <a:p>
            <a:r>
              <a:rPr lang="en-US" dirty="0"/>
              <a:t>        #              p               q          p and q            p or q                not p or q              p and not q'</a:t>
            </a:r>
          </a:p>
          <a:p>
            <a:r>
              <a:rPr lang="en-US" dirty="0"/>
              <a:t>        print(f'{</a:t>
            </a:r>
            <a:r>
              <a:rPr lang="en-US" dirty="0" err="1"/>
              <a:t>p!s</a:t>
            </a:r>
            <a:r>
              <a:rPr lang="en-US" dirty="0"/>
              <a:t>:&lt;8} {</a:t>
            </a:r>
            <a:r>
              <a:rPr lang="en-US" dirty="0" err="1"/>
              <a:t>q!s</a:t>
            </a:r>
            <a:r>
              <a:rPr lang="en-US" dirty="0"/>
              <a:t>:&lt;8} {p and </a:t>
            </a:r>
            <a:r>
              <a:rPr lang="en-US" dirty="0" err="1"/>
              <a:t>q!s</a:t>
            </a:r>
            <a:r>
              <a:rPr lang="en-US" dirty="0"/>
              <a:t>:&lt;10} {p or </a:t>
            </a:r>
            <a:r>
              <a:rPr lang="en-US" dirty="0" err="1"/>
              <a:t>q!s</a:t>
            </a:r>
            <a:r>
              <a:rPr lang="en-US" dirty="0"/>
              <a:t>:&lt;10} {not p or </a:t>
            </a:r>
            <a:r>
              <a:rPr lang="en-US" dirty="0" err="1"/>
              <a:t>q!s</a:t>
            </a:r>
            <a:r>
              <a:rPr lang="en-US" dirty="0"/>
              <a:t>:&lt;13} {p and not </a:t>
            </a:r>
            <a:r>
              <a:rPr lang="en-US" dirty="0" err="1"/>
              <a:t>q!s</a:t>
            </a:r>
            <a:r>
              <a:rPr lang="en-US" dirty="0"/>
              <a:t>:&lt;13} {p ^ </a:t>
            </a:r>
            <a:r>
              <a:rPr lang="en-US" dirty="0" err="1"/>
              <a:t>q!s</a:t>
            </a:r>
            <a:r>
              <a:rPr lang="en-US" dirty="0"/>
              <a:t>}')</a:t>
            </a:r>
          </a:p>
        </p:txBody>
      </p:sp>
    </p:spTree>
    <p:extLst>
      <p:ext uri="{BB962C8B-B14F-4D97-AF65-F5344CB8AC3E}">
        <p14:creationId xmlns:p14="http://schemas.microsoft.com/office/powerpoint/2010/main" val="429161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7B17-445C-E353-0F8C-BB58F864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Uses of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4827-3DD3-C4E1-A69E-AE45093B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Search Engines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Conditionals in programming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you think of any others?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2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5CA4-607F-4EBA-AFF6-9CF30DB6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some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C51D1623-8BEB-4773-B345-3646C96FFB2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03685" y="1853248"/>
              <a:ext cx="8947149" cy="38506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04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not 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819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 (</a:t>
                          </a:r>
                          <a:r>
                            <a:rPr lang="en-US" sz="2800" dirty="0" err="1"/>
                            <a:t>xor</a:t>
                          </a:r>
                          <a:r>
                            <a:rPr lang="en-US" sz="2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4687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C51D1623-8BEB-4773-B345-3646C96FFB2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03685" y="1853248"/>
              <a:ext cx="8947149" cy="38506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3171" r="-201277" b="-575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73171" r="-851" b="-57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047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3171" r="-201277" b="-475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not 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173171" r="-851" b="-47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8199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66667" r="-201277" b="-3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266667" r="-851" b="-3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5610" r="-201277" b="-2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375610" r="-851" b="-2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75610" r="-201277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 (</a:t>
                          </a:r>
                          <a:r>
                            <a:rPr lang="en-US" sz="2800" dirty="0" err="1"/>
                            <a:t>xor</a:t>
                          </a:r>
                          <a:r>
                            <a:rPr lang="en-US" sz="2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475610" r="-851" b="-1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75610" r="-201277" b="-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575610" r="-851" b="-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4687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A594E87-1594-5760-18E9-E27AEE3E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449" y="0"/>
            <a:ext cx="2524061" cy="3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6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1CDA-F1DF-2177-EDE6-9A482BD1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232C-69BA-53E4-3669-95FA3D3F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		If both are true, then true, else false</a:t>
            </a:r>
          </a:p>
          <a:p>
            <a:r>
              <a:rPr lang="en-US" dirty="0"/>
              <a:t>Or		If both are false, then false, else true</a:t>
            </a:r>
          </a:p>
          <a:p>
            <a:r>
              <a:rPr lang="en-US" dirty="0"/>
              <a:t>Not		</a:t>
            </a:r>
          </a:p>
          <a:p>
            <a:r>
              <a:rPr lang="en-US" dirty="0" err="1"/>
              <a:t>Xor</a:t>
            </a:r>
            <a:r>
              <a:rPr lang="en-US" dirty="0"/>
              <a:t>		++/-- --&gt; Same their False, else true</a:t>
            </a:r>
          </a:p>
        </p:txBody>
      </p:sp>
    </p:spTree>
    <p:extLst>
      <p:ext uri="{BB962C8B-B14F-4D97-AF65-F5344CB8AC3E}">
        <p14:creationId xmlns:p14="http://schemas.microsoft.com/office/powerpoint/2010/main" val="52036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8757-80F3-6281-C073-8B0DD4A6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Compound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18BB-26DD-5C28-C202-D20E7B40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There are four of them:”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1. A proposition is a variable, that is, a single element from the set {p, q, r, s, t,...};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2. alternatively, a proposition is a proposition preceded by a not;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3. alternatively, a proposition is a proposition followed by a connective followed by a proposition.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4. A connective is a single element from the set {and, or, </a:t>
            </a:r>
            <a:r>
              <a:rPr lang="en-US" dirty="0" err="1">
                <a:effectLst/>
                <a:latin typeface="Helvetica" pitchFamily="2" charset="0"/>
              </a:rPr>
              <a:t>xor</a:t>
            </a:r>
            <a:r>
              <a:rPr lang="en-US" dirty="0">
                <a:effectLst/>
                <a:latin typeface="Helvetica" pitchFamily="2" charset="0"/>
              </a:rPr>
              <a:t>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1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F504-E4CB-E243-AC32-2F09C46D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(cardinality)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A5F18-1F55-DD50-F59A-600D62F10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many rows will be in the truth table for the following propositions?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A5F18-1F55-DD50-F59A-600D62F10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9CC50F3-C906-040E-E73E-ED346D4678CC}"/>
              </a:ext>
            </a:extLst>
          </p:cNvPr>
          <p:cNvSpPr txBox="1"/>
          <p:nvPr/>
        </p:nvSpPr>
        <p:spPr>
          <a:xfrm>
            <a:off x="1576251" y="207481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49969-EECB-252B-8179-80C9B762C1C5}"/>
              </a:ext>
            </a:extLst>
          </p:cNvPr>
          <p:cNvSpPr txBox="1"/>
          <p:nvPr/>
        </p:nvSpPr>
        <p:spPr>
          <a:xfrm>
            <a:off x="2404770" y="3429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58D48-9D81-0622-BFAA-D230E9EE867B}"/>
              </a:ext>
            </a:extLst>
          </p:cNvPr>
          <p:cNvSpPr txBox="1"/>
          <p:nvPr/>
        </p:nvSpPr>
        <p:spPr>
          <a:xfrm>
            <a:off x="3344832" y="42997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rows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3C79D-59BD-4AC6-77AE-DB4E771B291C}"/>
              </a:ext>
            </a:extLst>
          </p:cNvPr>
          <p:cNvSpPr txBox="1"/>
          <p:nvPr/>
        </p:nvSpPr>
        <p:spPr>
          <a:xfrm>
            <a:off x="2404770" y="514603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rows!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5AA2B4-A1C4-3D8C-38A4-B49CB9C65DF6}"/>
                  </a:ext>
                </a:extLst>
              </p:cNvPr>
              <p:cNvSpPr txBox="1"/>
              <p:nvPr/>
            </p:nvSpPr>
            <p:spPr>
              <a:xfrm>
                <a:off x="4450081" y="2555183"/>
                <a:ext cx="738638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rows in a truth table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variables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5AA2B4-A1C4-3D8C-38A4-B49CB9C6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1" y="2555183"/>
                <a:ext cx="738638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4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1308</TotalTime>
  <Words>1286</Words>
  <Application>Microsoft Macintosh PowerPoint</Application>
  <PresentationFormat>Widescreen</PresentationFormat>
  <Paragraphs>245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Helvetica</vt:lpstr>
      <vt:lpstr>Office Theme</vt:lpstr>
      <vt:lpstr>CSE 280  Discrete Mathematics</vt:lpstr>
      <vt:lpstr>Team setup</vt:lpstr>
      <vt:lpstr>Review some symbols</vt:lpstr>
      <vt:lpstr>Homework 1</vt:lpstr>
      <vt:lpstr>Practical Uses of Logical Operators</vt:lpstr>
      <vt:lpstr>Review some symbols</vt:lpstr>
      <vt:lpstr>Review Terms</vt:lpstr>
      <vt:lpstr>Rules on Compound Propositions</vt:lpstr>
      <vt:lpstr>Truth Tables (cardinality) </vt:lpstr>
      <vt:lpstr>Convert to Boolean</vt:lpstr>
      <vt:lpstr>Conditional</vt:lpstr>
      <vt:lpstr>The converse, contrapositive, and inverse </vt:lpstr>
      <vt:lpstr>Conditionals: p→q</vt:lpstr>
      <vt:lpstr>Conditionals: p→q</vt:lpstr>
      <vt:lpstr>Biconditional</vt:lpstr>
      <vt:lpstr>Class exercises</vt:lpstr>
      <vt:lpstr>Review</vt:lpstr>
      <vt:lpstr>Let's Practice</vt:lpstr>
      <vt:lpstr>Exercise 1.7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4</cp:revision>
  <dcterms:created xsi:type="dcterms:W3CDTF">2023-09-07T21:38:11Z</dcterms:created>
  <dcterms:modified xsi:type="dcterms:W3CDTF">2024-01-12T18:33:52Z</dcterms:modified>
</cp:coreProperties>
</file>