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03A82-76E0-9649-81D8-F7520EC6CBD7}" v="2" dt="2023-09-25T19:22:47.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FA403A82-76E0-9649-81D8-F7520EC6CBD7}"/>
    <pc:docChg chg="undo custSel modSld">
      <pc:chgData name="Clements, William" userId="cbdb0636-a496-422a-8d40-98c53d494d26" providerId="ADAL" clId="{FA403A82-76E0-9649-81D8-F7520EC6CBD7}" dt="2023-09-29T14:39:13.174" v="35" actId="20577"/>
      <pc:docMkLst>
        <pc:docMk/>
      </pc:docMkLst>
      <pc:sldChg chg="modSp mod">
        <pc:chgData name="Clements, William" userId="cbdb0636-a496-422a-8d40-98c53d494d26" providerId="ADAL" clId="{FA403A82-76E0-9649-81D8-F7520EC6CBD7}" dt="2023-09-29T14:37:51.177" v="12" actId="20577"/>
        <pc:sldMkLst>
          <pc:docMk/>
          <pc:sldMk cId="3727653472" sldId="260"/>
        </pc:sldMkLst>
        <pc:spChg chg="mod">
          <ac:chgData name="Clements, William" userId="cbdb0636-a496-422a-8d40-98c53d494d26" providerId="ADAL" clId="{FA403A82-76E0-9649-81D8-F7520EC6CBD7}" dt="2023-09-29T14:37:51.177" v="12" actId="20577"/>
          <ac:spMkLst>
            <pc:docMk/>
            <pc:sldMk cId="3727653472" sldId="260"/>
            <ac:spMk id="3" creationId="{5C0CD4A9-9AED-1E53-6865-D81D8CF77FB8}"/>
          </ac:spMkLst>
        </pc:spChg>
      </pc:sldChg>
      <pc:sldChg chg="modSp mod">
        <pc:chgData name="Clements, William" userId="cbdb0636-a496-422a-8d40-98c53d494d26" providerId="ADAL" clId="{FA403A82-76E0-9649-81D8-F7520EC6CBD7}" dt="2023-09-29T14:39:13.174" v="35" actId="20577"/>
        <pc:sldMkLst>
          <pc:docMk/>
          <pc:sldMk cId="2370287878" sldId="263"/>
        </pc:sldMkLst>
        <pc:spChg chg="mod">
          <ac:chgData name="Clements, William" userId="cbdb0636-a496-422a-8d40-98c53d494d26" providerId="ADAL" clId="{FA403A82-76E0-9649-81D8-F7520EC6CBD7}" dt="2023-09-29T14:39:13.174" v="35" actId="20577"/>
          <ac:spMkLst>
            <pc:docMk/>
            <pc:sldMk cId="2370287878" sldId="263"/>
            <ac:spMk id="3" creationId="{A158B057-CE75-72EC-9FD6-0CEEC6019A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58D60-CC0F-6240-B1CF-F99C0B7BB4BD}"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158663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8D60-CC0F-6240-B1CF-F99C0B7BB4BD}"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40799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8D60-CC0F-6240-B1CF-F99C0B7BB4BD}"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29318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8D60-CC0F-6240-B1CF-F99C0B7BB4BD}"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215502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58D60-CC0F-6240-B1CF-F99C0B7BB4BD}" type="datetimeFigureOut">
              <a:rPr lang="en-US" smtClean="0"/>
              <a:t>9/29/23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270771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58D60-CC0F-6240-B1CF-F99C0B7BB4BD}"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95862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58D60-CC0F-6240-B1CF-F99C0B7BB4BD}" type="datetimeFigureOut">
              <a:rPr lang="en-US" smtClean="0"/>
              <a:t>9/29/23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421483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958D60-CC0F-6240-B1CF-F99C0B7BB4BD}" type="datetimeFigureOut">
              <a:rPr lang="en-US" smtClean="0"/>
              <a:t>9/29/23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77991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58D60-CC0F-6240-B1CF-F99C0B7BB4BD}" type="datetimeFigureOut">
              <a:rPr lang="en-US" smtClean="0"/>
              <a:t>9/29/23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30923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8D60-CC0F-6240-B1CF-F99C0B7BB4BD}"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369776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8D60-CC0F-6240-B1CF-F99C0B7BB4BD}" type="datetimeFigureOut">
              <a:rPr lang="en-US" smtClean="0"/>
              <a:t>9/29/23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CCC81-252E-9446-B8FF-83412F33B313}" type="slidenum">
              <a:rPr lang="en-US" smtClean="0"/>
              <a:t>‹#›</a:t>
            </a:fld>
            <a:endParaRPr lang="en-US"/>
          </a:p>
        </p:txBody>
      </p:sp>
    </p:spTree>
    <p:extLst>
      <p:ext uri="{BB962C8B-B14F-4D97-AF65-F5344CB8AC3E}">
        <p14:creationId xmlns:p14="http://schemas.microsoft.com/office/powerpoint/2010/main" val="111253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58D60-CC0F-6240-B1CF-F99C0B7BB4BD}" type="datetimeFigureOut">
              <a:rPr lang="en-US" smtClean="0"/>
              <a:t>9/29/23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CCC81-252E-9446-B8FF-83412F33B313}" type="slidenum">
              <a:rPr lang="en-US" smtClean="0"/>
              <a:t>‹#›</a:t>
            </a:fld>
            <a:endParaRPr lang="en-US"/>
          </a:p>
        </p:txBody>
      </p:sp>
    </p:spTree>
    <p:extLst>
      <p:ext uri="{BB962C8B-B14F-4D97-AF65-F5344CB8AC3E}">
        <p14:creationId xmlns:p14="http://schemas.microsoft.com/office/powerpoint/2010/main" val="29979838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github/byui-cse/cse280-course-notebooks/blob/main/examples/handout-sets.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6CEC-896C-DC07-D420-0095BFBD7E76}"/>
              </a:ext>
            </a:extLst>
          </p:cNvPr>
          <p:cNvSpPr>
            <a:spLocks noGrp="1"/>
          </p:cNvSpPr>
          <p:nvPr>
            <p:ph type="ctrTitle"/>
          </p:nvPr>
        </p:nvSpPr>
        <p:spPr/>
        <p:txBody>
          <a:bodyPr/>
          <a:lstStyle/>
          <a:p>
            <a:r>
              <a:rPr lang="en-US" dirty="0"/>
              <a:t>CSE 280 </a:t>
            </a:r>
            <a:br>
              <a:rPr lang="en-US" dirty="0"/>
            </a:br>
            <a:r>
              <a:rPr lang="en-US" dirty="0"/>
              <a:t>Discrete Mathematics</a:t>
            </a:r>
          </a:p>
        </p:txBody>
      </p:sp>
      <p:sp>
        <p:nvSpPr>
          <p:cNvPr id="3" name="Subtitle 2">
            <a:extLst>
              <a:ext uri="{FF2B5EF4-FFF2-40B4-BE49-F238E27FC236}">
                <a16:creationId xmlns:a16="http://schemas.microsoft.com/office/drawing/2014/main" id="{3856650E-58CB-9C8A-775D-4A1351E6D568}"/>
              </a:ext>
            </a:extLst>
          </p:cNvPr>
          <p:cNvSpPr>
            <a:spLocks noGrp="1"/>
          </p:cNvSpPr>
          <p:nvPr>
            <p:ph type="subTitle" idx="1"/>
          </p:nvPr>
        </p:nvSpPr>
        <p:spPr/>
        <p:txBody>
          <a:bodyPr/>
          <a:lstStyle/>
          <a:p>
            <a:r>
              <a:rPr lang="en-US" dirty="0"/>
              <a:t>W. Clements</a:t>
            </a:r>
          </a:p>
          <a:p>
            <a:r>
              <a:rPr lang="en-US" dirty="0"/>
              <a:t>Week 3 Day 3</a:t>
            </a:r>
          </a:p>
          <a:p>
            <a:r>
              <a:rPr lang="en-US" dirty="0"/>
              <a:t>Functional Programming – Python comprehensions </a:t>
            </a:r>
          </a:p>
          <a:p>
            <a:endParaRPr lang="en-US" dirty="0"/>
          </a:p>
        </p:txBody>
      </p:sp>
    </p:spTree>
    <p:extLst>
      <p:ext uri="{BB962C8B-B14F-4D97-AF65-F5344CB8AC3E}">
        <p14:creationId xmlns:p14="http://schemas.microsoft.com/office/powerpoint/2010/main" val="2719540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8A99-CFAC-FBE9-0907-310DEDA9AA44}"/>
              </a:ext>
            </a:extLst>
          </p:cNvPr>
          <p:cNvSpPr>
            <a:spLocks noGrp="1"/>
          </p:cNvSpPr>
          <p:nvPr>
            <p:ph type="title"/>
          </p:nvPr>
        </p:nvSpPr>
        <p:spPr/>
        <p:txBody>
          <a:bodyPr/>
          <a:lstStyle/>
          <a:p>
            <a:r>
              <a:rPr lang="en-US" b="1" dirty="0"/>
              <a:t>Using Python Comprehensions to solve problems</a:t>
            </a:r>
            <a:endParaRPr lang="en-US" dirty="0"/>
          </a:p>
        </p:txBody>
      </p:sp>
      <p:sp>
        <p:nvSpPr>
          <p:cNvPr id="3" name="Content Placeholder 2">
            <a:extLst>
              <a:ext uri="{FF2B5EF4-FFF2-40B4-BE49-F238E27FC236}">
                <a16:creationId xmlns:a16="http://schemas.microsoft.com/office/drawing/2014/main" id="{474B54E8-AA04-ACE1-21AB-502F2B812D7D}"/>
              </a:ext>
            </a:extLst>
          </p:cNvPr>
          <p:cNvSpPr>
            <a:spLocks noGrp="1"/>
          </p:cNvSpPr>
          <p:nvPr>
            <p:ph idx="1"/>
          </p:nvPr>
        </p:nvSpPr>
        <p:spPr/>
        <p:txBody>
          <a:bodyPr/>
          <a:lstStyle/>
          <a:p>
            <a:r>
              <a:rPr lang="en-US" dirty="0"/>
              <a:t>Mapping: Given a list of strings, create a new list that contains the lengths of each string.</a:t>
            </a:r>
          </a:p>
          <a:p>
            <a:r>
              <a:rPr lang="en-US" dirty="0"/>
              <a:t> words = ['apple', 'banana', 'cherry', 'date']</a:t>
            </a:r>
            <a:br>
              <a:rPr lang="en-US" dirty="0"/>
            </a:br>
            <a:r>
              <a:rPr lang="en-US" dirty="0"/>
              <a:t> </a:t>
            </a:r>
            <a:r>
              <a:rPr lang="en-US" dirty="0" err="1"/>
              <a:t>word_lengths</a:t>
            </a:r>
            <a:r>
              <a:rPr lang="en-US" dirty="0"/>
              <a:t> = [</a:t>
            </a:r>
            <a:r>
              <a:rPr lang="en-US" dirty="0" err="1"/>
              <a:t>len</a:t>
            </a:r>
            <a:r>
              <a:rPr lang="en-US" dirty="0"/>
              <a:t>(word) for word in words]</a:t>
            </a:r>
          </a:p>
        </p:txBody>
      </p:sp>
    </p:spTree>
    <p:extLst>
      <p:ext uri="{BB962C8B-B14F-4D97-AF65-F5344CB8AC3E}">
        <p14:creationId xmlns:p14="http://schemas.microsoft.com/office/powerpoint/2010/main" val="135742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2AD0-55BF-263F-85A5-D2D3F8948DD2}"/>
              </a:ext>
            </a:extLst>
          </p:cNvPr>
          <p:cNvSpPr>
            <a:spLocks noGrp="1"/>
          </p:cNvSpPr>
          <p:nvPr>
            <p:ph type="title"/>
          </p:nvPr>
        </p:nvSpPr>
        <p:spPr/>
        <p:txBody>
          <a:bodyPr/>
          <a:lstStyle/>
          <a:p>
            <a:r>
              <a:rPr lang="en-US" b="1" dirty="0"/>
              <a:t>Power sets</a:t>
            </a:r>
            <a:br>
              <a:rPr lang="en-US" b="1" dirty="0"/>
            </a:br>
            <a:endParaRPr lang="en-US" dirty="0"/>
          </a:p>
        </p:txBody>
      </p:sp>
      <p:sp>
        <p:nvSpPr>
          <p:cNvPr id="3" name="Content Placeholder 2">
            <a:extLst>
              <a:ext uri="{FF2B5EF4-FFF2-40B4-BE49-F238E27FC236}">
                <a16:creationId xmlns:a16="http://schemas.microsoft.com/office/drawing/2014/main" id="{260CFDEF-3E64-5030-AA30-556D460D686D}"/>
              </a:ext>
            </a:extLst>
          </p:cNvPr>
          <p:cNvSpPr>
            <a:spLocks noGrp="1"/>
          </p:cNvSpPr>
          <p:nvPr>
            <p:ph idx="1"/>
          </p:nvPr>
        </p:nvSpPr>
        <p:spPr/>
        <p:txBody>
          <a:bodyPr/>
          <a:lstStyle/>
          <a:p>
            <a:r>
              <a:rPr lang="en-US" i="1" dirty="0">
                <a:effectLst/>
                <a:latin typeface="STIXGeneral"/>
              </a:rPr>
              <a:t>𝐴</a:t>
            </a:r>
            <a:r>
              <a:rPr lang="en-US" dirty="0">
                <a:effectLst/>
                <a:latin typeface="STIXGeneral"/>
              </a:rPr>
              <a:t>={</a:t>
            </a:r>
            <a:r>
              <a:rPr lang="en-US" i="1" dirty="0">
                <a:effectLst/>
                <a:latin typeface="STIXGeneral"/>
              </a:rPr>
              <a:t>𝑎</a:t>
            </a:r>
            <a:r>
              <a:rPr lang="en-US" dirty="0">
                <a:effectLst/>
                <a:latin typeface="STIXGeneral"/>
              </a:rPr>
              <a:t>,</a:t>
            </a:r>
            <a:r>
              <a:rPr lang="en-US" i="1" dirty="0">
                <a:effectLst/>
                <a:latin typeface="STIXGeneral"/>
              </a:rPr>
              <a:t>𝑏</a:t>
            </a:r>
            <a:r>
              <a:rPr lang="en-US" dirty="0">
                <a:effectLst/>
                <a:latin typeface="STIXGeneral"/>
              </a:rPr>
              <a:t>,</a:t>
            </a:r>
            <a:r>
              <a:rPr lang="en-US" i="1" dirty="0">
                <a:effectLst/>
                <a:latin typeface="STIXGeneral"/>
              </a:rPr>
              <a:t>𝑐</a:t>
            </a:r>
            <a:r>
              <a:rPr lang="en-US" dirty="0">
                <a:effectLst/>
                <a:latin typeface="STIXGeneral"/>
              </a:rPr>
              <a:t>}</a:t>
            </a:r>
            <a:r>
              <a:rPr lang="en-US" dirty="0"/>
              <a:t> </a:t>
            </a:r>
            <a:br>
              <a:rPr lang="en-US" dirty="0"/>
            </a:br>
            <a:r>
              <a:rPr lang="en-US" i="1" dirty="0">
                <a:latin typeface="STIXNonUnicode"/>
              </a:rPr>
              <a:t>P</a:t>
            </a:r>
            <a:r>
              <a:rPr lang="en-US" dirty="0">
                <a:effectLst/>
                <a:latin typeface="STIXGeneral"/>
              </a:rPr>
              <a:t>(</a:t>
            </a:r>
            <a:r>
              <a:rPr lang="en-US" i="1" dirty="0">
                <a:effectLst/>
                <a:latin typeface="STIXGeneral"/>
              </a:rPr>
              <a:t>𝐴</a:t>
            </a:r>
            <a:r>
              <a:rPr lang="en-US" dirty="0">
                <a:effectLst/>
                <a:latin typeface="STIXGeneral"/>
              </a:rPr>
              <a:t>)={</a:t>
            </a:r>
            <a:r>
              <a:rPr lang="en-US" dirty="0">
                <a:effectLst/>
                <a:latin typeface="STIXVariants"/>
              </a:rPr>
              <a:t>∅</a:t>
            </a:r>
            <a:r>
              <a:rPr lang="en-US" dirty="0">
                <a:effectLst/>
                <a:latin typeface="STIXGeneral"/>
              </a:rPr>
              <a:t>,{</a:t>
            </a:r>
            <a:r>
              <a:rPr lang="en-US" i="1" dirty="0">
                <a:effectLst/>
                <a:latin typeface="STIXGeneral"/>
              </a:rPr>
              <a:t>𝑎</a:t>
            </a:r>
            <a:r>
              <a:rPr lang="en-US" dirty="0">
                <a:effectLst/>
                <a:latin typeface="STIXGeneral"/>
              </a:rPr>
              <a:t>},{</a:t>
            </a:r>
            <a:r>
              <a:rPr lang="en-US" i="1" dirty="0">
                <a:effectLst/>
                <a:latin typeface="STIXGeneral"/>
              </a:rPr>
              <a:t>𝑏</a:t>
            </a:r>
            <a:r>
              <a:rPr lang="en-US" dirty="0">
                <a:effectLst/>
                <a:latin typeface="STIXGeneral"/>
              </a:rPr>
              <a:t>},{</a:t>
            </a:r>
            <a:r>
              <a:rPr lang="en-US" i="1" dirty="0">
                <a:effectLst/>
                <a:latin typeface="STIXGeneral"/>
              </a:rPr>
              <a:t>𝑐</a:t>
            </a:r>
            <a:r>
              <a:rPr lang="en-US" dirty="0">
                <a:effectLst/>
                <a:latin typeface="STIXGeneral"/>
              </a:rPr>
              <a:t>},{</a:t>
            </a:r>
            <a:r>
              <a:rPr lang="en-US" i="1" dirty="0">
                <a:effectLst/>
                <a:latin typeface="STIXGeneral"/>
              </a:rPr>
              <a:t>𝑎</a:t>
            </a:r>
            <a:r>
              <a:rPr lang="en-US" dirty="0">
                <a:effectLst/>
                <a:latin typeface="STIXGeneral"/>
              </a:rPr>
              <a:t>,</a:t>
            </a:r>
            <a:r>
              <a:rPr lang="en-US" i="1" dirty="0">
                <a:effectLst/>
                <a:latin typeface="STIXGeneral"/>
              </a:rPr>
              <a:t>𝑏</a:t>
            </a:r>
            <a:r>
              <a:rPr lang="en-US" dirty="0">
                <a:effectLst/>
                <a:latin typeface="STIXGeneral"/>
              </a:rPr>
              <a:t>},{</a:t>
            </a:r>
            <a:r>
              <a:rPr lang="en-US" i="1" dirty="0">
                <a:effectLst/>
                <a:latin typeface="STIXGeneral"/>
              </a:rPr>
              <a:t>𝑎</a:t>
            </a:r>
            <a:r>
              <a:rPr lang="en-US" dirty="0">
                <a:effectLst/>
                <a:latin typeface="STIXGeneral"/>
              </a:rPr>
              <a:t>,</a:t>
            </a:r>
            <a:r>
              <a:rPr lang="en-US" i="1" dirty="0">
                <a:effectLst/>
                <a:latin typeface="STIXGeneral"/>
              </a:rPr>
              <a:t>𝑐</a:t>
            </a:r>
            <a:r>
              <a:rPr lang="en-US" dirty="0">
                <a:effectLst/>
                <a:latin typeface="STIXGeneral"/>
              </a:rPr>
              <a:t>},{</a:t>
            </a:r>
            <a:r>
              <a:rPr lang="en-US" i="1" dirty="0">
                <a:effectLst/>
                <a:latin typeface="STIXGeneral"/>
              </a:rPr>
              <a:t>𝑏</a:t>
            </a:r>
            <a:r>
              <a:rPr lang="en-US" dirty="0">
                <a:effectLst/>
                <a:latin typeface="STIXGeneral"/>
              </a:rPr>
              <a:t>,</a:t>
            </a:r>
            <a:r>
              <a:rPr lang="en-US" i="1" dirty="0">
                <a:effectLst/>
                <a:latin typeface="STIXGeneral"/>
              </a:rPr>
              <a:t>𝑐</a:t>
            </a:r>
            <a:r>
              <a:rPr lang="en-US" dirty="0">
                <a:effectLst/>
                <a:latin typeface="STIXGeneral"/>
              </a:rPr>
              <a:t>},{</a:t>
            </a:r>
            <a:r>
              <a:rPr lang="en-US" i="1" dirty="0">
                <a:effectLst/>
                <a:latin typeface="STIXGeneral"/>
              </a:rPr>
              <a:t>𝑎</a:t>
            </a:r>
            <a:r>
              <a:rPr lang="en-US" dirty="0">
                <a:effectLst/>
                <a:latin typeface="STIXGeneral"/>
              </a:rPr>
              <a:t>,</a:t>
            </a:r>
            <a:r>
              <a:rPr lang="en-US" i="1" dirty="0">
                <a:effectLst/>
                <a:latin typeface="STIXGeneral"/>
              </a:rPr>
              <a:t>𝑏</a:t>
            </a:r>
            <a:r>
              <a:rPr lang="en-US" dirty="0">
                <a:effectLst/>
                <a:latin typeface="STIXGeneral"/>
              </a:rPr>
              <a:t>,</a:t>
            </a:r>
            <a:r>
              <a:rPr lang="en-US" i="1" dirty="0">
                <a:effectLst/>
                <a:latin typeface="STIXGeneral"/>
              </a:rPr>
              <a:t>𝑐</a:t>
            </a:r>
            <a:r>
              <a:rPr lang="en-US" dirty="0">
                <a:effectLst/>
                <a:latin typeface="STIXGeneral"/>
              </a:rPr>
              <a:t>}}</a:t>
            </a:r>
          </a:p>
          <a:p>
            <a:endParaRPr lang="en-US" dirty="0"/>
          </a:p>
          <a:p>
            <a:endParaRPr lang="en-US" dirty="0"/>
          </a:p>
          <a:p>
            <a:endParaRPr lang="en-US" dirty="0"/>
          </a:p>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x,y,z</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x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y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z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136830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5BB3-0C1A-20B0-782D-80D93550A746}"/>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9DD7DB6-07DB-C27F-6769-5EA25CD2908B}"/>
              </a:ext>
            </a:extLst>
          </p:cNvPr>
          <p:cNvSpPr>
            <a:spLocks noGrp="1"/>
          </p:cNvSpPr>
          <p:nvPr>
            <p:ph idx="1"/>
          </p:nvPr>
        </p:nvSpPr>
        <p:spPr/>
        <p:txBody>
          <a:bodyPr/>
          <a:lstStyle/>
          <a:p>
            <a:pPr marL="0" indent="0">
              <a:buNone/>
            </a:pPr>
            <a:endParaRPr lang="en-US" b="1" dirty="0"/>
          </a:p>
          <a:p>
            <a:pPr>
              <a:buFont typeface="+mj-lt"/>
              <a:buAutoNum type="arabicPeriod"/>
            </a:pPr>
            <a:r>
              <a:rPr lang="en-US" dirty="0"/>
              <a:t>Read this </a:t>
            </a:r>
            <a:r>
              <a:rPr lang="en-US" dirty="0">
                <a:hlinkClick r:id="rId2"/>
              </a:rPr>
              <a:t>document on Python comprehensions</a:t>
            </a:r>
            <a:r>
              <a:rPr lang="en-US" dirty="0">
                <a:effectLst/>
                <a:hlinkClick r:id="rId2"/>
              </a:rPr>
              <a:t> </a:t>
            </a:r>
            <a:endParaRPr lang="en-US" dirty="0"/>
          </a:p>
          <a:p>
            <a:r>
              <a:rPr lang="en-US" dirty="0">
                <a:effectLst/>
                <a:hlinkClick r:id="rId2"/>
              </a:rPr>
              <a:t>Links to an external site.</a:t>
            </a:r>
            <a:r>
              <a:rPr lang="en-US" dirty="0"/>
              <a:t>.</a:t>
            </a:r>
          </a:p>
        </p:txBody>
      </p:sp>
    </p:spTree>
    <p:extLst>
      <p:ext uri="{BB962C8B-B14F-4D97-AF65-F5344CB8AC3E}">
        <p14:creationId xmlns:p14="http://schemas.microsoft.com/office/powerpoint/2010/main" val="262112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E7915-2D31-5B74-6713-F23F4C17B6D9}"/>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F69A8D67-EC54-E2CC-0C27-3EB7224EEE90}"/>
              </a:ext>
            </a:extLst>
          </p:cNvPr>
          <p:cNvSpPr>
            <a:spLocks noGrp="1"/>
          </p:cNvSpPr>
          <p:nvPr>
            <p:ph idx="1"/>
          </p:nvPr>
        </p:nvSpPr>
        <p:spPr/>
        <p:txBody>
          <a:bodyPr/>
          <a:lstStyle/>
          <a:p>
            <a:r>
              <a:rPr lang="en-US" dirty="0"/>
              <a:t>Roster Notation		</a:t>
            </a:r>
            <a:r>
              <a:rPr lang="en-US" i="1" dirty="0">
                <a:effectLst/>
                <a:latin typeface="STIXGeneral"/>
              </a:rPr>
              <a:t>𝐴</a:t>
            </a:r>
            <a:r>
              <a:rPr lang="en-US" dirty="0">
                <a:effectLst/>
                <a:latin typeface="STIXGeneral"/>
              </a:rPr>
              <a:t>={1,3,5,7,9}</a:t>
            </a:r>
          </a:p>
          <a:p>
            <a:endParaRPr lang="en-US" dirty="0">
              <a:latin typeface="STIXGeneral"/>
            </a:endParaRPr>
          </a:p>
          <a:p>
            <a:r>
              <a:rPr lang="en-US" dirty="0">
                <a:latin typeface="STIXGeneral"/>
              </a:rPr>
              <a:t>Set Builder			</a:t>
            </a:r>
            <a:r>
              <a:rPr lang="en-US" i="1" dirty="0">
                <a:effectLst/>
                <a:latin typeface="STIXGeneral"/>
              </a:rPr>
              <a:t>𝐴</a:t>
            </a:r>
            <a:r>
              <a:rPr lang="en-US" dirty="0">
                <a:effectLst/>
                <a:latin typeface="STIXGeneral"/>
              </a:rPr>
              <a:t>={</a:t>
            </a:r>
            <a:r>
              <a:rPr lang="en-US" i="1" dirty="0">
                <a:effectLst/>
                <a:latin typeface="STIXGeneral"/>
              </a:rPr>
              <a:t>𝑥 </a:t>
            </a:r>
            <a:r>
              <a:rPr lang="en-US" dirty="0">
                <a:effectLst/>
                <a:latin typeface="STIXGeneral"/>
              </a:rPr>
              <a:t>∈ </a:t>
            </a:r>
            <a:r>
              <a:rPr lang="en-US" i="1" dirty="0">
                <a:effectLst/>
                <a:latin typeface="STIXGeneral"/>
              </a:rPr>
              <a:t>𝑆 </a:t>
            </a:r>
            <a:r>
              <a:rPr lang="en-US" dirty="0">
                <a:effectLst/>
                <a:latin typeface="STIXGeneral"/>
              </a:rPr>
              <a:t>: </a:t>
            </a:r>
            <a:r>
              <a:rPr lang="en-US" i="1" dirty="0">
                <a:effectLst/>
                <a:latin typeface="STIXGeneral"/>
              </a:rPr>
              <a:t>𝑃</a:t>
            </a:r>
            <a:r>
              <a:rPr lang="en-US" dirty="0">
                <a:effectLst/>
                <a:latin typeface="STIXGeneral"/>
              </a:rPr>
              <a:t>(</a:t>
            </a:r>
            <a:r>
              <a:rPr lang="en-US" i="1" dirty="0">
                <a:effectLst/>
                <a:latin typeface="STIXGeneral"/>
              </a:rPr>
              <a:t>𝑥</a:t>
            </a:r>
            <a:r>
              <a:rPr lang="en-US" dirty="0">
                <a:effectLst/>
                <a:latin typeface="STIXGeneral"/>
              </a:rPr>
              <a:t>) }</a:t>
            </a:r>
          </a:p>
          <a:p>
            <a:endParaRPr lang="en-US" dirty="0">
              <a:latin typeface="STIXGeneral"/>
            </a:endParaRPr>
          </a:p>
          <a:p>
            <a:pPr lvl="1"/>
            <a:r>
              <a:rPr lang="en-US" i="1" dirty="0">
                <a:effectLst/>
                <a:latin typeface="STIXGeneral"/>
              </a:rPr>
              <a:t>𝐴</a:t>
            </a:r>
            <a:r>
              <a:rPr lang="en-US" dirty="0">
                <a:effectLst/>
                <a:latin typeface="STIXGeneral"/>
              </a:rPr>
              <a:t>={ </a:t>
            </a:r>
            <a:r>
              <a:rPr lang="en-US" i="1" dirty="0">
                <a:effectLst/>
                <a:latin typeface="STIXGeneral"/>
              </a:rPr>
              <a:t>𝑥 </a:t>
            </a:r>
            <a:r>
              <a:rPr lang="en-US" dirty="0">
                <a:effectLst/>
                <a:latin typeface="STIXGeneral"/>
              </a:rPr>
              <a:t>∈ </a:t>
            </a:r>
            <a:r>
              <a:rPr lang="en-US" dirty="0" err="1">
                <a:effectLst/>
                <a:latin typeface="STIXGeneral"/>
              </a:rPr>
              <a:t>ℤ</a:t>
            </a:r>
            <a:r>
              <a:rPr lang="en-US" dirty="0">
                <a:effectLst/>
                <a:latin typeface="STIXGeneral"/>
              </a:rPr>
              <a:t>: </a:t>
            </a:r>
            <a:r>
              <a:rPr lang="en-US" i="1" dirty="0">
                <a:effectLst/>
                <a:latin typeface="STIXGeneral"/>
              </a:rPr>
              <a:t>𝑥</a:t>
            </a:r>
            <a:r>
              <a:rPr lang="en-US" dirty="0">
                <a:effectLst/>
                <a:latin typeface="STIXGeneral"/>
              </a:rPr>
              <a:t> is odd and 0&lt;</a:t>
            </a:r>
            <a:r>
              <a:rPr lang="en-US" i="1" dirty="0">
                <a:effectLst/>
                <a:latin typeface="STIXGeneral"/>
              </a:rPr>
              <a:t>𝑥</a:t>
            </a:r>
            <a:r>
              <a:rPr lang="en-US" dirty="0">
                <a:effectLst/>
                <a:latin typeface="STIXGeneral"/>
              </a:rPr>
              <a:t>&lt;10}</a:t>
            </a:r>
          </a:p>
          <a:p>
            <a:pPr marL="457200" lvl="1" indent="0">
              <a:buNone/>
            </a:pPr>
            <a:r>
              <a:rPr lang="en-US" dirty="0">
                <a:latin typeface="STIXGeneral"/>
              </a:rPr>
              <a:t>			</a:t>
            </a:r>
            <a:r>
              <a:rPr lang="en-US" i="1" dirty="0">
                <a:latin typeface="STIXGeneral"/>
              </a:rPr>
              <a:t>predicate</a:t>
            </a:r>
            <a:endParaRPr lang="en-US" i="1" dirty="0">
              <a:effectLst/>
              <a:latin typeface="STIXGeneral"/>
            </a:endParaRPr>
          </a:p>
        </p:txBody>
      </p:sp>
    </p:spTree>
    <p:extLst>
      <p:ext uri="{BB962C8B-B14F-4D97-AF65-F5344CB8AC3E}">
        <p14:creationId xmlns:p14="http://schemas.microsoft.com/office/powerpoint/2010/main" val="292433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49A4-9CB5-E646-A654-CB28C63E3E0D}"/>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F1EEC779-8843-8323-BB28-2F8F7E6CB1DD}"/>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i="1" dirty="0">
                <a:effectLst/>
                <a:latin typeface="STIXGeneral"/>
              </a:rPr>
              <a:t>𝑆</a:t>
            </a:r>
            <a:r>
              <a:rPr lang="en-US" dirty="0">
                <a:effectLst/>
                <a:latin typeface="STIXGeneral"/>
              </a:rPr>
              <a:t>=	   {</a:t>
            </a:r>
            <a:r>
              <a:rPr lang="en-US" i="1" dirty="0">
                <a:effectLst/>
                <a:latin typeface="STIXGeneral"/>
              </a:rPr>
              <a:t>𝑥</a:t>
            </a:r>
            <a:r>
              <a:rPr lang="en-US" dirty="0">
                <a:effectLst/>
                <a:latin typeface="STIXGeneral"/>
              </a:rPr>
              <a:t>∈</a:t>
            </a:r>
            <a:r>
              <a:rPr lang="en-US" dirty="0" err="1">
                <a:effectLst/>
                <a:latin typeface="STIXGeneral"/>
              </a:rPr>
              <a:t>ℤ</a:t>
            </a:r>
            <a:r>
              <a:rPr lang="en-US" dirty="0">
                <a:effectLst/>
                <a:latin typeface="STIXGeneral"/>
              </a:rPr>
              <a:t>:   </a:t>
            </a:r>
            <a:r>
              <a:rPr lang="en-US" i="1" dirty="0">
                <a:effectLst/>
                <a:latin typeface="STIXGeneral"/>
              </a:rPr>
              <a:t>𝑥</a:t>
            </a:r>
            <a:r>
              <a:rPr lang="en-US" dirty="0">
                <a:effectLst/>
                <a:latin typeface="STIXGeneral"/>
              </a:rPr>
              <a:t> is even and 0≤</a:t>
            </a:r>
            <a:r>
              <a:rPr lang="en-US" i="1" dirty="0">
                <a:effectLst/>
                <a:latin typeface="STIXGeneral"/>
              </a:rPr>
              <a:t>𝑥</a:t>
            </a:r>
            <a:r>
              <a:rPr lang="en-US" dirty="0">
                <a:effectLst/>
                <a:latin typeface="STIXGeneral"/>
              </a:rPr>
              <a:t>&lt;40}</a:t>
            </a:r>
          </a:p>
          <a:p>
            <a:endParaRPr lang="en-US" b="0" dirty="0">
              <a:solidFill>
                <a:srgbClr val="000000"/>
              </a:solidFill>
              <a:latin typeface="STIXGeneral"/>
            </a:endParaRP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 = {x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x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40</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x % </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endParaRPr lang="en-US" dirty="0"/>
          </a:p>
        </p:txBody>
      </p:sp>
      <p:cxnSp>
        <p:nvCxnSpPr>
          <p:cNvPr id="5" name="Straight Arrow Connector 4">
            <a:extLst>
              <a:ext uri="{FF2B5EF4-FFF2-40B4-BE49-F238E27FC236}">
                <a16:creationId xmlns:a16="http://schemas.microsoft.com/office/drawing/2014/main" id="{28218FD3-87BA-A61D-68E6-70772BA5B835}"/>
              </a:ext>
            </a:extLst>
          </p:cNvPr>
          <p:cNvCxnSpPr/>
          <p:nvPr/>
        </p:nvCxnSpPr>
        <p:spPr>
          <a:xfrm>
            <a:off x="3996647" y="2208944"/>
            <a:ext cx="3678149" cy="1220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C850658-029B-D91E-39E1-F1A6795EA6E0}"/>
              </a:ext>
            </a:extLst>
          </p:cNvPr>
          <p:cNvCxnSpPr>
            <a:cxnSpLocks/>
          </p:cNvCxnSpPr>
          <p:nvPr/>
        </p:nvCxnSpPr>
        <p:spPr>
          <a:xfrm flipH="1">
            <a:off x="5229546" y="2208944"/>
            <a:ext cx="308225" cy="1220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6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D9EF-97AA-BB3D-B173-7BBE7767BBC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C0CD4A9-9AED-1E53-6865-D81D8CF77FB8}"/>
              </a:ext>
            </a:extLst>
          </p:cNvPr>
          <p:cNvSpPr>
            <a:spLocks noGrp="1"/>
          </p:cNvSpPr>
          <p:nvPr>
            <p:ph idx="1"/>
          </p:nvPr>
        </p:nvSpPr>
        <p:spPr/>
        <p:txBody>
          <a:bodyPr>
            <a:normAutofit fontScale="92500" lnSpcReduction="20000"/>
          </a:bodyPr>
          <a:lstStyle/>
          <a:p>
            <a:r>
              <a:rPr lang="en-US" dirty="0"/>
              <a:t>Here are a few more examples of set builder notation and their equivalent set comprehensions in Python. Note that we can't represent an infinite set in Python, so we will sometimes need to choose an appropriate range to represent the set </a:t>
            </a:r>
            <a:r>
              <a:rPr lang="en-US" dirty="0" err="1">
                <a:effectLst/>
                <a:latin typeface="STIXGeneral"/>
              </a:rPr>
              <a:t>ℤ</a:t>
            </a:r>
            <a:r>
              <a:rPr lang="en-US" dirty="0"/>
              <a:t>.</a:t>
            </a:r>
          </a:p>
          <a:p>
            <a:pPr>
              <a:buFont typeface="+mj-lt"/>
              <a:buAutoNum type="arabicPeriod"/>
            </a:pPr>
            <a:r>
              <a:rPr lang="en-US" dirty="0"/>
              <a:t>The set of all two-digit multiples of 3:</a:t>
            </a:r>
          </a:p>
          <a:p>
            <a:pPr lvl="1">
              <a:buFont typeface="+mj-lt"/>
              <a:buAutoNum type="arabicPeriod"/>
            </a:pPr>
            <a:r>
              <a:rPr lang="en-US" dirty="0"/>
              <a:t>Set builder notation: 		</a:t>
            </a:r>
            <a:r>
              <a:rPr lang="en-US" dirty="0">
                <a:effectLst/>
                <a:latin typeface="STIXGeneral"/>
              </a:rPr>
              <a:t>{</a:t>
            </a:r>
            <a:r>
              <a:rPr lang="en-US" i="1" dirty="0">
                <a:effectLst/>
                <a:latin typeface="STIXGeneral"/>
              </a:rPr>
              <a:t>𝑥</a:t>
            </a:r>
            <a:r>
              <a:rPr lang="en-US" dirty="0">
                <a:effectLst/>
                <a:latin typeface="STIXGeneral"/>
              </a:rPr>
              <a:t>:</a:t>
            </a:r>
            <a:r>
              <a:rPr lang="en-US" i="1" dirty="0">
                <a:effectLst/>
                <a:latin typeface="STIXGeneral"/>
              </a:rPr>
              <a:t>𝑥</a:t>
            </a:r>
            <a:r>
              <a:rPr lang="en-US" dirty="0">
                <a:effectLst/>
                <a:latin typeface="STIXGeneral"/>
              </a:rPr>
              <a:t> is a multiple of 3 and 10≤</a:t>
            </a:r>
            <a:r>
              <a:rPr lang="en-US" i="1" dirty="0">
                <a:effectLst/>
                <a:latin typeface="STIXGeneral"/>
              </a:rPr>
              <a:t>𝑥</a:t>
            </a:r>
            <a:r>
              <a:rPr lang="en-US" dirty="0">
                <a:effectLst/>
                <a:latin typeface="STIXGeneral"/>
              </a:rPr>
              <a:t>&lt;100}</a:t>
            </a:r>
            <a:br>
              <a:rPr lang="en-US" dirty="0"/>
            </a:br>
            <a:r>
              <a:rPr lang="en-US" dirty="0"/>
              <a:t>Set comprehension in Python: 	{ x for x in range(10, 100) if x % 3 == 0 }</a:t>
            </a:r>
          </a:p>
          <a:p>
            <a:pPr>
              <a:buFont typeface="+mj-lt"/>
              <a:buAutoNum type="arabicPeriod"/>
            </a:pPr>
            <a:r>
              <a:rPr lang="en-US" dirty="0"/>
              <a:t>The set of all words in a list that contain the letter "e":</a:t>
            </a:r>
          </a:p>
          <a:p>
            <a:pPr lvl="1">
              <a:buFont typeface="+mj-lt"/>
              <a:buAutoNum type="arabicPeriod"/>
            </a:pPr>
            <a:r>
              <a:rPr lang="en-US" dirty="0"/>
              <a:t>Set builder notation: 		</a:t>
            </a:r>
            <a:r>
              <a:rPr lang="en-US" dirty="0">
                <a:effectLst/>
                <a:latin typeface="STIXGeneral"/>
              </a:rPr>
              <a:t>{</a:t>
            </a:r>
            <a:r>
              <a:rPr lang="en-US" i="1" dirty="0">
                <a:effectLst/>
                <a:latin typeface="STIXGeneral"/>
              </a:rPr>
              <a:t>𝑤</a:t>
            </a:r>
            <a:r>
              <a:rPr lang="en-US" dirty="0">
                <a:effectLst/>
                <a:latin typeface="STIXGeneral"/>
              </a:rPr>
              <a:t>:</a:t>
            </a:r>
            <a:r>
              <a:rPr lang="en-US" i="1" dirty="0">
                <a:effectLst/>
                <a:latin typeface="STIXGeneral"/>
              </a:rPr>
              <a:t>𝑤</a:t>
            </a:r>
            <a:r>
              <a:rPr lang="en-US" dirty="0">
                <a:effectLst/>
                <a:latin typeface="STIXGeneral"/>
              </a:rPr>
              <a:t> is a word in the list and "e" is in </a:t>
            </a:r>
            <a:r>
              <a:rPr lang="en-US" i="1" dirty="0">
                <a:effectLst/>
                <a:latin typeface="STIXGeneral"/>
              </a:rPr>
              <a:t>𝑤</a:t>
            </a:r>
            <a:r>
              <a:rPr lang="en-US" dirty="0">
                <a:effectLst/>
                <a:latin typeface="STIXGeneral"/>
              </a:rPr>
              <a:t>}</a:t>
            </a:r>
            <a:br>
              <a:rPr lang="en-US" dirty="0"/>
            </a:br>
            <a:r>
              <a:rPr lang="en-US" dirty="0"/>
              <a:t>Set comprehension in Python: 	{ w for w in </a:t>
            </a:r>
            <a:r>
              <a:rPr lang="en-US" dirty="0" err="1"/>
              <a:t>lst</a:t>
            </a:r>
            <a:r>
              <a:rPr lang="en-US" dirty="0"/>
              <a:t> if "e" in w }</a:t>
            </a:r>
          </a:p>
          <a:p>
            <a:pPr>
              <a:buFont typeface="+mj-lt"/>
              <a:buAutoNum type="arabicPeriod"/>
            </a:pPr>
            <a:r>
              <a:rPr lang="en-US" dirty="0"/>
              <a:t>The set of all words in a list that start with the letter "a":</a:t>
            </a:r>
          </a:p>
          <a:p>
            <a:pPr lvl="1">
              <a:buFont typeface="+mj-lt"/>
              <a:buAutoNum type="arabicPeriod"/>
            </a:pPr>
            <a:r>
              <a:rPr lang="en-US" dirty="0"/>
              <a:t>Set builder notation: 		</a:t>
            </a:r>
            <a:r>
              <a:rPr lang="en-US" dirty="0">
                <a:effectLst/>
                <a:latin typeface="STIXGeneral"/>
              </a:rPr>
              <a:t>{</a:t>
            </a:r>
            <a:r>
              <a:rPr lang="en-US" i="1" dirty="0">
                <a:effectLst/>
                <a:latin typeface="STIXGeneral"/>
              </a:rPr>
              <a:t>𝑤</a:t>
            </a:r>
            <a:r>
              <a:rPr lang="en-US" dirty="0">
                <a:effectLst/>
                <a:latin typeface="STIXGeneral"/>
              </a:rPr>
              <a:t>:</a:t>
            </a:r>
            <a:r>
              <a:rPr lang="en-US" i="1" dirty="0">
                <a:effectLst/>
                <a:latin typeface="STIXGeneral"/>
              </a:rPr>
              <a:t>𝑤</a:t>
            </a:r>
            <a:r>
              <a:rPr lang="en-US" dirty="0">
                <a:effectLst/>
                <a:latin typeface="STIXGeneral"/>
              </a:rPr>
              <a:t> is a word in the list and </a:t>
            </a:r>
            <a:r>
              <a:rPr lang="en-US" i="1" dirty="0">
                <a:effectLst/>
                <a:latin typeface="STIXGeneral"/>
              </a:rPr>
              <a:t>𝑤</a:t>
            </a:r>
            <a:r>
              <a:rPr lang="en-US" dirty="0">
                <a:effectLst/>
                <a:latin typeface="STIXGeneral"/>
              </a:rPr>
              <a:t> starts with "a"}</a:t>
            </a:r>
            <a:br>
              <a:rPr lang="en-US" dirty="0"/>
            </a:br>
            <a:r>
              <a:rPr lang="en-US" dirty="0"/>
              <a:t>Set comprehension in Python: 	{ w for w in </a:t>
            </a:r>
            <a:r>
              <a:rPr lang="en-US" dirty="0" err="1"/>
              <a:t>lst</a:t>
            </a:r>
            <a:r>
              <a:rPr lang="en-US" dirty="0"/>
              <a:t> if </a:t>
            </a:r>
            <a:r>
              <a:rPr lang="en-US" dirty="0" err="1"/>
              <a:t>w.startswith</a:t>
            </a:r>
            <a:r>
              <a:rPr lang="en-US" dirty="0"/>
              <a:t>("a") }</a:t>
            </a:r>
          </a:p>
          <a:p>
            <a:endParaRPr lang="en-US" dirty="0"/>
          </a:p>
        </p:txBody>
      </p:sp>
    </p:spTree>
    <p:extLst>
      <p:ext uri="{BB962C8B-B14F-4D97-AF65-F5344CB8AC3E}">
        <p14:creationId xmlns:p14="http://schemas.microsoft.com/office/powerpoint/2010/main" val="372765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717-7BD1-63F7-BA19-82FF98DD371F}"/>
              </a:ext>
            </a:extLst>
          </p:cNvPr>
          <p:cNvSpPr>
            <a:spLocks noGrp="1"/>
          </p:cNvSpPr>
          <p:nvPr>
            <p:ph type="title"/>
          </p:nvPr>
        </p:nvSpPr>
        <p:spPr/>
        <p:txBody>
          <a:bodyPr>
            <a:normAutofit/>
          </a:bodyPr>
          <a:lstStyle/>
          <a:p>
            <a:r>
              <a:rPr lang="en-US" b="1" dirty="0"/>
              <a:t>Using Python Comprehensions to solve problems</a:t>
            </a:r>
            <a:endParaRPr lang="en-US" dirty="0"/>
          </a:p>
        </p:txBody>
      </p:sp>
      <p:sp>
        <p:nvSpPr>
          <p:cNvPr id="3" name="Content Placeholder 2">
            <a:extLst>
              <a:ext uri="{FF2B5EF4-FFF2-40B4-BE49-F238E27FC236}">
                <a16:creationId xmlns:a16="http://schemas.microsoft.com/office/drawing/2014/main" id="{DFB2AC5F-2197-48C9-1DD7-3BE05F3445D3}"/>
              </a:ext>
            </a:extLst>
          </p:cNvPr>
          <p:cNvSpPr>
            <a:spLocks noGrp="1"/>
          </p:cNvSpPr>
          <p:nvPr>
            <p:ph idx="1"/>
          </p:nvPr>
        </p:nvSpPr>
        <p:spPr/>
        <p:txBody>
          <a:bodyPr/>
          <a:lstStyle/>
          <a:p>
            <a:r>
              <a:rPr lang="en-US" dirty="0"/>
              <a:t>Cartesian product: Given two lists, create a new list that contains all possible pairs of elements from the two lists.</a:t>
            </a:r>
          </a:p>
          <a:p>
            <a:r>
              <a:rPr lang="en-US" dirty="0"/>
              <a:t> list1 = [1, 2, 3]</a:t>
            </a:r>
            <a:br>
              <a:rPr lang="en-US" dirty="0"/>
            </a:br>
            <a:r>
              <a:rPr lang="en-US" dirty="0"/>
              <a:t> list2 = ['a', 'b', 'c']</a:t>
            </a:r>
            <a:br>
              <a:rPr lang="en-US" dirty="0"/>
            </a:br>
            <a:r>
              <a:rPr lang="en-US" dirty="0"/>
              <a:t> pairs = [(x, y) for x in list1 for y in list2]</a:t>
            </a:r>
          </a:p>
        </p:txBody>
      </p:sp>
    </p:spTree>
    <p:extLst>
      <p:ext uri="{BB962C8B-B14F-4D97-AF65-F5344CB8AC3E}">
        <p14:creationId xmlns:p14="http://schemas.microsoft.com/office/powerpoint/2010/main" val="6412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870B-9EBB-7861-3F57-7754E490C2DD}"/>
              </a:ext>
            </a:extLst>
          </p:cNvPr>
          <p:cNvSpPr>
            <a:spLocks noGrp="1"/>
          </p:cNvSpPr>
          <p:nvPr>
            <p:ph type="title"/>
          </p:nvPr>
        </p:nvSpPr>
        <p:spPr/>
        <p:txBody>
          <a:bodyPr/>
          <a:lstStyle/>
          <a:p>
            <a:r>
              <a:rPr lang="en-US" b="1" dirty="0"/>
              <a:t>Using Python Comprehensions to solve problems</a:t>
            </a:r>
            <a:endParaRPr lang="en-US" dirty="0"/>
          </a:p>
        </p:txBody>
      </p:sp>
      <p:sp>
        <p:nvSpPr>
          <p:cNvPr id="3" name="Content Placeholder 2">
            <a:extLst>
              <a:ext uri="{FF2B5EF4-FFF2-40B4-BE49-F238E27FC236}">
                <a16:creationId xmlns:a16="http://schemas.microsoft.com/office/drawing/2014/main" id="{2384D4C7-4FA2-A28A-890E-FF6FA8483024}"/>
              </a:ext>
            </a:extLst>
          </p:cNvPr>
          <p:cNvSpPr>
            <a:spLocks noGrp="1"/>
          </p:cNvSpPr>
          <p:nvPr>
            <p:ph idx="1"/>
          </p:nvPr>
        </p:nvSpPr>
        <p:spPr/>
        <p:txBody>
          <a:bodyPr/>
          <a:lstStyle/>
          <a:p>
            <a:r>
              <a:rPr lang="en-US" dirty="0"/>
              <a:t>Set intersection: Given two sets, create a new set that contains only the elements that are present in both sets.</a:t>
            </a:r>
          </a:p>
          <a:p>
            <a:r>
              <a:rPr lang="en-US" dirty="0"/>
              <a:t> set1 = {1, 2, 3, 4, 5}</a:t>
            </a:r>
            <a:br>
              <a:rPr lang="en-US" dirty="0"/>
            </a:br>
            <a:r>
              <a:rPr lang="en-US" dirty="0"/>
              <a:t> set2 = {4, 5, 6, 7, 8}</a:t>
            </a:r>
            <a:br>
              <a:rPr lang="en-US" dirty="0"/>
            </a:br>
            <a:r>
              <a:rPr lang="en-US" dirty="0"/>
              <a:t> intersection = {x for x in set1 if x in set2}</a:t>
            </a:r>
          </a:p>
        </p:txBody>
      </p:sp>
    </p:spTree>
    <p:extLst>
      <p:ext uri="{BB962C8B-B14F-4D97-AF65-F5344CB8AC3E}">
        <p14:creationId xmlns:p14="http://schemas.microsoft.com/office/powerpoint/2010/main" val="245378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BD5F-192C-5675-3058-E970133647BE}"/>
              </a:ext>
            </a:extLst>
          </p:cNvPr>
          <p:cNvSpPr>
            <a:spLocks noGrp="1"/>
          </p:cNvSpPr>
          <p:nvPr>
            <p:ph type="title"/>
          </p:nvPr>
        </p:nvSpPr>
        <p:spPr/>
        <p:txBody>
          <a:bodyPr/>
          <a:lstStyle/>
          <a:p>
            <a:r>
              <a:rPr lang="en-US" b="1" dirty="0"/>
              <a:t>Using Python Comprehensions to solve problems</a:t>
            </a:r>
            <a:endParaRPr lang="en-US" dirty="0"/>
          </a:p>
        </p:txBody>
      </p:sp>
      <p:sp>
        <p:nvSpPr>
          <p:cNvPr id="3" name="Content Placeholder 2">
            <a:extLst>
              <a:ext uri="{FF2B5EF4-FFF2-40B4-BE49-F238E27FC236}">
                <a16:creationId xmlns:a16="http://schemas.microsoft.com/office/drawing/2014/main" id="{7501D582-6768-687B-9EEE-B54035DB4486}"/>
              </a:ext>
            </a:extLst>
          </p:cNvPr>
          <p:cNvSpPr>
            <a:spLocks noGrp="1"/>
          </p:cNvSpPr>
          <p:nvPr>
            <p:ph idx="1"/>
          </p:nvPr>
        </p:nvSpPr>
        <p:spPr/>
        <p:txBody>
          <a:bodyPr/>
          <a:lstStyle/>
          <a:p>
            <a:r>
              <a:rPr lang="en-US" dirty="0"/>
              <a:t>Set difference: Given two sets, create a new set that contains only the elements that are present in one set but not the other.</a:t>
            </a:r>
          </a:p>
          <a:p>
            <a:r>
              <a:rPr lang="en-US" dirty="0"/>
              <a:t> set1 = {1, 2, 3, 4, 5}</a:t>
            </a:r>
            <a:br>
              <a:rPr lang="en-US" dirty="0"/>
            </a:br>
            <a:r>
              <a:rPr lang="en-US" dirty="0"/>
              <a:t> set2 = {4, 5, 6, 7, 8}</a:t>
            </a:r>
            <a:br>
              <a:rPr lang="en-US" dirty="0"/>
            </a:br>
            <a:r>
              <a:rPr lang="en-US" dirty="0"/>
              <a:t> difference = {x for x in set1 if x not in set2}</a:t>
            </a:r>
          </a:p>
        </p:txBody>
      </p:sp>
    </p:spTree>
    <p:extLst>
      <p:ext uri="{BB962C8B-B14F-4D97-AF65-F5344CB8AC3E}">
        <p14:creationId xmlns:p14="http://schemas.microsoft.com/office/powerpoint/2010/main" val="293713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BD1-6832-6A9D-286D-461C09A3CA54}"/>
              </a:ext>
            </a:extLst>
          </p:cNvPr>
          <p:cNvSpPr>
            <a:spLocks noGrp="1"/>
          </p:cNvSpPr>
          <p:nvPr>
            <p:ph type="title"/>
          </p:nvPr>
        </p:nvSpPr>
        <p:spPr/>
        <p:txBody>
          <a:bodyPr/>
          <a:lstStyle/>
          <a:p>
            <a:r>
              <a:rPr lang="en-US" b="1" dirty="0"/>
              <a:t>Using Python Comprehensions to solve problems</a:t>
            </a:r>
            <a:endParaRPr lang="en-US" dirty="0"/>
          </a:p>
        </p:txBody>
      </p:sp>
      <p:sp>
        <p:nvSpPr>
          <p:cNvPr id="3" name="Content Placeholder 2">
            <a:extLst>
              <a:ext uri="{FF2B5EF4-FFF2-40B4-BE49-F238E27FC236}">
                <a16:creationId xmlns:a16="http://schemas.microsoft.com/office/drawing/2014/main" id="{A158B057-CE75-72EC-9FD6-0CEEC6019AB0}"/>
              </a:ext>
            </a:extLst>
          </p:cNvPr>
          <p:cNvSpPr>
            <a:spLocks noGrp="1"/>
          </p:cNvSpPr>
          <p:nvPr>
            <p:ph idx="1"/>
          </p:nvPr>
        </p:nvSpPr>
        <p:spPr/>
        <p:txBody>
          <a:bodyPr/>
          <a:lstStyle/>
          <a:p>
            <a:r>
              <a:rPr lang="en-US" dirty="0"/>
              <a:t>Filtering: Given a list of numbers, create a new list that contains only numbers divisible by 9.</a:t>
            </a:r>
          </a:p>
          <a:p>
            <a:r>
              <a:rPr lang="en-US" dirty="0"/>
              <a:t> numbers </a:t>
            </a:r>
            <a:r>
              <a:rPr lang="en-US"/>
              <a:t>= [	5071, 	8625, 	3984, 	2573, 	5086</a:t>
            </a:r>
            <a:r>
              <a:rPr lang="en-US" dirty="0"/>
              <a:t>, 978</a:t>
            </a:r>
            <a:r>
              <a:rPr lang="en-US"/>
              <a:t>, 	2935</a:t>
            </a:r>
            <a:r>
              <a:rPr lang="en-US" dirty="0"/>
              <a:t>, </a:t>
            </a:r>
            <a:br>
              <a:rPr lang="en-US" dirty="0"/>
            </a:br>
            <a:r>
              <a:rPr lang="en-US" dirty="0"/>
              <a:t>            </a:t>
            </a:r>
            <a:r>
              <a:rPr lang="en-US"/>
              <a:t>		5257</a:t>
            </a:r>
            <a:r>
              <a:rPr lang="en-US" dirty="0"/>
              <a:t>, 8455</a:t>
            </a:r>
            <a:r>
              <a:rPr lang="en-US"/>
              <a:t>, 	1116, 	5610, 	4077</a:t>
            </a:r>
            <a:r>
              <a:rPr lang="en-US" dirty="0"/>
              <a:t>, 2097</a:t>
            </a:r>
            <a:r>
              <a:rPr lang="en-US"/>
              <a:t>, 	7116</a:t>
            </a:r>
            <a:r>
              <a:rPr lang="en-US" dirty="0"/>
              <a:t>, </a:t>
            </a:r>
            <a:br>
              <a:rPr lang="en-US" dirty="0"/>
            </a:br>
            <a:r>
              <a:rPr lang="en-US"/>
              <a:t>            		821, 	5342, 	2813, 	794, 	5323</a:t>
            </a:r>
            <a:r>
              <a:rPr lang="en-US" dirty="0"/>
              <a:t>, 6228</a:t>
            </a:r>
            <a:r>
              <a:rPr lang="en-US"/>
              <a:t>, 	843</a:t>
            </a:r>
            <a:r>
              <a:rPr lang="en-US" dirty="0"/>
              <a:t>]</a:t>
            </a:r>
            <a:br>
              <a:rPr lang="en-US" dirty="0"/>
            </a:br>
            <a:r>
              <a:rPr lang="en-US" dirty="0"/>
              <a:t> divisible_by_9 = [x for x in numbers if not x % 9]</a:t>
            </a:r>
          </a:p>
        </p:txBody>
      </p:sp>
    </p:spTree>
    <p:extLst>
      <p:ext uri="{BB962C8B-B14F-4D97-AF65-F5344CB8AC3E}">
        <p14:creationId xmlns:p14="http://schemas.microsoft.com/office/powerpoint/2010/main" val="2370287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4188</TotalTime>
  <Words>794</Words>
  <Application>Microsoft Macintosh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STIXGeneral</vt:lpstr>
      <vt:lpstr>STIXNonUnicode</vt:lpstr>
      <vt:lpstr>STIXVariants</vt:lpstr>
      <vt:lpstr>Office Theme</vt:lpstr>
      <vt:lpstr>CSE 280  Discrete Mathematics</vt:lpstr>
      <vt:lpstr>Instructions</vt:lpstr>
      <vt:lpstr>Notations</vt:lpstr>
      <vt:lpstr>Python</vt:lpstr>
      <vt:lpstr>Examples</vt:lpstr>
      <vt:lpstr>Using Python Comprehensions to solve problems</vt:lpstr>
      <vt:lpstr>Using Python Comprehensions to solve problems</vt:lpstr>
      <vt:lpstr>Using Python Comprehensions to solve problems</vt:lpstr>
      <vt:lpstr>Using Python Comprehensions to solve problems</vt:lpstr>
      <vt:lpstr>Using Python Comprehensions to solve problems</vt:lpstr>
      <vt:lpstr>Power 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2023-09-22T21:37:17Z</dcterms:created>
  <dcterms:modified xsi:type="dcterms:W3CDTF">2023-09-29T14:39:15Z</dcterms:modified>
</cp:coreProperties>
</file>