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460" r:id="rId3"/>
    <p:sldId id="461" r:id="rId4"/>
    <p:sldId id="462" r:id="rId5"/>
    <p:sldId id="393" r:id="rId6"/>
    <p:sldId id="291" r:id="rId7"/>
    <p:sldId id="261" r:id="rId8"/>
    <p:sldId id="264" r:id="rId9"/>
    <p:sldId id="271" r:id="rId10"/>
    <p:sldId id="464" r:id="rId11"/>
    <p:sldId id="463" r:id="rId12"/>
    <p:sldId id="466" r:id="rId13"/>
    <p:sldId id="465" r:id="rId14"/>
    <p:sldId id="314" r:id="rId15"/>
    <p:sldId id="266" r:id="rId16"/>
    <p:sldId id="467" r:id="rId17"/>
    <p:sldId id="468" r:id="rId18"/>
    <p:sldId id="469" r:id="rId19"/>
    <p:sldId id="470" r:id="rId20"/>
    <p:sldId id="272" r:id="rId21"/>
    <p:sldId id="273" r:id="rId22"/>
    <p:sldId id="274" r:id="rId23"/>
    <p:sldId id="275" r:id="rId24"/>
    <p:sldId id="276" r:id="rId25"/>
    <p:sldId id="262" r:id="rId26"/>
    <p:sldId id="4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37706D-AAE6-D748-8774-F1F098F83520}" v="21" dt="2023-09-11T14:37:44.5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1" autoAdjust="0"/>
    <p:restoredTop sz="94837"/>
  </p:normalViewPr>
  <p:slideViewPr>
    <p:cSldViewPr snapToGrid="0">
      <p:cViewPr varScale="1">
        <p:scale>
          <a:sx n="80" d="100"/>
          <a:sy n="80" d="100"/>
        </p:scale>
        <p:origin x="3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B537706D-AAE6-D748-8774-F1F098F83520}"/>
    <pc:docChg chg="undo custSel addSld delSld modSld sldOrd">
      <pc:chgData name="Clements, William" userId="cbdb0636-a496-422a-8d40-98c53d494d26" providerId="ADAL" clId="{B537706D-AAE6-D748-8774-F1F098F83520}" dt="2023-09-11T14:37:46.142" v="811" actId="1076"/>
      <pc:docMkLst>
        <pc:docMk/>
      </pc:docMkLst>
      <pc:sldChg chg="addSp delSp modSp mod chgLayout">
        <pc:chgData name="Clements, William" userId="cbdb0636-a496-422a-8d40-98c53d494d26" providerId="ADAL" clId="{B537706D-AAE6-D748-8774-F1F098F83520}" dt="2023-09-07T21:31:29.561" v="39" actId="20577"/>
        <pc:sldMkLst>
          <pc:docMk/>
          <pc:sldMk cId="840165528" sldId="256"/>
        </pc:sldMkLst>
        <pc:spChg chg="mod ord">
          <ac:chgData name="Clements, William" userId="cbdb0636-a496-422a-8d40-98c53d494d26" providerId="ADAL" clId="{B537706D-AAE6-D748-8774-F1F098F83520}" dt="2023-09-07T21:31:19.415" v="2" actId="27636"/>
          <ac:spMkLst>
            <pc:docMk/>
            <pc:sldMk cId="840165528" sldId="256"/>
            <ac:spMk id="2" creationId="{5D46307E-A2B8-4462-8299-D11DDF3E97CF}"/>
          </ac:spMkLst>
        </pc:spChg>
        <pc:spChg chg="add mod ord">
          <ac:chgData name="Clements, William" userId="cbdb0636-a496-422a-8d40-98c53d494d26" providerId="ADAL" clId="{B537706D-AAE6-D748-8774-F1F098F83520}" dt="2023-09-07T21:31:29.561" v="39" actId="20577"/>
          <ac:spMkLst>
            <pc:docMk/>
            <pc:sldMk cId="840165528" sldId="256"/>
            <ac:spMk id="3" creationId="{A87C1962-9B2A-772B-49DD-F8C1BBED3367}"/>
          </ac:spMkLst>
        </pc:spChg>
        <pc:picChg chg="del">
          <ac:chgData name="Clements, William" userId="cbdb0636-a496-422a-8d40-98c53d494d26" providerId="ADAL" clId="{B537706D-AAE6-D748-8774-F1F098F83520}" dt="2023-09-07T21:31:09.516" v="0" actId="478"/>
          <ac:picMkLst>
            <pc:docMk/>
            <pc:sldMk cId="840165528" sldId="256"/>
            <ac:picMk id="5" creationId="{94A9D1F7-A171-B18A-9E3F-8C79025C80F1}"/>
          </ac:picMkLst>
        </pc:picChg>
      </pc:sldChg>
      <pc:sldChg chg="del">
        <pc:chgData name="Clements, William" userId="cbdb0636-a496-422a-8d40-98c53d494d26" providerId="ADAL" clId="{B537706D-AAE6-D748-8774-F1F098F83520}" dt="2023-09-07T22:31:43.104" v="774" actId="2696"/>
        <pc:sldMkLst>
          <pc:docMk/>
          <pc:sldMk cId="3749234364" sldId="257"/>
        </pc:sldMkLst>
      </pc:sldChg>
      <pc:sldChg chg="del">
        <pc:chgData name="Clements, William" userId="cbdb0636-a496-422a-8d40-98c53d494d26" providerId="ADAL" clId="{B537706D-AAE6-D748-8774-F1F098F83520}" dt="2023-09-07T22:31:43.104" v="774" actId="2696"/>
        <pc:sldMkLst>
          <pc:docMk/>
          <pc:sldMk cId="634591183" sldId="258"/>
        </pc:sldMkLst>
      </pc:sldChg>
      <pc:sldChg chg="del">
        <pc:chgData name="Clements, William" userId="cbdb0636-a496-422a-8d40-98c53d494d26" providerId="ADAL" clId="{B537706D-AAE6-D748-8774-F1F098F83520}" dt="2023-09-07T21:33:13.543" v="43" actId="2696"/>
        <pc:sldMkLst>
          <pc:docMk/>
          <pc:sldMk cId="2734254563" sldId="259"/>
        </pc:sldMkLst>
      </pc:sldChg>
      <pc:sldChg chg="del">
        <pc:chgData name="Clements, William" userId="cbdb0636-a496-422a-8d40-98c53d494d26" providerId="ADAL" clId="{B537706D-AAE6-D748-8774-F1F098F83520}" dt="2023-09-07T21:33:13.543" v="43" actId="2696"/>
        <pc:sldMkLst>
          <pc:docMk/>
          <pc:sldMk cId="589958030" sldId="260"/>
        </pc:sldMkLst>
      </pc:sldChg>
      <pc:sldChg chg="addSp modSp add del mod">
        <pc:chgData name="Clements, William" userId="cbdb0636-a496-422a-8d40-98c53d494d26" providerId="ADAL" clId="{B537706D-AAE6-D748-8774-F1F098F83520}" dt="2023-09-11T14:37:46.142" v="811" actId="1076"/>
        <pc:sldMkLst>
          <pc:docMk/>
          <pc:sldMk cId="1934704567" sldId="261"/>
        </pc:sldMkLst>
        <pc:spChg chg="mod">
          <ac:chgData name="Clements, William" userId="cbdb0636-a496-422a-8d40-98c53d494d26" providerId="ADAL" clId="{B537706D-AAE6-D748-8774-F1F098F83520}" dt="2023-09-11T14:36:59.789" v="807" actId="20577"/>
          <ac:spMkLst>
            <pc:docMk/>
            <pc:sldMk cId="1934704567" sldId="261"/>
            <ac:spMk id="2" creationId="{09A07E31-7CA1-4DD2-AC0F-93E82A1545A9}"/>
          </ac:spMkLst>
        </pc:spChg>
        <pc:picChg chg="mod">
          <ac:chgData name="Clements, William" userId="cbdb0636-a496-422a-8d40-98c53d494d26" providerId="ADAL" clId="{B537706D-AAE6-D748-8774-F1F098F83520}" dt="2023-09-11T14:37:46.142" v="811" actId="1076"/>
          <ac:picMkLst>
            <pc:docMk/>
            <pc:sldMk cId="1934704567" sldId="261"/>
            <ac:picMk id="17" creationId="{547AF610-787D-193A-7D24-80F0051D80E4}"/>
          </ac:picMkLst>
        </pc:picChg>
        <pc:picChg chg="add mod">
          <ac:chgData name="Clements, William" userId="cbdb0636-a496-422a-8d40-98c53d494d26" providerId="ADAL" clId="{B537706D-AAE6-D748-8774-F1F098F83520}" dt="2023-09-11T14:37:44.541" v="810" actId="1076"/>
          <ac:picMkLst>
            <pc:docMk/>
            <pc:sldMk cId="1934704567" sldId="261"/>
            <ac:picMk id="1026" creationId="{78995A69-AC68-1FF0-433F-E5566225F051}"/>
          </ac:picMkLst>
        </pc:picChg>
      </pc:sldChg>
      <pc:sldChg chg="delSp modSp mod delAnim">
        <pc:chgData name="Clements, William" userId="cbdb0636-a496-422a-8d40-98c53d494d26" providerId="ADAL" clId="{B537706D-AAE6-D748-8774-F1F098F83520}" dt="2023-09-07T21:32:40.926" v="42" actId="478"/>
        <pc:sldMkLst>
          <pc:docMk/>
          <pc:sldMk cId="828801980" sldId="262"/>
        </pc:sldMkLst>
        <pc:picChg chg="del mod">
          <ac:chgData name="Clements, William" userId="cbdb0636-a496-422a-8d40-98c53d494d26" providerId="ADAL" clId="{B537706D-AAE6-D748-8774-F1F098F83520}" dt="2023-09-07T21:32:40.926" v="42" actId="478"/>
          <ac:picMkLst>
            <pc:docMk/>
            <pc:sldMk cId="828801980" sldId="262"/>
            <ac:picMk id="5" creationId="{B86148A6-A3F9-B07C-A55E-210BD46AA2C2}"/>
          </ac:picMkLst>
        </pc:picChg>
      </pc:sldChg>
      <pc:sldChg chg="del">
        <pc:chgData name="Clements, William" userId="cbdb0636-a496-422a-8d40-98c53d494d26" providerId="ADAL" clId="{B537706D-AAE6-D748-8774-F1F098F83520}" dt="2023-09-07T21:33:13.543" v="43" actId="2696"/>
        <pc:sldMkLst>
          <pc:docMk/>
          <pc:sldMk cId="2554790993" sldId="263"/>
        </pc:sldMkLst>
      </pc:sldChg>
      <pc:sldChg chg="ord">
        <pc:chgData name="Clements, William" userId="cbdb0636-a496-422a-8d40-98c53d494d26" providerId="ADAL" clId="{B537706D-AAE6-D748-8774-F1F098F83520}" dt="2023-09-07T22:12:11.712" v="90" actId="20578"/>
        <pc:sldMkLst>
          <pc:docMk/>
          <pc:sldMk cId="1353215580" sldId="264"/>
        </pc:sldMkLst>
      </pc:sldChg>
      <pc:sldChg chg="add del">
        <pc:chgData name="Clements, William" userId="cbdb0636-a496-422a-8d40-98c53d494d26" providerId="ADAL" clId="{B537706D-AAE6-D748-8774-F1F098F83520}" dt="2023-09-07T22:18:11.698" v="264"/>
        <pc:sldMkLst>
          <pc:docMk/>
          <pc:sldMk cId="3863159678" sldId="266"/>
        </pc:sldMkLst>
      </pc:sldChg>
      <pc:sldChg chg="del">
        <pc:chgData name="Clements, William" userId="cbdb0636-a496-422a-8d40-98c53d494d26" providerId="ADAL" clId="{B537706D-AAE6-D748-8774-F1F098F83520}" dt="2023-09-07T21:33:13.543" v="43" actId="2696"/>
        <pc:sldMkLst>
          <pc:docMk/>
          <pc:sldMk cId="2908307727" sldId="267"/>
        </pc:sldMkLst>
      </pc:sldChg>
      <pc:sldChg chg="modSp add mod">
        <pc:chgData name="Clements, William" userId="cbdb0636-a496-422a-8d40-98c53d494d26" providerId="ADAL" clId="{B537706D-AAE6-D748-8774-F1F098F83520}" dt="2023-09-07T22:17:02.372" v="231" actId="20577"/>
        <pc:sldMkLst>
          <pc:docMk/>
          <pc:sldMk cId="2398705715" sldId="271"/>
        </pc:sldMkLst>
        <pc:spChg chg="mod">
          <ac:chgData name="Clements, William" userId="cbdb0636-a496-422a-8d40-98c53d494d26" providerId="ADAL" clId="{B537706D-AAE6-D748-8774-F1F098F83520}" dt="2023-09-07T22:17:02.372" v="231" actId="20577"/>
          <ac:spMkLst>
            <pc:docMk/>
            <pc:sldMk cId="2398705715" sldId="271"/>
            <ac:spMk id="7" creationId="{AF8DA012-8F8C-9A25-D2AB-BE052315C5F5}"/>
          </ac:spMkLst>
        </pc:spChg>
      </pc:sldChg>
      <pc:sldChg chg="modSp add mod">
        <pc:chgData name="Clements, William" userId="cbdb0636-a496-422a-8d40-98c53d494d26" providerId="ADAL" clId="{B537706D-AAE6-D748-8774-F1F098F83520}" dt="2023-09-07T22:25:50.769" v="604" actId="20577"/>
        <pc:sldMkLst>
          <pc:docMk/>
          <pc:sldMk cId="2030798153" sldId="272"/>
        </pc:sldMkLst>
        <pc:spChg chg="mod">
          <ac:chgData name="Clements, William" userId="cbdb0636-a496-422a-8d40-98c53d494d26" providerId="ADAL" clId="{B537706D-AAE6-D748-8774-F1F098F83520}" dt="2023-09-07T22:25:50.769" v="604" actId="20577"/>
          <ac:spMkLst>
            <pc:docMk/>
            <pc:sldMk cId="2030798153" sldId="272"/>
            <ac:spMk id="6" creationId="{F1D2A463-87D0-2EFA-32F4-921D586808EC}"/>
          </ac:spMkLst>
        </pc:spChg>
      </pc:sldChg>
      <pc:sldChg chg="add">
        <pc:chgData name="Clements, William" userId="cbdb0636-a496-422a-8d40-98c53d494d26" providerId="ADAL" clId="{B537706D-AAE6-D748-8774-F1F098F83520}" dt="2023-09-07T22:13:00.873" v="91"/>
        <pc:sldMkLst>
          <pc:docMk/>
          <pc:sldMk cId="2233884679" sldId="273"/>
        </pc:sldMkLst>
      </pc:sldChg>
      <pc:sldChg chg="modSp add mod">
        <pc:chgData name="Clements, William" userId="cbdb0636-a496-422a-8d40-98c53d494d26" providerId="ADAL" clId="{B537706D-AAE6-D748-8774-F1F098F83520}" dt="2023-09-07T22:27:19.660" v="646" actId="20577"/>
        <pc:sldMkLst>
          <pc:docMk/>
          <pc:sldMk cId="3350320722" sldId="274"/>
        </pc:sldMkLst>
        <pc:spChg chg="mod">
          <ac:chgData name="Clements, William" userId="cbdb0636-a496-422a-8d40-98c53d494d26" providerId="ADAL" clId="{B537706D-AAE6-D748-8774-F1F098F83520}" dt="2023-09-07T22:27:19.660" v="646" actId="20577"/>
          <ac:spMkLst>
            <pc:docMk/>
            <pc:sldMk cId="3350320722" sldId="274"/>
            <ac:spMk id="4" creationId="{A4A5D108-488A-5C99-4A5B-8353FD6A34E4}"/>
          </ac:spMkLst>
        </pc:spChg>
        <pc:spChg chg="mod">
          <ac:chgData name="Clements, William" userId="cbdb0636-a496-422a-8d40-98c53d494d26" providerId="ADAL" clId="{B537706D-AAE6-D748-8774-F1F098F83520}" dt="2023-09-07T22:27:05.229" v="606" actId="27636"/>
          <ac:spMkLst>
            <pc:docMk/>
            <pc:sldMk cId="3350320722" sldId="274"/>
            <ac:spMk id="6" creationId="{9EA7FAFD-66D9-BD45-E7BC-03B87B638EFD}"/>
          </ac:spMkLst>
        </pc:spChg>
      </pc:sldChg>
      <pc:sldChg chg="add">
        <pc:chgData name="Clements, William" userId="cbdb0636-a496-422a-8d40-98c53d494d26" providerId="ADAL" clId="{B537706D-AAE6-D748-8774-F1F098F83520}" dt="2023-09-07T22:13:00.873" v="91"/>
        <pc:sldMkLst>
          <pc:docMk/>
          <pc:sldMk cId="2432137865" sldId="275"/>
        </pc:sldMkLst>
      </pc:sldChg>
      <pc:sldChg chg="add">
        <pc:chgData name="Clements, William" userId="cbdb0636-a496-422a-8d40-98c53d494d26" providerId="ADAL" clId="{B537706D-AAE6-D748-8774-F1F098F83520}" dt="2023-09-07T22:13:00.873" v="91"/>
        <pc:sldMkLst>
          <pc:docMk/>
          <pc:sldMk cId="3237310507" sldId="276"/>
        </pc:sldMkLst>
      </pc:sldChg>
      <pc:sldChg chg="del">
        <pc:chgData name="Clements, William" userId="cbdb0636-a496-422a-8d40-98c53d494d26" providerId="ADAL" clId="{B537706D-AAE6-D748-8774-F1F098F83520}" dt="2023-09-07T21:33:13.543" v="43" actId="2696"/>
        <pc:sldMkLst>
          <pc:docMk/>
          <pc:sldMk cId="667664662" sldId="281"/>
        </pc:sldMkLst>
      </pc:sldChg>
      <pc:sldChg chg="del">
        <pc:chgData name="Clements, William" userId="cbdb0636-a496-422a-8d40-98c53d494d26" providerId="ADAL" clId="{B537706D-AAE6-D748-8774-F1F098F83520}" dt="2023-09-07T21:33:13.543" v="43" actId="2696"/>
        <pc:sldMkLst>
          <pc:docMk/>
          <pc:sldMk cId="1608723466" sldId="282"/>
        </pc:sldMkLst>
      </pc:sldChg>
      <pc:sldChg chg="del">
        <pc:chgData name="Clements, William" userId="cbdb0636-a496-422a-8d40-98c53d494d26" providerId="ADAL" clId="{B537706D-AAE6-D748-8774-F1F098F83520}" dt="2023-09-07T21:33:13.543" v="43" actId="2696"/>
        <pc:sldMkLst>
          <pc:docMk/>
          <pc:sldMk cId="681799432" sldId="283"/>
        </pc:sldMkLst>
      </pc:sldChg>
      <pc:sldChg chg="del">
        <pc:chgData name="Clements, William" userId="cbdb0636-a496-422a-8d40-98c53d494d26" providerId="ADAL" clId="{B537706D-AAE6-D748-8774-F1F098F83520}" dt="2023-09-07T21:33:13.543" v="43" actId="2696"/>
        <pc:sldMkLst>
          <pc:docMk/>
          <pc:sldMk cId="2440786728" sldId="285"/>
        </pc:sldMkLst>
      </pc:sldChg>
      <pc:sldChg chg="del">
        <pc:chgData name="Clements, William" userId="cbdb0636-a496-422a-8d40-98c53d494d26" providerId="ADAL" clId="{B537706D-AAE6-D748-8774-F1F098F83520}" dt="2023-09-07T21:33:13.543" v="43" actId="2696"/>
        <pc:sldMkLst>
          <pc:docMk/>
          <pc:sldMk cId="3540741526" sldId="286"/>
        </pc:sldMkLst>
      </pc:sldChg>
      <pc:sldChg chg="del">
        <pc:chgData name="Clements, William" userId="cbdb0636-a496-422a-8d40-98c53d494d26" providerId="ADAL" clId="{B537706D-AAE6-D748-8774-F1F098F83520}" dt="2023-09-07T21:33:13.543" v="43" actId="2696"/>
        <pc:sldMkLst>
          <pc:docMk/>
          <pc:sldMk cId="3418562893" sldId="287"/>
        </pc:sldMkLst>
      </pc:sldChg>
      <pc:sldChg chg="del">
        <pc:chgData name="Clements, William" userId="cbdb0636-a496-422a-8d40-98c53d494d26" providerId="ADAL" clId="{B537706D-AAE6-D748-8774-F1F098F83520}" dt="2023-09-07T21:33:13.543" v="43" actId="2696"/>
        <pc:sldMkLst>
          <pc:docMk/>
          <pc:sldMk cId="656584175" sldId="289"/>
        </pc:sldMkLst>
      </pc:sldChg>
      <pc:sldChg chg="del">
        <pc:chgData name="Clements, William" userId="cbdb0636-a496-422a-8d40-98c53d494d26" providerId="ADAL" clId="{B537706D-AAE6-D748-8774-F1F098F83520}" dt="2023-09-07T21:33:13.543" v="43" actId="2696"/>
        <pc:sldMkLst>
          <pc:docMk/>
          <pc:sldMk cId="2656792770" sldId="290"/>
        </pc:sldMkLst>
      </pc:sldChg>
      <pc:sldChg chg="add ord">
        <pc:chgData name="Clements, William" userId="cbdb0636-a496-422a-8d40-98c53d494d26" providerId="ADAL" clId="{B537706D-AAE6-D748-8774-F1F098F83520}" dt="2023-09-07T22:12:01.015" v="88" actId="20578"/>
        <pc:sldMkLst>
          <pc:docMk/>
          <pc:sldMk cId="7141563" sldId="291"/>
        </pc:sldMkLst>
      </pc:sldChg>
      <pc:sldChg chg="del">
        <pc:chgData name="Clements, William" userId="cbdb0636-a496-422a-8d40-98c53d494d26" providerId="ADAL" clId="{B537706D-AAE6-D748-8774-F1F098F83520}" dt="2023-09-07T21:33:13.543" v="43" actId="2696"/>
        <pc:sldMkLst>
          <pc:docMk/>
          <pc:sldMk cId="1068886294" sldId="303"/>
        </pc:sldMkLst>
      </pc:sldChg>
      <pc:sldChg chg="del">
        <pc:chgData name="Clements, William" userId="cbdb0636-a496-422a-8d40-98c53d494d26" providerId="ADAL" clId="{B537706D-AAE6-D748-8774-F1F098F83520}" dt="2023-09-07T21:33:13.543" v="43" actId="2696"/>
        <pc:sldMkLst>
          <pc:docMk/>
          <pc:sldMk cId="3240691308" sldId="304"/>
        </pc:sldMkLst>
      </pc:sldChg>
      <pc:sldChg chg="del">
        <pc:chgData name="Clements, William" userId="cbdb0636-a496-422a-8d40-98c53d494d26" providerId="ADAL" clId="{B537706D-AAE6-D748-8774-F1F098F83520}" dt="2023-09-07T21:33:13.543" v="43" actId="2696"/>
        <pc:sldMkLst>
          <pc:docMk/>
          <pc:sldMk cId="123756739" sldId="308"/>
        </pc:sldMkLst>
      </pc:sldChg>
      <pc:sldChg chg="del">
        <pc:chgData name="Clements, William" userId="cbdb0636-a496-422a-8d40-98c53d494d26" providerId="ADAL" clId="{B537706D-AAE6-D748-8774-F1F098F83520}" dt="2023-09-07T21:33:13.543" v="43" actId="2696"/>
        <pc:sldMkLst>
          <pc:docMk/>
          <pc:sldMk cId="3429639671" sldId="309"/>
        </pc:sldMkLst>
      </pc:sldChg>
      <pc:sldChg chg="del">
        <pc:chgData name="Clements, William" userId="cbdb0636-a496-422a-8d40-98c53d494d26" providerId="ADAL" clId="{B537706D-AAE6-D748-8774-F1F098F83520}" dt="2023-09-07T21:33:13.543" v="43" actId="2696"/>
        <pc:sldMkLst>
          <pc:docMk/>
          <pc:sldMk cId="2686465120" sldId="310"/>
        </pc:sldMkLst>
      </pc:sldChg>
      <pc:sldChg chg="del">
        <pc:chgData name="Clements, William" userId="cbdb0636-a496-422a-8d40-98c53d494d26" providerId="ADAL" clId="{B537706D-AAE6-D748-8774-F1F098F83520}" dt="2023-09-07T21:33:13.543" v="43" actId="2696"/>
        <pc:sldMkLst>
          <pc:docMk/>
          <pc:sldMk cId="556972271" sldId="311"/>
        </pc:sldMkLst>
      </pc:sldChg>
      <pc:sldChg chg="del">
        <pc:chgData name="Clements, William" userId="cbdb0636-a496-422a-8d40-98c53d494d26" providerId="ADAL" clId="{B537706D-AAE6-D748-8774-F1F098F83520}" dt="2023-09-07T21:33:13.543" v="43" actId="2696"/>
        <pc:sldMkLst>
          <pc:docMk/>
          <pc:sldMk cId="1998964115" sldId="312"/>
        </pc:sldMkLst>
      </pc:sldChg>
      <pc:sldChg chg="del">
        <pc:chgData name="Clements, William" userId="cbdb0636-a496-422a-8d40-98c53d494d26" providerId="ADAL" clId="{B537706D-AAE6-D748-8774-F1F098F83520}" dt="2023-09-07T21:33:13.543" v="43" actId="2696"/>
        <pc:sldMkLst>
          <pc:docMk/>
          <pc:sldMk cId="2979046698" sldId="313"/>
        </pc:sldMkLst>
      </pc:sldChg>
      <pc:sldChg chg="del">
        <pc:chgData name="Clements, William" userId="cbdb0636-a496-422a-8d40-98c53d494d26" providerId="ADAL" clId="{B537706D-AAE6-D748-8774-F1F098F83520}" dt="2023-09-07T22:31:02.532" v="772" actId="2696"/>
        <pc:sldMkLst>
          <pc:docMk/>
          <pc:sldMk cId="1208802200" sldId="314"/>
        </pc:sldMkLst>
      </pc:sldChg>
      <pc:sldChg chg="add">
        <pc:chgData name="Clements, William" userId="cbdb0636-a496-422a-8d40-98c53d494d26" providerId="ADAL" clId="{B537706D-AAE6-D748-8774-F1F098F83520}" dt="2023-09-07T22:31:14.997" v="773"/>
        <pc:sldMkLst>
          <pc:docMk/>
          <pc:sldMk cId="3234647115" sldId="314"/>
        </pc:sldMkLst>
      </pc:sldChg>
      <pc:sldChg chg="del">
        <pc:chgData name="Clements, William" userId="cbdb0636-a496-422a-8d40-98c53d494d26" providerId="ADAL" clId="{B537706D-AAE6-D748-8774-F1F098F83520}" dt="2023-09-07T21:33:13.543" v="43" actId="2696"/>
        <pc:sldMkLst>
          <pc:docMk/>
          <pc:sldMk cId="2499259164" sldId="315"/>
        </pc:sldMkLst>
      </pc:sldChg>
      <pc:sldChg chg="del">
        <pc:chgData name="Clements, William" userId="cbdb0636-a496-422a-8d40-98c53d494d26" providerId="ADAL" clId="{B537706D-AAE6-D748-8774-F1F098F83520}" dt="2023-09-07T21:33:13.543" v="43" actId="2696"/>
        <pc:sldMkLst>
          <pc:docMk/>
          <pc:sldMk cId="1660435638" sldId="316"/>
        </pc:sldMkLst>
      </pc:sldChg>
      <pc:sldChg chg="add ord">
        <pc:chgData name="Clements, William" userId="cbdb0636-a496-422a-8d40-98c53d494d26" providerId="ADAL" clId="{B537706D-AAE6-D748-8774-F1F098F83520}" dt="2023-09-07T22:11:58.942" v="87" actId="20578"/>
        <pc:sldMkLst>
          <pc:docMk/>
          <pc:sldMk cId="1440146800" sldId="393"/>
        </pc:sldMkLst>
      </pc:sldChg>
      <pc:sldChg chg="add mod ord modShow">
        <pc:chgData name="Clements, William" userId="cbdb0636-a496-422a-8d40-98c53d494d26" providerId="ADAL" clId="{B537706D-AAE6-D748-8774-F1F098F83520}" dt="2023-09-11T14:30:49.814" v="775" actId="729"/>
        <pc:sldMkLst>
          <pc:docMk/>
          <pc:sldMk cId="2812743166" sldId="460"/>
        </pc:sldMkLst>
      </pc:sldChg>
      <pc:sldChg chg="modSp new mod">
        <pc:chgData name="Clements, William" userId="cbdb0636-a496-422a-8d40-98c53d494d26" providerId="ADAL" clId="{B537706D-AAE6-D748-8774-F1F098F83520}" dt="2023-09-07T22:10:42.742" v="68" actId="20577"/>
        <pc:sldMkLst>
          <pc:docMk/>
          <pc:sldMk cId="4034774886" sldId="461"/>
        </pc:sldMkLst>
        <pc:spChg chg="mod">
          <ac:chgData name="Clements, William" userId="cbdb0636-a496-422a-8d40-98c53d494d26" providerId="ADAL" clId="{B537706D-AAE6-D748-8774-F1F098F83520}" dt="2023-09-07T22:10:42.742" v="68" actId="20577"/>
          <ac:spMkLst>
            <pc:docMk/>
            <pc:sldMk cId="4034774886" sldId="461"/>
            <ac:spMk id="2" creationId="{DB465B05-9B39-7FE8-6240-AB79E71EF45A}"/>
          </ac:spMkLst>
        </pc:spChg>
        <pc:spChg chg="mod">
          <ac:chgData name="Clements, William" userId="cbdb0636-a496-422a-8d40-98c53d494d26" providerId="ADAL" clId="{B537706D-AAE6-D748-8774-F1F098F83520}" dt="2023-09-07T22:10:18.123" v="60" actId="15"/>
          <ac:spMkLst>
            <pc:docMk/>
            <pc:sldMk cId="4034774886" sldId="461"/>
            <ac:spMk id="3" creationId="{300ADA8E-1888-6E99-9698-C3EC7FA18A35}"/>
          </ac:spMkLst>
        </pc:spChg>
      </pc:sldChg>
      <pc:sldChg chg="modSp new mod">
        <pc:chgData name="Clements, William" userId="cbdb0636-a496-422a-8d40-98c53d494d26" providerId="ADAL" clId="{B537706D-AAE6-D748-8774-F1F098F83520}" dt="2023-09-11T14:31:49.704" v="776" actId="115"/>
        <pc:sldMkLst>
          <pc:docMk/>
          <pc:sldMk cId="1039195181" sldId="462"/>
        </pc:sldMkLst>
        <pc:spChg chg="mod">
          <ac:chgData name="Clements, William" userId="cbdb0636-a496-422a-8d40-98c53d494d26" providerId="ADAL" clId="{B537706D-AAE6-D748-8774-F1F098F83520}" dt="2023-09-07T22:10:38.073" v="65" actId="20577"/>
          <ac:spMkLst>
            <pc:docMk/>
            <pc:sldMk cId="1039195181" sldId="462"/>
            <ac:spMk id="2" creationId="{05AC657B-6E6B-F713-4EC0-9DE1D424FF98}"/>
          </ac:spMkLst>
        </pc:spChg>
        <pc:spChg chg="mod">
          <ac:chgData name="Clements, William" userId="cbdb0636-a496-422a-8d40-98c53d494d26" providerId="ADAL" clId="{B537706D-AAE6-D748-8774-F1F098F83520}" dt="2023-09-11T14:31:49.704" v="776" actId="115"/>
          <ac:spMkLst>
            <pc:docMk/>
            <pc:sldMk cId="1039195181" sldId="462"/>
            <ac:spMk id="3" creationId="{03E73D99-FB53-479B-D9F4-6473518B6AF3}"/>
          </ac:spMkLst>
        </pc:spChg>
      </pc:sldChg>
      <pc:sldChg chg="modSp new mod ord">
        <pc:chgData name="Clements, William" userId="cbdb0636-a496-422a-8d40-98c53d494d26" providerId="ADAL" clId="{B537706D-AAE6-D748-8774-F1F098F83520}" dt="2023-09-07T22:17:24.961" v="233" actId="20578"/>
        <pc:sldMkLst>
          <pc:docMk/>
          <pc:sldMk cId="2429486071" sldId="463"/>
        </pc:sldMkLst>
        <pc:spChg chg="mod">
          <ac:chgData name="Clements, William" userId="cbdb0636-a496-422a-8d40-98c53d494d26" providerId="ADAL" clId="{B537706D-AAE6-D748-8774-F1F098F83520}" dt="2023-09-07T22:14:25.995" v="103" actId="6549"/>
          <ac:spMkLst>
            <pc:docMk/>
            <pc:sldMk cId="2429486071" sldId="463"/>
            <ac:spMk id="2" creationId="{2553EEFE-34B1-E5CC-FEF8-60D36A926D10}"/>
          </ac:spMkLst>
        </pc:spChg>
        <pc:spChg chg="mod">
          <ac:chgData name="Clements, William" userId="cbdb0636-a496-422a-8d40-98c53d494d26" providerId="ADAL" clId="{B537706D-AAE6-D748-8774-F1F098F83520}" dt="2023-09-07T22:14:51.263" v="110" actId="15"/>
          <ac:spMkLst>
            <pc:docMk/>
            <pc:sldMk cId="2429486071" sldId="463"/>
            <ac:spMk id="3" creationId="{4DF08C22-5665-0B1B-7B7E-749812804B5D}"/>
          </ac:spMkLst>
        </pc:spChg>
      </pc:sldChg>
      <pc:sldChg chg="modSp new mod ord">
        <pc:chgData name="Clements, William" userId="cbdb0636-a496-422a-8d40-98c53d494d26" providerId="ADAL" clId="{B537706D-AAE6-D748-8774-F1F098F83520}" dt="2023-09-07T22:19:45.428" v="320" actId="6549"/>
        <pc:sldMkLst>
          <pc:docMk/>
          <pc:sldMk cId="3789352009" sldId="464"/>
        </pc:sldMkLst>
        <pc:spChg chg="mod">
          <ac:chgData name="Clements, William" userId="cbdb0636-a496-422a-8d40-98c53d494d26" providerId="ADAL" clId="{B537706D-AAE6-D748-8774-F1F098F83520}" dt="2023-09-07T22:17:34.629" v="262" actId="20577"/>
          <ac:spMkLst>
            <pc:docMk/>
            <pc:sldMk cId="3789352009" sldId="464"/>
            <ac:spMk id="2" creationId="{D1D7E0D4-ECD6-300C-555C-28B32CB0EC56}"/>
          </ac:spMkLst>
        </pc:spChg>
        <pc:spChg chg="mod">
          <ac:chgData name="Clements, William" userId="cbdb0636-a496-422a-8d40-98c53d494d26" providerId="ADAL" clId="{B537706D-AAE6-D748-8774-F1F098F83520}" dt="2023-09-07T22:19:45.428" v="320" actId="6549"/>
          <ac:spMkLst>
            <pc:docMk/>
            <pc:sldMk cId="3789352009" sldId="464"/>
            <ac:spMk id="3" creationId="{83A474EB-3B05-B091-ADB6-5F49784C1FF7}"/>
          </ac:spMkLst>
        </pc:spChg>
      </pc:sldChg>
      <pc:sldChg chg="modSp new mod">
        <pc:chgData name="Clements, William" userId="cbdb0636-a496-422a-8d40-98c53d494d26" providerId="ADAL" clId="{B537706D-AAE6-D748-8774-F1F098F83520}" dt="2023-09-07T22:18:22.351" v="277" actId="20577"/>
        <pc:sldMkLst>
          <pc:docMk/>
          <pc:sldMk cId="509899281" sldId="465"/>
        </pc:sldMkLst>
        <pc:spChg chg="mod">
          <ac:chgData name="Clements, William" userId="cbdb0636-a496-422a-8d40-98c53d494d26" providerId="ADAL" clId="{B537706D-AAE6-D748-8774-F1F098F83520}" dt="2023-09-07T22:18:22.351" v="277" actId="20577"/>
          <ac:spMkLst>
            <pc:docMk/>
            <pc:sldMk cId="509899281" sldId="465"/>
            <ac:spMk id="2" creationId="{BDFC469C-7B60-3974-6DBE-0AEF80F2C0C0}"/>
          </ac:spMkLst>
        </pc:spChg>
      </pc:sldChg>
      <pc:sldChg chg="add">
        <pc:chgData name="Clements, William" userId="cbdb0636-a496-422a-8d40-98c53d494d26" providerId="ADAL" clId="{B537706D-AAE6-D748-8774-F1F098F83520}" dt="2023-09-07T22:22:04.434" v="321"/>
        <pc:sldMkLst>
          <pc:docMk/>
          <pc:sldMk cId="3293985649" sldId="466"/>
        </pc:sldMkLst>
      </pc:sldChg>
      <pc:sldChg chg="add">
        <pc:chgData name="Clements, William" userId="cbdb0636-a496-422a-8d40-98c53d494d26" providerId="ADAL" clId="{B537706D-AAE6-D748-8774-F1F098F83520}" dt="2023-09-07T22:22:34.204" v="322"/>
        <pc:sldMkLst>
          <pc:docMk/>
          <pc:sldMk cId="684446189" sldId="467"/>
        </pc:sldMkLst>
      </pc:sldChg>
      <pc:sldChg chg="modSp new mod">
        <pc:chgData name="Clements, William" userId="cbdb0636-a496-422a-8d40-98c53d494d26" providerId="ADAL" clId="{B537706D-AAE6-D748-8774-F1F098F83520}" dt="2023-09-07T22:22:59.591" v="377" actId="20577"/>
        <pc:sldMkLst>
          <pc:docMk/>
          <pc:sldMk cId="2825848710" sldId="468"/>
        </pc:sldMkLst>
        <pc:spChg chg="mod">
          <ac:chgData name="Clements, William" userId="cbdb0636-a496-422a-8d40-98c53d494d26" providerId="ADAL" clId="{B537706D-AAE6-D748-8774-F1F098F83520}" dt="2023-09-07T22:22:49.432" v="342" actId="313"/>
          <ac:spMkLst>
            <pc:docMk/>
            <pc:sldMk cId="2825848710" sldId="468"/>
            <ac:spMk id="2" creationId="{FDBA2657-F760-DB94-6200-086E69CD5D5F}"/>
          </ac:spMkLst>
        </pc:spChg>
        <pc:spChg chg="mod">
          <ac:chgData name="Clements, William" userId="cbdb0636-a496-422a-8d40-98c53d494d26" providerId="ADAL" clId="{B537706D-AAE6-D748-8774-F1F098F83520}" dt="2023-09-07T22:22:59.591" v="377" actId="20577"/>
          <ac:spMkLst>
            <pc:docMk/>
            <pc:sldMk cId="2825848710" sldId="468"/>
            <ac:spMk id="3" creationId="{9F5168F8-5122-2825-C851-F8643FA52D42}"/>
          </ac:spMkLst>
        </pc:spChg>
      </pc:sldChg>
      <pc:sldChg chg="add">
        <pc:chgData name="Clements, William" userId="cbdb0636-a496-422a-8d40-98c53d494d26" providerId="ADAL" clId="{B537706D-AAE6-D748-8774-F1F098F83520}" dt="2023-09-07T22:23:39.714" v="391"/>
        <pc:sldMkLst>
          <pc:docMk/>
          <pc:sldMk cId="3408851432" sldId="469"/>
        </pc:sldMkLst>
      </pc:sldChg>
      <pc:sldChg chg="modSp new mod">
        <pc:chgData name="Clements, William" userId="cbdb0636-a496-422a-8d40-98c53d494d26" providerId="ADAL" clId="{B537706D-AAE6-D748-8774-F1F098F83520}" dt="2023-09-07T22:24:56.468" v="517" actId="20577"/>
        <pc:sldMkLst>
          <pc:docMk/>
          <pc:sldMk cId="3262797175" sldId="470"/>
        </pc:sldMkLst>
        <pc:spChg chg="mod">
          <ac:chgData name="Clements, William" userId="cbdb0636-a496-422a-8d40-98c53d494d26" providerId="ADAL" clId="{B537706D-AAE6-D748-8774-F1F098F83520}" dt="2023-09-07T22:23:58.078" v="394" actId="20577"/>
          <ac:spMkLst>
            <pc:docMk/>
            <pc:sldMk cId="3262797175" sldId="470"/>
            <ac:spMk id="2" creationId="{571CF981-BA6C-1E5A-7B81-678C0E338392}"/>
          </ac:spMkLst>
        </pc:spChg>
        <pc:spChg chg="mod">
          <ac:chgData name="Clements, William" userId="cbdb0636-a496-422a-8d40-98c53d494d26" providerId="ADAL" clId="{B537706D-AAE6-D748-8774-F1F098F83520}" dt="2023-09-07T22:24:56.468" v="517" actId="20577"/>
          <ac:spMkLst>
            <pc:docMk/>
            <pc:sldMk cId="3262797175" sldId="470"/>
            <ac:spMk id="3" creationId="{527639AD-C2E2-E4CB-4C31-A0F6258DB222}"/>
          </ac:spMkLst>
        </pc:spChg>
      </pc:sldChg>
      <pc:sldChg chg="modSp new mod">
        <pc:chgData name="Clements, William" userId="cbdb0636-a496-422a-8d40-98c53d494d26" providerId="ADAL" clId="{B537706D-AAE6-D748-8774-F1F098F83520}" dt="2023-09-07T22:30:32.416" v="771"/>
        <pc:sldMkLst>
          <pc:docMk/>
          <pc:sldMk cId="3328925876" sldId="471"/>
        </pc:sldMkLst>
        <pc:spChg chg="mod">
          <ac:chgData name="Clements, William" userId="cbdb0636-a496-422a-8d40-98c53d494d26" providerId="ADAL" clId="{B537706D-AAE6-D748-8774-F1F098F83520}" dt="2023-09-07T22:29:07.035" v="676" actId="5793"/>
          <ac:spMkLst>
            <pc:docMk/>
            <pc:sldMk cId="3328925876" sldId="471"/>
            <ac:spMk id="2" creationId="{29809E04-EAFD-98DE-5194-3AEE715B9278}"/>
          </ac:spMkLst>
        </pc:spChg>
        <pc:spChg chg="mod">
          <ac:chgData name="Clements, William" userId="cbdb0636-a496-422a-8d40-98c53d494d26" providerId="ADAL" clId="{B537706D-AAE6-D748-8774-F1F098F83520}" dt="2023-09-07T22:30:32.416" v="771"/>
          <ac:spMkLst>
            <pc:docMk/>
            <pc:sldMk cId="3328925876" sldId="471"/>
            <ac:spMk id="3" creationId="{31820C2E-1B74-6859-A135-D031730CED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75AE6E-C90D-4D23-ABF7-C61322FFA96C}"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323415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5AE6E-C90D-4D23-ABF7-C61322FFA96C}"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52205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5AE6E-C90D-4D23-ABF7-C61322FFA96C}"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44036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5AE6E-C90D-4D23-ABF7-C61322FFA96C}"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134505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75AE6E-C90D-4D23-ABF7-C61322FFA96C}"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977307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5AE6E-C90D-4D23-ABF7-C61322FFA96C}" type="datetimeFigureOut">
              <a:rPr lang="en-US" smtClean="0"/>
              <a:t>9/7/23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73672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75AE6E-C90D-4D23-ABF7-C61322FFA96C}" type="datetimeFigureOut">
              <a:rPr lang="en-US" smtClean="0"/>
              <a:t>9/7/23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197524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75AE6E-C90D-4D23-ABF7-C61322FFA96C}" type="datetimeFigureOut">
              <a:rPr lang="en-US" smtClean="0"/>
              <a:t>9/7/23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322489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5AE6E-C90D-4D23-ABF7-C61322FFA96C}" type="datetimeFigureOut">
              <a:rPr lang="en-US" smtClean="0"/>
              <a:t>9/7/23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174966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75AE6E-C90D-4D23-ABF7-C61322FFA96C}" type="datetimeFigureOut">
              <a:rPr lang="en-US" smtClean="0"/>
              <a:t>9/7/23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48757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75AE6E-C90D-4D23-ABF7-C61322FFA96C}" type="datetimeFigureOut">
              <a:rPr lang="en-US" smtClean="0"/>
              <a:t>9/7/23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40308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00F2A-F72E-C54E-A4D3-54C65847B9F7}" type="datetimeFigureOut">
              <a:rPr lang="en-US" smtClean="0"/>
              <a:t>9/7/23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66A9D-7C1C-4450-8E71-8990BB26B96C}" type="slidenum">
              <a:rPr lang="en-US" smtClean="0"/>
              <a:t>‹#›</a:t>
            </a:fld>
            <a:endParaRPr lang="en-US"/>
          </a:p>
        </p:txBody>
      </p:sp>
    </p:spTree>
    <p:extLst>
      <p:ext uri="{BB962C8B-B14F-4D97-AF65-F5344CB8AC3E}">
        <p14:creationId xmlns:p14="http://schemas.microsoft.com/office/powerpoint/2010/main" val="2859744703"/>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byui.instructure.com/courses/250032/assignments/1178459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www.byui.edu/student-honor-office/ces-honor-code/academic-honesty"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www.byui.edu/catalog/#/policy/SJ8pMAmZr?bc=true&amp;bcCurrent=Student%20Grievance&amp;bcGroup=Academic%20Grievance%20Policy&amp;bcItemType=policies" TargetMode="External"/><Relationship Id="rId2" Type="http://schemas.openxmlformats.org/officeDocument/2006/relationships/hyperlink" Target="http://www.byui.edu/student-honor-office/ces-honor-code/dress-and-grooming"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www.byui.edu/titleix" TargetMode="External"/><Relationship Id="rId2" Type="http://schemas.openxmlformats.org/officeDocument/2006/relationships/hyperlink" Target="http://www.byui.edu/academic-support-centers"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6.tif"/><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7.jpeg"/><Relationship Id="rId10" Type="http://schemas.openxmlformats.org/officeDocument/2006/relationships/image" Target="../media/image10.png"/><Relationship Id="rId4" Type="http://schemas.openxmlformats.org/officeDocument/2006/relationships/hyperlink" Target="https://courses.lumenlearning.com/atd-hostos-introcollegemath/chapter/set-theory/" TargetMode="External"/><Relationship Id="rId9" Type="http://schemas.openxmlformats.org/officeDocument/2006/relationships/image" Target="../media/image9.png"/><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307E-A2B8-4462-8299-D11DDF3E97CF}"/>
              </a:ext>
            </a:extLst>
          </p:cNvPr>
          <p:cNvSpPr>
            <a:spLocks noGrp="1"/>
          </p:cNvSpPr>
          <p:nvPr>
            <p:ph type="ctrTitle"/>
          </p:nvPr>
        </p:nvSpPr>
        <p:spPr/>
        <p:txBody>
          <a:bodyPr>
            <a:normAutofit/>
          </a:bodyPr>
          <a:lstStyle/>
          <a:p>
            <a:r>
              <a:rPr lang="en-US" sz="8000" dirty="0">
                <a:solidFill>
                  <a:schemeClr val="tx1"/>
                </a:solidFill>
              </a:rPr>
              <a:t>CSE 280 </a:t>
            </a:r>
            <a:br>
              <a:rPr lang="en-US" sz="8000" dirty="0">
                <a:solidFill>
                  <a:schemeClr val="tx1"/>
                </a:solidFill>
              </a:rPr>
            </a:br>
            <a:r>
              <a:rPr lang="en-US" sz="8000" dirty="0">
                <a:solidFill>
                  <a:schemeClr val="tx1"/>
                </a:solidFill>
              </a:rPr>
              <a:t>Discrete Mathematics</a:t>
            </a:r>
          </a:p>
        </p:txBody>
      </p:sp>
      <p:sp>
        <p:nvSpPr>
          <p:cNvPr id="3" name="Subtitle 2">
            <a:extLst>
              <a:ext uri="{FF2B5EF4-FFF2-40B4-BE49-F238E27FC236}">
                <a16:creationId xmlns:a16="http://schemas.microsoft.com/office/drawing/2014/main" id="{A87C1962-9B2A-772B-49DD-F8C1BBED3367}"/>
              </a:ext>
            </a:extLst>
          </p:cNvPr>
          <p:cNvSpPr>
            <a:spLocks noGrp="1"/>
          </p:cNvSpPr>
          <p:nvPr>
            <p:ph type="subTitle" idx="1"/>
          </p:nvPr>
        </p:nvSpPr>
        <p:spPr/>
        <p:txBody>
          <a:bodyPr/>
          <a:lstStyle/>
          <a:p>
            <a:r>
              <a:rPr lang="en-US" dirty="0"/>
              <a:t>Week 01 Day 1</a:t>
            </a:r>
          </a:p>
          <a:p>
            <a:r>
              <a:rPr lang="en-US" dirty="0"/>
              <a:t>W. Clements</a:t>
            </a:r>
          </a:p>
        </p:txBody>
      </p:sp>
    </p:spTree>
    <p:extLst>
      <p:ext uri="{BB962C8B-B14F-4D97-AF65-F5344CB8AC3E}">
        <p14:creationId xmlns:p14="http://schemas.microsoft.com/office/powerpoint/2010/main" val="84016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E0D4-ECD6-300C-555C-28B32CB0EC56}"/>
              </a:ext>
            </a:extLst>
          </p:cNvPr>
          <p:cNvSpPr>
            <a:spLocks noGrp="1"/>
          </p:cNvSpPr>
          <p:nvPr>
            <p:ph type="title"/>
          </p:nvPr>
        </p:nvSpPr>
        <p:spPr/>
        <p:txBody>
          <a:bodyPr/>
          <a:lstStyle/>
          <a:p>
            <a:r>
              <a:rPr lang="en-US" dirty="0"/>
              <a:t>Weekly Reading and Activities</a:t>
            </a:r>
          </a:p>
        </p:txBody>
      </p:sp>
      <p:sp>
        <p:nvSpPr>
          <p:cNvPr id="3" name="Content Placeholder 2">
            <a:extLst>
              <a:ext uri="{FF2B5EF4-FFF2-40B4-BE49-F238E27FC236}">
                <a16:creationId xmlns:a16="http://schemas.microsoft.com/office/drawing/2014/main" id="{83A474EB-3B05-B091-ADB6-5F49784C1FF7}"/>
              </a:ext>
            </a:extLst>
          </p:cNvPr>
          <p:cNvSpPr>
            <a:spLocks noGrp="1"/>
          </p:cNvSpPr>
          <p:nvPr>
            <p:ph sz="half" idx="1"/>
          </p:nvPr>
        </p:nvSpPr>
        <p:spPr/>
        <p:txBody>
          <a:bodyPr/>
          <a:lstStyle/>
          <a:p>
            <a:pPr>
              <a:buFont typeface="Arial" panose="020B0604020202020204" pitchFamily="34" charset="0"/>
              <a:buChar char="•"/>
            </a:pPr>
            <a:r>
              <a:rPr lang="en-US" b="1" dirty="0"/>
              <a:t>Task:</a:t>
            </a:r>
            <a:r>
              <a:rPr lang="en-US" dirty="0"/>
              <a:t> </a:t>
            </a:r>
          </a:p>
          <a:p>
            <a:pPr lvl="1"/>
            <a:r>
              <a:rPr lang="en-US" dirty="0"/>
              <a:t>Complete the assigned reading, </a:t>
            </a:r>
          </a:p>
          <a:p>
            <a:pPr lvl="1"/>
            <a:r>
              <a:rPr lang="en-US" dirty="0"/>
              <a:t>participation activities (PAs), and </a:t>
            </a:r>
          </a:p>
          <a:p>
            <a:pPr lvl="1"/>
            <a:r>
              <a:rPr lang="en-US" dirty="0"/>
              <a:t>challenge activities (CAs) prior to class. </a:t>
            </a:r>
          </a:p>
          <a:p>
            <a:pPr lvl="1"/>
            <a:r>
              <a:rPr lang="en-US" dirty="0"/>
              <a:t>Submit the assignment in </a:t>
            </a:r>
            <a:r>
              <a:rPr lang="en-US" dirty="0" err="1"/>
              <a:t>Zbook</a:t>
            </a:r>
            <a:r>
              <a:rPr lang="en-US" dirty="0"/>
              <a:t>.</a:t>
            </a:r>
          </a:p>
          <a:p>
            <a:endParaRPr lang="en-US" dirty="0"/>
          </a:p>
        </p:txBody>
      </p:sp>
      <p:sp>
        <p:nvSpPr>
          <p:cNvPr id="4" name="Content Placeholder 3">
            <a:extLst>
              <a:ext uri="{FF2B5EF4-FFF2-40B4-BE49-F238E27FC236}">
                <a16:creationId xmlns:a16="http://schemas.microsoft.com/office/drawing/2014/main" id="{E9AC274E-DFE4-67B2-4D37-BD44E4B13DA5}"/>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789352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EEFE-34B1-E5CC-FEF8-60D36A926D10}"/>
              </a:ext>
            </a:extLst>
          </p:cNvPr>
          <p:cNvSpPr>
            <a:spLocks noGrp="1"/>
          </p:cNvSpPr>
          <p:nvPr>
            <p:ph type="title"/>
          </p:nvPr>
        </p:nvSpPr>
        <p:spPr/>
        <p:txBody>
          <a:bodyPr>
            <a:normAutofit/>
          </a:bodyPr>
          <a:lstStyle/>
          <a:p>
            <a:r>
              <a:rPr lang="en-US" b="1" dirty="0"/>
              <a:t>About Your Textbook: Discrete Mathematics</a:t>
            </a:r>
            <a:endParaRPr lang="en-US" dirty="0"/>
          </a:p>
        </p:txBody>
      </p:sp>
      <p:sp>
        <p:nvSpPr>
          <p:cNvPr id="3" name="Content Placeholder 2">
            <a:extLst>
              <a:ext uri="{FF2B5EF4-FFF2-40B4-BE49-F238E27FC236}">
                <a16:creationId xmlns:a16="http://schemas.microsoft.com/office/drawing/2014/main" id="{4DF08C22-5665-0B1B-7B7E-749812804B5D}"/>
              </a:ext>
            </a:extLst>
          </p:cNvPr>
          <p:cNvSpPr>
            <a:spLocks noGrp="1"/>
          </p:cNvSpPr>
          <p:nvPr>
            <p:ph idx="1"/>
          </p:nvPr>
        </p:nvSpPr>
        <p:spPr/>
        <p:txBody>
          <a:bodyPr>
            <a:normAutofit fontScale="92500" lnSpcReduction="20000"/>
          </a:bodyPr>
          <a:lstStyle/>
          <a:p>
            <a:r>
              <a:rPr lang="en-US" dirty="0"/>
              <a:t>The primary textbook for this course is an interactive digital textbook provided through </a:t>
            </a:r>
            <a:r>
              <a:rPr lang="en-US" dirty="0" err="1"/>
              <a:t>zyBooks</a:t>
            </a:r>
            <a:r>
              <a:rPr lang="en-US" dirty="0"/>
              <a:t>. Purchase is available through the bookstore or directly through the book website. The cost is $58.</a:t>
            </a:r>
          </a:p>
          <a:p>
            <a:r>
              <a:rPr lang="en-US" dirty="0"/>
              <a:t>To access the textbook:</a:t>
            </a:r>
          </a:p>
          <a:p>
            <a:pPr lvl="1">
              <a:buFont typeface="+mj-lt"/>
              <a:buAutoNum type="arabicPeriod"/>
            </a:pPr>
            <a:r>
              <a:rPr lang="en-US" dirty="0"/>
              <a:t>Purchase an access code through the bookstore or be prepared to purchase the book directly using a credit card.</a:t>
            </a:r>
          </a:p>
          <a:p>
            <a:pPr lvl="1">
              <a:buFont typeface="+mj-lt"/>
              <a:buAutoNum type="arabicPeriod"/>
            </a:pPr>
            <a:r>
              <a:rPr lang="en-US" dirty="0"/>
              <a:t>Click on </a:t>
            </a:r>
            <a:r>
              <a:rPr lang="en-US" dirty="0">
                <a:hlinkClick r:id="rId2" tooltip="zyBooks Table of Contents"/>
              </a:rPr>
              <a:t>zyBooks Table of Contents</a:t>
            </a:r>
            <a:r>
              <a:rPr lang="en-US" dirty="0"/>
              <a:t>.</a:t>
            </a:r>
          </a:p>
          <a:p>
            <a:pPr lvl="1">
              <a:buFont typeface="+mj-lt"/>
              <a:buAutoNum type="arabicPeriod"/>
            </a:pPr>
            <a:r>
              <a:rPr lang="en-US" dirty="0"/>
              <a:t>You will be prompted to create a student account in </a:t>
            </a:r>
            <a:r>
              <a:rPr lang="en-US" dirty="0" err="1"/>
              <a:t>zyBooks</a:t>
            </a:r>
            <a:r>
              <a:rPr lang="en-US" dirty="0"/>
              <a:t>. Make sure to use your BYU-Idaho email address.</a:t>
            </a:r>
          </a:p>
          <a:p>
            <a:pPr lvl="1">
              <a:buFont typeface="+mj-lt"/>
              <a:buAutoNum type="arabicPeriod"/>
            </a:pPr>
            <a:r>
              <a:rPr lang="en-US" dirty="0"/>
              <a:t>Subscribe using the access code you received from the bookstore or pay for the book directly.</a:t>
            </a:r>
          </a:p>
          <a:p>
            <a:r>
              <a:rPr lang="en-US" dirty="0"/>
              <a:t>Although not required, you are allowed to use the "Print to PDF" feature to save chapters from the textbook to a PDF for future use.</a:t>
            </a:r>
          </a:p>
          <a:p>
            <a:endParaRPr lang="en-US" dirty="0"/>
          </a:p>
        </p:txBody>
      </p:sp>
    </p:spTree>
    <p:extLst>
      <p:ext uri="{BB962C8B-B14F-4D97-AF65-F5344CB8AC3E}">
        <p14:creationId xmlns:p14="http://schemas.microsoft.com/office/powerpoint/2010/main" val="2429486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5F76-8698-D2AC-C28D-0B651166F93C}"/>
              </a:ext>
            </a:extLst>
          </p:cNvPr>
          <p:cNvSpPr>
            <a:spLocks noGrp="1"/>
          </p:cNvSpPr>
          <p:nvPr>
            <p:ph type="title"/>
          </p:nvPr>
        </p:nvSpPr>
        <p:spPr/>
        <p:txBody>
          <a:bodyPr/>
          <a:lstStyle/>
          <a:p>
            <a:r>
              <a:rPr lang="en-US" b="1"/>
              <a:t>Grading</a:t>
            </a:r>
          </a:p>
        </p:txBody>
      </p:sp>
      <p:sp>
        <p:nvSpPr>
          <p:cNvPr id="7" name="Content Placeholder 2">
            <a:extLst>
              <a:ext uri="{FF2B5EF4-FFF2-40B4-BE49-F238E27FC236}">
                <a16:creationId xmlns:a16="http://schemas.microsoft.com/office/drawing/2014/main" id="{AF8DA012-8F8C-9A25-D2AB-BE052315C5F5}"/>
              </a:ext>
            </a:extLst>
          </p:cNvPr>
          <p:cNvSpPr>
            <a:spLocks noGrp="1"/>
          </p:cNvSpPr>
          <p:nvPr>
            <p:ph sz="half" idx="1"/>
          </p:nvPr>
        </p:nvSpPr>
        <p:spPr>
          <a:xfrm>
            <a:off x="838200" y="1825625"/>
            <a:ext cx="5334000" cy="4351338"/>
          </a:xfrm>
        </p:spPr>
        <p:txBody>
          <a:bodyPr>
            <a:normAutofit/>
          </a:bodyPr>
          <a:lstStyle/>
          <a:p>
            <a:pPr>
              <a:buFont typeface="Arial" panose="020B0604020202020204" pitchFamily="34" charset="0"/>
              <a:buChar char="•"/>
            </a:pPr>
            <a:r>
              <a:rPr lang="en-US" sz="1600" dirty="0"/>
              <a:t>Weekly Reading and Activities	25%</a:t>
            </a:r>
          </a:p>
          <a:p>
            <a:pPr>
              <a:buFont typeface="Arial" panose="020B0604020202020204" pitchFamily="34" charset="0"/>
              <a:buChar char="•"/>
            </a:pPr>
            <a:r>
              <a:rPr lang="en-US" sz="1600" dirty="0"/>
              <a:t>Weekly Homework		30%</a:t>
            </a:r>
          </a:p>
          <a:p>
            <a:pPr>
              <a:buFont typeface="Arial" panose="020B0604020202020204" pitchFamily="34" charset="0"/>
              <a:buChar char="•"/>
            </a:pPr>
            <a:r>
              <a:rPr lang="en-US" sz="1600" dirty="0"/>
              <a:t>Participation &amp; Attendance	15%</a:t>
            </a:r>
          </a:p>
          <a:p>
            <a:pPr>
              <a:buFont typeface="Arial" panose="020B0604020202020204" pitchFamily="34" charset="0"/>
              <a:buChar char="•"/>
            </a:pPr>
            <a:r>
              <a:rPr lang="en-US" sz="1600" dirty="0"/>
              <a:t>Take Home Exams	 (1,2,3)	30%</a:t>
            </a:r>
          </a:p>
          <a:p>
            <a:pPr>
              <a:buFont typeface="Arial" panose="020B0604020202020204" pitchFamily="34" charset="0"/>
              <a:buChar char="•"/>
            </a:pPr>
            <a:endParaRPr lang="en-US" sz="1600" dirty="0"/>
          </a:p>
          <a:p>
            <a:pPr marL="0" indent="0">
              <a:buNone/>
            </a:pPr>
            <a:endParaRPr lang="en-US" dirty="0"/>
          </a:p>
        </p:txBody>
      </p:sp>
      <p:sp>
        <p:nvSpPr>
          <p:cNvPr id="5" name="Content Placeholder 4">
            <a:extLst>
              <a:ext uri="{FF2B5EF4-FFF2-40B4-BE49-F238E27FC236}">
                <a16:creationId xmlns:a16="http://schemas.microsoft.com/office/drawing/2014/main" id="{E7D7D98A-D2AE-043D-DDAB-B00CACD5A63A}"/>
              </a:ext>
            </a:extLst>
          </p:cNvPr>
          <p:cNvSpPr>
            <a:spLocks noGrp="1"/>
          </p:cNvSpPr>
          <p:nvPr>
            <p:ph sz="half" idx="2"/>
          </p:nvPr>
        </p:nvSpPr>
        <p:spPr/>
        <p:txBody>
          <a:bodyPr>
            <a:normAutofit/>
          </a:bodyPr>
          <a:lstStyle/>
          <a:p>
            <a:r>
              <a:rPr lang="en-US" dirty="0"/>
              <a:t>Letter grades will be awarded as follows:</a:t>
            </a:r>
          </a:p>
          <a:p>
            <a:endParaRPr lang="en-US" dirty="0"/>
          </a:p>
        </p:txBody>
      </p:sp>
      <p:graphicFrame>
        <p:nvGraphicFramePr>
          <p:cNvPr id="11" name="Table 10">
            <a:extLst>
              <a:ext uri="{FF2B5EF4-FFF2-40B4-BE49-F238E27FC236}">
                <a16:creationId xmlns:a16="http://schemas.microsoft.com/office/drawing/2014/main" id="{617C86F8-48CD-4619-E20F-5EA9EDA40998}"/>
              </a:ext>
            </a:extLst>
          </p:cNvPr>
          <p:cNvGraphicFramePr>
            <a:graphicFrameLocks noGrp="1"/>
          </p:cNvGraphicFramePr>
          <p:nvPr/>
        </p:nvGraphicFramePr>
        <p:xfrm>
          <a:off x="7935685" y="2280903"/>
          <a:ext cx="3340812" cy="4442268"/>
        </p:xfrm>
        <a:graphic>
          <a:graphicData uri="http://schemas.openxmlformats.org/drawingml/2006/table">
            <a:tbl>
              <a:tblPr/>
              <a:tblGrid>
                <a:gridCol w="1113604">
                  <a:extLst>
                    <a:ext uri="{9D8B030D-6E8A-4147-A177-3AD203B41FA5}">
                      <a16:colId xmlns:a16="http://schemas.microsoft.com/office/drawing/2014/main" val="179756298"/>
                    </a:ext>
                  </a:extLst>
                </a:gridCol>
                <a:gridCol w="1113604">
                  <a:extLst>
                    <a:ext uri="{9D8B030D-6E8A-4147-A177-3AD203B41FA5}">
                      <a16:colId xmlns:a16="http://schemas.microsoft.com/office/drawing/2014/main" val="3303023631"/>
                    </a:ext>
                  </a:extLst>
                </a:gridCol>
                <a:gridCol w="1113604">
                  <a:extLst>
                    <a:ext uri="{9D8B030D-6E8A-4147-A177-3AD203B41FA5}">
                      <a16:colId xmlns:a16="http://schemas.microsoft.com/office/drawing/2014/main" val="2760780991"/>
                    </a:ext>
                  </a:extLst>
                </a:gridCol>
              </a:tblGrid>
              <a:tr h="521700">
                <a:tc gridSpan="2">
                  <a:txBody>
                    <a:bodyPr/>
                    <a:lstStyle/>
                    <a:p>
                      <a:r>
                        <a:rPr lang="en-US" sz="1600"/>
                        <a:t>Percentage</a:t>
                      </a:r>
                      <a:br>
                        <a:rPr lang="en-US" sz="1600"/>
                      </a:br>
                      <a:r>
                        <a:rPr lang="en-US" sz="1600"/>
                        <a:t>Range</a:t>
                      </a:r>
                    </a:p>
                  </a:txBody>
                  <a:tcPr marL="79115" marR="79115" marT="39558" marB="39558" anchor="ctr">
                    <a:lnL>
                      <a:noFill/>
                    </a:lnL>
                    <a:lnR>
                      <a:noFill/>
                    </a:lnR>
                    <a:lnT>
                      <a:noFill/>
                    </a:lnT>
                    <a:lnB>
                      <a:noFill/>
                    </a:lnB>
                  </a:tcPr>
                </a:tc>
                <a:tc hMerge="1">
                  <a:txBody>
                    <a:bodyPr/>
                    <a:lstStyle/>
                    <a:p>
                      <a:endParaRPr lang="en-US"/>
                    </a:p>
                  </a:txBody>
                  <a:tcPr/>
                </a:tc>
                <a:tc>
                  <a:txBody>
                    <a:bodyPr/>
                    <a:lstStyle/>
                    <a:p>
                      <a:r>
                        <a:rPr lang="en-US" sz="1600"/>
                        <a:t>Letter</a:t>
                      </a:r>
                      <a:br>
                        <a:rPr lang="en-US" sz="1600"/>
                      </a:br>
                      <a:r>
                        <a:rPr lang="en-US" sz="1600"/>
                        <a:t>Grade</a:t>
                      </a:r>
                    </a:p>
                  </a:txBody>
                  <a:tcPr marL="79115" marR="79115" marT="39558" marB="39558" anchor="ctr">
                    <a:lnL>
                      <a:noFill/>
                    </a:lnL>
                    <a:lnR>
                      <a:noFill/>
                    </a:lnR>
                    <a:lnT>
                      <a:noFill/>
                    </a:lnT>
                    <a:lnB>
                      <a:noFill/>
                    </a:lnB>
                  </a:tcPr>
                </a:tc>
                <a:extLst>
                  <a:ext uri="{0D108BD9-81ED-4DB2-BD59-A6C34878D82A}">
                    <a16:rowId xmlns:a16="http://schemas.microsoft.com/office/drawing/2014/main" val="224109535"/>
                  </a:ext>
                </a:extLst>
              </a:tr>
              <a:tr h="297261">
                <a:tc>
                  <a:txBody>
                    <a:bodyPr/>
                    <a:lstStyle/>
                    <a:p>
                      <a:r>
                        <a:rPr lang="en-US" sz="1600"/>
                        <a:t>93%</a:t>
                      </a:r>
                    </a:p>
                  </a:txBody>
                  <a:tcPr marL="79115" marR="79115" marT="39558" marB="39558" anchor="ctr">
                    <a:lnL>
                      <a:noFill/>
                    </a:lnL>
                    <a:lnR>
                      <a:noFill/>
                    </a:lnR>
                    <a:lnT>
                      <a:noFill/>
                    </a:lnT>
                    <a:lnB>
                      <a:noFill/>
                    </a:lnB>
                  </a:tcPr>
                </a:tc>
                <a:tc>
                  <a:txBody>
                    <a:bodyPr/>
                    <a:lstStyle/>
                    <a:p>
                      <a:r>
                        <a:rPr lang="en-US" sz="1600"/>
                        <a:t>100.00%</a:t>
                      </a:r>
                    </a:p>
                  </a:txBody>
                  <a:tcPr marL="79115" marR="79115" marT="39558" marB="39558" anchor="ctr">
                    <a:lnL>
                      <a:noFill/>
                    </a:lnL>
                    <a:lnR>
                      <a:noFill/>
                    </a:lnR>
                    <a:lnT>
                      <a:noFill/>
                    </a:lnT>
                    <a:lnB>
                      <a:noFill/>
                    </a:lnB>
                  </a:tcPr>
                </a:tc>
                <a:tc>
                  <a:txBody>
                    <a:bodyPr/>
                    <a:lstStyle/>
                    <a:p>
                      <a:r>
                        <a:rPr lang="en-US" sz="1600"/>
                        <a:t>A</a:t>
                      </a:r>
                    </a:p>
                  </a:txBody>
                  <a:tcPr marL="79115" marR="79115" marT="39558" marB="39558" anchor="ctr">
                    <a:lnL>
                      <a:noFill/>
                    </a:lnL>
                    <a:lnR>
                      <a:noFill/>
                    </a:lnR>
                    <a:lnT>
                      <a:noFill/>
                    </a:lnT>
                    <a:lnB>
                      <a:noFill/>
                    </a:lnB>
                  </a:tcPr>
                </a:tc>
                <a:extLst>
                  <a:ext uri="{0D108BD9-81ED-4DB2-BD59-A6C34878D82A}">
                    <a16:rowId xmlns:a16="http://schemas.microsoft.com/office/drawing/2014/main" val="2224531693"/>
                  </a:ext>
                </a:extLst>
              </a:tr>
              <a:tr h="297261">
                <a:tc>
                  <a:txBody>
                    <a:bodyPr/>
                    <a:lstStyle/>
                    <a:p>
                      <a:r>
                        <a:rPr lang="en-US" sz="1600"/>
                        <a:t>90%</a:t>
                      </a:r>
                    </a:p>
                  </a:txBody>
                  <a:tcPr marL="79115" marR="79115" marT="39558" marB="39558" anchor="ctr">
                    <a:lnL>
                      <a:noFill/>
                    </a:lnL>
                    <a:lnR>
                      <a:noFill/>
                    </a:lnR>
                    <a:lnT>
                      <a:noFill/>
                    </a:lnT>
                    <a:lnB>
                      <a:noFill/>
                    </a:lnB>
                  </a:tcPr>
                </a:tc>
                <a:tc>
                  <a:txBody>
                    <a:bodyPr/>
                    <a:lstStyle/>
                    <a:p>
                      <a:r>
                        <a:rPr lang="en-US" sz="1600"/>
                        <a:t>92.99%</a:t>
                      </a:r>
                    </a:p>
                  </a:txBody>
                  <a:tcPr marL="79115" marR="79115" marT="39558" marB="39558" anchor="ctr">
                    <a:lnL>
                      <a:noFill/>
                    </a:lnL>
                    <a:lnR>
                      <a:noFill/>
                    </a:lnR>
                    <a:lnT>
                      <a:noFill/>
                    </a:lnT>
                    <a:lnB>
                      <a:noFill/>
                    </a:lnB>
                  </a:tcPr>
                </a:tc>
                <a:tc>
                  <a:txBody>
                    <a:bodyPr/>
                    <a:lstStyle/>
                    <a:p>
                      <a:r>
                        <a:rPr lang="en-US" sz="1600"/>
                        <a:t>A−</a:t>
                      </a:r>
                    </a:p>
                  </a:txBody>
                  <a:tcPr marL="79115" marR="79115" marT="39558" marB="39558" anchor="ctr">
                    <a:lnL>
                      <a:noFill/>
                    </a:lnL>
                    <a:lnR>
                      <a:noFill/>
                    </a:lnR>
                    <a:lnT>
                      <a:noFill/>
                    </a:lnT>
                    <a:lnB>
                      <a:noFill/>
                    </a:lnB>
                  </a:tcPr>
                </a:tc>
                <a:extLst>
                  <a:ext uri="{0D108BD9-81ED-4DB2-BD59-A6C34878D82A}">
                    <a16:rowId xmlns:a16="http://schemas.microsoft.com/office/drawing/2014/main" val="1921783441"/>
                  </a:ext>
                </a:extLst>
              </a:tr>
              <a:tr h="297261">
                <a:tc>
                  <a:txBody>
                    <a:bodyPr/>
                    <a:lstStyle/>
                    <a:p>
                      <a:r>
                        <a:rPr lang="en-US" sz="1600"/>
                        <a:t>87%</a:t>
                      </a:r>
                    </a:p>
                  </a:txBody>
                  <a:tcPr marL="79115" marR="79115" marT="39558" marB="39558" anchor="ctr">
                    <a:lnL>
                      <a:noFill/>
                    </a:lnL>
                    <a:lnR>
                      <a:noFill/>
                    </a:lnR>
                    <a:lnT>
                      <a:noFill/>
                    </a:lnT>
                    <a:lnB>
                      <a:noFill/>
                    </a:lnB>
                  </a:tcPr>
                </a:tc>
                <a:tc>
                  <a:txBody>
                    <a:bodyPr/>
                    <a:lstStyle/>
                    <a:p>
                      <a:r>
                        <a:rPr lang="en-US" sz="1600"/>
                        <a:t>89.99%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2718015419"/>
                  </a:ext>
                </a:extLst>
              </a:tr>
              <a:tr h="297261">
                <a:tc>
                  <a:txBody>
                    <a:bodyPr/>
                    <a:lstStyle/>
                    <a:p>
                      <a:r>
                        <a:rPr lang="en-US" sz="1600"/>
                        <a:t>83%</a:t>
                      </a:r>
                    </a:p>
                  </a:txBody>
                  <a:tcPr marL="79115" marR="79115" marT="39558" marB="39558" anchor="ctr">
                    <a:lnL>
                      <a:noFill/>
                    </a:lnL>
                    <a:lnR>
                      <a:noFill/>
                    </a:lnR>
                    <a:lnT>
                      <a:noFill/>
                    </a:lnT>
                    <a:lnB>
                      <a:noFill/>
                    </a:lnB>
                  </a:tcPr>
                </a:tc>
                <a:tc>
                  <a:txBody>
                    <a:bodyPr/>
                    <a:lstStyle/>
                    <a:p>
                      <a:r>
                        <a:rPr lang="en-US" sz="1600"/>
                        <a:t>86.99%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1489387066"/>
                  </a:ext>
                </a:extLst>
              </a:tr>
              <a:tr h="297261">
                <a:tc>
                  <a:txBody>
                    <a:bodyPr/>
                    <a:lstStyle/>
                    <a:p>
                      <a:r>
                        <a:rPr lang="en-US" sz="1600"/>
                        <a:t>80%</a:t>
                      </a:r>
                    </a:p>
                  </a:txBody>
                  <a:tcPr marL="79115" marR="79115" marT="39558" marB="39558" anchor="ctr">
                    <a:lnL>
                      <a:noFill/>
                    </a:lnL>
                    <a:lnR>
                      <a:noFill/>
                    </a:lnR>
                    <a:lnT>
                      <a:noFill/>
                    </a:lnT>
                    <a:lnB>
                      <a:noFill/>
                    </a:lnB>
                  </a:tcPr>
                </a:tc>
                <a:tc>
                  <a:txBody>
                    <a:bodyPr/>
                    <a:lstStyle/>
                    <a:p>
                      <a:r>
                        <a:rPr lang="en-US" sz="1600"/>
                        <a:t>82.99%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2195824975"/>
                  </a:ext>
                </a:extLst>
              </a:tr>
              <a:tr h="297261">
                <a:tc>
                  <a:txBody>
                    <a:bodyPr/>
                    <a:lstStyle/>
                    <a:p>
                      <a:r>
                        <a:rPr lang="en-US" sz="1600"/>
                        <a:t>77%</a:t>
                      </a:r>
                    </a:p>
                  </a:txBody>
                  <a:tcPr marL="79115" marR="79115" marT="39558" marB="39558" anchor="ctr">
                    <a:lnL>
                      <a:noFill/>
                    </a:lnL>
                    <a:lnR>
                      <a:noFill/>
                    </a:lnR>
                    <a:lnT>
                      <a:noFill/>
                    </a:lnT>
                    <a:lnB>
                      <a:noFill/>
                    </a:lnB>
                  </a:tcPr>
                </a:tc>
                <a:tc>
                  <a:txBody>
                    <a:bodyPr/>
                    <a:lstStyle/>
                    <a:p>
                      <a:r>
                        <a:rPr lang="en-US" sz="1600"/>
                        <a:t>79.99%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3943220834"/>
                  </a:ext>
                </a:extLst>
              </a:tr>
              <a:tr h="297261">
                <a:tc>
                  <a:txBody>
                    <a:bodyPr/>
                    <a:lstStyle/>
                    <a:p>
                      <a:r>
                        <a:rPr lang="en-US" sz="1600"/>
                        <a:t>73%</a:t>
                      </a:r>
                    </a:p>
                  </a:txBody>
                  <a:tcPr marL="79115" marR="79115" marT="39558" marB="39558" anchor="ctr">
                    <a:lnL>
                      <a:noFill/>
                    </a:lnL>
                    <a:lnR>
                      <a:noFill/>
                    </a:lnR>
                    <a:lnT>
                      <a:noFill/>
                    </a:lnT>
                    <a:lnB>
                      <a:noFill/>
                    </a:lnB>
                  </a:tcPr>
                </a:tc>
                <a:tc>
                  <a:txBody>
                    <a:bodyPr/>
                    <a:lstStyle/>
                    <a:p>
                      <a:r>
                        <a:rPr lang="en-US" sz="1600"/>
                        <a:t>76.99%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2814441763"/>
                  </a:ext>
                </a:extLst>
              </a:tr>
              <a:tr h="297261">
                <a:tc>
                  <a:txBody>
                    <a:bodyPr/>
                    <a:lstStyle/>
                    <a:p>
                      <a:r>
                        <a:rPr lang="en-US" sz="1600"/>
                        <a:t>70%</a:t>
                      </a:r>
                    </a:p>
                  </a:txBody>
                  <a:tcPr marL="79115" marR="79115" marT="39558" marB="39558" anchor="ctr">
                    <a:lnL>
                      <a:noFill/>
                    </a:lnL>
                    <a:lnR>
                      <a:noFill/>
                    </a:lnR>
                    <a:lnT>
                      <a:noFill/>
                    </a:lnT>
                    <a:lnB>
                      <a:noFill/>
                    </a:lnB>
                  </a:tcPr>
                </a:tc>
                <a:tc>
                  <a:txBody>
                    <a:bodyPr/>
                    <a:lstStyle/>
                    <a:p>
                      <a:r>
                        <a:rPr lang="en-US" sz="1600"/>
                        <a:t>72.99%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3152146631"/>
                  </a:ext>
                </a:extLst>
              </a:tr>
              <a:tr h="297261">
                <a:tc>
                  <a:txBody>
                    <a:bodyPr/>
                    <a:lstStyle/>
                    <a:p>
                      <a:r>
                        <a:rPr lang="en-US" sz="1600"/>
                        <a:t>67%</a:t>
                      </a:r>
                    </a:p>
                  </a:txBody>
                  <a:tcPr marL="79115" marR="79115" marT="39558" marB="39558" anchor="ctr">
                    <a:lnL>
                      <a:noFill/>
                    </a:lnL>
                    <a:lnR>
                      <a:noFill/>
                    </a:lnR>
                    <a:lnT>
                      <a:noFill/>
                    </a:lnT>
                    <a:lnB>
                      <a:noFill/>
                    </a:lnB>
                  </a:tcPr>
                </a:tc>
                <a:tc>
                  <a:txBody>
                    <a:bodyPr/>
                    <a:lstStyle/>
                    <a:p>
                      <a:r>
                        <a:rPr lang="en-US" sz="1600"/>
                        <a:t>69.99%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3922860748"/>
                  </a:ext>
                </a:extLst>
              </a:tr>
              <a:tr h="297261">
                <a:tc>
                  <a:txBody>
                    <a:bodyPr/>
                    <a:lstStyle/>
                    <a:p>
                      <a:r>
                        <a:rPr lang="en-US" sz="1600"/>
                        <a:t>63%</a:t>
                      </a:r>
                    </a:p>
                  </a:txBody>
                  <a:tcPr marL="79115" marR="79115" marT="39558" marB="39558" anchor="ctr">
                    <a:lnL>
                      <a:noFill/>
                    </a:lnL>
                    <a:lnR>
                      <a:noFill/>
                    </a:lnR>
                    <a:lnT>
                      <a:noFill/>
                    </a:lnT>
                    <a:lnB>
                      <a:noFill/>
                    </a:lnB>
                  </a:tcPr>
                </a:tc>
                <a:tc>
                  <a:txBody>
                    <a:bodyPr/>
                    <a:lstStyle/>
                    <a:p>
                      <a:r>
                        <a:rPr lang="en-US" sz="1600"/>
                        <a:t>66.99%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4178970044"/>
                  </a:ext>
                </a:extLst>
              </a:tr>
              <a:tr h="297261">
                <a:tc>
                  <a:txBody>
                    <a:bodyPr/>
                    <a:lstStyle/>
                    <a:p>
                      <a:r>
                        <a:rPr lang="en-US" sz="1600"/>
                        <a:t>60%</a:t>
                      </a:r>
                    </a:p>
                  </a:txBody>
                  <a:tcPr marL="79115" marR="79115" marT="39558" marB="39558" anchor="ctr">
                    <a:lnL>
                      <a:noFill/>
                    </a:lnL>
                    <a:lnR>
                      <a:noFill/>
                    </a:lnR>
                    <a:lnT>
                      <a:noFill/>
                    </a:lnT>
                    <a:lnB>
                      <a:noFill/>
                    </a:lnB>
                  </a:tcPr>
                </a:tc>
                <a:tc>
                  <a:txBody>
                    <a:bodyPr/>
                    <a:lstStyle/>
                    <a:p>
                      <a:r>
                        <a:rPr lang="en-US" sz="1600"/>
                        <a:t>62.99%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2467074741"/>
                  </a:ext>
                </a:extLst>
              </a:tr>
              <a:tr h="297261">
                <a:tc>
                  <a:txBody>
                    <a:bodyPr/>
                    <a:lstStyle/>
                    <a:p>
                      <a:r>
                        <a:rPr lang="en-US" sz="1600"/>
                        <a:t>0%</a:t>
                      </a:r>
                    </a:p>
                  </a:txBody>
                  <a:tcPr marL="79115" marR="79115" marT="39558" marB="39558" anchor="ctr">
                    <a:lnL>
                      <a:noFill/>
                    </a:lnL>
                    <a:lnR>
                      <a:noFill/>
                    </a:lnR>
                    <a:lnT>
                      <a:noFill/>
                    </a:lnT>
                    <a:lnB>
                      <a:noFill/>
                    </a:lnB>
                  </a:tcPr>
                </a:tc>
                <a:tc>
                  <a:txBody>
                    <a:bodyPr/>
                    <a:lstStyle/>
                    <a:p>
                      <a:r>
                        <a:rPr lang="en-US" sz="1600"/>
                        <a:t>59.99%</a:t>
                      </a:r>
                    </a:p>
                  </a:txBody>
                  <a:tcPr marL="79115" marR="79115" marT="39558" marB="39558" anchor="ctr">
                    <a:lnL>
                      <a:noFill/>
                    </a:lnL>
                    <a:lnR>
                      <a:noFill/>
                    </a:lnR>
                    <a:lnT>
                      <a:noFill/>
                    </a:lnT>
                    <a:lnB>
                      <a:noFill/>
                    </a:lnB>
                  </a:tcPr>
                </a:tc>
                <a:tc>
                  <a:txBody>
                    <a:bodyPr/>
                    <a:lstStyle/>
                    <a:p>
                      <a:r>
                        <a:rPr lang="en-US" sz="1600"/>
                        <a:t>F</a:t>
                      </a:r>
                    </a:p>
                  </a:txBody>
                  <a:tcPr marL="79115" marR="79115" marT="39558" marB="39558" anchor="ctr">
                    <a:lnL>
                      <a:noFill/>
                    </a:lnL>
                    <a:lnR>
                      <a:noFill/>
                    </a:lnR>
                    <a:lnT>
                      <a:noFill/>
                    </a:lnT>
                    <a:lnB>
                      <a:noFill/>
                    </a:lnB>
                  </a:tcPr>
                </a:tc>
                <a:extLst>
                  <a:ext uri="{0D108BD9-81ED-4DB2-BD59-A6C34878D82A}">
                    <a16:rowId xmlns:a16="http://schemas.microsoft.com/office/drawing/2014/main" val="2041308495"/>
                  </a:ext>
                </a:extLst>
              </a:tr>
            </a:tbl>
          </a:graphicData>
        </a:graphic>
      </p:graphicFrame>
    </p:spTree>
    <p:extLst>
      <p:ext uri="{BB962C8B-B14F-4D97-AF65-F5344CB8AC3E}">
        <p14:creationId xmlns:p14="http://schemas.microsoft.com/office/powerpoint/2010/main" val="329398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469C-7B60-3974-6DBE-0AEF80F2C0C0}"/>
              </a:ext>
            </a:extLst>
          </p:cNvPr>
          <p:cNvSpPr>
            <a:spLocks noGrp="1"/>
          </p:cNvSpPr>
          <p:nvPr>
            <p:ph type="title"/>
          </p:nvPr>
        </p:nvSpPr>
        <p:spPr/>
        <p:txBody>
          <a:bodyPr/>
          <a:lstStyle/>
          <a:p>
            <a:r>
              <a:rPr lang="en-US" dirty="0"/>
              <a:t>Homework	30%</a:t>
            </a:r>
          </a:p>
        </p:txBody>
      </p:sp>
      <p:sp>
        <p:nvSpPr>
          <p:cNvPr id="3" name="Content Placeholder 2">
            <a:extLst>
              <a:ext uri="{FF2B5EF4-FFF2-40B4-BE49-F238E27FC236}">
                <a16:creationId xmlns:a16="http://schemas.microsoft.com/office/drawing/2014/main" id="{1BDE2852-ECEE-2030-5E13-8B9B210EFBC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0989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0B37-4643-B5B5-D087-B9231A9D9E80}"/>
              </a:ext>
            </a:extLst>
          </p:cNvPr>
          <p:cNvSpPr>
            <a:spLocks noGrp="1"/>
          </p:cNvSpPr>
          <p:nvPr>
            <p:ph type="title"/>
          </p:nvPr>
        </p:nvSpPr>
        <p:spPr/>
        <p:txBody>
          <a:bodyPr/>
          <a:lstStyle/>
          <a:p>
            <a:r>
              <a:rPr lang="en-US" dirty="0"/>
              <a:t>Saving Homework to Google Drive</a:t>
            </a:r>
          </a:p>
        </p:txBody>
      </p:sp>
      <p:sp>
        <p:nvSpPr>
          <p:cNvPr id="3" name="Content Placeholder 2">
            <a:extLst>
              <a:ext uri="{FF2B5EF4-FFF2-40B4-BE49-F238E27FC236}">
                <a16:creationId xmlns:a16="http://schemas.microsoft.com/office/drawing/2014/main" id="{40D69F09-17DD-9EAA-BD04-A66E620E88E6}"/>
              </a:ext>
            </a:extLst>
          </p:cNvPr>
          <p:cNvSpPr>
            <a:spLocks noGrp="1"/>
          </p:cNvSpPr>
          <p:nvPr>
            <p:ph idx="1"/>
          </p:nvPr>
        </p:nvSpPr>
        <p:spPr/>
        <p:txBody>
          <a:bodyPr>
            <a:normAutofit fontScale="92500" lnSpcReduction="10000"/>
          </a:bodyPr>
          <a:lstStyle/>
          <a:p>
            <a:r>
              <a:rPr lang="en-US" b="1" dirty="0"/>
              <a:t>Instructions:</a:t>
            </a:r>
            <a:r>
              <a:rPr lang="en-US" dirty="0"/>
              <a:t> Complete the exercises below.</a:t>
            </a:r>
          </a:p>
          <a:p>
            <a:pPr>
              <a:buFont typeface="+mj-lt"/>
              <a:buAutoNum type="arabicPeriod"/>
            </a:pPr>
            <a:r>
              <a:rPr lang="en-US" dirty="0"/>
              <a:t>Make a copy of this </a:t>
            </a:r>
            <a:r>
              <a:rPr lang="en-US" dirty="0" err="1"/>
              <a:t>Colab</a:t>
            </a:r>
            <a:r>
              <a:rPr lang="en-US" dirty="0"/>
              <a:t> Notebook using </a:t>
            </a:r>
            <a:r>
              <a:rPr lang="en-US" b="1" dirty="0"/>
              <a:t>File -&gt; Save a copy in Drive</a:t>
            </a:r>
            <a:r>
              <a:rPr lang="en-US" dirty="0"/>
              <a:t>. </a:t>
            </a:r>
          </a:p>
          <a:p>
            <a:pPr lvl="1">
              <a:buFont typeface="+mj-lt"/>
              <a:buAutoNum type="arabicPeriod"/>
            </a:pPr>
            <a:r>
              <a:rPr lang="en-US" dirty="0"/>
              <a:t>Should see “Copy of cse280-homework-##.ipynb”, and you can edit the 1</a:t>
            </a:r>
            <a:r>
              <a:rPr lang="en-US" baseline="30000" dirty="0"/>
              <a:t>st</a:t>
            </a:r>
            <a:r>
              <a:rPr lang="en-US" dirty="0"/>
              <a:t> </a:t>
            </a:r>
          </a:p>
          <a:p>
            <a:pPr lvl="1">
              <a:buFont typeface="+mj-lt"/>
              <a:buAutoNum type="arabicPeriod"/>
            </a:pPr>
            <a:r>
              <a:rPr lang="en-US" dirty="0"/>
              <a:t>Rename the file 2023FallCSE280HW##, then </a:t>
            </a:r>
            <a:r>
              <a:rPr lang="en-US" b="1" u="sng" dirty="0"/>
              <a:t>save</a:t>
            </a:r>
            <a:r>
              <a:rPr lang="en-US" dirty="0"/>
              <a:t> it</a:t>
            </a:r>
          </a:p>
          <a:p>
            <a:pPr>
              <a:buFont typeface="+mj-lt"/>
              <a:buAutoNum type="arabicPeriod"/>
            </a:pPr>
            <a:r>
              <a:rPr lang="en-US" dirty="0"/>
              <a:t>Answer the exercise questions below. Type your answers to each question by double-clicking on </a:t>
            </a:r>
            <a:r>
              <a:rPr lang="en-US" b="1" dirty="0"/>
              <a:t>Your Answer</a:t>
            </a:r>
            <a:r>
              <a:rPr lang="en-US" dirty="0"/>
              <a:t> and typing your response.</a:t>
            </a:r>
          </a:p>
          <a:p>
            <a:pPr>
              <a:buFont typeface="+mj-lt"/>
              <a:buAutoNum type="arabicPeriod"/>
            </a:pPr>
            <a:r>
              <a:rPr lang="en-US" dirty="0"/>
              <a:t>Note that you can use any combination of plain text, Markdown, or LaTeX. As a last resort, you can simply take a picture of your handwritten work and upload it to an answer cell below.</a:t>
            </a:r>
          </a:p>
          <a:p>
            <a:pPr>
              <a:buFont typeface="+mj-lt"/>
              <a:buAutoNum type="arabicPeriod"/>
            </a:pPr>
            <a:r>
              <a:rPr lang="en-US" dirty="0"/>
              <a:t>To submit your work, turn in the URL for your </a:t>
            </a:r>
            <a:r>
              <a:rPr lang="en-US" dirty="0" err="1"/>
              <a:t>Colab</a:t>
            </a:r>
            <a:r>
              <a:rPr lang="en-US" dirty="0"/>
              <a:t> notebook by clicking </a:t>
            </a:r>
            <a:r>
              <a:rPr lang="en-US" b="1" dirty="0"/>
              <a:t>"Share" then "Copy Link".</a:t>
            </a:r>
          </a:p>
          <a:p>
            <a:endParaRPr lang="en-US" dirty="0"/>
          </a:p>
        </p:txBody>
      </p:sp>
    </p:spTree>
    <p:extLst>
      <p:ext uri="{BB962C8B-B14F-4D97-AF65-F5344CB8AC3E}">
        <p14:creationId xmlns:p14="http://schemas.microsoft.com/office/powerpoint/2010/main" val="3234647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7A24-9E30-43EF-B3A9-BCF3D3E40539}"/>
              </a:ext>
            </a:extLst>
          </p:cNvPr>
          <p:cNvSpPr>
            <a:spLocks noGrp="1"/>
          </p:cNvSpPr>
          <p:nvPr>
            <p:ph type="title"/>
          </p:nvPr>
        </p:nvSpPr>
        <p:spPr/>
        <p:txBody>
          <a:bodyPr/>
          <a:lstStyle/>
          <a:p>
            <a:r>
              <a:rPr lang="en-US" dirty="0"/>
              <a:t>Google </a:t>
            </a:r>
            <a:r>
              <a:rPr lang="en-US" dirty="0" err="1"/>
              <a:t>Colab</a:t>
            </a:r>
            <a:r>
              <a:rPr lang="en-US" dirty="0"/>
              <a:t> Demo</a:t>
            </a:r>
          </a:p>
        </p:txBody>
      </p:sp>
      <p:sp>
        <p:nvSpPr>
          <p:cNvPr id="3" name="Content Placeholder 2">
            <a:extLst>
              <a:ext uri="{FF2B5EF4-FFF2-40B4-BE49-F238E27FC236}">
                <a16:creationId xmlns:a16="http://schemas.microsoft.com/office/drawing/2014/main" id="{5B9DE073-319E-472F-ADF8-E049A5B5B9C2}"/>
              </a:ext>
            </a:extLst>
          </p:cNvPr>
          <p:cNvSpPr>
            <a:spLocks noGrp="1"/>
          </p:cNvSpPr>
          <p:nvPr>
            <p:ph idx="1"/>
          </p:nvPr>
        </p:nvSpPr>
        <p:spPr/>
        <p:txBody>
          <a:bodyPr/>
          <a:lstStyle/>
          <a:p>
            <a:pPr marL="0" indent="0">
              <a:buNone/>
            </a:pPr>
            <a:r>
              <a:rPr lang="en-US" dirty="0"/>
              <a:t>Saving your work</a:t>
            </a:r>
          </a:p>
          <a:p>
            <a:pPr lvl="1">
              <a:buFont typeface="+mj-lt"/>
              <a:buAutoNum type="arabicPeriod"/>
            </a:pPr>
            <a:r>
              <a:rPr lang="en-US" dirty="0"/>
              <a:t>Should see “Copy of cse280-homework-##.</a:t>
            </a:r>
            <a:r>
              <a:rPr lang="en-US" dirty="0" err="1"/>
              <a:t>ipynb</a:t>
            </a:r>
            <a:r>
              <a:rPr lang="en-US" dirty="0"/>
              <a:t>”, and you can edit the 1</a:t>
            </a:r>
            <a:r>
              <a:rPr lang="en-US" baseline="30000" dirty="0"/>
              <a:t>st</a:t>
            </a:r>
            <a:r>
              <a:rPr lang="en-US" dirty="0"/>
              <a:t> </a:t>
            </a:r>
          </a:p>
          <a:p>
            <a:pPr lvl="1">
              <a:buFont typeface="+mj-lt"/>
              <a:buAutoNum type="arabicPeriod"/>
            </a:pPr>
            <a:r>
              <a:rPr lang="en-US" dirty="0"/>
              <a:t>Rename the file 2023FallCSE280HW##, then </a:t>
            </a:r>
            <a:r>
              <a:rPr lang="en-US" b="1" u="sng" dirty="0"/>
              <a:t>save</a:t>
            </a:r>
            <a:r>
              <a:rPr lang="en-US" dirty="0"/>
              <a:t> it</a:t>
            </a:r>
          </a:p>
          <a:p>
            <a:pPr marL="0" indent="0">
              <a:buNone/>
            </a:pPr>
            <a:r>
              <a:rPr lang="en-US" dirty="0"/>
              <a:t># Markdown / LaTeX</a:t>
            </a:r>
          </a:p>
          <a:p>
            <a:pPr marL="0" indent="0">
              <a:buNone/>
            </a:pPr>
            <a:endParaRPr lang="en-US" dirty="0"/>
          </a:p>
          <a:p>
            <a:pPr marL="0" indent="0">
              <a:buNone/>
            </a:pPr>
            <a:r>
              <a:rPr lang="en-US" dirty="0"/>
              <a:t>Python</a:t>
            </a:r>
          </a:p>
          <a:p>
            <a:pPr marL="0" indent="0">
              <a:buNone/>
            </a:pPr>
            <a:endParaRPr lang="en-US" dirty="0"/>
          </a:p>
        </p:txBody>
      </p:sp>
    </p:spTree>
    <p:extLst>
      <p:ext uri="{BB962C8B-B14F-4D97-AF65-F5344CB8AC3E}">
        <p14:creationId xmlns:p14="http://schemas.microsoft.com/office/powerpoint/2010/main" val="3863159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5F76-8698-D2AC-C28D-0B651166F93C}"/>
              </a:ext>
            </a:extLst>
          </p:cNvPr>
          <p:cNvSpPr>
            <a:spLocks noGrp="1"/>
          </p:cNvSpPr>
          <p:nvPr>
            <p:ph type="title"/>
          </p:nvPr>
        </p:nvSpPr>
        <p:spPr/>
        <p:txBody>
          <a:bodyPr/>
          <a:lstStyle/>
          <a:p>
            <a:r>
              <a:rPr lang="en-US" b="1"/>
              <a:t>Grading</a:t>
            </a:r>
          </a:p>
        </p:txBody>
      </p:sp>
      <p:sp>
        <p:nvSpPr>
          <p:cNvPr id="7" name="Content Placeholder 2">
            <a:extLst>
              <a:ext uri="{FF2B5EF4-FFF2-40B4-BE49-F238E27FC236}">
                <a16:creationId xmlns:a16="http://schemas.microsoft.com/office/drawing/2014/main" id="{AF8DA012-8F8C-9A25-D2AB-BE052315C5F5}"/>
              </a:ext>
            </a:extLst>
          </p:cNvPr>
          <p:cNvSpPr>
            <a:spLocks noGrp="1"/>
          </p:cNvSpPr>
          <p:nvPr>
            <p:ph sz="half" idx="1"/>
          </p:nvPr>
        </p:nvSpPr>
        <p:spPr>
          <a:xfrm>
            <a:off x="838200" y="1825625"/>
            <a:ext cx="5334000" cy="4351338"/>
          </a:xfrm>
        </p:spPr>
        <p:txBody>
          <a:bodyPr>
            <a:normAutofit/>
          </a:bodyPr>
          <a:lstStyle/>
          <a:p>
            <a:pPr>
              <a:buFont typeface="Arial" panose="020B0604020202020204" pitchFamily="34" charset="0"/>
              <a:buChar char="•"/>
            </a:pPr>
            <a:r>
              <a:rPr lang="en-US" sz="1600" dirty="0"/>
              <a:t>Weekly Reading and Activities	25%</a:t>
            </a:r>
          </a:p>
          <a:p>
            <a:pPr>
              <a:buFont typeface="Arial" panose="020B0604020202020204" pitchFamily="34" charset="0"/>
              <a:buChar char="•"/>
            </a:pPr>
            <a:r>
              <a:rPr lang="en-US" sz="1600" dirty="0"/>
              <a:t>Weekly Homework		30%</a:t>
            </a:r>
          </a:p>
          <a:p>
            <a:pPr>
              <a:buFont typeface="Arial" panose="020B0604020202020204" pitchFamily="34" charset="0"/>
              <a:buChar char="•"/>
            </a:pPr>
            <a:r>
              <a:rPr lang="en-US" sz="1600" dirty="0"/>
              <a:t>Participation &amp; Attendance	15%</a:t>
            </a:r>
          </a:p>
          <a:p>
            <a:pPr>
              <a:buFont typeface="Arial" panose="020B0604020202020204" pitchFamily="34" charset="0"/>
              <a:buChar char="•"/>
            </a:pPr>
            <a:r>
              <a:rPr lang="en-US" sz="1600" dirty="0"/>
              <a:t>Take Home Exams	 (1,2,3)	30%</a:t>
            </a:r>
          </a:p>
          <a:p>
            <a:pPr>
              <a:buFont typeface="Arial" panose="020B0604020202020204" pitchFamily="34" charset="0"/>
              <a:buChar char="•"/>
            </a:pPr>
            <a:endParaRPr lang="en-US" sz="1600" dirty="0"/>
          </a:p>
          <a:p>
            <a:pPr marL="0" indent="0">
              <a:buNone/>
            </a:pPr>
            <a:endParaRPr lang="en-US" dirty="0"/>
          </a:p>
        </p:txBody>
      </p:sp>
      <p:sp>
        <p:nvSpPr>
          <p:cNvPr id="5" name="Content Placeholder 4">
            <a:extLst>
              <a:ext uri="{FF2B5EF4-FFF2-40B4-BE49-F238E27FC236}">
                <a16:creationId xmlns:a16="http://schemas.microsoft.com/office/drawing/2014/main" id="{E7D7D98A-D2AE-043D-DDAB-B00CACD5A63A}"/>
              </a:ext>
            </a:extLst>
          </p:cNvPr>
          <p:cNvSpPr>
            <a:spLocks noGrp="1"/>
          </p:cNvSpPr>
          <p:nvPr>
            <p:ph sz="half" idx="2"/>
          </p:nvPr>
        </p:nvSpPr>
        <p:spPr/>
        <p:txBody>
          <a:bodyPr>
            <a:normAutofit/>
          </a:bodyPr>
          <a:lstStyle/>
          <a:p>
            <a:r>
              <a:rPr lang="en-US" dirty="0"/>
              <a:t>Letter grades will be awarded as follows:</a:t>
            </a:r>
          </a:p>
          <a:p>
            <a:endParaRPr lang="en-US" dirty="0"/>
          </a:p>
        </p:txBody>
      </p:sp>
      <p:graphicFrame>
        <p:nvGraphicFramePr>
          <p:cNvPr id="11" name="Table 10">
            <a:extLst>
              <a:ext uri="{FF2B5EF4-FFF2-40B4-BE49-F238E27FC236}">
                <a16:creationId xmlns:a16="http://schemas.microsoft.com/office/drawing/2014/main" id="{617C86F8-48CD-4619-E20F-5EA9EDA40998}"/>
              </a:ext>
            </a:extLst>
          </p:cNvPr>
          <p:cNvGraphicFramePr>
            <a:graphicFrameLocks noGrp="1"/>
          </p:cNvGraphicFramePr>
          <p:nvPr/>
        </p:nvGraphicFramePr>
        <p:xfrm>
          <a:off x="7935685" y="2280903"/>
          <a:ext cx="3340812" cy="4442268"/>
        </p:xfrm>
        <a:graphic>
          <a:graphicData uri="http://schemas.openxmlformats.org/drawingml/2006/table">
            <a:tbl>
              <a:tblPr/>
              <a:tblGrid>
                <a:gridCol w="1113604">
                  <a:extLst>
                    <a:ext uri="{9D8B030D-6E8A-4147-A177-3AD203B41FA5}">
                      <a16:colId xmlns:a16="http://schemas.microsoft.com/office/drawing/2014/main" val="179756298"/>
                    </a:ext>
                  </a:extLst>
                </a:gridCol>
                <a:gridCol w="1113604">
                  <a:extLst>
                    <a:ext uri="{9D8B030D-6E8A-4147-A177-3AD203B41FA5}">
                      <a16:colId xmlns:a16="http://schemas.microsoft.com/office/drawing/2014/main" val="3303023631"/>
                    </a:ext>
                  </a:extLst>
                </a:gridCol>
                <a:gridCol w="1113604">
                  <a:extLst>
                    <a:ext uri="{9D8B030D-6E8A-4147-A177-3AD203B41FA5}">
                      <a16:colId xmlns:a16="http://schemas.microsoft.com/office/drawing/2014/main" val="2760780991"/>
                    </a:ext>
                  </a:extLst>
                </a:gridCol>
              </a:tblGrid>
              <a:tr h="521700">
                <a:tc gridSpan="2">
                  <a:txBody>
                    <a:bodyPr/>
                    <a:lstStyle/>
                    <a:p>
                      <a:r>
                        <a:rPr lang="en-US" sz="1600"/>
                        <a:t>Percentage</a:t>
                      </a:r>
                      <a:br>
                        <a:rPr lang="en-US" sz="1600"/>
                      </a:br>
                      <a:r>
                        <a:rPr lang="en-US" sz="1600"/>
                        <a:t>Range</a:t>
                      </a:r>
                    </a:p>
                  </a:txBody>
                  <a:tcPr marL="79115" marR="79115" marT="39558" marB="39558" anchor="ctr">
                    <a:lnL>
                      <a:noFill/>
                    </a:lnL>
                    <a:lnR>
                      <a:noFill/>
                    </a:lnR>
                    <a:lnT>
                      <a:noFill/>
                    </a:lnT>
                    <a:lnB>
                      <a:noFill/>
                    </a:lnB>
                  </a:tcPr>
                </a:tc>
                <a:tc hMerge="1">
                  <a:txBody>
                    <a:bodyPr/>
                    <a:lstStyle/>
                    <a:p>
                      <a:endParaRPr lang="en-US"/>
                    </a:p>
                  </a:txBody>
                  <a:tcPr/>
                </a:tc>
                <a:tc>
                  <a:txBody>
                    <a:bodyPr/>
                    <a:lstStyle/>
                    <a:p>
                      <a:r>
                        <a:rPr lang="en-US" sz="1600"/>
                        <a:t>Letter</a:t>
                      </a:r>
                      <a:br>
                        <a:rPr lang="en-US" sz="1600"/>
                      </a:br>
                      <a:r>
                        <a:rPr lang="en-US" sz="1600"/>
                        <a:t>Grade</a:t>
                      </a:r>
                    </a:p>
                  </a:txBody>
                  <a:tcPr marL="79115" marR="79115" marT="39558" marB="39558" anchor="ctr">
                    <a:lnL>
                      <a:noFill/>
                    </a:lnL>
                    <a:lnR>
                      <a:noFill/>
                    </a:lnR>
                    <a:lnT>
                      <a:noFill/>
                    </a:lnT>
                    <a:lnB>
                      <a:noFill/>
                    </a:lnB>
                  </a:tcPr>
                </a:tc>
                <a:extLst>
                  <a:ext uri="{0D108BD9-81ED-4DB2-BD59-A6C34878D82A}">
                    <a16:rowId xmlns:a16="http://schemas.microsoft.com/office/drawing/2014/main" val="224109535"/>
                  </a:ext>
                </a:extLst>
              </a:tr>
              <a:tr h="297261">
                <a:tc>
                  <a:txBody>
                    <a:bodyPr/>
                    <a:lstStyle/>
                    <a:p>
                      <a:r>
                        <a:rPr lang="en-US" sz="1600"/>
                        <a:t>93%</a:t>
                      </a:r>
                    </a:p>
                  </a:txBody>
                  <a:tcPr marL="79115" marR="79115" marT="39558" marB="39558" anchor="ctr">
                    <a:lnL>
                      <a:noFill/>
                    </a:lnL>
                    <a:lnR>
                      <a:noFill/>
                    </a:lnR>
                    <a:lnT>
                      <a:noFill/>
                    </a:lnT>
                    <a:lnB>
                      <a:noFill/>
                    </a:lnB>
                  </a:tcPr>
                </a:tc>
                <a:tc>
                  <a:txBody>
                    <a:bodyPr/>
                    <a:lstStyle/>
                    <a:p>
                      <a:r>
                        <a:rPr lang="en-US" sz="1600"/>
                        <a:t>100.00%</a:t>
                      </a:r>
                    </a:p>
                  </a:txBody>
                  <a:tcPr marL="79115" marR="79115" marT="39558" marB="39558" anchor="ctr">
                    <a:lnL>
                      <a:noFill/>
                    </a:lnL>
                    <a:lnR>
                      <a:noFill/>
                    </a:lnR>
                    <a:lnT>
                      <a:noFill/>
                    </a:lnT>
                    <a:lnB>
                      <a:noFill/>
                    </a:lnB>
                  </a:tcPr>
                </a:tc>
                <a:tc>
                  <a:txBody>
                    <a:bodyPr/>
                    <a:lstStyle/>
                    <a:p>
                      <a:r>
                        <a:rPr lang="en-US" sz="1600"/>
                        <a:t>A</a:t>
                      </a:r>
                    </a:p>
                  </a:txBody>
                  <a:tcPr marL="79115" marR="79115" marT="39558" marB="39558" anchor="ctr">
                    <a:lnL>
                      <a:noFill/>
                    </a:lnL>
                    <a:lnR>
                      <a:noFill/>
                    </a:lnR>
                    <a:lnT>
                      <a:noFill/>
                    </a:lnT>
                    <a:lnB>
                      <a:noFill/>
                    </a:lnB>
                  </a:tcPr>
                </a:tc>
                <a:extLst>
                  <a:ext uri="{0D108BD9-81ED-4DB2-BD59-A6C34878D82A}">
                    <a16:rowId xmlns:a16="http://schemas.microsoft.com/office/drawing/2014/main" val="2224531693"/>
                  </a:ext>
                </a:extLst>
              </a:tr>
              <a:tr h="297261">
                <a:tc>
                  <a:txBody>
                    <a:bodyPr/>
                    <a:lstStyle/>
                    <a:p>
                      <a:r>
                        <a:rPr lang="en-US" sz="1600"/>
                        <a:t>90%</a:t>
                      </a:r>
                    </a:p>
                  </a:txBody>
                  <a:tcPr marL="79115" marR="79115" marT="39558" marB="39558" anchor="ctr">
                    <a:lnL>
                      <a:noFill/>
                    </a:lnL>
                    <a:lnR>
                      <a:noFill/>
                    </a:lnR>
                    <a:lnT>
                      <a:noFill/>
                    </a:lnT>
                    <a:lnB>
                      <a:noFill/>
                    </a:lnB>
                  </a:tcPr>
                </a:tc>
                <a:tc>
                  <a:txBody>
                    <a:bodyPr/>
                    <a:lstStyle/>
                    <a:p>
                      <a:r>
                        <a:rPr lang="en-US" sz="1600"/>
                        <a:t>92.99%</a:t>
                      </a:r>
                    </a:p>
                  </a:txBody>
                  <a:tcPr marL="79115" marR="79115" marT="39558" marB="39558" anchor="ctr">
                    <a:lnL>
                      <a:noFill/>
                    </a:lnL>
                    <a:lnR>
                      <a:noFill/>
                    </a:lnR>
                    <a:lnT>
                      <a:noFill/>
                    </a:lnT>
                    <a:lnB>
                      <a:noFill/>
                    </a:lnB>
                  </a:tcPr>
                </a:tc>
                <a:tc>
                  <a:txBody>
                    <a:bodyPr/>
                    <a:lstStyle/>
                    <a:p>
                      <a:r>
                        <a:rPr lang="en-US" sz="1600"/>
                        <a:t>A−</a:t>
                      </a:r>
                    </a:p>
                  </a:txBody>
                  <a:tcPr marL="79115" marR="79115" marT="39558" marB="39558" anchor="ctr">
                    <a:lnL>
                      <a:noFill/>
                    </a:lnL>
                    <a:lnR>
                      <a:noFill/>
                    </a:lnR>
                    <a:lnT>
                      <a:noFill/>
                    </a:lnT>
                    <a:lnB>
                      <a:noFill/>
                    </a:lnB>
                  </a:tcPr>
                </a:tc>
                <a:extLst>
                  <a:ext uri="{0D108BD9-81ED-4DB2-BD59-A6C34878D82A}">
                    <a16:rowId xmlns:a16="http://schemas.microsoft.com/office/drawing/2014/main" val="1921783441"/>
                  </a:ext>
                </a:extLst>
              </a:tr>
              <a:tr h="297261">
                <a:tc>
                  <a:txBody>
                    <a:bodyPr/>
                    <a:lstStyle/>
                    <a:p>
                      <a:r>
                        <a:rPr lang="en-US" sz="1600"/>
                        <a:t>87%</a:t>
                      </a:r>
                    </a:p>
                  </a:txBody>
                  <a:tcPr marL="79115" marR="79115" marT="39558" marB="39558" anchor="ctr">
                    <a:lnL>
                      <a:noFill/>
                    </a:lnL>
                    <a:lnR>
                      <a:noFill/>
                    </a:lnR>
                    <a:lnT>
                      <a:noFill/>
                    </a:lnT>
                    <a:lnB>
                      <a:noFill/>
                    </a:lnB>
                  </a:tcPr>
                </a:tc>
                <a:tc>
                  <a:txBody>
                    <a:bodyPr/>
                    <a:lstStyle/>
                    <a:p>
                      <a:r>
                        <a:rPr lang="en-US" sz="1600"/>
                        <a:t>89.99%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2718015419"/>
                  </a:ext>
                </a:extLst>
              </a:tr>
              <a:tr h="297261">
                <a:tc>
                  <a:txBody>
                    <a:bodyPr/>
                    <a:lstStyle/>
                    <a:p>
                      <a:r>
                        <a:rPr lang="en-US" sz="1600"/>
                        <a:t>83%</a:t>
                      </a:r>
                    </a:p>
                  </a:txBody>
                  <a:tcPr marL="79115" marR="79115" marT="39558" marB="39558" anchor="ctr">
                    <a:lnL>
                      <a:noFill/>
                    </a:lnL>
                    <a:lnR>
                      <a:noFill/>
                    </a:lnR>
                    <a:lnT>
                      <a:noFill/>
                    </a:lnT>
                    <a:lnB>
                      <a:noFill/>
                    </a:lnB>
                  </a:tcPr>
                </a:tc>
                <a:tc>
                  <a:txBody>
                    <a:bodyPr/>
                    <a:lstStyle/>
                    <a:p>
                      <a:r>
                        <a:rPr lang="en-US" sz="1600"/>
                        <a:t>86.99%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1489387066"/>
                  </a:ext>
                </a:extLst>
              </a:tr>
              <a:tr h="297261">
                <a:tc>
                  <a:txBody>
                    <a:bodyPr/>
                    <a:lstStyle/>
                    <a:p>
                      <a:r>
                        <a:rPr lang="en-US" sz="1600"/>
                        <a:t>80%</a:t>
                      </a:r>
                    </a:p>
                  </a:txBody>
                  <a:tcPr marL="79115" marR="79115" marT="39558" marB="39558" anchor="ctr">
                    <a:lnL>
                      <a:noFill/>
                    </a:lnL>
                    <a:lnR>
                      <a:noFill/>
                    </a:lnR>
                    <a:lnT>
                      <a:noFill/>
                    </a:lnT>
                    <a:lnB>
                      <a:noFill/>
                    </a:lnB>
                  </a:tcPr>
                </a:tc>
                <a:tc>
                  <a:txBody>
                    <a:bodyPr/>
                    <a:lstStyle/>
                    <a:p>
                      <a:r>
                        <a:rPr lang="en-US" sz="1600"/>
                        <a:t>82.99%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2195824975"/>
                  </a:ext>
                </a:extLst>
              </a:tr>
              <a:tr h="297261">
                <a:tc>
                  <a:txBody>
                    <a:bodyPr/>
                    <a:lstStyle/>
                    <a:p>
                      <a:r>
                        <a:rPr lang="en-US" sz="1600"/>
                        <a:t>77%</a:t>
                      </a:r>
                    </a:p>
                  </a:txBody>
                  <a:tcPr marL="79115" marR="79115" marT="39558" marB="39558" anchor="ctr">
                    <a:lnL>
                      <a:noFill/>
                    </a:lnL>
                    <a:lnR>
                      <a:noFill/>
                    </a:lnR>
                    <a:lnT>
                      <a:noFill/>
                    </a:lnT>
                    <a:lnB>
                      <a:noFill/>
                    </a:lnB>
                  </a:tcPr>
                </a:tc>
                <a:tc>
                  <a:txBody>
                    <a:bodyPr/>
                    <a:lstStyle/>
                    <a:p>
                      <a:r>
                        <a:rPr lang="en-US" sz="1600"/>
                        <a:t>79.99%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3943220834"/>
                  </a:ext>
                </a:extLst>
              </a:tr>
              <a:tr h="297261">
                <a:tc>
                  <a:txBody>
                    <a:bodyPr/>
                    <a:lstStyle/>
                    <a:p>
                      <a:r>
                        <a:rPr lang="en-US" sz="1600"/>
                        <a:t>73%</a:t>
                      </a:r>
                    </a:p>
                  </a:txBody>
                  <a:tcPr marL="79115" marR="79115" marT="39558" marB="39558" anchor="ctr">
                    <a:lnL>
                      <a:noFill/>
                    </a:lnL>
                    <a:lnR>
                      <a:noFill/>
                    </a:lnR>
                    <a:lnT>
                      <a:noFill/>
                    </a:lnT>
                    <a:lnB>
                      <a:noFill/>
                    </a:lnB>
                  </a:tcPr>
                </a:tc>
                <a:tc>
                  <a:txBody>
                    <a:bodyPr/>
                    <a:lstStyle/>
                    <a:p>
                      <a:r>
                        <a:rPr lang="en-US" sz="1600"/>
                        <a:t>76.99%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2814441763"/>
                  </a:ext>
                </a:extLst>
              </a:tr>
              <a:tr h="297261">
                <a:tc>
                  <a:txBody>
                    <a:bodyPr/>
                    <a:lstStyle/>
                    <a:p>
                      <a:r>
                        <a:rPr lang="en-US" sz="1600"/>
                        <a:t>70%</a:t>
                      </a:r>
                    </a:p>
                  </a:txBody>
                  <a:tcPr marL="79115" marR="79115" marT="39558" marB="39558" anchor="ctr">
                    <a:lnL>
                      <a:noFill/>
                    </a:lnL>
                    <a:lnR>
                      <a:noFill/>
                    </a:lnR>
                    <a:lnT>
                      <a:noFill/>
                    </a:lnT>
                    <a:lnB>
                      <a:noFill/>
                    </a:lnB>
                  </a:tcPr>
                </a:tc>
                <a:tc>
                  <a:txBody>
                    <a:bodyPr/>
                    <a:lstStyle/>
                    <a:p>
                      <a:r>
                        <a:rPr lang="en-US" sz="1600"/>
                        <a:t>72.99%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3152146631"/>
                  </a:ext>
                </a:extLst>
              </a:tr>
              <a:tr h="297261">
                <a:tc>
                  <a:txBody>
                    <a:bodyPr/>
                    <a:lstStyle/>
                    <a:p>
                      <a:r>
                        <a:rPr lang="en-US" sz="1600"/>
                        <a:t>67%</a:t>
                      </a:r>
                    </a:p>
                  </a:txBody>
                  <a:tcPr marL="79115" marR="79115" marT="39558" marB="39558" anchor="ctr">
                    <a:lnL>
                      <a:noFill/>
                    </a:lnL>
                    <a:lnR>
                      <a:noFill/>
                    </a:lnR>
                    <a:lnT>
                      <a:noFill/>
                    </a:lnT>
                    <a:lnB>
                      <a:noFill/>
                    </a:lnB>
                  </a:tcPr>
                </a:tc>
                <a:tc>
                  <a:txBody>
                    <a:bodyPr/>
                    <a:lstStyle/>
                    <a:p>
                      <a:r>
                        <a:rPr lang="en-US" sz="1600"/>
                        <a:t>69.99%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3922860748"/>
                  </a:ext>
                </a:extLst>
              </a:tr>
              <a:tr h="297261">
                <a:tc>
                  <a:txBody>
                    <a:bodyPr/>
                    <a:lstStyle/>
                    <a:p>
                      <a:r>
                        <a:rPr lang="en-US" sz="1600"/>
                        <a:t>63%</a:t>
                      </a:r>
                    </a:p>
                  </a:txBody>
                  <a:tcPr marL="79115" marR="79115" marT="39558" marB="39558" anchor="ctr">
                    <a:lnL>
                      <a:noFill/>
                    </a:lnL>
                    <a:lnR>
                      <a:noFill/>
                    </a:lnR>
                    <a:lnT>
                      <a:noFill/>
                    </a:lnT>
                    <a:lnB>
                      <a:noFill/>
                    </a:lnB>
                  </a:tcPr>
                </a:tc>
                <a:tc>
                  <a:txBody>
                    <a:bodyPr/>
                    <a:lstStyle/>
                    <a:p>
                      <a:r>
                        <a:rPr lang="en-US" sz="1600"/>
                        <a:t>66.99%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4178970044"/>
                  </a:ext>
                </a:extLst>
              </a:tr>
              <a:tr h="297261">
                <a:tc>
                  <a:txBody>
                    <a:bodyPr/>
                    <a:lstStyle/>
                    <a:p>
                      <a:r>
                        <a:rPr lang="en-US" sz="1600"/>
                        <a:t>60%</a:t>
                      </a:r>
                    </a:p>
                  </a:txBody>
                  <a:tcPr marL="79115" marR="79115" marT="39558" marB="39558" anchor="ctr">
                    <a:lnL>
                      <a:noFill/>
                    </a:lnL>
                    <a:lnR>
                      <a:noFill/>
                    </a:lnR>
                    <a:lnT>
                      <a:noFill/>
                    </a:lnT>
                    <a:lnB>
                      <a:noFill/>
                    </a:lnB>
                  </a:tcPr>
                </a:tc>
                <a:tc>
                  <a:txBody>
                    <a:bodyPr/>
                    <a:lstStyle/>
                    <a:p>
                      <a:r>
                        <a:rPr lang="en-US" sz="1600"/>
                        <a:t>62.99%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2467074741"/>
                  </a:ext>
                </a:extLst>
              </a:tr>
              <a:tr h="297261">
                <a:tc>
                  <a:txBody>
                    <a:bodyPr/>
                    <a:lstStyle/>
                    <a:p>
                      <a:r>
                        <a:rPr lang="en-US" sz="1600"/>
                        <a:t>0%</a:t>
                      </a:r>
                    </a:p>
                  </a:txBody>
                  <a:tcPr marL="79115" marR="79115" marT="39558" marB="39558" anchor="ctr">
                    <a:lnL>
                      <a:noFill/>
                    </a:lnL>
                    <a:lnR>
                      <a:noFill/>
                    </a:lnR>
                    <a:lnT>
                      <a:noFill/>
                    </a:lnT>
                    <a:lnB>
                      <a:noFill/>
                    </a:lnB>
                  </a:tcPr>
                </a:tc>
                <a:tc>
                  <a:txBody>
                    <a:bodyPr/>
                    <a:lstStyle/>
                    <a:p>
                      <a:r>
                        <a:rPr lang="en-US" sz="1600"/>
                        <a:t>59.99%</a:t>
                      </a:r>
                    </a:p>
                  </a:txBody>
                  <a:tcPr marL="79115" marR="79115" marT="39558" marB="39558" anchor="ctr">
                    <a:lnL>
                      <a:noFill/>
                    </a:lnL>
                    <a:lnR>
                      <a:noFill/>
                    </a:lnR>
                    <a:lnT>
                      <a:noFill/>
                    </a:lnT>
                    <a:lnB>
                      <a:noFill/>
                    </a:lnB>
                  </a:tcPr>
                </a:tc>
                <a:tc>
                  <a:txBody>
                    <a:bodyPr/>
                    <a:lstStyle/>
                    <a:p>
                      <a:r>
                        <a:rPr lang="en-US" sz="1600"/>
                        <a:t>F</a:t>
                      </a:r>
                    </a:p>
                  </a:txBody>
                  <a:tcPr marL="79115" marR="79115" marT="39558" marB="39558" anchor="ctr">
                    <a:lnL>
                      <a:noFill/>
                    </a:lnL>
                    <a:lnR>
                      <a:noFill/>
                    </a:lnR>
                    <a:lnT>
                      <a:noFill/>
                    </a:lnT>
                    <a:lnB>
                      <a:noFill/>
                    </a:lnB>
                  </a:tcPr>
                </a:tc>
                <a:extLst>
                  <a:ext uri="{0D108BD9-81ED-4DB2-BD59-A6C34878D82A}">
                    <a16:rowId xmlns:a16="http://schemas.microsoft.com/office/drawing/2014/main" val="2041308495"/>
                  </a:ext>
                </a:extLst>
              </a:tr>
            </a:tbl>
          </a:graphicData>
        </a:graphic>
      </p:graphicFrame>
    </p:spTree>
    <p:extLst>
      <p:ext uri="{BB962C8B-B14F-4D97-AF65-F5344CB8AC3E}">
        <p14:creationId xmlns:p14="http://schemas.microsoft.com/office/powerpoint/2010/main" val="684446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2657-F760-DB94-6200-086E69CD5D5F}"/>
              </a:ext>
            </a:extLst>
          </p:cNvPr>
          <p:cNvSpPr>
            <a:spLocks noGrp="1"/>
          </p:cNvSpPr>
          <p:nvPr>
            <p:ph type="title"/>
          </p:nvPr>
        </p:nvSpPr>
        <p:spPr/>
        <p:txBody>
          <a:bodyPr/>
          <a:lstStyle/>
          <a:p>
            <a:r>
              <a:rPr lang="en-US" dirty="0"/>
              <a:t>Participation	15%</a:t>
            </a:r>
          </a:p>
        </p:txBody>
      </p:sp>
      <p:sp>
        <p:nvSpPr>
          <p:cNvPr id="3" name="Content Placeholder 2">
            <a:extLst>
              <a:ext uri="{FF2B5EF4-FFF2-40B4-BE49-F238E27FC236}">
                <a16:creationId xmlns:a16="http://schemas.microsoft.com/office/drawing/2014/main" id="{9F5168F8-5122-2825-C851-F8643FA52D42}"/>
              </a:ext>
            </a:extLst>
          </p:cNvPr>
          <p:cNvSpPr>
            <a:spLocks noGrp="1"/>
          </p:cNvSpPr>
          <p:nvPr>
            <p:ph sz="half" idx="1"/>
          </p:nvPr>
        </p:nvSpPr>
        <p:spPr/>
        <p:txBody>
          <a:bodyPr/>
          <a:lstStyle/>
          <a:p>
            <a:r>
              <a:rPr lang="en-US" dirty="0"/>
              <a:t>Participation Report - Weekly</a:t>
            </a:r>
          </a:p>
        </p:txBody>
      </p:sp>
      <p:sp>
        <p:nvSpPr>
          <p:cNvPr id="4" name="Content Placeholder 3">
            <a:extLst>
              <a:ext uri="{FF2B5EF4-FFF2-40B4-BE49-F238E27FC236}">
                <a16:creationId xmlns:a16="http://schemas.microsoft.com/office/drawing/2014/main" id="{D8FD3278-C8FC-6171-C15D-EC4BFC96ECAC}"/>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25848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5F76-8698-D2AC-C28D-0B651166F93C}"/>
              </a:ext>
            </a:extLst>
          </p:cNvPr>
          <p:cNvSpPr>
            <a:spLocks noGrp="1"/>
          </p:cNvSpPr>
          <p:nvPr>
            <p:ph type="title"/>
          </p:nvPr>
        </p:nvSpPr>
        <p:spPr/>
        <p:txBody>
          <a:bodyPr/>
          <a:lstStyle/>
          <a:p>
            <a:r>
              <a:rPr lang="en-US" b="1"/>
              <a:t>Grading</a:t>
            </a:r>
          </a:p>
        </p:txBody>
      </p:sp>
      <p:sp>
        <p:nvSpPr>
          <p:cNvPr id="7" name="Content Placeholder 2">
            <a:extLst>
              <a:ext uri="{FF2B5EF4-FFF2-40B4-BE49-F238E27FC236}">
                <a16:creationId xmlns:a16="http://schemas.microsoft.com/office/drawing/2014/main" id="{AF8DA012-8F8C-9A25-D2AB-BE052315C5F5}"/>
              </a:ext>
            </a:extLst>
          </p:cNvPr>
          <p:cNvSpPr>
            <a:spLocks noGrp="1"/>
          </p:cNvSpPr>
          <p:nvPr>
            <p:ph sz="half" idx="1"/>
          </p:nvPr>
        </p:nvSpPr>
        <p:spPr>
          <a:xfrm>
            <a:off x="838200" y="1825625"/>
            <a:ext cx="5334000" cy="4351338"/>
          </a:xfrm>
        </p:spPr>
        <p:txBody>
          <a:bodyPr>
            <a:normAutofit/>
          </a:bodyPr>
          <a:lstStyle/>
          <a:p>
            <a:pPr>
              <a:buFont typeface="Arial" panose="020B0604020202020204" pitchFamily="34" charset="0"/>
              <a:buChar char="•"/>
            </a:pPr>
            <a:r>
              <a:rPr lang="en-US" sz="1600" dirty="0"/>
              <a:t>Weekly Reading and Activities	25%</a:t>
            </a:r>
          </a:p>
          <a:p>
            <a:pPr>
              <a:buFont typeface="Arial" panose="020B0604020202020204" pitchFamily="34" charset="0"/>
              <a:buChar char="•"/>
            </a:pPr>
            <a:r>
              <a:rPr lang="en-US" sz="1600" dirty="0"/>
              <a:t>Weekly Homework		30%</a:t>
            </a:r>
          </a:p>
          <a:p>
            <a:pPr>
              <a:buFont typeface="Arial" panose="020B0604020202020204" pitchFamily="34" charset="0"/>
              <a:buChar char="•"/>
            </a:pPr>
            <a:r>
              <a:rPr lang="en-US" sz="1600" dirty="0"/>
              <a:t>Participation &amp; Attendance	15%</a:t>
            </a:r>
          </a:p>
          <a:p>
            <a:pPr>
              <a:buFont typeface="Arial" panose="020B0604020202020204" pitchFamily="34" charset="0"/>
              <a:buChar char="•"/>
            </a:pPr>
            <a:r>
              <a:rPr lang="en-US" sz="1600" dirty="0"/>
              <a:t>Take Home Exams	 (1,2,3)	30%</a:t>
            </a:r>
          </a:p>
          <a:p>
            <a:pPr>
              <a:buFont typeface="Arial" panose="020B0604020202020204" pitchFamily="34" charset="0"/>
              <a:buChar char="•"/>
            </a:pPr>
            <a:endParaRPr lang="en-US" sz="1600" dirty="0"/>
          </a:p>
          <a:p>
            <a:pPr marL="0" indent="0">
              <a:buNone/>
            </a:pPr>
            <a:endParaRPr lang="en-US" dirty="0"/>
          </a:p>
        </p:txBody>
      </p:sp>
      <p:sp>
        <p:nvSpPr>
          <p:cNvPr id="5" name="Content Placeholder 4">
            <a:extLst>
              <a:ext uri="{FF2B5EF4-FFF2-40B4-BE49-F238E27FC236}">
                <a16:creationId xmlns:a16="http://schemas.microsoft.com/office/drawing/2014/main" id="{E7D7D98A-D2AE-043D-DDAB-B00CACD5A63A}"/>
              </a:ext>
            </a:extLst>
          </p:cNvPr>
          <p:cNvSpPr>
            <a:spLocks noGrp="1"/>
          </p:cNvSpPr>
          <p:nvPr>
            <p:ph sz="half" idx="2"/>
          </p:nvPr>
        </p:nvSpPr>
        <p:spPr/>
        <p:txBody>
          <a:bodyPr>
            <a:normAutofit/>
          </a:bodyPr>
          <a:lstStyle/>
          <a:p>
            <a:r>
              <a:rPr lang="en-US" dirty="0"/>
              <a:t>Letter grades will be awarded as follows:</a:t>
            </a:r>
          </a:p>
          <a:p>
            <a:endParaRPr lang="en-US" dirty="0"/>
          </a:p>
        </p:txBody>
      </p:sp>
      <p:graphicFrame>
        <p:nvGraphicFramePr>
          <p:cNvPr id="11" name="Table 10">
            <a:extLst>
              <a:ext uri="{FF2B5EF4-FFF2-40B4-BE49-F238E27FC236}">
                <a16:creationId xmlns:a16="http://schemas.microsoft.com/office/drawing/2014/main" id="{617C86F8-48CD-4619-E20F-5EA9EDA40998}"/>
              </a:ext>
            </a:extLst>
          </p:cNvPr>
          <p:cNvGraphicFramePr>
            <a:graphicFrameLocks noGrp="1"/>
          </p:cNvGraphicFramePr>
          <p:nvPr/>
        </p:nvGraphicFramePr>
        <p:xfrm>
          <a:off x="7935685" y="2280903"/>
          <a:ext cx="3340812" cy="4442268"/>
        </p:xfrm>
        <a:graphic>
          <a:graphicData uri="http://schemas.openxmlformats.org/drawingml/2006/table">
            <a:tbl>
              <a:tblPr/>
              <a:tblGrid>
                <a:gridCol w="1113604">
                  <a:extLst>
                    <a:ext uri="{9D8B030D-6E8A-4147-A177-3AD203B41FA5}">
                      <a16:colId xmlns:a16="http://schemas.microsoft.com/office/drawing/2014/main" val="179756298"/>
                    </a:ext>
                  </a:extLst>
                </a:gridCol>
                <a:gridCol w="1113604">
                  <a:extLst>
                    <a:ext uri="{9D8B030D-6E8A-4147-A177-3AD203B41FA5}">
                      <a16:colId xmlns:a16="http://schemas.microsoft.com/office/drawing/2014/main" val="3303023631"/>
                    </a:ext>
                  </a:extLst>
                </a:gridCol>
                <a:gridCol w="1113604">
                  <a:extLst>
                    <a:ext uri="{9D8B030D-6E8A-4147-A177-3AD203B41FA5}">
                      <a16:colId xmlns:a16="http://schemas.microsoft.com/office/drawing/2014/main" val="2760780991"/>
                    </a:ext>
                  </a:extLst>
                </a:gridCol>
              </a:tblGrid>
              <a:tr h="521700">
                <a:tc gridSpan="2">
                  <a:txBody>
                    <a:bodyPr/>
                    <a:lstStyle/>
                    <a:p>
                      <a:r>
                        <a:rPr lang="en-US" sz="1600"/>
                        <a:t>Percentage</a:t>
                      </a:r>
                      <a:br>
                        <a:rPr lang="en-US" sz="1600"/>
                      </a:br>
                      <a:r>
                        <a:rPr lang="en-US" sz="1600"/>
                        <a:t>Range</a:t>
                      </a:r>
                    </a:p>
                  </a:txBody>
                  <a:tcPr marL="79115" marR="79115" marT="39558" marB="39558" anchor="ctr">
                    <a:lnL>
                      <a:noFill/>
                    </a:lnL>
                    <a:lnR>
                      <a:noFill/>
                    </a:lnR>
                    <a:lnT>
                      <a:noFill/>
                    </a:lnT>
                    <a:lnB>
                      <a:noFill/>
                    </a:lnB>
                  </a:tcPr>
                </a:tc>
                <a:tc hMerge="1">
                  <a:txBody>
                    <a:bodyPr/>
                    <a:lstStyle/>
                    <a:p>
                      <a:endParaRPr lang="en-US"/>
                    </a:p>
                  </a:txBody>
                  <a:tcPr/>
                </a:tc>
                <a:tc>
                  <a:txBody>
                    <a:bodyPr/>
                    <a:lstStyle/>
                    <a:p>
                      <a:r>
                        <a:rPr lang="en-US" sz="1600"/>
                        <a:t>Letter</a:t>
                      </a:r>
                      <a:br>
                        <a:rPr lang="en-US" sz="1600"/>
                      </a:br>
                      <a:r>
                        <a:rPr lang="en-US" sz="1600"/>
                        <a:t>Grade</a:t>
                      </a:r>
                    </a:p>
                  </a:txBody>
                  <a:tcPr marL="79115" marR="79115" marT="39558" marB="39558" anchor="ctr">
                    <a:lnL>
                      <a:noFill/>
                    </a:lnL>
                    <a:lnR>
                      <a:noFill/>
                    </a:lnR>
                    <a:lnT>
                      <a:noFill/>
                    </a:lnT>
                    <a:lnB>
                      <a:noFill/>
                    </a:lnB>
                  </a:tcPr>
                </a:tc>
                <a:extLst>
                  <a:ext uri="{0D108BD9-81ED-4DB2-BD59-A6C34878D82A}">
                    <a16:rowId xmlns:a16="http://schemas.microsoft.com/office/drawing/2014/main" val="224109535"/>
                  </a:ext>
                </a:extLst>
              </a:tr>
              <a:tr h="297261">
                <a:tc>
                  <a:txBody>
                    <a:bodyPr/>
                    <a:lstStyle/>
                    <a:p>
                      <a:r>
                        <a:rPr lang="en-US" sz="1600"/>
                        <a:t>93%</a:t>
                      </a:r>
                    </a:p>
                  </a:txBody>
                  <a:tcPr marL="79115" marR="79115" marT="39558" marB="39558" anchor="ctr">
                    <a:lnL>
                      <a:noFill/>
                    </a:lnL>
                    <a:lnR>
                      <a:noFill/>
                    </a:lnR>
                    <a:lnT>
                      <a:noFill/>
                    </a:lnT>
                    <a:lnB>
                      <a:noFill/>
                    </a:lnB>
                  </a:tcPr>
                </a:tc>
                <a:tc>
                  <a:txBody>
                    <a:bodyPr/>
                    <a:lstStyle/>
                    <a:p>
                      <a:r>
                        <a:rPr lang="en-US" sz="1600"/>
                        <a:t>100.00%</a:t>
                      </a:r>
                    </a:p>
                  </a:txBody>
                  <a:tcPr marL="79115" marR="79115" marT="39558" marB="39558" anchor="ctr">
                    <a:lnL>
                      <a:noFill/>
                    </a:lnL>
                    <a:lnR>
                      <a:noFill/>
                    </a:lnR>
                    <a:lnT>
                      <a:noFill/>
                    </a:lnT>
                    <a:lnB>
                      <a:noFill/>
                    </a:lnB>
                  </a:tcPr>
                </a:tc>
                <a:tc>
                  <a:txBody>
                    <a:bodyPr/>
                    <a:lstStyle/>
                    <a:p>
                      <a:r>
                        <a:rPr lang="en-US" sz="1600"/>
                        <a:t>A</a:t>
                      </a:r>
                    </a:p>
                  </a:txBody>
                  <a:tcPr marL="79115" marR="79115" marT="39558" marB="39558" anchor="ctr">
                    <a:lnL>
                      <a:noFill/>
                    </a:lnL>
                    <a:lnR>
                      <a:noFill/>
                    </a:lnR>
                    <a:lnT>
                      <a:noFill/>
                    </a:lnT>
                    <a:lnB>
                      <a:noFill/>
                    </a:lnB>
                  </a:tcPr>
                </a:tc>
                <a:extLst>
                  <a:ext uri="{0D108BD9-81ED-4DB2-BD59-A6C34878D82A}">
                    <a16:rowId xmlns:a16="http://schemas.microsoft.com/office/drawing/2014/main" val="2224531693"/>
                  </a:ext>
                </a:extLst>
              </a:tr>
              <a:tr h="297261">
                <a:tc>
                  <a:txBody>
                    <a:bodyPr/>
                    <a:lstStyle/>
                    <a:p>
                      <a:r>
                        <a:rPr lang="en-US" sz="1600"/>
                        <a:t>90%</a:t>
                      </a:r>
                    </a:p>
                  </a:txBody>
                  <a:tcPr marL="79115" marR="79115" marT="39558" marB="39558" anchor="ctr">
                    <a:lnL>
                      <a:noFill/>
                    </a:lnL>
                    <a:lnR>
                      <a:noFill/>
                    </a:lnR>
                    <a:lnT>
                      <a:noFill/>
                    </a:lnT>
                    <a:lnB>
                      <a:noFill/>
                    </a:lnB>
                  </a:tcPr>
                </a:tc>
                <a:tc>
                  <a:txBody>
                    <a:bodyPr/>
                    <a:lstStyle/>
                    <a:p>
                      <a:r>
                        <a:rPr lang="en-US" sz="1600"/>
                        <a:t>92.99%</a:t>
                      </a:r>
                    </a:p>
                  </a:txBody>
                  <a:tcPr marL="79115" marR="79115" marT="39558" marB="39558" anchor="ctr">
                    <a:lnL>
                      <a:noFill/>
                    </a:lnL>
                    <a:lnR>
                      <a:noFill/>
                    </a:lnR>
                    <a:lnT>
                      <a:noFill/>
                    </a:lnT>
                    <a:lnB>
                      <a:noFill/>
                    </a:lnB>
                  </a:tcPr>
                </a:tc>
                <a:tc>
                  <a:txBody>
                    <a:bodyPr/>
                    <a:lstStyle/>
                    <a:p>
                      <a:r>
                        <a:rPr lang="en-US" sz="1600"/>
                        <a:t>A−</a:t>
                      </a:r>
                    </a:p>
                  </a:txBody>
                  <a:tcPr marL="79115" marR="79115" marT="39558" marB="39558" anchor="ctr">
                    <a:lnL>
                      <a:noFill/>
                    </a:lnL>
                    <a:lnR>
                      <a:noFill/>
                    </a:lnR>
                    <a:lnT>
                      <a:noFill/>
                    </a:lnT>
                    <a:lnB>
                      <a:noFill/>
                    </a:lnB>
                  </a:tcPr>
                </a:tc>
                <a:extLst>
                  <a:ext uri="{0D108BD9-81ED-4DB2-BD59-A6C34878D82A}">
                    <a16:rowId xmlns:a16="http://schemas.microsoft.com/office/drawing/2014/main" val="1921783441"/>
                  </a:ext>
                </a:extLst>
              </a:tr>
              <a:tr h="297261">
                <a:tc>
                  <a:txBody>
                    <a:bodyPr/>
                    <a:lstStyle/>
                    <a:p>
                      <a:r>
                        <a:rPr lang="en-US" sz="1600"/>
                        <a:t>87%</a:t>
                      </a:r>
                    </a:p>
                  </a:txBody>
                  <a:tcPr marL="79115" marR="79115" marT="39558" marB="39558" anchor="ctr">
                    <a:lnL>
                      <a:noFill/>
                    </a:lnL>
                    <a:lnR>
                      <a:noFill/>
                    </a:lnR>
                    <a:lnT>
                      <a:noFill/>
                    </a:lnT>
                    <a:lnB>
                      <a:noFill/>
                    </a:lnB>
                  </a:tcPr>
                </a:tc>
                <a:tc>
                  <a:txBody>
                    <a:bodyPr/>
                    <a:lstStyle/>
                    <a:p>
                      <a:r>
                        <a:rPr lang="en-US" sz="1600"/>
                        <a:t>89.99%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2718015419"/>
                  </a:ext>
                </a:extLst>
              </a:tr>
              <a:tr h="297261">
                <a:tc>
                  <a:txBody>
                    <a:bodyPr/>
                    <a:lstStyle/>
                    <a:p>
                      <a:r>
                        <a:rPr lang="en-US" sz="1600"/>
                        <a:t>83%</a:t>
                      </a:r>
                    </a:p>
                  </a:txBody>
                  <a:tcPr marL="79115" marR="79115" marT="39558" marB="39558" anchor="ctr">
                    <a:lnL>
                      <a:noFill/>
                    </a:lnL>
                    <a:lnR>
                      <a:noFill/>
                    </a:lnR>
                    <a:lnT>
                      <a:noFill/>
                    </a:lnT>
                    <a:lnB>
                      <a:noFill/>
                    </a:lnB>
                  </a:tcPr>
                </a:tc>
                <a:tc>
                  <a:txBody>
                    <a:bodyPr/>
                    <a:lstStyle/>
                    <a:p>
                      <a:r>
                        <a:rPr lang="en-US" sz="1600"/>
                        <a:t>86.99%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1489387066"/>
                  </a:ext>
                </a:extLst>
              </a:tr>
              <a:tr h="297261">
                <a:tc>
                  <a:txBody>
                    <a:bodyPr/>
                    <a:lstStyle/>
                    <a:p>
                      <a:r>
                        <a:rPr lang="en-US" sz="1600"/>
                        <a:t>80%</a:t>
                      </a:r>
                    </a:p>
                  </a:txBody>
                  <a:tcPr marL="79115" marR="79115" marT="39558" marB="39558" anchor="ctr">
                    <a:lnL>
                      <a:noFill/>
                    </a:lnL>
                    <a:lnR>
                      <a:noFill/>
                    </a:lnR>
                    <a:lnT>
                      <a:noFill/>
                    </a:lnT>
                    <a:lnB>
                      <a:noFill/>
                    </a:lnB>
                  </a:tcPr>
                </a:tc>
                <a:tc>
                  <a:txBody>
                    <a:bodyPr/>
                    <a:lstStyle/>
                    <a:p>
                      <a:r>
                        <a:rPr lang="en-US" sz="1600"/>
                        <a:t>82.99%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2195824975"/>
                  </a:ext>
                </a:extLst>
              </a:tr>
              <a:tr h="297261">
                <a:tc>
                  <a:txBody>
                    <a:bodyPr/>
                    <a:lstStyle/>
                    <a:p>
                      <a:r>
                        <a:rPr lang="en-US" sz="1600"/>
                        <a:t>77%</a:t>
                      </a:r>
                    </a:p>
                  </a:txBody>
                  <a:tcPr marL="79115" marR="79115" marT="39558" marB="39558" anchor="ctr">
                    <a:lnL>
                      <a:noFill/>
                    </a:lnL>
                    <a:lnR>
                      <a:noFill/>
                    </a:lnR>
                    <a:lnT>
                      <a:noFill/>
                    </a:lnT>
                    <a:lnB>
                      <a:noFill/>
                    </a:lnB>
                  </a:tcPr>
                </a:tc>
                <a:tc>
                  <a:txBody>
                    <a:bodyPr/>
                    <a:lstStyle/>
                    <a:p>
                      <a:r>
                        <a:rPr lang="en-US" sz="1600"/>
                        <a:t>79.99%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3943220834"/>
                  </a:ext>
                </a:extLst>
              </a:tr>
              <a:tr h="297261">
                <a:tc>
                  <a:txBody>
                    <a:bodyPr/>
                    <a:lstStyle/>
                    <a:p>
                      <a:r>
                        <a:rPr lang="en-US" sz="1600"/>
                        <a:t>73%</a:t>
                      </a:r>
                    </a:p>
                  </a:txBody>
                  <a:tcPr marL="79115" marR="79115" marT="39558" marB="39558" anchor="ctr">
                    <a:lnL>
                      <a:noFill/>
                    </a:lnL>
                    <a:lnR>
                      <a:noFill/>
                    </a:lnR>
                    <a:lnT>
                      <a:noFill/>
                    </a:lnT>
                    <a:lnB>
                      <a:noFill/>
                    </a:lnB>
                  </a:tcPr>
                </a:tc>
                <a:tc>
                  <a:txBody>
                    <a:bodyPr/>
                    <a:lstStyle/>
                    <a:p>
                      <a:r>
                        <a:rPr lang="en-US" sz="1600"/>
                        <a:t>76.99%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2814441763"/>
                  </a:ext>
                </a:extLst>
              </a:tr>
              <a:tr h="297261">
                <a:tc>
                  <a:txBody>
                    <a:bodyPr/>
                    <a:lstStyle/>
                    <a:p>
                      <a:r>
                        <a:rPr lang="en-US" sz="1600"/>
                        <a:t>70%</a:t>
                      </a:r>
                    </a:p>
                  </a:txBody>
                  <a:tcPr marL="79115" marR="79115" marT="39558" marB="39558" anchor="ctr">
                    <a:lnL>
                      <a:noFill/>
                    </a:lnL>
                    <a:lnR>
                      <a:noFill/>
                    </a:lnR>
                    <a:lnT>
                      <a:noFill/>
                    </a:lnT>
                    <a:lnB>
                      <a:noFill/>
                    </a:lnB>
                  </a:tcPr>
                </a:tc>
                <a:tc>
                  <a:txBody>
                    <a:bodyPr/>
                    <a:lstStyle/>
                    <a:p>
                      <a:r>
                        <a:rPr lang="en-US" sz="1600"/>
                        <a:t>72.99%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3152146631"/>
                  </a:ext>
                </a:extLst>
              </a:tr>
              <a:tr h="297261">
                <a:tc>
                  <a:txBody>
                    <a:bodyPr/>
                    <a:lstStyle/>
                    <a:p>
                      <a:r>
                        <a:rPr lang="en-US" sz="1600"/>
                        <a:t>67%</a:t>
                      </a:r>
                    </a:p>
                  </a:txBody>
                  <a:tcPr marL="79115" marR="79115" marT="39558" marB="39558" anchor="ctr">
                    <a:lnL>
                      <a:noFill/>
                    </a:lnL>
                    <a:lnR>
                      <a:noFill/>
                    </a:lnR>
                    <a:lnT>
                      <a:noFill/>
                    </a:lnT>
                    <a:lnB>
                      <a:noFill/>
                    </a:lnB>
                  </a:tcPr>
                </a:tc>
                <a:tc>
                  <a:txBody>
                    <a:bodyPr/>
                    <a:lstStyle/>
                    <a:p>
                      <a:r>
                        <a:rPr lang="en-US" sz="1600"/>
                        <a:t>69.99%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3922860748"/>
                  </a:ext>
                </a:extLst>
              </a:tr>
              <a:tr h="297261">
                <a:tc>
                  <a:txBody>
                    <a:bodyPr/>
                    <a:lstStyle/>
                    <a:p>
                      <a:r>
                        <a:rPr lang="en-US" sz="1600"/>
                        <a:t>63%</a:t>
                      </a:r>
                    </a:p>
                  </a:txBody>
                  <a:tcPr marL="79115" marR="79115" marT="39558" marB="39558" anchor="ctr">
                    <a:lnL>
                      <a:noFill/>
                    </a:lnL>
                    <a:lnR>
                      <a:noFill/>
                    </a:lnR>
                    <a:lnT>
                      <a:noFill/>
                    </a:lnT>
                    <a:lnB>
                      <a:noFill/>
                    </a:lnB>
                  </a:tcPr>
                </a:tc>
                <a:tc>
                  <a:txBody>
                    <a:bodyPr/>
                    <a:lstStyle/>
                    <a:p>
                      <a:r>
                        <a:rPr lang="en-US" sz="1600"/>
                        <a:t>66.99%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4178970044"/>
                  </a:ext>
                </a:extLst>
              </a:tr>
              <a:tr h="297261">
                <a:tc>
                  <a:txBody>
                    <a:bodyPr/>
                    <a:lstStyle/>
                    <a:p>
                      <a:r>
                        <a:rPr lang="en-US" sz="1600"/>
                        <a:t>60%</a:t>
                      </a:r>
                    </a:p>
                  </a:txBody>
                  <a:tcPr marL="79115" marR="79115" marT="39558" marB="39558" anchor="ctr">
                    <a:lnL>
                      <a:noFill/>
                    </a:lnL>
                    <a:lnR>
                      <a:noFill/>
                    </a:lnR>
                    <a:lnT>
                      <a:noFill/>
                    </a:lnT>
                    <a:lnB>
                      <a:noFill/>
                    </a:lnB>
                  </a:tcPr>
                </a:tc>
                <a:tc>
                  <a:txBody>
                    <a:bodyPr/>
                    <a:lstStyle/>
                    <a:p>
                      <a:r>
                        <a:rPr lang="en-US" sz="1600"/>
                        <a:t>62.99%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2467074741"/>
                  </a:ext>
                </a:extLst>
              </a:tr>
              <a:tr h="297261">
                <a:tc>
                  <a:txBody>
                    <a:bodyPr/>
                    <a:lstStyle/>
                    <a:p>
                      <a:r>
                        <a:rPr lang="en-US" sz="1600"/>
                        <a:t>0%</a:t>
                      </a:r>
                    </a:p>
                  </a:txBody>
                  <a:tcPr marL="79115" marR="79115" marT="39558" marB="39558" anchor="ctr">
                    <a:lnL>
                      <a:noFill/>
                    </a:lnL>
                    <a:lnR>
                      <a:noFill/>
                    </a:lnR>
                    <a:lnT>
                      <a:noFill/>
                    </a:lnT>
                    <a:lnB>
                      <a:noFill/>
                    </a:lnB>
                  </a:tcPr>
                </a:tc>
                <a:tc>
                  <a:txBody>
                    <a:bodyPr/>
                    <a:lstStyle/>
                    <a:p>
                      <a:r>
                        <a:rPr lang="en-US" sz="1600"/>
                        <a:t>59.99%</a:t>
                      </a:r>
                    </a:p>
                  </a:txBody>
                  <a:tcPr marL="79115" marR="79115" marT="39558" marB="39558" anchor="ctr">
                    <a:lnL>
                      <a:noFill/>
                    </a:lnL>
                    <a:lnR>
                      <a:noFill/>
                    </a:lnR>
                    <a:lnT>
                      <a:noFill/>
                    </a:lnT>
                    <a:lnB>
                      <a:noFill/>
                    </a:lnB>
                  </a:tcPr>
                </a:tc>
                <a:tc>
                  <a:txBody>
                    <a:bodyPr/>
                    <a:lstStyle/>
                    <a:p>
                      <a:r>
                        <a:rPr lang="en-US" sz="1600"/>
                        <a:t>F</a:t>
                      </a:r>
                    </a:p>
                  </a:txBody>
                  <a:tcPr marL="79115" marR="79115" marT="39558" marB="39558" anchor="ctr">
                    <a:lnL>
                      <a:noFill/>
                    </a:lnL>
                    <a:lnR>
                      <a:noFill/>
                    </a:lnR>
                    <a:lnT>
                      <a:noFill/>
                    </a:lnT>
                    <a:lnB>
                      <a:noFill/>
                    </a:lnB>
                  </a:tcPr>
                </a:tc>
                <a:extLst>
                  <a:ext uri="{0D108BD9-81ED-4DB2-BD59-A6C34878D82A}">
                    <a16:rowId xmlns:a16="http://schemas.microsoft.com/office/drawing/2014/main" val="2041308495"/>
                  </a:ext>
                </a:extLst>
              </a:tr>
            </a:tbl>
          </a:graphicData>
        </a:graphic>
      </p:graphicFrame>
    </p:spTree>
    <p:extLst>
      <p:ext uri="{BB962C8B-B14F-4D97-AF65-F5344CB8AC3E}">
        <p14:creationId xmlns:p14="http://schemas.microsoft.com/office/powerpoint/2010/main" val="3408851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F981-BA6C-1E5A-7B81-678C0E338392}"/>
              </a:ext>
            </a:extLst>
          </p:cNvPr>
          <p:cNvSpPr>
            <a:spLocks noGrp="1"/>
          </p:cNvSpPr>
          <p:nvPr>
            <p:ph type="title"/>
          </p:nvPr>
        </p:nvSpPr>
        <p:spPr/>
        <p:txBody>
          <a:bodyPr/>
          <a:lstStyle/>
          <a:p>
            <a:r>
              <a:rPr lang="en-US" sz="4400" dirty="0"/>
              <a:t>Take Home Exams	 (1,2,3)	30%</a:t>
            </a:r>
            <a:endParaRPr lang="en-US" dirty="0"/>
          </a:p>
        </p:txBody>
      </p:sp>
      <p:sp>
        <p:nvSpPr>
          <p:cNvPr id="3" name="Content Placeholder 2">
            <a:extLst>
              <a:ext uri="{FF2B5EF4-FFF2-40B4-BE49-F238E27FC236}">
                <a16:creationId xmlns:a16="http://schemas.microsoft.com/office/drawing/2014/main" id="{527639AD-C2E2-E4CB-4C31-A0F6258DB222}"/>
              </a:ext>
            </a:extLst>
          </p:cNvPr>
          <p:cNvSpPr>
            <a:spLocks noGrp="1"/>
          </p:cNvSpPr>
          <p:nvPr>
            <p:ph sz="half" idx="1"/>
          </p:nvPr>
        </p:nvSpPr>
        <p:spPr/>
        <p:txBody>
          <a:bodyPr/>
          <a:lstStyle/>
          <a:p>
            <a:r>
              <a:rPr lang="en-US" dirty="0"/>
              <a:t>There are three Take Home Exams. </a:t>
            </a:r>
          </a:p>
          <a:p>
            <a:r>
              <a:rPr lang="en-US" dirty="0"/>
              <a:t>They are open book. </a:t>
            </a:r>
          </a:p>
          <a:p>
            <a:r>
              <a:rPr lang="en-US" dirty="0"/>
              <a:t>There are 50 questions</a:t>
            </a:r>
          </a:p>
          <a:p>
            <a:r>
              <a:rPr lang="en-US" dirty="0"/>
              <a:t>One attempt. </a:t>
            </a:r>
          </a:p>
        </p:txBody>
      </p:sp>
      <p:sp>
        <p:nvSpPr>
          <p:cNvPr id="4" name="Content Placeholder 3">
            <a:extLst>
              <a:ext uri="{FF2B5EF4-FFF2-40B4-BE49-F238E27FC236}">
                <a16:creationId xmlns:a16="http://schemas.microsoft.com/office/drawing/2014/main" id="{9E46A3CD-3DC0-AB15-194D-B7D109B43DD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262797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F1-2518-F22E-D354-20A7E12D0B39}"/>
              </a:ext>
            </a:extLst>
          </p:cNvPr>
          <p:cNvSpPr>
            <a:spLocks noGrp="1"/>
          </p:cNvSpPr>
          <p:nvPr>
            <p:ph type="title"/>
          </p:nvPr>
        </p:nvSpPr>
        <p:spPr>
          <a:xfrm>
            <a:off x="4748632" y="37045"/>
            <a:ext cx="5693077" cy="1325563"/>
          </a:xfrm>
        </p:spPr>
        <p:txBody>
          <a:bodyPr/>
          <a:lstStyle/>
          <a:p>
            <a:r>
              <a:rPr lang="en-US" dirty="0"/>
              <a:t>Classroom arrangement</a:t>
            </a:r>
          </a:p>
        </p:txBody>
      </p:sp>
      <p:sp>
        <p:nvSpPr>
          <p:cNvPr id="7" name="Trapezoid 6">
            <a:extLst>
              <a:ext uri="{FF2B5EF4-FFF2-40B4-BE49-F238E27FC236}">
                <a16:creationId xmlns:a16="http://schemas.microsoft.com/office/drawing/2014/main" id="{8DEACB76-8ECC-5998-22FC-137467B962A1}"/>
              </a:ext>
            </a:extLst>
          </p:cNvPr>
          <p:cNvSpPr/>
          <p:nvPr/>
        </p:nvSpPr>
        <p:spPr>
          <a:xfrm rot="5400000">
            <a:off x="573813" y="5626199"/>
            <a:ext cx="1131065" cy="60229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rapezoid 7">
            <a:extLst>
              <a:ext uri="{FF2B5EF4-FFF2-40B4-BE49-F238E27FC236}">
                <a16:creationId xmlns:a16="http://schemas.microsoft.com/office/drawing/2014/main" id="{56BEB90A-210C-FEF6-7D4F-5DC70010439F}"/>
              </a:ext>
            </a:extLst>
          </p:cNvPr>
          <p:cNvSpPr/>
          <p:nvPr/>
        </p:nvSpPr>
        <p:spPr>
          <a:xfrm rot="16200000">
            <a:off x="1264832" y="5626199"/>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rapezoid 8">
            <a:extLst>
              <a:ext uri="{FF2B5EF4-FFF2-40B4-BE49-F238E27FC236}">
                <a16:creationId xmlns:a16="http://schemas.microsoft.com/office/drawing/2014/main" id="{F7EEF04B-7321-C790-2256-5A8C3AAB7A0A}"/>
              </a:ext>
            </a:extLst>
          </p:cNvPr>
          <p:cNvSpPr/>
          <p:nvPr/>
        </p:nvSpPr>
        <p:spPr>
          <a:xfrm rot="10800000">
            <a:off x="914850" y="4759520"/>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0B25EF15-300E-30C6-C577-59FACE1045EF}"/>
              </a:ext>
            </a:extLst>
          </p:cNvPr>
          <p:cNvSpPr/>
          <p:nvPr/>
        </p:nvSpPr>
        <p:spPr>
          <a:xfrm rot="5400000">
            <a:off x="622648" y="3693386"/>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D235219E-3F65-44EA-F56A-63EAABC0F187}"/>
              </a:ext>
            </a:extLst>
          </p:cNvPr>
          <p:cNvSpPr/>
          <p:nvPr/>
        </p:nvSpPr>
        <p:spPr>
          <a:xfrm rot="16200000">
            <a:off x="1313667" y="3693386"/>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DFC4045D-C4E3-FC59-933E-F7CFF9D17ED8}"/>
              </a:ext>
            </a:extLst>
          </p:cNvPr>
          <p:cNvSpPr/>
          <p:nvPr/>
        </p:nvSpPr>
        <p:spPr>
          <a:xfrm rot="10800000">
            <a:off x="963685" y="2826707"/>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rapezoid 12">
            <a:extLst>
              <a:ext uri="{FF2B5EF4-FFF2-40B4-BE49-F238E27FC236}">
                <a16:creationId xmlns:a16="http://schemas.microsoft.com/office/drawing/2014/main" id="{BBC0366D-5A0A-A6F7-BED2-B0696DFD600B}"/>
              </a:ext>
            </a:extLst>
          </p:cNvPr>
          <p:cNvSpPr/>
          <p:nvPr/>
        </p:nvSpPr>
        <p:spPr>
          <a:xfrm rot="5400000">
            <a:off x="622648" y="1760573"/>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apezoid 13">
            <a:extLst>
              <a:ext uri="{FF2B5EF4-FFF2-40B4-BE49-F238E27FC236}">
                <a16:creationId xmlns:a16="http://schemas.microsoft.com/office/drawing/2014/main" id="{7B315715-4B92-422D-309A-7FFBE706DAD4}"/>
              </a:ext>
            </a:extLst>
          </p:cNvPr>
          <p:cNvSpPr/>
          <p:nvPr/>
        </p:nvSpPr>
        <p:spPr>
          <a:xfrm rot="16200000">
            <a:off x="1313667" y="1760573"/>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apezoid 14">
            <a:extLst>
              <a:ext uri="{FF2B5EF4-FFF2-40B4-BE49-F238E27FC236}">
                <a16:creationId xmlns:a16="http://schemas.microsoft.com/office/drawing/2014/main" id="{3B308B5B-900B-7DAC-3571-5A833559E4DA}"/>
              </a:ext>
            </a:extLst>
          </p:cNvPr>
          <p:cNvSpPr/>
          <p:nvPr/>
        </p:nvSpPr>
        <p:spPr>
          <a:xfrm rot="10800000">
            <a:off x="963685" y="893894"/>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DC77672F-AEB7-5AF6-A041-C8A02315D59A}"/>
              </a:ext>
            </a:extLst>
          </p:cNvPr>
          <p:cNvSpPr/>
          <p:nvPr/>
        </p:nvSpPr>
        <p:spPr>
          <a:xfrm rot="5400000">
            <a:off x="2492383" y="5626199"/>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rapezoid 16">
            <a:extLst>
              <a:ext uri="{FF2B5EF4-FFF2-40B4-BE49-F238E27FC236}">
                <a16:creationId xmlns:a16="http://schemas.microsoft.com/office/drawing/2014/main" id="{5A4A8417-1308-647C-208E-28E4D900EF69}"/>
              </a:ext>
            </a:extLst>
          </p:cNvPr>
          <p:cNvSpPr/>
          <p:nvPr/>
        </p:nvSpPr>
        <p:spPr>
          <a:xfrm rot="16200000">
            <a:off x="3183402" y="5626199"/>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rapezoid 17">
            <a:extLst>
              <a:ext uri="{FF2B5EF4-FFF2-40B4-BE49-F238E27FC236}">
                <a16:creationId xmlns:a16="http://schemas.microsoft.com/office/drawing/2014/main" id="{94755C41-45D9-A5EA-7651-252C02920869}"/>
              </a:ext>
            </a:extLst>
          </p:cNvPr>
          <p:cNvSpPr/>
          <p:nvPr/>
        </p:nvSpPr>
        <p:spPr>
          <a:xfrm rot="10800000">
            <a:off x="2833420" y="4759520"/>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A10528C4-C578-85C8-F1BF-1ECBBC32DCD6}"/>
              </a:ext>
            </a:extLst>
          </p:cNvPr>
          <p:cNvSpPr/>
          <p:nvPr/>
        </p:nvSpPr>
        <p:spPr>
          <a:xfrm rot="5400000">
            <a:off x="2541218" y="3693386"/>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2CFC5A8B-F5F6-4C48-01F2-11A9CEF50046}"/>
              </a:ext>
            </a:extLst>
          </p:cNvPr>
          <p:cNvSpPr/>
          <p:nvPr/>
        </p:nvSpPr>
        <p:spPr>
          <a:xfrm rot="16200000">
            <a:off x="3232237" y="3693386"/>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2D3ED105-5387-34E9-0017-D4687C69BFD5}"/>
              </a:ext>
            </a:extLst>
          </p:cNvPr>
          <p:cNvSpPr/>
          <p:nvPr/>
        </p:nvSpPr>
        <p:spPr>
          <a:xfrm rot="10800000">
            <a:off x="2882255" y="2826707"/>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D773ACAB-51E4-A37E-8D3F-9A2CEDA5DA7A}"/>
              </a:ext>
            </a:extLst>
          </p:cNvPr>
          <p:cNvSpPr/>
          <p:nvPr/>
        </p:nvSpPr>
        <p:spPr>
          <a:xfrm rot="5400000">
            <a:off x="2541218" y="1760573"/>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124E5923-AAAE-4C02-83ED-8F3880C36C32}"/>
              </a:ext>
            </a:extLst>
          </p:cNvPr>
          <p:cNvSpPr/>
          <p:nvPr/>
        </p:nvSpPr>
        <p:spPr>
          <a:xfrm rot="16200000">
            <a:off x="3232237" y="1760573"/>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Trapezoid 23">
            <a:extLst>
              <a:ext uri="{FF2B5EF4-FFF2-40B4-BE49-F238E27FC236}">
                <a16:creationId xmlns:a16="http://schemas.microsoft.com/office/drawing/2014/main" id="{9552FB8E-C774-8822-243A-D0EDB5A6E4DB}"/>
              </a:ext>
            </a:extLst>
          </p:cNvPr>
          <p:cNvSpPr/>
          <p:nvPr/>
        </p:nvSpPr>
        <p:spPr>
          <a:xfrm rot="10800000">
            <a:off x="2882255" y="893894"/>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rapezoid 24">
            <a:extLst>
              <a:ext uri="{FF2B5EF4-FFF2-40B4-BE49-F238E27FC236}">
                <a16:creationId xmlns:a16="http://schemas.microsoft.com/office/drawing/2014/main" id="{2C83C2D2-C399-DA72-8FE8-BEC808E1D649}"/>
              </a:ext>
            </a:extLst>
          </p:cNvPr>
          <p:cNvSpPr/>
          <p:nvPr/>
        </p:nvSpPr>
        <p:spPr>
          <a:xfrm rot="10800000">
            <a:off x="963685" y="24738"/>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rapezoid 25">
            <a:extLst>
              <a:ext uri="{FF2B5EF4-FFF2-40B4-BE49-F238E27FC236}">
                <a16:creationId xmlns:a16="http://schemas.microsoft.com/office/drawing/2014/main" id="{B24A111F-BD89-562F-5804-03BBD6115AC2}"/>
              </a:ext>
            </a:extLst>
          </p:cNvPr>
          <p:cNvSpPr/>
          <p:nvPr/>
        </p:nvSpPr>
        <p:spPr>
          <a:xfrm rot="10800000">
            <a:off x="2882255" y="24738"/>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rapezoid 26">
            <a:extLst>
              <a:ext uri="{FF2B5EF4-FFF2-40B4-BE49-F238E27FC236}">
                <a16:creationId xmlns:a16="http://schemas.microsoft.com/office/drawing/2014/main" id="{04E0A158-B33D-64E3-E064-DF02257795CF}"/>
              </a:ext>
            </a:extLst>
          </p:cNvPr>
          <p:cNvSpPr/>
          <p:nvPr/>
        </p:nvSpPr>
        <p:spPr>
          <a:xfrm rot="5400000">
            <a:off x="6266893" y="5591969"/>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Trapezoid 27">
            <a:extLst>
              <a:ext uri="{FF2B5EF4-FFF2-40B4-BE49-F238E27FC236}">
                <a16:creationId xmlns:a16="http://schemas.microsoft.com/office/drawing/2014/main" id="{22EF5EFB-DB18-8DAE-8113-333E84D2CCD1}"/>
              </a:ext>
            </a:extLst>
          </p:cNvPr>
          <p:cNvSpPr/>
          <p:nvPr/>
        </p:nvSpPr>
        <p:spPr>
          <a:xfrm rot="10800000">
            <a:off x="7133572" y="5927345"/>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Trapezoid 28">
            <a:extLst>
              <a:ext uri="{FF2B5EF4-FFF2-40B4-BE49-F238E27FC236}">
                <a16:creationId xmlns:a16="http://schemas.microsoft.com/office/drawing/2014/main" id="{15AA5811-E46F-5723-C300-0DAA6D3F06BC}"/>
              </a:ext>
            </a:extLst>
          </p:cNvPr>
          <p:cNvSpPr/>
          <p:nvPr/>
        </p:nvSpPr>
        <p:spPr>
          <a:xfrm rot="16200000">
            <a:off x="6266893" y="4401822"/>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F6538415-94D4-675F-623E-AB1ED64CB8A9}"/>
              </a:ext>
            </a:extLst>
          </p:cNvPr>
          <p:cNvSpPr/>
          <p:nvPr/>
        </p:nvSpPr>
        <p:spPr>
          <a:xfrm rot="10800000">
            <a:off x="7133572" y="4737198"/>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8D01087D-066A-2F61-853D-4E3618F3B8C6}"/>
              </a:ext>
            </a:extLst>
          </p:cNvPr>
          <p:cNvSpPr/>
          <p:nvPr/>
        </p:nvSpPr>
        <p:spPr>
          <a:xfrm rot="5400000">
            <a:off x="6266892" y="3247899"/>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 name="Trapezoid 31">
            <a:extLst>
              <a:ext uri="{FF2B5EF4-FFF2-40B4-BE49-F238E27FC236}">
                <a16:creationId xmlns:a16="http://schemas.microsoft.com/office/drawing/2014/main" id="{80256DF3-1082-7083-12BF-1D776E595CA1}"/>
              </a:ext>
            </a:extLst>
          </p:cNvPr>
          <p:cNvSpPr/>
          <p:nvPr/>
        </p:nvSpPr>
        <p:spPr>
          <a:xfrm rot="10800000">
            <a:off x="7133571" y="3583275"/>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Trapezoid 32">
            <a:extLst>
              <a:ext uri="{FF2B5EF4-FFF2-40B4-BE49-F238E27FC236}">
                <a16:creationId xmlns:a16="http://schemas.microsoft.com/office/drawing/2014/main" id="{C9E9E16C-CAE8-2B90-BA5E-AE4D5D3450CF}"/>
              </a:ext>
            </a:extLst>
          </p:cNvPr>
          <p:cNvSpPr/>
          <p:nvPr/>
        </p:nvSpPr>
        <p:spPr>
          <a:xfrm rot="16200000">
            <a:off x="6266892" y="2045843"/>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apezoid 33">
            <a:extLst>
              <a:ext uri="{FF2B5EF4-FFF2-40B4-BE49-F238E27FC236}">
                <a16:creationId xmlns:a16="http://schemas.microsoft.com/office/drawing/2014/main" id="{13539026-CB5F-F4F3-A591-968172826736}"/>
              </a:ext>
            </a:extLst>
          </p:cNvPr>
          <p:cNvSpPr/>
          <p:nvPr/>
        </p:nvSpPr>
        <p:spPr>
          <a:xfrm rot="10800000">
            <a:off x="7133571" y="2381219"/>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rapezoid 34">
            <a:extLst>
              <a:ext uri="{FF2B5EF4-FFF2-40B4-BE49-F238E27FC236}">
                <a16:creationId xmlns:a16="http://schemas.microsoft.com/office/drawing/2014/main" id="{D97B1240-B919-F61E-CAAF-34B1706D5044}"/>
              </a:ext>
            </a:extLst>
          </p:cNvPr>
          <p:cNvSpPr/>
          <p:nvPr/>
        </p:nvSpPr>
        <p:spPr>
          <a:xfrm rot="5400000">
            <a:off x="6266892" y="832839"/>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Trapezoid 35">
            <a:extLst>
              <a:ext uri="{FF2B5EF4-FFF2-40B4-BE49-F238E27FC236}">
                <a16:creationId xmlns:a16="http://schemas.microsoft.com/office/drawing/2014/main" id="{3C253FAD-D683-AC95-3891-DC8D7FFB1853}"/>
              </a:ext>
            </a:extLst>
          </p:cNvPr>
          <p:cNvSpPr/>
          <p:nvPr/>
        </p:nvSpPr>
        <p:spPr>
          <a:xfrm rot="10800000">
            <a:off x="7133571" y="1168215"/>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Trapezoid 36">
            <a:extLst>
              <a:ext uri="{FF2B5EF4-FFF2-40B4-BE49-F238E27FC236}">
                <a16:creationId xmlns:a16="http://schemas.microsoft.com/office/drawing/2014/main" id="{53ADFFCF-649B-DE52-0F85-2C35AA55C300}"/>
              </a:ext>
            </a:extLst>
          </p:cNvPr>
          <p:cNvSpPr/>
          <p:nvPr/>
        </p:nvSpPr>
        <p:spPr>
          <a:xfrm rot="16200000">
            <a:off x="10643695" y="5662960"/>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Trapezoid 37">
            <a:extLst>
              <a:ext uri="{FF2B5EF4-FFF2-40B4-BE49-F238E27FC236}">
                <a16:creationId xmlns:a16="http://schemas.microsoft.com/office/drawing/2014/main" id="{A3EDF766-7A65-AE4A-1A6F-2A7B02471489}"/>
              </a:ext>
            </a:extLst>
          </p:cNvPr>
          <p:cNvSpPr/>
          <p:nvPr/>
        </p:nvSpPr>
        <p:spPr>
          <a:xfrm rot="10800000">
            <a:off x="9777016" y="5897430"/>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Trapezoid 38">
            <a:extLst>
              <a:ext uri="{FF2B5EF4-FFF2-40B4-BE49-F238E27FC236}">
                <a16:creationId xmlns:a16="http://schemas.microsoft.com/office/drawing/2014/main" id="{5DDF2992-7301-73C9-1E15-3941D8568656}"/>
              </a:ext>
            </a:extLst>
          </p:cNvPr>
          <p:cNvSpPr/>
          <p:nvPr/>
        </p:nvSpPr>
        <p:spPr>
          <a:xfrm rot="16200000">
            <a:off x="10643695" y="4483532"/>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rapezoid 39">
            <a:extLst>
              <a:ext uri="{FF2B5EF4-FFF2-40B4-BE49-F238E27FC236}">
                <a16:creationId xmlns:a16="http://schemas.microsoft.com/office/drawing/2014/main" id="{96D43A85-433F-22E3-C299-4DC66624622E}"/>
              </a:ext>
            </a:extLst>
          </p:cNvPr>
          <p:cNvSpPr/>
          <p:nvPr/>
        </p:nvSpPr>
        <p:spPr>
          <a:xfrm rot="10800000">
            <a:off x="9777016" y="4718002"/>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rapezoid 40">
            <a:extLst>
              <a:ext uri="{FF2B5EF4-FFF2-40B4-BE49-F238E27FC236}">
                <a16:creationId xmlns:a16="http://schemas.microsoft.com/office/drawing/2014/main" id="{88F6F3DC-C448-A2F5-BCEA-FA41E064F390}"/>
              </a:ext>
            </a:extLst>
          </p:cNvPr>
          <p:cNvSpPr/>
          <p:nvPr/>
        </p:nvSpPr>
        <p:spPr>
          <a:xfrm rot="16200000">
            <a:off x="10617824" y="3328285"/>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Trapezoid 41">
            <a:extLst>
              <a:ext uri="{FF2B5EF4-FFF2-40B4-BE49-F238E27FC236}">
                <a16:creationId xmlns:a16="http://schemas.microsoft.com/office/drawing/2014/main" id="{66B17E0A-0002-E8A9-21EA-C321510B83F1}"/>
              </a:ext>
            </a:extLst>
          </p:cNvPr>
          <p:cNvSpPr/>
          <p:nvPr/>
        </p:nvSpPr>
        <p:spPr>
          <a:xfrm rot="10800000">
            <a:off x="9751145" y="3562755"/>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Trapezoid 42">
            <a:extLst>
              <a:ext uri="{FF2B5EF4-FFF2-40B4-BE49-F238E27FC236}">
                <a16:creationId xmlns:a16="http://schemas.microsoft.com/office/drawing/2014/main" id="{3284B5D9-E127-952E-3F37-67C3C55C101E}"/>
              </a:ext>
            </a:extLst>
          </p:cNvPr>
          <p:cNvSpPr/>
          <p:nvPr/>
        </p:nvSpPr>
        <p:spPr>
          <a:xfrm rot="16200000">
            <a:off x="10617824" y="2143121"/>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Trapezoid 43">
            <a:extLst>
              <a:ext uri="{FF2B5EF4-FFF2-40B4-BE49-F238E27FC236}">
                <a16:creationId xmlns:a16="http://schemas.microsoft.com/office/drawing/2014/main" id="{72D05C0A-859D-DB74-01BA-FC6FDCE01F55}"/>
              </a:ext>
            </a:extLst>
          </p:cNvPr>
          <p:cNvSpPr/>
          <p:nvPr/>
        </p:nvSpPr>
        <p:spPr>
          <a:xfrm rot="10800000">
            <a:off x="9751145" y="2377591"/>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Trapezoid 44">
            <a:extLst>
              <a:ext uri="{FF2B5EF4-FFF2-40B4-BE49-F238E27FC236}">
                <a16:creationId xmlns:a16="http://schemas.microsoft.com/office/drawing/2014/main" id="{E482B462-1E78-3E42-7137-24059270AABF}"/>
              </a:ext>
            </a:extLst>
          </p:cNvPr>
          <p:cNvSpPr/>
          <p:nvPr/>
        </p:nvSpPr>
        <p:spPr>
          <a:xfrm rot="16200000">
            <a:off x="10612605" y="972916"/>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Trapezoid 45">
            <a:extLst>
              <a:ext uri="{FF2B5EF4-FFF2-40B4-BE49-F238E27FC236}">
                <a16:creationId xmlns:a16="http://schemas.microsoft.com/office/drawing/2014/main" id="{5D4C4F0C-09D3-641E-A7FD-F605400B7011}"/>
              </a:ext>
            </a:extLst>
          </p:cNvPr>
          <p:cNvSpPr/>
          <p:nvPr/>
        </p:nvSpPr>
        <p:spPr>
          <a:xfrm rot="10800000">
            <a:off x="9745926" y="1207386"/>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Striped Right Arrow 46">
            <a:extLst>
              <a:ext uri="{FF2B5EF4-FFF2-40B4-BE49-F238E27FC236}">
                <a16:creationId xmlns:a16="http://schemas.microsoft.com/office/drawing/2014/main" id="{5DA75055-5BE2-478B-810E-804A8E8577F8}"/>
              </a:ext>
            </a:extLst>
          </p:cNvPr>
          <p:cNvSpPr/>
          <p:nvPr/>
        </p:nvSpPr>
        <p:spPr>
          <a:xfrm>
            <a:off x="4404054" y="2853441"/>
            <a:ext cx="1955443" cy="147585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743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0052-6E64-B967-BA60-947BD351F8E2}"/>
              </a:ext>
            </a:extLst>
          </p:cNvPr>
          <p:cNvSpPr>
            <a:spLocks noGrp="1"/>
          </p:cNvSpPr>
          <p:nvPr>
            <p:ph type="title"/>
          </p:nvPr>
        </p:nvSpPr>
        <p:spPr/>
        <p:txBody>
          <a:bodyPr/>
          <a:lstStyle/>
          <a:p>
            <a:r>
              <a:rPr lang="en-US" b="1"/>
              <a:t>Late Work</a:t>
            </a:r>
            <a:br>
              <a:rPr lang="en-US" b="1"/>
            </a:br>
            <a:endParaRPr lang="en-US"/>
          </a:p>
        </p:txBody>
      </p:sp>
      <p:sp>
        <p:nvSpPr>
          <p:cNvPr id="5" name="Text Placeholder 4">
            <a:extLst>
              <a:ext uri="{FF2B5EF4-FFF2-40B4-BE49-F238E27FC236}">
                <a16:creationId xmlns:a16="http://schemas.microsoft.com/office/drawing/2014/main" id="{C3E20384-288E-A435-CA26-BC7EBF5F0B4A}"/>
              </a:ext>
            </a:extLst>
          </p:cNvPr>
          <p:cNvSpPr>
            <a:spLocks noGrp="1"/>
          </p:cNvSpPr>
          <p:nvPr>
            <p:ph type="body" idx="1"/>
          </p:nvPr>
        </p:nvSpPr>
        <p:spPr/>
        <p:txBody>
          <a:bodyPr/>
          <a:lstStyle/>
          <a:p>
            <a:r>
              <a:rPr lang="en-US" dirty="0"/>
              <a:t>Course Policy</a:t>
            </a:r>
          </a:p>
        </p:txBody>
      </p:sp>
      <p:sp>
        <p:nvSpPr>
          <p:cNvPr id="6" name="Content Placeholder 5">
            <a:extLst>
              <a:ext uri="{FF2B5EF4-FFF2-40B4-BE49-F238E27FC236}">
                <a16:creationId xmlns:a16="http://schemas.microsoft.com/office/drawing/2014/main" id="{F1D2A463-87D0-2EFA-32F4-921D586808EC}"/>
              </a:ext>
            </a:extLst>
          </p:cNvPr>
          <p:cNvSpPr>
            <a:spLocks noGrp="1"/>
          </p:cNvSpPr>
          <p:nvPr>
            <p:ph sz="half" idx="2"/>
          </p:nvPr>
        </p:nvSpPr>
        <p:spPr/>
        <p:txBody>
          <a:bodyPr>
            <a:normAutofit/>
          </a:bodyPr>
          <a:lstStyle/>
          <a:p>
            <a:r>
              <a:rPr lang="en-US" dirty="0"/>
              <a:t>Late work will be graded with </a:t>
            </a:r>
            <a:r>
              <a:rPr lang="en-US" b="1" dirty="0"/>
              <a:t>a 1% penalty applied</a:t>
            </a:r>
            <a:r>
              <a:rPr lang="en-US" dirty="0"/>
              <a:t> for each day that has passed since the due date, up to a week late.</a:t>
            </a:r>
          </a:p>
          <a:p>
            <a:endParaRPr lang="en-US" dirty="0"/>
          </a:p>
          <a:p>
            <a:r>
              <a:rPr lang="en-US" dirty="0"/>
              <a:t>Quiz don’t apply – you must take them during the given time.</a:t>
            </a:r>
          </a:p>
          <a:p>
            <a:endParaRPr lang="en-US" dirty="0"/>
          </a:p>
        </p:txBody>
      </p:sp>
      <p:sp>
        <p:nvSpPr>
          <p:cNvPr id="7" name="Text Placeholder 6">
            <a:extLst>
              <a:ext uri="{FF2B5EF4-FFF2-40B4-BE49-F238E27FC236}">
                <a16:creationId xmlns:a16="http://schemas.microsoft.com/office/drawing/2014/main" id="{9950EC13-64BB-CFEE-1F63-362F3CBB98E5}"/>
              </a:ext>
            </a:extLst>
          </p:cNvPr>
          <p:cNvSpPr>
            <a:spLocks noGrp="1"/>
          </p:cNvSpPr>
          <p:nvPr>
            <p:ph type="body" sz="quarter" idx="3"/>
          </p:nvPr>
        </p:nvSpPr>
        <p:spPr/>
        <p:txBody>
          <a:bodyPr/>
          <a:lstStyle/>
          <a:p>
            <a:r>
              <a:rPr lang="en-US"/>
              <a:t>My Policy</a:t>
            </a:r>
          </a:p>
        </p:txBody>
      </p:sp>
      <p:sp>
        <p:nvSpPr>
          <p:cNvPr id="8" name="Content Placeholder 7">
            <a:extLst>
              <a:ext uri="{FF2B5EF4-FFF2-40B4-BE49-F238E27FC236}">
                <a16:creationId xmlns:a16="http://schemas.microsoft.com/office/drawing/2014/main" id="{49AC4FF5-F136-4462-E12D-9E417210B99F}"/>
              </a:ext>
            </a:extLst>
          </p:cNvPr>
          <p:cNvSpPr>
            <a:spLocks noGrp="1"/>
          </p:cNvSpPr>
          <p:nvPr>
            <p:ph sz="quarter" idx="4"/>
          </p:nvPr>
        </p:nvSpPr>
        <p:spPr/>
        <p:txBody>
          <a:bodyPr>
            <a:normAutofit/>
          </a:bodyPr>
          <a:lstStyle/>
          <a:p>
            <a:r>
              <a:rPr lang="en-US" dirty="0"/>
              <a:t>You must work through the course sequentially. </a:t>
            </a:r>
          </a:p>
          <a:p>
            <a:r>
              <a:rPr lang="en-US" dirty="0"/>
              <a:t>All reports are due at the end of the semester.</a:t>
            </a:r>
          </a:p>
          <a:p>
            <a:endParaRPr lang="en-US" dirty="0"/>
          </a:p>
        </p:txBody>
      </p:sp>
    </p:spTree>
    <p:extLst>
      <p:ext uri="{BB962C8B-B14F-4D97-AF65-F5344CB8AC3E}">
        <p14:creationId xmlns:p14="http://schemas.microsoft.com/office/powerpoint/2010/main" val="2030798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278D-85BC-025D-19F9-6B9AA48BD5F9}"/>
              </a:ext>
            </a:extLst>
          </p:cNvPr>
          <p:cNvSpPr>
            <a:spLocks noGrp="1"/>
          </p:cNvSpPr>
          <p:nvPr>
            <p:ph type="title"/>
          </p:nvPr>
        </p:nvSpPr>
        <p:spPr/>
        <p:txBody>
          <a:bodyPr/>
          <a:lstStyle/>
          <a:p>
            <a:r>
              <a:rPr lang="en-US" b="1"/>
              <a:t>Academic Honesty</a:t>
            </a:r>
            <a:br>
              <a:rPr lang="en-US" b="1"/>
            </a:br>
            <a:endParaRPr lang="en-US"/>
          </a:p>
        </p:txBody>
      </p:sp>
      <p:sp>
        <p:nvSpPr>
          <p:cNvPr id="9" name="Text Placeholder 8">
            <a:extLst>
              <a:ext uri="{FF2B5EF4-FFF2-40B4-BE49-F238E27FC236}">
                <a16:creationId xmlns:a16="http://schemas.microsoft.com/office/drawing/2014/main" id="{AA7781B3-1F2E-D701-D9FA-B7BDB6154B27}"/>
              </a:ext>
            </a:extLst>
          </p:cNvPr>
          <p:cNvSpPr>
            <a:spLocks noGrp="1"/>
          </p:cNvSpPr>
          <p:nvPr>
            <p:ph type="body" idx="1"/>
          </p:nvPr>
        </p:nvSpPr>
        <p:spPr/>
        <p:txBody>
          <a:bodyPr/>
          <a:lstStyle/>
          <a:p>
            <a:r>
              <a:rPr lang="en-US"/>
              <a:t>School and Course Policy</a:t>
            </a:r>
          </a:p>
        </p:txBody>
      </p:sp>
      <p:sp>
        <p:nvSpPr>
          <p:cNvPr id="7" name="Content Placeholder 6">
            <a:extLst>
              <a:ext uri="{FF2B5EF4-FFF2-40B4-BE49-F238E27FC236}">
                <a16:creationId xmlns:a16="http://schemas.microsoft.com/office/drawing/2014/main" id="{41429A1C-D4D7-73A2-6EED-03D0A3AE7DBA}"/>
              </a:ext>
            </a:extLst>
          </p:cNvPr>
          <p:cNvSpPr>
            <a:spLocks noGrp="1"/>
          </p:cNvSpPr>
          <p:nvPr>
            <p:ph sz="half" idx="2"/>
          </p:nvPr>
        </p:nvSpPr>
        <p:spPr/>
        <p:txBody>
          <a:bodyPr>
            <a:normAutofit fontScale="47500" lnSpcReduction="20000"/>
          </a:bodyPr>
          <a:lstStyle/>
          <a:p>
            <a:r>
              <a:rPr lang="en-US"/>
              <a:t>Students are expected to follow </a:t>
            </a:r>
            <a:r>
              <a:rPr lang="en-US">
                <a:hlinkClick r:id="rId2"/>
              </a:rPr>
              <a:t>the university's policies for academic honesty</a:t>
            </a:r>
            <a:r>
              <a:rPr lang="en-US"/>
              <a:t>.</a:t>
            </a:r>
          </a:p>
          <a:p>
            <a:r>
              <a:rPr lang="en-US"/>
              <a:t>Students may work with your classmates but all submitted work for projects and assignments must be original. Share ideas; do not share code! Assistance from a classmate should be on par with the help students would expect from a lab assistant.</a:t>
            </a:r>
          </a:p>
          <a:p>
            <a:r>
              <a:rPr lang="en-US"/>
              <a:t>If you work closely with another student, helping teach and learn from each other, make sure you each still write your own code, but in this case, your solutions may end up being very similar. This is completely fine, but please make sure to put a comment in your code stating that you wrote your own program, but worked closely with that person, and that is why it is similar.</a:t>
            </a:r>
          </a:p>
          <a:p>
            <a:r>
              <a:rPr lang="en-US"/>
              <a:t>Students are encouraged to use the Internet as a resource, but recognize that they should not copy and paste someone else's work as your own. Cite all sources and follow copyright laws. </a:t>
            </a:r>
            <a:r>
              <a:rPr lang="en-US" b="1"/>
              <a:t>When in doubt, give credit and be upfront</a:t>
            </a:r>
            <a:r>
              <a:rPr lang="en-US"/>
              <a:t>.</a:t>
            </a:r>
          </a:p>
          <a:p>
            <a:r>
              <a:rPr lang="en-US"/>
              <a:t>Do not look for or share solutions on "note sharing" internet sites.</a:t>
            </a:r>
          </a:p>
          <a:p>
            <a:r>
              <a:rPr lang="en-US"/>
              <a:t>The penalty for copying or plagiarism of assignments might be one or more of the following: a score of zero (0) on an assignment, being asked to withdraw from the class, a failing grade in the class, or disciplinary action by the University.</a:t>
            </a:r>
          </a:p>
          <a:p>
            <a:endParaRPr lang="en-US"/>
          </a:p>
        </p:txBody>
      </p:sp>
      <p:sp>
        <p:nvSpPr>
          <p:cNvPr id="10" name="Text Placeholder 9">
            <a:extLst>
              <a:ext uri="{FF2B5EF4-FFF2-40B4-BE49-F238E27FC236}">
                <a16:creationId xmlns:a16="http://schemas.microsoft.com/office/drawing/2014/main" id="{840DB759-FFC3-3622-13D9-B2F4B54A33F8}"/>
              </a:ext>
            </a:extLst>
          </p:cNvPr>
          <p:cNvSpPr>
            <a:spLocks noGrp="1"/>
          </p:cNvSpPr>
          <p:nvPr>
            <p:ph type="body" sz="quarter" idx="3"/>
          </p:nvPr>
        </p:nvSpPr>
        <p:spPr/>
        <p:txBody>
          <a:bodyPr/>
          <a:lstStyle/>
          <a:p>
            <a:r>
              <a:rPr lang="en-US"/>
              <a:t>My Policy – Properly source your work</a:t>
            </a:r>
          </a:p>
        </p:txBody>
      </p:sp>
      <p:sp>
        <p:nvSpPr>
          <p:cNvPr id="11" name="Content Placeholder 10">
            <a:extLst>
              <a:ext uri="{FF2B5EF4-FFF2-40B4-BE49-F238E27FC236}">
                <a16:creationId xmlns:a16="http://schemas.microsoft.com/office/drawing/2014/main" id="{C3356F59-BB51-1FE4-14A2-BEFFB5A0148D}"/>
              </a:ext>
            </a:extLst>
          </p:cNvPr>
          <p:cNvSpPr>
            <a:spLocks noGrp="1"/>
          </p:cNvSpPr>
          <p:nvPr>
            <p:ph sz="quarter" idx="4"/>
          </p:nvPr>
        </p:nvSpPr>
        <p:spPr/>
        <p:txBody>
          <a:bodyPr>
            <a:normAutofit fontScale="47500" lnSpcReduction="20000"/>
          </a:bodyPr>
          <a:lstStyle/>
          <a:p>
            <a:r>
              <a:rPr lang="en-US" dirty="0"/>
              <a:t>DO YOUR OWN WORK!!!</a:t>
            </a:r>
          </a:p>
          <a:p>
            <a:r>
              <a:rPr lang="en-US" dirty="0"/>
              <a:t>IF you use the internet to looks stuff up, cite your research.</a:t>
            </a:r>
          </a:p>
          <a:p>
            <a:pPr lvl="1"/>
            <a:r>
              <a:rPr lang="en-US" dirty="0"/>
              <a:t>Copying from one or two sources without citation is plagiarism</a:t>
            </a:r>
          </a:p>
          <a:p>
            <a:pPr lvl="1"/>
            <a:r>
              <a:rPr lang="en-US" dirty="0"/>
              <a:t>Using three or more sources is called research. Cite your sources. </a:t>
            </a:r>
          </a:p>
          <a:p>
            <a:r>
              <a:rPr lang="en-US" dirty="0"/>
              <a:t>USING </a:t>
            </a:r>
            <a:r>
              <a:rPr lang="en-US" dirty="0" err="1"/>
              <a:t>CourseHero</a:t>
            </a:r>
            <a:r>
              <a:rPr lang="en-US" dirty="0"/>
              <a:t> will get you nowhere but zero.</a:t>
            </a:r>
          </a:p>
          <a:p>
            <a:r>
              <a:rPr lang="en-US" dirty="0"/>
              <a:t>USING WIKIPEDIA is ok, but look up the resources in the citations.</a:t>
            </a:r>
          </a:p>
          <a:p>
            <a:endParaRPr lang="en-US" dirty="0"/>
          </a:p>
          <a:p>
            <a:r>
              <a:rPr lang="en-US" dirty="0"/>
              <a:t>All assignments will have:</a:t>
            </a:r>
          </a:p>
          <a:p>
            <a:pPr lvl="1"/>
            <a:r>
              <a:rPr lang="en-US" dirty="0"/>
              <a:t>Name, Date, and Description</a:t>
            </a:r>
          </a:p>
        </p:txBody>
      </p:sp>
    </p:spTree>
    <p:extLst>
      <p:ext uri="{BB962C8B-B14F-4D97-AF65-F5344CB8AC3E}">
        <p14:creationId xmlns:p14="http://schemas.microsoft.com/office/powerpoint/2010/main" val="2233884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3EE0-205F-F8AD-59A4-2A229DD8863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4520779-5800-E688-791D-8E788AE99DDA}"/>
              </a:ext>
            </a:extLst>
          </p:cNvPr>
          <p:cNvSpPr>
            <a:spLocks noGrp="1"/>
          </p:cNvSpPr>
          <p:nvPr>
            <p:ph type="body" idx="1"/>
          </p:nvPr>
        </p:nvSpPr>
        <p:spPr/>
        <p:txBody>
          <a:bodyPr/>
          <a:lstStyle/>
          <a:p>
            <a:r>
              <a:rPr lang="en-US" b="1"/>
              <a:t>Dress and Grooming</a:t>
            </a:r>
          </a:p>
          <a:p>
            <a:endParaRPr lang="en-US"/>
          </a:p>
        </p:txBody>
      </p:sp>
      <p:sp>
        <p:nvSpPr>
          <p:cNvPr id="4" name="Content Placeholder 3">
            <a:extLst>
              <a:ext uri="{FF2B5EF4-FFF2-40B4-BE49-F238E27FC236}">
                <a16:creationId xmlns:a16="http://schemas.microsoft.com/office/drawing/2014/main" id="{A4A5D108-488A-5C99-4A5B-8353FD6A34E4}"/>
              </a:ext>
            </a:extLst>
          </p:cNvPr>
          <p:cNvSpPr>
            <a:spLocks noGrp="1"/>
          </p:cNvSpPr>
          <p:nvPr>
            <p:ph sz="half" idx="2"/>
          </p:nvPr>
        </p:nvSpPr>
        <p:spPr/>
        <p:txBody>
          <a:bodyPr>
            <a:normAutofit lnSpcReduction="10000"/>
          </a:bodyPr>
          <a:lstStyle/>
          <a:p>
            <a:r>
              <a:rPr lang="en-US" dirty="0"/>
              <a:t>Students are expected to follow the university's </a:t>
            </a:r>
            <a:r>
              <a:rPr lang="en-US" dirty="0">
                <a:hlinkClick r:id="rId2"/>
              </a:rPr>
              <a:t>Dress and Grooming Standards</a:t>
            </a:r>
            <a:endParaRPr lang="en-US" dirty="0"/>
          </a:p>
          <a:p>
            <a:endParaRPr lang="en-US" dirty="0"/>
          </a:p>
          <a:p>
            <a:r>
              <a:rPr lang="en-US" dirty="0"/>
              <a:t>No Hats –someone look up hat etiquette </a:t>
            </a:r>
          </a:p>
          <a:p>
            <a:r>
              <a:rPr lang="en-US" dirty="0"/>
              <a:t>Honesty, Integrity</a:t>
            </a:r>
            <a:r>
              <a:rPr lang="en-US"/>
              <a:t>, Ownership</a:t>
            </a:r>
            <a:endParaRPr lang="en-US" dirty="0"/>
          </a:p>
          <a:p>
            <a:r>
              <a:rPr lang="en-US" dirty="0"/>
              <a:t>Head, Shoulders, Knees, and Toes</a:t>
            </a:r>
          </a:p>
        </p:txBody>
      </p:sp>
      <p:sp>
        <p:nvSpPr>
          <p:cNvPr id="5" name="Text Placeholder 4">
            <a:extLst>
              <a:ext uri="{FF2B5EF4-FFF2-40B4-BE49-F238E27FC236}">
                <a16:creationId xmlns:a16="http://schemas.microsoft.com/office/drawing/2014/main" id="{E003087E-2F16-490D-85FD-C47F7030A123}"/>
              </a:ext>
            </a:extLst>
          </p:cNvPr>
          <p:cNvSpPr>
            <a:spLocks noGrp="1"/>
          </p:cNvSpPr>
          <p:nvPr>
            <p:ph type="body" sz="quarter" idx="3"/>
          </p:nvPr>
        </p:nvSpPr>
        <p:spPr/>
        <p:txBody>
          <a:bodyPr/>
          <a:lstStyle/>
          <a:p>
            <a:r>
              <a:rPr lang="en-US" b="1"/>
              <a:t>Grievance Policy</a:t>
            </a:r>
          </a:p>
          <a:p>
            <a:endParaRPr lang="en-US"/>
          </a:p>
        </p:txBody>
      </p:sp>
      <p:sp>
        <p:nvSpPr>
          <p:cNvPr id="6" name="Content Placeholder 5">
            <a:extLst>
              <a:ext uri="{FF2B5EF4-FFF2-40B4-BE49-F238E27FC236}">
                <a16:creationId xmlns:a16="http://schemas.microsoft.com/office/drawing/2014/main" id="{9EA7FAFD-66D9-BD45-E7BC-03B87B638EFD}"/>
              </a:ext>
            </a:extLst>
          </p:cNvPr>
          <p:cNvSpPr>
            <a:spLocks noGrp="1"/>
          </p:cNvSpPr>
          <p:nvPr>
            <p:ph sz="quarter" idx="4"/>
          </p:nvPr>
        </p:nvSpPr>
        <p:spPr/>
        <p:txBody>
          <a:bodyPr>
            <a:normAutofit lnSpcReduction="10000"/>
          </a:bodyPr>
          <a:lstStyle/>
          <a:p>
            <a:r>
              <a:rPr lang="en-US" dirty="0"/>
              <a:t>Review the </a:t>
            </a:r>
            <a:r>
              <a:rPr lang="en-US" dirty="0">
                <a:hlinkClick r:id="rId3"/>
              </a:rPr>
              <a:t>Academic Student Grievance Policy</a:t>
            </a:r>
            <a:r>
              <a:rPr lang="en-US" dirty="0"/>
              <a:t>.</a:t>
            </a:r>
          </a:p>
          <a:p>
            <a:pPr lvl="1"/>
            <a:r>
              <a:rPr lang="en-US" dirty="0"/>
              <a:t>1</a:t>
            </a:r>
            <a:r>
              <a:rPr lang="en-US" baseline="30000" dirty="0"/>
              <a:t>st</a:t>
            </a:r>
            <a:r>
              <a:rPr lang="en-US" dirty="0"/>
              <a:t> – come to talk to me, if </a:t>
            </a:r>
            <a:r>
              <a:rPr lang="en-US"/>
              <a:t>did something </a:t>
            </a:r>
            <a:r>
              <a:rPr lang="en-US" dirty="0"/>
              <a:t>stupid, educate me.</a:t>
            </a:r>
          </a:p>
          <a:p>
            <a:endParaRPr lang="en-US" dirty="0"/>
          </a:p>
        </p:txBody>
      </p:sp>
    </p:spTree>
    <p:extLst>
      <p:ext uri="{BB962C8B-B14F-4D97-AF65-F5344CB8AC3E}">
        <p14:creationId xmlns:p14="http://schemas.microsoft.com/office/powerpoint/2010/main" val="3350320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5940-0DC4-779F-8639-58D829BE24A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41FAA97-39C3-6636-EA7C-A90A233997BB}"/>
              </a:ext>
            </a:extLst>
          </p:cNvPr>
          <p:cNvSpPr>
            <a:spLocks noGrp="1"/>
          </p:cNvSpPr>
          <p:nvPr>
            <p:ph type="body" idx="1"/>
          </p:nvPr>
        </p:nvSpPr>
        <p:spPr/>
        <p:txBody>
          <a:bodyPr/>
          <a:lstStyle/>
          <a:p>
            <a:r>
              <a:rPr lang="en-US" b="1"/>
              <a:t>Student Support</a:t>
            </a:r>
          </a:p>
          <a:p>
            <a:endParaRPr lang="en-US"/>
          </a:p>
        </p:txBody>
      </p:sp>
      <p:sp>
        <p:nvSpPr>
          <p:cNvPr id="4" name="Content Placeholder 3">
            <a:extLst>
              <a:ext uri="{FF2B5EF4-FFF2-40B4-BE49-F238E27FC236}">
                <a16:creationId xmlns:a16="http://schemas.microsoft.com/office/drawing/2014/main" id="{DAD97105-BD4A-3587-7052-4D59AD0AAE6C}"/>
              </a:ext>
            </a:extLst>
          </p:cNvPr>
          <p:cNvSpPr>
            <a:spLocks noGrp="1"/>
          </p:cNvSpPr>
          <p:nvPr>
            <p:ph sz="half" idx="2"/>
          </p:nvPr>
        </p:nvSpPr>
        <p:spPr/>
        <p:txBody>
          <a:bodyPr>
            <a:normAutofit fontScale="70000" lnSpcReduction="20000"/>
          </a:bodyPr>
          <a:lstStyle/>
          <a:p>
            <a:r>
              <a:rPr lang="en-US" dirty="0"/>
              <a:t>Support is available in many ways including via other class members and discussion in Slack. In addition, help is available through the university's </a:t>
            </a:r>
            <a:r>
              <a:rPr lang="en-US" dirty="0">
                <a:hlinkClick r:id="rId2"/>
              </a:rPr>
              <a:t>academic support center</a:t>
            </a:r>
            <a:r>
              <a:rPr lang="en-US" dirty="0"/>
              <a:t>.</a:t>
            </a:r>
          </a:p>
          <a:p>
            <a:endParaRPr lang="en-US" dirty="0"/>
          </a:p>
        </p:txBody>
      </p:sp>
      <p:sp>
        <p:nvSpPr>
          <p:cNvPr id="5" name="Text Placeholder 4">
            <a:extLst>
              <a:ext uri="{FF2B5EF4-FFF2-40B4-BE49-F238E27FC236}">
                <a16:creationId xmlns:a16="http://schemas.microsoft.com/office/drawing/2014/main" id="{3852E271-62E1-9F42-3058-EE6C61A31277}"/>
              </a:ext>
            </a:extLst>
          </p:cNvPr>
          <p:cNvSpPr>
            <a:spLocks noGrp="1"/>
          </p:cNvSpPr>
          <p:nvPr>
            <p:ph type="body" sz="quarter" idx="3"/>
          </p:nvPr>
        </p:nvSpPr>
        <p:spPr/>
        <p:txBody>
          <a:bodyPr/>
          <a:lstStyle/>
          <a:p>
            <a:r>
              <a:rPr lang="en-US" b="1"/>
              <a:t>Sexual Harassment</a:t>
            </a:r>
          </a:p>
          <a:p>
            <a:endParaRPr lang="en-US"/>
          </a:p>
        </p:txBody>
      </p:sp>
      <p:sp>
        <p:nvSpPr>
          <p:cNvPr id="6" name="Content Placeholder 5">
            <a:extLst>
              <a:ext uri="{FF2B5EF4-FFF2-40B4-BE49-F238E27FC236}">
                <a16:creationId xmlns:a16="http://schemas.microsoft.com/office/drawing/2014/main" id="{E4A7A3CC-75B0-6753-0345-C52AF3C3F24B}"/>
              </a:ext>
            </a:extLst>
          </p:cNvPr>
          <p:cNvSpPr>
            <a:spLocks noGrp="1"/>
          </p:cNvSpPr>
          <p:nvPr>
            <p:ph sz="quarter" idx="4"/>
          </p:nvPr>
        </p:nvSpPr>
        <p:spPr/>
        <p:txBody>
          <a:bodyPr>
            <a:normAutofit fontScale="70000" lnSpcReduction="20000"/>
          </a:bodyPr>
          <a:lstStyle/>
          <a:p>
            <a:r>
              <a:rPr lang="en-US" dirty="0"/>
              <a:t>BYU-Idaho is committed to promoting and maintaining </a:t>
            </a:r>
            <a:r>
              <a:rPr lang="en-US" b="1" dirty="0">
                <a:solidFill>
                  <a:schemeClr val="accent6"/>
                </a:solidFill>
              </a:rPr>
              <a:t>a safe and respectful environment </a:t>
            </a:r>
            <a:r>
              <a:rPr lang="en-US" dirty="0"/>
              <a:t>for the campus community. Sexual misconduct is against the law, contrary to the teachings of The Church of Jesus Christ of Latter-day Saints and the Honor Code and inconsistent with the life and teachings of Jesus Christ, which we hope are embodied on our campus. The university prohibits sexual misconduct perpetrated by or against university students, university employees, participants in university programs, or visitors to its campus, whether the behavior occurs on or off campus.</a:t>
            </a:r>
          </a:p>
          <a:p>
            <a:r>
              <a:rPr lang="en-US" dirty="0">
                <a:hlinkClick r:id="rId3"/>
              </a:rPr>
              <a:t>Click here</a:t>
            </a:r>
            <a:r>
              <a:rPr lang="en-US" dirty="0"/>
              <a:t> for more information.</a:t>
            </a:r>
          </a:p>
          <a:p>
            <a:endParaRPr lang="en-US" dirty="0"/>
          </a:p>
        </p:txBody>
      </p:sp>
    </p:spTree>
    <p:extLst>
      <p:ext uri="{BB962C8B-B14F-4D97-AF65-F5344CB8AC3E}">
        <p14:creationId xmlns:p14="http://schemas.microsoft.com/office/powerpoint/2010/main" val="2432137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A9D7-F725-74C0-8E52-72205E241623}"/>
              </a:ext>
            </a:extLst>
          </p:cNvPr>
          <p:cNvSpPr>
            <a:spLocks noGrp="1"/>
          </p:cNvSpPr>
          <p:nvPr>
            <p:ph type="title"/>
          </p:nvPr>
        </p:nvSpPr>
        <p:spPr/>
        <p:txBody>
          <a:bodyPr/>
          <a:lstStyle/>
          <a:p>
            <a:r>
              <a:rPr lang="en-US" b="1"/>
              <a:t>Students with Disabilities</a:t>
            </a:r>
            <a:br>
              <a:rPr lang="en-US" b="1"/>
            </a:br>
            <a:endParaRPr lang="en-US"/>
          </a:p>
        </p:txBody>
      </p:sp>
      <p:sp>
        <p:nvSpPr>
          <p:cNvPr id="8" name="Content Placeholder 7">
            <a:extLst>
              <a:ext uri="{FF2B5EF4-FFF2-40B4-BE49-F238E27FC236}">
                <a16:creationId xmlns:a16="http://schemas.microsoft.com/office/drawing/2014/main" id="{0102C57E-A9EA-BA3F-EBFA-88F8E57285F4}"/>
              </a:ext>
            </a:extLst>
          </p:cNvPr>
          <p:cNvSpPr>
            <a:spLocks noGrp="1"/>
          </p:cNvSpPr>
          <p:nvPr>
            <p:ph idx="1"/>
          </p:nvPr>
        </p:nvSpPr>
        <p:spPr/>
        <p:txBody>
          <a:bodyPr>
            <a:normAutofit fontScale="92500" lnSpcReduction="10000"/>
          </a:bodyPr>
          <a:lstStyle/>
          <a:p>
            <a:r>
              <a:rPr lang="en-US" dirty="0"/>
              <a:t>Brigham Young University-Idaho is committed to providing a working and learning atmosphere that accommodates qualified persons with disabilities. </a:t>
            </a:r>
          </a:p>
          <a:p>
            <a:r>
              <a:rPr lang="en-US" dirty="0"/>
              <a:t>If you have a disability and require accommodations, please contact the Disability Services Office (208) 496-9210. </a:t>
            </a:r>
          </a:p>
          <a:p>
            <a:r>
              <a:rPr lang="en-US" dirty="0"/>
              <a:t>Reasonable academic accommodations are reviewed for all students who have qualified documented disabilities. </a:t>
            </a:r>
          </a:p>
          <a:p>
            <a:r>
              <a:rPr lang="en-US" dirty="0"/>
              <a:t>Services are coordinated with the students and instructor by the Disability Services Office.</a:t>
            </a:r>
          </a:p>
          <a:p>
            <a:endParaRPr lang="en-US" dirty="0"/>
          </a:p>
          <a:p>
            <a:r>
              <a:rPr lang="en-US" b="1" dirty="0"/>
              <a:t>I am flexible, Do the Work - get the grade. </a:t>
            </a:r>
          </a:p>
          <a:p>
            <a:endParaRPr lang="en-US" dirty="0"/>
          </a:p>
        </p:txBody>
      </p:sp>
    </p:spTree>
    <p:extLst>
      <p:ext uri="{BB962C8B-B14F-4D97-AF65-F5344CB8AC3E}">
        <p14:creationId xmlns:p14="http://schemas.microsoft.com/office/powerpoint/2010/main" val="3237310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5CA4-607F-4EBA-AFF6-9CF30DB6C813}"/>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1C936250-FF85-4D05-9127-C8A91F49C90E}"/>
              </a:ext>
            </a:extLst>
          </p:cNvPr>
          <p:cNvSpPr>
            <a:spLocks noGrp="1"/>
          </p:cNvSpPr>
          <p:nvPr>
            <p:ph idx="1"/>
          </p:nvPr>
        </p:nvSpPr>
        <p:spPr/>
        <p:txBody>
          <a:bodyPr/>
          <a:lstStyle/>
          <a:p>
            <a:pPr marL="0" indent="0">
              <a:buNone/>
            </a:pPr>
            <a:endParaRPr lang="en-US" dirty="0"/>
          </a:p>
          <a:p>
            <a:r>
              <a:rPr lang="en-US" dirty="0"/>
              <a:t>Get to know each other:</a:t>
            </a:r>
          </a:p>
          <a:p>
            <a:pPr lvl="1"/>
            <a:r>
              <a:rPr lang="en-US" dirty="0"/>
              <a:t>Talk to at least 2 people near you. Find out:</a:t>
            </a:r>
          </a:p>
          <a:p>
            <a:pPr lvl="2"/>
            <a:r>
              <a:rPr lang="en-US" dirty="0"/>
              <a:t>Name</a:t>
            </a:r>
          </a:p>
          <a:p>
            <a:pPr lvl="2"/>
            <a:r>
              <a:rPr lang="en-US" dirty="0"/>
              <a:t>Where from</a:t>
            </a:r>
          </a:p>
          <a:p>
            <a:pPr lvl="2"/>
            <a:r>
              <a:rPr lang="en-US" dirty="0"/>
              <a:t>Major</a:t>
            </a:r>
          </a:p>
          <a:p>
            <a:pPr lvl="2"/>
            <a:r>
              <a:rPr lang="en-US" dirty="0"/>
              <a:t>One thing they over break</a:t>
            </a:r>
          </a:p>
          <a:p>
            <a:pPr lvl="2"/>
            <a:r>
              <a:rPr lang="en-US" dirty="0"/>
              <a:t>One interesting thing about them</a:t>
            </a:r>
          </a:p>
        </p:txBody>
      </p:sp>
    </p:spTree>
    <p:extLst>
      <p:ext uri="{BB962C8B-B14F-4D97-AF65-F5344CB8AC3E}">
        <p14:creationId xmlns:p14="http://schemas.microsoft.com/office/powerpoint/2010/main" val="82880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9E04-EAFD-98DE-5194-3AEE715B9278}"/>
              </a:ext>
            </a:extLst>
          </p:cNvPr>
          <p:cNvSpPr>
            <a:spLocks noGrp="1"/>
          </p:cNvSpPr>
          <p:nvPr>
            <p:ph type="title"/>
          </p:nvPr>
        </p:nvSpPr>
        <p:spPr/>
        <p:txBody>
          <a:bodyPr/>
          <a:lstStyle/>
          <a:p>
            <a:r>
              <a:rPr lang="en-US" dirty="0"/>
              <a:t>For Next Class Period…</a:t>
            </a:r>
          </a:p>
        </p:txBody>
      </p:sp>
      <p:sp>
        <p:nvSpPr>
          <p:cNvPr id="3" name="Content Placeholder 2">
            <a:extLst>
              <a:ext uri="{FF2B5EF4-FFF2-40B4-BE49-F238E27FC236}">
                <a16:creationId xmlns:a16="http://schemas.microsoft.com/office/drawing/2014/main" id="{31820C2E-1B74-6859-A135-D031730CED82}"/>
              </a:ext>
            </a:extLst>
          </p:cNvPr>
          <p:cNvSpPr>
            <a:spLocks noGrp="1"/>
          </p:cNvSpPr>
          <p:nvPr>
            <p:ph idx="1"/>
          </p:nvPr>
        </p:nvSpPr>
        <p:spPr/>
        <p:txBody>
          <a:bodyPr/>
          <a:lstStyle/>
          <a:p>
            <a:r>
              <a:rPr lang="en-US" dirty="0"/>
              <a:t>Complete 01 Reading &amp; Activity: 1.1 Propositions &amp; Logic</a:t>
            </a:r>
          </a:p>
          <a:p>
            <a:r>
              <a:rPr lang="en-US" dirty="0"/>
              <a:t>Save off Homework 1 </a:t>
            </a:r>
          </a:p>
        </p:txBody>
      </p:sp>
    </p:spTree>
    <p:extLst>
      <p:ext uri="{BB962C8B-B14F-4D97-AF65-F5344CB8AC3E}">
        <p14:creationId xmlns:p14="http://schemas.microsoft.com/office/powerpoint/2010/main" val="3328925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5B05-9B39-7FE8-6240-AB79E71EF45A}"/>
              </a:ext>
            </a:extLst>
          </p:cNvPr>
          <p:cNvSpPr>
            <a:spLocks noGrp="1"/>
          </p:cNvSpPr>
          <p:nvPr>
            <p:ph type="title"/>
          </p:nvPr>
        </p:nvSpPr>
        <p:spPr/>
        <p:txBody>
          <a:bodyPr/>
          <a:lstStyle/>
          <a:p>
            <a:r>
              <a:rPr lang="en-US" b="1" dirty="0"/>
              <a:t>What’s It All About?</a:t>
            </a:r>
            <a:endParaRPr lang="en-US" dirty="0"/>
          </a:p>
        </p:txBody>
      </p:sp>
      <p:sp>
        <p:nvSpPr>
          <p:cNvPr id="3" name="Content Placeholder 2">
            <a:extLst>
              <a:ext uri="{FF2B5EF4-FFF2-40B4-BE49-F238E27FC236}">
                <a16:creationId xmlns:a16="http://schemas.microsoft.com/office/drawing/2014/main" id="{300ADA8E-1888-6E99-9698-C3EC7FA18A35}"/>
              </a:ext>
            </a:extLst>
          </p:cNvPr>
          <p:cNvSpPr>
            <a:spLocks noGrp="1"/>
          </p:cNvSpPr>
          <p:nvPr>
            <p:ph idx="1"/>
          </p:nvPr>
        </p:nvSpPr>
        <p:spPr/>
        <p:txBody>
          <a:bodyPr>
            <a:normAutofit lnSpcReduction="10000"/>
          </a:bodyPr>
          <a:lstStyle/>
          <a:p>
            <a:r>
              <a:rPr lang="en-US" dirty="0"/>
              <a:t>This course is about </a:t>
            </a:r>
            <a:r>
              <a:rPr lang="en-US" b="1" dirty="0"/>
              <a:t>mathematics for computer science.</a:t>
            </a:r>
            <a:endParaRPr lang="en-US" dirty="0"/>
          </a:p>
          <a:p>
            <a:r>
              <a:rPr lang="en-US" dirty="0"/>
              <a:t>It introduces the mathematical topics needed to provide a solid theoretical foundation for your career and continued learning in computer science.</a:t>
            </a:r>
          </a:p>
          <a:p>
            <a:r>
              <a:rPr lang="en-US" dirty="0"/>
              <a:t>We will cover the following topics:</a:t>
            </a:r>
          </a:p>
          <a:p>
            <a:pPr lvl="1"/>
            <a:r>
              <a:rPr lang="en-US" dirty="0"/>
              <a:t>Sets</a:t>
            </a:r>
          </a:p>
          <a:p>
            <a:pPr lvl="1"/>
            <a:r>
              <a:rPr lang="en-US" dirty="0"/>
              <a:t>Logic</a:t>
            </a:r>
          </a:p>
          <a:p>
            <a:pPr lvl="1"/>
            <a:r>
              <a:rPr lang="en-US" dirty="0"/>
              <a:t>Functions and Relations</a:t>
            </a:r>
          </a:p>
          <a:p>
            <a:pPr lvl="1"/>
            <a:r>
              <a:rPr lang="en-US" dirty="0"/>
              <a:t>Combinatorics and Probability</a:t>
            </a:r>
          </a:p>
          <a:p>
            <a:pPr lvl="1"/>
            <a:r>
              <a:rPr lang="en-US" dirty="0"/>
              <a:t>Number Theory</a:t>
            </a:r>
          </a:p>
          <a:p>
            <a:pPr lvl="1"/>
            <a:r>
              <a:rPr lang="en-US" dirty="0"/>
              <a:t>Trees and Graphs</a:t>
            </a:r>
          </a:p>
          <a:p>
            <a:endParaRPr lang="en-US" dirty="0"/>
          </a:p>
        </p:txBody>
      </p:sp>
    </p:spTree>
    <p:extLst>
      <p:ext uri="{BB962C8B-B14F-4D97-AF65-F5344CB8AC3E}">
        <p14:creationId xmlns:p14="http://schemas.microsoft.com/office/powerpoint/2010/main" val="403477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C657B-6E6B-F713-4EC0-9DE1D424FF98}"/>
              </a:ext>
            </a:extLst>
          </p:cNvPr>
          <p:cNvSpPr>
            <a:spLocks noGrp="1"/>
          </p:cNvSpPr>
          <p:nvPr>
            <p:ph type="title"/>
          </p:nvPr>
        </p:nvSpPr>
        <p:spPr/>
        <p:txBody>
          <a:bodyPr/>
          <a:lstStyle/>
          <a:p>
            <a:r>
              <a:rPr lang="en-US" b="1" dirty="0"/>
              <a:t>Outcomes</a:t>
            </a:r>
            <a:endParaRPr lang="en-US" dirty="0"/>
          </a:p>
        </p:txBody>
      </p:sp>
      <p:sp>
        <p:nvSpPr>
          <p:cNvPr id="3" name="Content Placeholder 2">
            <a:extLst>
              <a:ext uri="{FF2B5EF4-FFF2-40B4-BE49-F238E27FC236}">
                <a16:creationId xmlns:a16="http://schemas.microsoft.com/office/drawing/2014/main" id="{03E73D99-FB53-479B-D9F4-6473518B6AF3}"/>
              </a:ext>
            </a:extLst>
          </p:cNvPr>
          <p:cNvSpPr>
            <a:spLocks noGrp="1"/>
          </p:cNvSpPr>
          <p:nvPr>
            <p:ph idx="1"/>
          </p:nvPr>
        </p:nvSpPr>
        <p:spPr/>
        <p:txBody>
          <a:bodyPr>
            <a:normAutofit fontScale="92500"/>
          </a:bodyPr>
          <a:lstStyle/>
          <a:p>
            <a:r>
              <a:rPr lang="en-US" dirty="0"/>
              <a:t>The outcomes for this course list the knowledge and skills you can expect to achieve if you complete the activities and assignments provided each week. If you will diligently apply yourself to learning the course material, by the end of the course you will:</a:t>
            </a:r>
          </a:p>
          <a:p>
            <a:pPr lvl="1"/>
            <a:r>
              <a:rPr lang="en-US" dirty="0"/>
              <a:t>Master the basic terminology and operations of </a:t>
            </a:r>
            <a:r>
              <a:rPr lang="en-US" b="1" u="sng" dirty="0"/>
              <a:t>sets and logic, functions and relations, combinatorics and probability, number theory, and trees and graphs</a:t>
            </a:r>
            <a:r>
              <a:rPr lang="en-US" dirty="0"/>
              <a:t>.</a:t>
            </a:r>
          </a:p>
          <a:p>
            <a:pPr lvl="1"/>
            <a:r>
              <a:rPr lang="en-US" dirty="0"/>
              <a:t>Demonstrate </a:t>
            </a:r>
            <a:r>
              <a:rPr lang="en-US" b="1" u="sng" dirty="0"/>
              <a:t>logical reasoning </a:t>
            </a:r>
            <a:r>
              <a:rPr lang="en-US" dirty="0"/>
              <a:t>as you solve problems.</a:t>
            </a:r>
          </a:p>
          <a:p>
            <a:pPr lvl="1"/>
            <a:r>
              <a:rPr lang="en-US" dirty="0"/>
              <a:t>Interpret the </a:t>
            </a:r>
            <a:r>
              <a:rPr lang="en-US" b="1" u="sng" dirty="0"/>
              <a:t>meaning</a:t>
            </a:r>
            <a:r>
              <a:rPr lang="en-US" dirty="0"/>
              <a:t> of mathematical statements in the context of applications in computer science.</a:t>
            </a:r>
          </a:p>
          <a:p>
            <a:pPr lvl="1"/>
            <a:r>
              <a:rPr lang="en-US" b="1" u="sng" dirty="0"/>
              <a:t>Think</a:t>
            </a:r>
            <a:r>
              <a:rPr lang="en-US" dirty="0"/>
              <a:t> like a mathematician by making good connections.</a:t>
            </a:r>
          </a:p>
          <a:p>
            <a:pPr lvl="1"/>
            <a:r>
              <a:rPr lang="en-US" dirty="0"/>
              <a:t>Learn basic </a:t>
            </a:r>
            <a:r>
              <a:rPr lang="en-US" b="1" u="sng" dirty="0"/>
              <a:t>functional programming </a:t>
            </a:r>
            <a:r>
              <a:rPr lang="en-US" dirty="0"/>
              <a:t>through using, reading, and writing Python code.</a:t>
            </a:r>
          </a:p>
          <a:p>
            <a:endParaRPr lang="en-US" dirty="0"/>
          </a:p>
        </p:txBody>
      </p:sp>
    </p:spTree>
    <p:extLst>
      <p:ext uri="{BB962C8B-B14F-4D97-AF65-F5344CB8AC3E}">
        <p14:creationId xmlns:p14="http://schemas.microsoft.com/office/powerpoint/2010/main" val="103919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83E1-B588-D84F-A3C4-AF81A4CA28EC}"/>
              </a:ext>
            </a:extLst>
          </p:cNvPr>
          <p:cNvSpPr>
            <a:spLocks noGrp="1"/>
          </p:cNvSpPr>
          <p:nvPr>
            <p:ph type="title"/>
          </p:nvPr>
        </p:nvSpPr>
        <p:spPr/>
        <p:txBody>
          <a:bodyPr/>
          <a:lstStyle/>
          <a:p>
            <a:r>
              <a:rPr lang="en-US" dirty="0"/>
              <a:t>A little about me…</a:t>
            </a:r>
            <a:br>
              <a:rPr lang="en-US" dirty="0"/>
            </a:br>
            <a:r>
              <a:rPr lang="en-US" dirty="0"/>
              <a:t>Myth: Don’t talk to strangers</a:t>
            </a:r>
          </a:p>
        </p:txBody>
      </p:sp>
      <p:sp>
        <p:nvSpPr>
          <p:cNvPr id="3" name="Content Placeholder 2">
            <a:extLst>
              <a:ext uri="{FF2B5EF4-FFF2-40B4-BE49-F238E27FC236}">
                <a16:creationId xmlns:a16="http://schemas.microsoft.com/office/drawing/2014/main" id="{1385C487-097D-B146-BA49-242904A7055A}"/>
              </a:ext>
            </a:extLst>
          </p:cNvPr>
          <p:cNvSpPr>
            <a:spLocks noGrp="1"/>
          </p:cNvSpPr>
          <p:nvPr>
            <p:ph idx="1"/>
          </p:nvPr>
        </p:nvSpPr>
        <p:spPr/>
        <p:txBody>
          <a:bodyPr>
            <a:normAutofit fontScale="92500" lnSpcReduction="10000"/>
          </a:bodyPr>
          <a:lstStyle/>
          <a:p>
            <a:r>
              <a:rPr lang="en-US" dirty="0"/>
              <a:t>20+ Years experience</a:t>
            </a:r>
          </a:p>
          <a:p>
            <a:r>
              <a:rPr lang="en-US" dirty="0"/>
              <a:t>Masters: Univ of CO @ Denver; </a:t>
            </a:r>
            <a:r>
              <a:rPr lang="en-US" dirty="0" err="1"/>
              <a:t>Bachlors</a:t>
            </a:r>
            <a:r>
              <a:rPr lang="en-US" dirty="0"/>
              <a:t>; BYU-Provo; Associates: Ricks College</a:t>
            </a:r>
          </a:p>
          <a:p>
            <a:r>
              <a:rPr lang="en-US" dirty="0"/>
              <a:t>Worked for Northrop Grumman (TRW) for 13 years, Raytheon for 5 years</a:t>
            </a:r>
          </a:p>
          <a:p>
            <a:r>
              <a:rPr lang="en-US" dirty="0"/>
              <a:t>Been teaching for 8 years: Online, Hybrid, and Campus for Community Colleges of Colorado, BYU-Online, and BYU-Idaho</a:t>
            </a:r>
          </a:p>
          <a:p>
            <a:r>
              <a:rPr lang="en-US" dirty="0"/>
              <a:t>I love computing, I have since I saw my first for-loop fill the screen with my name.</a:t>
            </a:r>
          </a:p>
          <a:p>
            <a:r>
              <a:rPr lang="en-US" dirty="0"/>
              <a:t>I have moved over 20x, CA, UT, ID, MO, OK, TX, CO</a:t>
            </a:r>
          </a:p>
          <a:p>
            <a:r>
              <a:rPr lang="en-US" dirty="0"/>
              <a:t>Hobbies: Board Games, Family outings</a:t>
            </a:r>
          </a:p>
        </p:txBody>
      </p:sp>
      <p:pic>
        <p:nvPicPr>
          <p:cNvPr id="5" name="Picture 4">
            <a:extLst>
              <a:ext uri="{FF2B5EF4-FFF2-40B4-BE49-F238E27FC236}">
                <a16:creationId xmlns:a16="http://schemas.microsoft.com/office/drawing/2014/main" id="{342F6CCE-2107-4CD6-8831-C7C5681C8459}"/>
              </a:ext>
            </a:extLst>
          </p:cNvPr>
          <p:cNvPicPr>
            <a:picLocks noChangeAspect="1"/>
          </p:cNvPicPr>
          <p:nvPr/>
        </p:nvPicPr>
        <p:blipFill>
          <a:blip r:embed="rId2"/>
          <a:stretch>
            <a:fillRect/>
          </a:stretch>
        </p:blipFill>
        <p:spPr>
          <a:xfrm>
            <a:off x="8592670" y="1"/>
            <a:ext cx="3599329" cy="2246146"/>
          </a:xfrm>
          <a:prstGeom prst="rect">
            <a:avLst/>
          </a:prstGeom>
        </p:spPr>
      </p:pic>
    </p:spTree>
    <p:extLst>
      <p:ext uri="{BB962C8B-B14F-4D97-AF65-F5344CB8AC3E}">
        <p14:creationId xmlns:p14="http://schemas.microsoft.com/office/powerpoint/2010/main" val="144014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Bro Clements</a:t>
            </a:r>
          </a:p>
        </p:txBody>
      </p:sp>
      <p:sp>
        <p:nvSpPr>
          <p:cNvPr id="5" name="Content Placeholder 4"/>
          <p:cNvSpPr>
            <a:spLocks noGrp="1"/>
          </p:cNvSpPr>
          <p:nvPr>
            <p:ph idx="1"/>
          </p:nvPr>
        </p:nvSpPr>
        <p:spPr/>
        <p:txBody>
          <a:bodyPr>
            <a:normAutofit/>
          </a:bodyPr>
          <a:lstStyle/>
          <a:p>
            <a:r>
              <a:rPr lang="en-US" b="1" dirty="0"/>
              <a:t>William Clements</a:t>
            </a:r>
          </a:p>
          <a:p>
            <a:r>
              <a:rPr lang="en-US" b="1" dirty="0"/>
              <a:t>Email:</a:t>
            </a:r>
            <a:r>
              <a:rPr lang="en-US" dirty="0"/>
              <a:t> ClementsW@byui.edu</a:t>
            </a:r>
          </a:p>
          <a:p>
            <a:r>
              <a:rPr lang="en-US" b="1" dirty="0"/>
              <a:t>Google Phone: (208) 557-4333 </a:t>
            </a:r>
          </a:p>
          <a:p>
            <a:r>
              <a:rPr lang="en-US" b="1" dirty="0"/>
              <a:t>Office Phone: </a:t>
            </a:r>
            <a:r>
              <a:rPr lang="en-US" dirty="0"/>
              <a:t>208-496-7617</a:t>
            </a:r>
          </a:p>
          <a:p>
            <a:r>
              <a:rPr lang="en-US" b="1" dirty="0"/>
              <a:t>Office Rm: 320 T (Mark Twain with a T – Samuel Clemens)</a:t>
            </a:r>
            <a:endParaRPr lang="en-US" dirty="0"/>
          </a:p>
        </p:txBody>
      </p:sp>
      <p:pic>
        <p:nvPicPr>
          <p:cNvPr id="7" name="Picture 6"/>
          <p:cNvPicPr>
            <a:picLocks noChangeAspect="1"/>
          </p:cNvPicPr>
          <p:nvPr/>
        </p:nvPicPr>
        <p:blipFill>
          <a:blip r:embed="rId2"/>
          <a:stretch>
            <a:fillRect/>
          </a:stretch>
        </p:blipFill>
        <p:spPr>
          <a:xfrm>
            <a:off x="6135756" y="794"/>
            <a:ext cx="6056243" cy="3400564"/>
          </a:xfrm>
          <a:prstGeom prst="rect">
            <a:avLst/>
          </a:prstGeom>
        </p:spPr>
      </p:pic>
      <p:sp>
        <p:nvSpPr>
          <p:cNvPr id="8" name="Right Arrow 7"/>
          <p:cNvSpPr/>
          <p:nvPr/>
        </p:nvSpPr>
        <p:spPr>
          <a:xfrm rot="13950030">
            <a:off x="7151687" y="3221729"/>
            <a:ext cx="574006" cy="334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Floating pair of dice">
            <a:extLst>
              <a:ext uri="{FF2B5EF4-FFF2-40B4-BE49-F238E27FC236}">
                <a16:creationId xmlns:a16="http://schemas.microsoft.com/office/drawing/2014/main" id="{78B2C779-3290-E138-6636-47F01BDDE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414" y="4635273"/>
            <a:ext cx="1568538" cy="1568538"/>
          </a:xfrm>
          <a:prstGeom prst="rect">
            <a:avLst/>
          </a:prstGeom>
        </p:spPr>
      </p:pic>
      <p:sp>
        <p:nvSpPr>
          <p:cNvPr id="2" name="Title 1">
            <a:extLst>
              <a:ext uri="{FF2B5EF4-FFF2-40B4-BE49-F238E27FC236}">
                <a16:creationId xmlns:a16="http://schemas.microsoft.com/office/drawing/2014/main" id="{09A07E31-7CA1-4DD2-AC0F-93E82A1545A9}"/>
              </a:ext>
            </a:extLst>
          </p:cNvPr>
          <p:cNvSpPr>
            <a:spLocks noGrp="1"/>
          </p:cNvSpPr>
          <p:nvPr>
            <p:ph type="title"/>
          </p:nvPr>
        </p:nvSpPr>
        <p:spPr/>
        <p:txBody>
          <a:bodyPr/>
          <a:lstStyle/>
          <a:p>
            <a:r>
              <a:rPr lang="en-US" dirty="0"/>
              <a:t>Topics – We will be learning Greek</a:t>
            </a:r>
          </a:p>
        </p:txBody>
      </p:sp>
      <p:sp>
        <p:nvSpPr>
          <p:cNvPr id="3" name="Content Placeholder 2">
            <a:extLst>
              <a:ext uri="{FF2B5EF4-FFF2-40B4-BE49-F238E27FC236}">
                <a16:creationId xmlns:a16="http://schemas.microsoft.com/office/drawing/2014/main" id="{24F0A7E7-4349-425D-A773-7A0AA4E321FB}"/>
              </a:ext>
            </a:extLst>
          </p:cNvPr>
          <p:cNvSpPr>
            <a:spLocks noGrp="1"/>
          </p:cNvSpPr>
          <p:nvPr>
            <p:ph idx="1"/>
          </p:nvPr>
        </p:nvSpPr>
        <p:spPr/>
        <p:txBody>
          <a:bodyPr>
            <a:normAutofit fontScale="77500" lnSpcReduction="20000"/>
          </a:bodyPr>
          <a:lstStyle/>
          <a:p>
            <a:pPr marL="0" indent="0">
              <a:buNone/>
            </a:pPr>
            <a:r>
              <a:rPr lang="en-US" dirty="0"/>
              <a:t>Propositions and Logic</a:t>
            </a:r>
          </a:p>
          <a:p>
            <a:pPr marL="0" indent="0">
              <a:buNone/>
            </a:pPr>
            <a:r>
              <a:rPr lang="en-US" dirty="0"/>
              <a:t>Predicates and Quantifiers</a:t>
            </a:r>
          </a:p>
          <a:p>
            <a:pPr marL="0" indent="0">
              <a:buNone/>
            </a:pPr>
            <a:r>
              <a:rPr lang="en-US" dirty="0"/>
              <a:t>Sets</a:t>
            </a:r>
          </a:p>
          <a:p>
            <a:pPr marL="0" indent="0">
              <a:buNone/>
            </a:pPr>
            <a:r>
              <a:rPr lang="en-US" dirty="0"/>
              <a:t>Functions</a:t>
            </a:r>
          </a:p>
          <a:p>
            <a:pPr marL="0" indent="0">
              <a:buNone/>
            </a:pPr>
            <a:r>
              <a:rPr lang="en-US" dirty="0"/>
              <a:t>Relations</a:t>
            </a:r>
          </a:p>
          <a:p>
            <a:pPr marL="0" indent="0">
              <a:buNone/>
            </a:pPr>
            <a:r>
              <a:rPr lang="en-US" dirty="0"/>
              <a:t>Number Theory</a:t>
            </a:r>
            <a:br>
              <a:rPr lang="en-US" dirty="0"/>
            </a:br>
            <a:r>
              <a:rPr lang="en-US" dirty="0"/>
              <a:t>(Integers, prime numbers)</a:t>
            </a:r>
          </a:p>
          <a:p>
            <a:pPr marL="0" indent="0">
              <a:buNone/>
            </a:pPr>
            <a:r>
              <a:rPr lang="en-US" dirty="0"/>
              <a:t>Combinatorics</a:t>
            </a:r>
          </a:p>
          <a:p>
            <a:pPr marL="0" indent="0">
              <a:buNone/>
            </a:pPr>
            <a:r>
              <a:rPr lang="en-US" dirty="0"/>
              <a:t>Sequences and Summations</a:t>
            </a:r>
          </a:p>
          <a:p>
            <a:pPr marL="0" indent="0">
              <a:buNone/>
            </a:pPr>
            <a:r>
              <a:rPr lang="en-US" dirty="0"/>
              <a:t>Probability</a:t>
            </a:r>
          </a:p>
          <a:p>
            <a:pPr marL="0" indent="0">
              <a:buNone/>
            </a:pPr>
            <a:r>
              <a:rPr lang="en-US" dirty="0"/>
              <a:t>Graphs</a:t>
            </a:r>
          </a:p>
          <a:p>
            <a:pPr marL="0" indent="0">
              <a:buNone/>
            </a:pPr>
            <a:r>
              <a:rPr lang="en-US" dirty="0"/>
              <a:t>Trees</a:t>
            </a:r>
          </a:p>
        </p:txBody>
      </p:sp>
      <p:pic>
        <p:nvPicPr>
          <p:cNvPr id="5" name="Picture 4" descr="Diagram, venn diagram&#10;&#10;Description automatically generated">
            <a:extLst>
              <a:ext uri="{FF2B5EF4-FFF2-40B4-BE49-F238E27FC236}">
                <a16:creationId xmlns:a16="http://schemas.microsoft.com/office/drawing/2014/main" id="{C89A081C-B826-47E0-22EB-2395EB97AD1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8867" y="468664"/>
            <a:ext cx="2634343" cy="178759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603EA6-8FBC-D4BD-CB39-6D4D9CDD3195}"/>
                  </a:ext>
                </a:extLst>
              </p:cNvPr>
              <p:cNvSpPr txBox="1"/>
              <p:nvPr/>
            </p:nvSpPr>
            <p:spPr>
              <a:xfrm>
                <a:off x="4793975" y="497547"/>
                <a:ext cx="119077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a:solidFill>
                            <a:srgbClr val="0070C0"/>
                          </a:solidFill>
                          <a:latin typeface="Cambria Math" panose="02040503050406030204" pitchFamily="18" charset="0"/>
                        </a:rPr>
                        <m:t>𝑝</m:t>
                      </m:r>
                      <m:r>
                        <a:rPr lang="en-US" sz="3200" i="1">
                          <a:solidFill>
                            <a:srgbClr val="0070C0"/>
                          </a:solidFill>
                          <a:latin typeface="Cambria Math" panose="02040503050406030204" pitchFamily="18" charset="0"/>
                        </a:rPr>
                        <m:t>∧</m:t>
                      </m:r>
                      <m:r>
                        <a:rPr lang="en-US" sz="3200" i="1">
                          <a:solidFill>
                            <a:srgbClr val="0070C0"/>
                          </a:solidFill>
                          <a:latin typeface="Cambria Math" panose="02040503050406030204" pitchFamily="18" charset="0"/>
                        </a:rPr>
                        <m:t>𝑞</m:t>
                      </m:r>
                    </m:oMath>
                  </m:oMathPara>
                </a14:m>
                <a:endParaRPr lang="en-US" sz="3200" dirty="0">
                  <a:solidFill>
                    <a:srgbClr val="0070C0"/>
                  </a:solidFill>
                </a:endParaRPr>
              </a:p>
            </p:txBody>
          </p:sp>
        </mc:Choice>
        <mc:Fallback xmlns="">
          <p:sp>
            <p:nvSpPr>
              <p:cNvPr id="7" name="TextBox 6">
                <a:extLst>
                  <a:ext uri="{FF2B5EF4-FFF2-40B4-BE49-F238E27FC236}">
                    <a16:creationId xmlns:a16="http://schemas.microsoft.com/office/drawing/2014/main" id="{BB603EA6-8FBC-D4BD-CB39-6D4D9CDD3195}"/>
                  </a:ext>
                </a:extLst>
              </p:cNvPr>
              <p:cNvSpPr txBox="1">
                <a:spLocks noRot="1" noChangeAspect="1" noMove="1" noResize="1" noEditPoints="1" noAdjustHandles="1" noChangeArrowheads="1" noChangeShapeType="1" noTextEdit="1"/>
              </p:cNvSpPr>
              <p:nvPr/>
            </p:nvSpPr>
            <p:spPr>
              <a:xfrm>
                <a:off x="4793975" y="497547"/>
                <a:ext cx="1190775"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805F28E-2B5F-75B2-5C15-08B951A56013}"/>
                  </a:ext>
                </a:extLst>
              </p:cNvPr>
              <p:cNvSpPr txBox="1"/>
              <p:nvPr/>
            </p:nvSpPr>
            <p:spPr>
              <a:xfrm>
                <a:off x="6047718" y="700950"/>
                <a:ext cx="11907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0070C0"/>
                          </a:solidFill>
                          <a:latin typeface="Cambria Math" panose="02040503050406030204" pitchFamily="18" charset="0"/>
                        </a:rPr>
                        <m:t>𝑝</m:t>
                      </m:r>
                      <m:r>
                        <a:rPr lang="en-US" sz="3200" b="0" i="1" smtClean="0">
                          <a:solidFill>
                            <a:srgbClr val="0070C0"/>
                          </a:solidFill>
                          <a:latin typeface="Cambria Math" panose="02040503050406030204" pitchFamily="18" charset="0"/>
                        </a:rPr>
                        <m:t>∨</m:t>
                      </m:r>
                      <m:r>
                        <a:rPr lang="en-US" sz="3200" i="1">
                          <a:solidFill>
                            <a:srgbClr val="0070C0"/>
                          </a:solidFill>
                          <a:latin typeface="Cambria Math" panose="02040503050406030204" pitchFamily="18" charset="0"/>
                        </a:rPr>
                        <m:t>𝑞</m:t>
                      </m:r>
                    </m:oMath>
                  </m:oMathPara>
                </a14:m>
                <a:endParaRPr lang="en-US" sz="3200" dirty="0">
                  <a:solidFill>
                    <a:srgbClr val="0070C0"/>
                  </a:solidFill>
                </a:endParaRPr>
              </a:p>
            </p:txBody>
          </p:sp>
        </mc:Choice>
        <mc:Fallback xmlns="">
          <p:sp>
            <p:nvSpPr>
              <p:cNvPr id="8" name="TextBox 7">
                <a:extLst>
                  <a:ext uri="{FF2B5EF4-FFF2-40B4-BE49-F238E27FC236}">
                    <a16:creationId xmlns:a16="http://schemas.microsoft.com/office/drawing/2014/main" id="{B805F28E-2B5F-75B2-5C15-08B951A56013}"/>
                  </a:ext>
                </a:extLst>
              </p:cNvPr>
              <p:cNvSpPr txBox="1">
                <a:spLocks noRot="1" noChangeAspect="1" noMove="1" noResize="1" noEditPoints="1" noAdjustHandles="1" noChangeArrowheads="1" noChangeShapeType="1" noTextEdit="1"/>
              </p:cNvSpPr>
              <p:nvPr/>
            </p:nvSpPr>
            <p:spPr>
              <a:xfrm>
                <a:off x="6047718" y="700950"/>
                <a:ext cx="1190774"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0EC7F-CE5E-D9A2-B8F4-BA27425AEC7D}"/>
                  </a:ext>
                </a:extLst>
              </p:cNvPr>
              <p:cNvSpPr txBox="1"/>
              <p:nvPr/>
            </p:nvSpPr>
            <p:spPr>
              <a:xfrm>
                <a:off x="4109815" y="1478812"/>
                <a:ext cx="171194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7030A0"/>
                          </a:solidFill>
                          <a:latin typeface="Cambria Math" panose="02040503050406030204" pitchFamily="18" charset="0"/>
                        </a:rPr>
                        <m:t>∀</m:t>
                      </m:r>
                      <m:r>
                        <a:rPr lang="en-US" sz="3200" b="0" i="1" smtClean="0">
                          <a:solidFill>
                            <a:srgbClr val="7030A0"/>
                          </a:solidFill>
                          <a:latin typeface="Cambria Math" panose="02040503050406030204" pitchFamily="18" charset="0"/>
                        </a:rPr>
                        <m:t>𝑥</m:t>
                      </m:r>
                      <m:r>
                        <a:rPr lang="en-US" sz="3200" b="0" i="1" smtClean="0">
                          <a:solidFill>
                            <a:srgbClr val="7030A0"/>
                          </a:solidFill>
                          <a:latin typeface="Cambria Math" panose="02040503050406030204" pitchFamily="18" charset="0"/>
                        </a:rPr>
                        <m:t> </m:t>
                      </m:r>
                      <m:r>
                        <a:rPr lang="en-US" sz="3200" b="0" i="1" smtClean="0">
                          <a:solidFill>
                            <a:srgbClr val="7030A0"/>
                          </a:solidFill>
                          <a:latin typeface="Cambria Math" panose="02040503050406030204" pitchFamily="18" charset="0"/>
                        </a:rPr>
                        <m:t>𝑃</m:t>
                      </m:r>
                      <m:r>
                        <a:rPr lang="en-US" sz="3200" b="0" i="1" smtClean="0">
                          <a:solidFill>
                            <a:srgbClr val="7030A0"/>
                          </a:solidFill>
                          <a:latin typeface="Cambria Math" panose="02040503050406030204" pitchFamily="18" charset="0"/>
                        </a:rPr>
                        <m:t>(</m:t>
                      </m:r>
                      <m:r>
                        <a:rPr lang="en-US" sz="3200" b="0" i="1" smtClean="0">
                          <a:solidFill>
                            <a:srgbClr val="7030A0"/>
                          </a:solidFill>
                          <a:latin typeface="Cambria Math" panose="02040503050406030204" pitchFamily="18" charset="0"/>
                        </a:rPr>
                        <m:t>𝑥</m:t>
                      </m:r>
                      <m:r>
                        <a:rPr lang="en-US" sz="3200" b="0" i="1" smtClean="0">
                          <a:solidFill>
                            <a:srgbClr val="7030A0"/>
                          </a:solidFill>
                          <a:latin typeface="Cambria Math" panose="02040503050406030204" pitchFamily="18" charset="0"/>
                        </a:rPr>
                        <m:t>)</m:t>
                      </m:r>
                    </m:oMath>
                  </m:oMathPara>
                </a14:m>
                <a:endParaRPr lang="en-US" sz="3200" dirty="0">
                  <a:solidFill>
                    <a:srgbClr val="7030A0"/>
                  </a:solidFill>
                </a:endParaRPr>
              </a:p>
            </p:txBody>
          </p:sp>
        </mc:Choice>
        <mc:Fallback xmlns="">
          <p:sp>
            <p:nvSpPr>
              <p:cNvPr id="9" name="TextBox 8">
                <a:extLst>
                  <a:ext uri="{FF2B5EF4-FFF2-40B4-BE49-F238E27FC236}">
                    <a16:creationId xmlns:a16="http://schemas.microsoft.com/office/drawing/2014/main" id="{B290EC7F-CE5E-D9A2-B8F4-BA27425AEC7D}"/>
                  </a:ext>
                </a:extLst>
              </p:cNvPr>
              <p:cNvSpPr txBox="1">
                <a:spLocks noRot="1" noChangeAspect="1" noMove="1" noResize="1" noEditPoints="1" noAdjustHandles="1" noChangeArrowheads="1" noChangeShapeType="1" noTextEdit="1"/>
              </p:cNvSpPr>
              <p:nvPr/>
            </p:nvSpPr>
            <p:spPr>
              <a:xfrm>
                <a:off x="4109815" y="1478812"/>
                <a:ext cx="1711944"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6610438-4A53-CFF9-0704-FD7EE08AFBF5}"/>
                  </a:ext>
                </a:extLst>
              </p:cNvPr>
              <p:cNvSpPr txBox="1"/>
              <p:nvPr/>
            </p:nvSpPr>
            <p:spPr>
              <a:xfrm>
                <a:off x="6467264" y="1489498"/>
                <a:ext cx="16943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7030A0"/>
                          </a:solidFill>
                          <a:latin typeface="Cambria Math" panose="02040503050406030204" pitchFamily="18" charset="0"/>
                        </a:rPr>
                        <m:t>∃</m:t>
                      </m:r>
                      <m:r>
                        <a:rPr lang="en-US" sz="3200" b="0" i="1" smtClean="0">
                          <a:solidFill>
                            <a:srgbClr val="7030A0"/>
                          </a:solidFill>
                          <a:latin typeface="Cambria Math" panose="02040503050406030204" pitchFamily="18" charset="0"/>
                        </a:rPr>
                        <m:t>𝑥</m:t>
                      </m:r>
                      <m:r>
                        <a:rPr lang="en-US" sz="3200" b="0" i="1" smtClean="0">
                          <a:solidFill>
                            <a:srgbClr val="7030A0"/>
                          </a:solidFill>
                          <a:latin typeface="Cambria Math" panose="02040503050406030204" pitchFamily="18" charset="0"/>
                        </a:rPr>
                        <m:t> </m:t>
                      </m:r>
                      <m:r>
                        <a:rPr lang="en-US" sz="3200" b="0" i="1" smtClean="0">
                          <a:solidFill>
                            <a:srgbClr val="7030A0"/>
                          </a:solidFill>
                          <a:latin typeface="Cambria Math" panose="02040503050406030204" pitchFamily="18" charset="0"/>
                        </a:rPr>
                        <m:t>𝑃</m:t>
                      </m:r>
                      <m:r>
                        <a:rPr lang="en-US" sz="3200" b="0" i="1" smtClean="0">
                          <a:solidFill>
                            <a:srgbClr val="7030A0"/>
                          </a:solidFill>
                          <a:latin typeface="Cambria Math" panose="02040503050406030204" pitchFamily="18" charset="0"/>
                        </a:rPr>
                        <m:t>(</m:t>
                      </m:r>
                      <m:r>
                        <a:rPr lang="en-US" sz="3200" b="0" i="1" smtClean="0">
                          <a:solidFill>
                            <a:srgbClr val="7030A0"/>
                          </a:solidFill>
                          <a:latin typeface="Cambria Math" panose="02040503050406030204" pitchFamily="18" charset="0"/>
                        </a:rPr>
                        <m:t>𝑥</m:t>
                      </m:r>
                      <m:r>
                        <a:rPr lang="en-US" sz="3200" b="0" i="1" smtClean="0">
                          <a:solidFill>
                            <a:srgbClr val="7030A0"/>
                          </a:solidFill>
                          <a:latin typeface="Cambria Math" panose="02040503050406030204" pitchFamily="18" charset="0"/>
                        </a:rPr>
                        <m:t>)</m:t>
                      </m:r>
                    </m:oMath>
                  </m:oMathPara>
                </a14:m>
                <a:endParaRPr lang="en-US" sz="3200" dirty="0">
                  <a:solidFill>
                    <a:srgbClr val="7030A0"/>
                  </a:solidFill>
                </a:endParaRPr>
              </a:p>
            </p:txBody>
          </p:sp>
        </mc:Choice>
        <mc:Fallback xmlns="">
          <p:sp>
            <p:nvSpPr>
              <p:cNvPr id="10" name="TextBox 9">
                <a:extLst>
                  <a:ext uri="{FF2B5EF4-FFF2-40B4-BE49-F238E27FC236}">
                    <a16:creationId xmlns:a16="http://schemas.microsoft.com/office/drawing/2014/main" id="{76610438-4A53-CFF9-0704-FD7EE08AFBF5}"/>
                  </a:ext>
                </a:extLst>
              </p:cNvPr>
              <p:cNvSpPr txBox="1">
                <a:spLocks noRot="1" noChangeAspect="1" noMove="1" noResize="1" noEditPoints="1" noAdjustHandles="1" noChangeArrowheads="1" noChangeShapeType="1" noTextEdit="1"/>
              </p:cNvSpPr>
              <p:nvPr/>
            </p:nvSpPr>
            <p:spPr>
              <a:xfrm>
                <a:off x="6467264" y="1489498"/>
                <a:ext cx="1694310" cy="58477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Equation">
                <a:extLst>
                  <a:ext uri="{FF2B5EF4-FFF2-40B4-BE49-F238E27FC236}">
                    <a16:creationId xmlns:a16="http://schemas.microsoft.com/office/drawing/2014/main" id="{926CD3BF-51EB-127D-858B-F0956974D317}"/>
                  </a:ext>
                </a:extLst>
              </p:cNvPr>
              <p:cNvSpPr txBox="1"/>
              <p:nvPr/>
            </p:nvSpPr>
            <p:spPr>
              <a:xfrm>
                <a:off x="3674760" y="2472701"/>
                <a:ext cx="2582054" cy="411203"/>
              </a:xfrm>
              <a:prstGeom prst="rect">
                <a:avLst/>
              </a:prstGeom>
              <a:ln w="12700">
                <a:miter lim="400000"/>
              </a:ln>
            </p:spPr>
            <p:txBody>
              <a:bodyPr wrap="none" lIns="0" tIns="0" rIns="0" bIns="0">
                <a:spAutoFit/>
              </a:bodyPr>
              <a:lstStyle/>
              <a:p>
                <a:pPr defTabSz="642915"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2672" i="1" smtClean="0">
                          <a:solidFill>
                            <a:srgbClr val="00B050"/>
                          </a:solidFill>
                          <a:latin typeface="Cambria Math" panose="02040503050406030204" pitchFamily="18" charset="0"/>
                        </a:rPr>
                        <m:t>𝐹</m:t>
                      </m:r>
                      <m:r>
                        <a:rPr lang="ar-AE" sz="2672" i="1" smtClean="0">
                          <a:solidFill>
                            <a:srgbClr val="00B050"/>
                          </a:solidFill>
                          <a:latin typeface="Cambria Math" panose="02040503050406030204" pitchFamily="18" charset="0"/>
                        </a:rPr>
                        <m:t>(</m:t>
                      </m:r>
                      <m:r>
                        <a:rPr lang="ar-AE" sz="2672" i="1" smtClean="0">
                          <a:solidFill>
                            <a:srgbClr val="00B050"/>
                          </a:solidFill>
                          <a:latin typeface="Cambria Math" panose="02040503050406030204" pitchFamily="18" charset="0"/>
                        </a:rPr>
                        <m:t>𝑥</m:t>
                      </m:r>
                      <m:r>
                        <a:rPr lang="ar-AE" sz="2672" i="1" smtClean="0">
                          <a:solidFill>
                            <a:srgbClr val="00B050"/>
                          </a:solidFill>
                          <a:latin typeface="Cambria Math" panose="02040503050406030204" pitchFamily="18" charset="0"/>
                        </a:rPr>
                        <m:t>)=</m:t>
                      </m:r>
                      <m:sSup>
                        <m:sSupPr>
                          <m:ctrlPr>
                            <a:rPr lang="ar-AE" sz="2672" i="1">
                              <a:solidFill>
                                <a:srgbClr val="00B050"/>
                              </a:solidFill>
                              <a:latin typeface="Cambria Math" panose="02040503050406030204" pitchFamily="18" charset="0"/>
                            </a:rPr>
                          </m:ctrlPr>
                        </m:sSupPr>
                        <m:e>
                          <m:r>
                            <a:rPr lang="ar-AE" sz="2672" i="1">
                              <a:solidFill>
                                <a:srgbClr val="00B050"/>
                              </a:solidFill>
                              <a:latin typeface="Cambria Math" panose="02040503050406030204" pitchFamily="18" charset="0"/>
                            </a:rPr>
                            <m:t>𝑥</m:t>
                          </m:r>
                        </m:e>
                        <m:sup>
                          <m:r>
                            <a:rPr lang="ar-AE" sz="2672" i="1">
                              <a:solidFill>
                                <a:srgbClr val="00B050"/>
                              </a:solidFill>
                              <a:latin typeface="Cambria Math" panose="02040503050406030204" pitchFamily="18" charset="0"/>
                            </a:rPr>
                            <m:t>2</m:t>
                          </m:r>
                        </m:sup>
                      </m:sSup>
                      <m:r>
                        <a:rPr lang="ar-AE" sz="2672" i="1">
                          <a:solidFill>
                            <a:srgbClr val="00B050"/>
                          </a:solidFill>
                          <a:latin typeface="Cambria Math" panose="02040503050406030204" pitchFamily="18" charset="0"/>
                        </a:rPr>
                        <m:t>,</m:t>
                      </m:r>
                      <m:r>
                        <a:rPr lang="ar-AE" sz="2672" i="1">
                          <a:solidFill>
                            <a:srgbClr val="00B050"/>
                          </a:solidFill>
                          <a:latin typeface="Cambria Math" panose="02040503050406030204" pitchFamily="18" charset="0"/>
                        </a:rPr>
                        <m:t>𝑥</m:t>
                      </m:r>
                      <m:r>
                        <a:rPr lang="ar-AE" sz="2672" i="1">
                          <a:solidFill>
                            <a:srgbClr val="00B050"/>
                          </a:solidFill>
                          <a:latin typeface="Cambria Math" panose="02040503050406030204" pitchFamily="18" charset="0"/>
                        </a:rPr>
                        <m:t>∈</m:t>
                      </m:r>
                      <m:r>
                        <a:rPr lang="ar-AE" sz="2672" i="1">
                          <a:solidFill>
                            <a:srgbClr val="00B050"/>
                          </a:solidFill>
                          <a:latin typeface="Cambria Math" panose="02040503050406030204" pitchFamily="18" charset="0"/>
                        </a:rPr>
                        <m:t>ℝ</m:t>
                      </m:r>
                    </m:oMath>
                  </m:oMathPara>
                </a14:m>
                <a:endParaRPr lang="ar-AE" sz="2672" dirty="0">
                  <a:solidFill>
                    <a:srgbClr val="00B050"/>
                  </a:solidFill>
                </a:endParaRPr>
              </a:p>
            </p:txBody>
          </p:sp>
        </mc:Choice>
        <mc:Fallback xmlns="">
          <p:sp>
            <p:nvSpPr>
              <p:cNvPr id="12" name="Equation">
                <a:extLst>
                  <a:ext uri="{FF2B5EF4-FFF2-40B4-BE49-F238E27FC236}">
                    <a16:creationId xmlns:a16="http://schemas.microsoft.com/office/drawing/2014/main" id="{926CD3BF-51EB-127D-858B-F0956974D317}"/>
                  </a:ext>
                </a:extLst>
              </p:cNvPr>
              <p:cNvSpPr txBox="1">
                <a:spLocks noRot="1" noChangeAspect="1" noMove="1" noResize="1" noEditPoints="1" noAdjustHandles="1" noChangeArrowheads="1" noChangeShapeType="1" noTextEdit="1"/>
              </p:cNvSpPr>
              <p:nvPr/>
            </p:nvSpPr>
            <p:spPr>
              <a:xfrm>
                <a:off x="3674760" y="2472701"/>
                <a:ext cx="2582054" cy="411203"/>
              </a:xfrm>
              <a:prstGeom prst="rect">
                <a:avLst/>
              </a:prstGeom>
              <a:blipFill>
                <a:blip r:embed="rId9"/>
                <a:stretch>
                  <a:fillRect/>
                </a:stretch>
              </a:blipFill>
              <a:ln w="12700">
                <a:miter lim="400000"/>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772CC16-4E8C-0936-12CE-811D859CC086}"/>
                  </a:ext>
                </a:extLst>
              </p:cNvPr>
              <p:cNvSpPr txBox="1"/>
              <p:nvPr/>
            </p:nvSpPr>
            <p:spPr>
              <a:xfrm>
                <a:off x="6121111" y="2885943"/>
                <a:ext cx="33546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𝑅</m:t>
                      </m:r>
                      <m:r>
                        <a:rPr lang="en-US" sz="2400" b="0" i="1" smtClean="0">
                          <a:solidFill>
                            <a:srgbClr val="FF0000"/>
                          </a:solidFill>
                          <a:latin typeface="Cambria Math" panose="02040503050406030204" pitchFamily="18" charset="0"/>
                        </a:rPr>
                        <m:t>=</m:t>
                      </m:r>
                      <m:d>
                        <m:dPr>
                          <m:begChr m:val="{"/>
                          <m:endChr m:val="|"/>
                          <m:ctrlPr>
                            <a:rPr lang="en-US" sz="2400" b="0" i="1" smtClean="0">
                              <a:solidFill>
                                <a:srgbClr val="FF0000"/>
                              </a:solidFill>
                              <a:latin typeface="Cambria Math" panose="02040503050406030204" pitchFamily="18" charset="0"/>
                            </a:rPr>
                          </m:ctrlPr>
                        </m:dPr>
                        <m:e>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𝑎</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𝑏</m:t>
                              </m:r>
                            </m:e>
                          </m:d>
                          <m:r>
                            <a:rPr lang="en-US" sz="2400" b="0" i="1" smtClean="0">
                              <a:solidFill>
                                <a:srgbClr val="FF0000"/>
                              </a:solidFill>
                              <a:latin typeface="Cambria Math" panose="02040503050406030204" pitchFamily="18" charset="0"/>
                            </a:rPr>
                            <m:t> </m:t>
                          </m:r>
                        </m:e>
                      </m:d>
                      <m:r>
                        <a:rPr lang="en-US" sz="2400" b="0" i="1" smtClean="0">
                          <a:solidFill>
                            <a:srgbClr val="FF0000"/>
                          </a:solidFill>
                          <a:latin typeface="Cambria Math" panose="02040503050406030204" pitchFamily="18" charset="0"/>
                        </a:rPr>
                        <m:t> </m:t>
                      </m:r>
                      <m:r>
                        <a:rPr lang="en-US" sz="2400" b="0" i="1" smtClean="0">
                          <a:solidFill>
                            <a:srgbClr val="FF0000"/>
                          </a:solidFill>
                          <a:latin typeface="Cambria Math" panose="02040503050406030204" pitchFamily="18" charset="0"/>
                        </a:rPr>
                        <m:t>𝑎</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𝑏</m:t>
                      </m:r>
                      <m:r>
                        <a:rPr lang="en-US" sz="2400" b="0" i="1" smtClean="0">
                          <a:solidFill>
                            <a:srgbClr val="FF0000"/>
                          </a:solidFill>
                          <a:latin typeface="Cambria Math" panose="02040503050406030204" pitchFamily="18" charset="0"/>
                        </a:rPr>
                        <m:t>=6}</m:t>
                      </m:r>
                    </m:oMath>
                  </m:oMathPara>
                </a14:m>
                <a:endParaRPr lang="en-US" sz="2400" dirty="0">
                  <a:solidFill>
                    <a:srgbClr val="FF0000"/>
                  </a:solidFill>
                </a:endParaRPr>
              </a:p>
            </p:txBody>
          </p:sp>
        </mc:Choice>
        <mc:Fallback xmlns="">
          <p:sp>
            <p:nvSpPr>
              <p:cNvPr id="13" name="TextBox 12">
                <a:extLst>
                  <a:ext uri="{FF2B5EF4-FFF2-40B4-BE49-F238E27FC236}">
                    <a16:creationId xmlns:a16="http://schemas.microsoft.com/office/drawing/2014/main" id="{9772CC16-4E8C-0936-12CE-811D859CC086}"/>
                  </a:ext>
                </a:extLst>
              </p:cNvPr>
              <p:cNvSpPr txBox="1">
                <a:spLocks noRot="1" noChangeAspect="1" noMove="1" noResize="1" noEditPoints="1" noAdjustHandles="1" noChangeArrowheads="1" noChangeShapeType="1" noTextEdit="1"/>
              </p:cNvSpPr>
              <p:nvPr/>
            </p:nvSpPr>
            <p:spPr>
              <a:xfrm>
                <a:off x="6121111" y="2885943"/>
                <a:ext cx="3354636" cy="461665"/>
              </a:xfrm>
              <a:prstGeom prst="rect">
                <a:avLst/>
              </a:prstGeom>
              <a:blipFill>
                <a:blip r:embed="rId10"/>
                <a:stretch>
                  <a:fillRect b="-19737"/>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3F46F0EE-BD63-2208-2AA9-85ED84AF1DD4}"/>
              </a:ext>
            </a:extLst>
          </p:cNvPr>
          <p:cNvSpPr txBox="1"/>
          <p:nvPr/>
        </p:nvSpPr>
        <p:spPr>
          <a:xfrm>
            <a:off x="3971043" y="3429000"/>
            <a:ext cx="3092513" cy="461665"/>
          </a:xfrm>
          <a:prstGeom prst="rect">
            <a:avLst/>
          </a:prstGeom>
          <a:noFill/>
        </p:spPr>
        <p:txBody>
          <a:bodyPr wrap="none" rtlCol="0">
            <a:spAutoFit/>
          </a:bodyPr>
          <a:lstStyle/>
          <a:p>
            <a:r>
              <a:rPr lang="en-US" sz="2400" dirty="0">
                <a:solidFill>
                  <a:srgbClr val="FF3399"/>
                </a:solidFill>
              </a:rPr>
              <a:t>2,3,5,7,11,13,17,19...</a:t>
            </a:r>
          </a:p>
        </p:txBody>
      </p:sp>
      <mc:AlternateContent xmlns:mc="http://schemas.openxmlformats.org/markup-compatibility/2006" xmlns:a14="http://schemas.microsoft.com/office/drawing/2010/main">
        <mc:Choice Requires="a14">
          <p:sp>
            <p:nvSpPr>
              <p:cNvPr id="15" name="Equation">
                <a:extLst>
                  <a:ext uri="{FF2B5EF4-FFF2-40B4-BE49-F238E27FC236}">
                    <a16:creationId xmlns:a16="http://schemas.microsoft.com/office/drawing/2014/main" id="{9988E8D4-1F04-BD27-8386-07EA4BD37AC3}"/>
                  </a:ext>
                </a:extLst>
              </p:cNvPr>
              <p:cNvSpPr txBox="1"/>
              <p:nvPr/>
            </p:nvSpPr>
            <p:spPr>
              <a:xfrm>
                <a:off x="7367117" y="3611242"/>
                <a:ext cx="4611070" cy="1336584"/>
              </a:xfrm>
              <a:prstGeom prst="rect">
                <a:avLst/>
              </a:prstGeom>
              <a:ln w="12700">
                <a:miter lim="400000"/>
              </a:ln>
            </p:spPr>
            <p:txBody>
              <a:bodyPr wrap="none" lIns="0" tIns="0" rIns="0" bIns="0">
                <a:spAutoFit/>
              </a:bodyPr>
              <a:lstStyle/>
              <a:p>
                <a:pPr defTabSz="642915" latinLnBrk="1">
                  <a:defRPr sz="1800">
                    <a:solidFill>
                      <a:srgbClr val="000000"/>
                    </a:solidFill>
                  </a:defRPr>
                </a:pPr>
                <a14:m>
                  <m:oMathPara xmlns:m="http://schemas.openxmlformats.org/officeDocument/2006/math">
                    <m:oMathParaPr>
                      <m:jc m:val="centerGroup"/>
                    </m:oMathParaPr>
                    <m:oMath xmlns:m="http://schemas.openxmlformats.org/officeDocument/2006/math">
                      <m:nary>
                        <m:naryPr>
                          <m:chr m:val="∑"/>
                          <m:limLoc m:val="undOvr"/>
                          <m:ctrlPr>
                            <a:rPr lang="ar-AE" sz="3094" i="1" smtClean="0">
                              <a:solidFill>
                                <a:srgbClr val="0070C0"/>
                              </a:solidFill>
                              <a:latin typeface="Cambria Math" panose="02040503050406030204" pitchFamily="18" charset="0"/>
                            </a:rPr>
                          </m:ctrlPr>
                        </m:naryPr>
                        <m:sub>
                          <m:r>
                            <m:rPr>
                              <m:brk/>
                            </m:rPr>
                            <a:rPr lang="ar-AE" sz="3094" b="0" i="1" smtClean="0">
                              <a:solidFill>
                                <a:srgbClr val="0070C0"/>
                              </a:solidFill>
                              <a:latin typeface="Cambria Math" panose="02040503050406030204" pitchFamily="18" charset="0"/>
                            </a:rPr>
                            <m:t>𝑖</m:t>
                          </m:r>
                          <m:r>
                            <a:rPr lang="ar-AE" sz="3094" i="1">
                              <a:solidFill>
                                <a:srgbClr val="0070C0"/>
                              </a:solidFill>
                              <a:latin typeface="Cambria Math" panose="02040503050406030204" pitchFamily="18" charset="0"/>
                            </a:rPr>
                            <m:t>=1</m:t>
                          </m:r>
                        </m:sub>
                        <m:sup>
                          <m:r>
                            <a:rPr lang="ar-AE" sz="3094" i="1">
                              <a:solidFill>
                                <a:srgbClr val="0070C0"/>
                              </a:solidFill>
                              <a:latin typeface="Cambria Math" panose="02040503050406030204" pitchFamily="18" charset="0"/>
                            </a:rPr>
                            <m:t>4</m:t>
                          </m:r>
                        </m:sup>
                        <m:e>
                          <m:r>
                            <a:rPr lang="ar-AE" sz="3094" b="0" i="1" smtClean="0">
                              <a:solidFill>
                                <a:srgbClr val="0070C0"/>
                              </a:solidFill>
                              <a:latin typeface="Cambria Math" panose="02040503050406030204" pitchFamily="18" charset="0"/>
                            </a:rPr>
                            <m:t>𝑖</m:t>
                          </m:r>
                        </m:e>
                      </m:nary>
                      <m:r>
                        <a:rPr lang="ar-AE" sz="3094" b="0" i="1" smtClean="0">
                          <a:solidFill>
                            <a:srgbClr val="0070C0"/>
                          </a:solidFill>
                          <a:latin typeface="Cambria Math" panose="02040503050406030204" pitchFamily="18" charset="0"/>
                        </a:rPr>
                        <m:t>=1+2+3+4=10</m:t>
                      </m:r>
                    </m:oMath>
                  </m:oMathPara>
                </a14:m>
                <a:endParaRPr lang="ar-AE" sz="3094" dirty="0">
                  <a:solidFill>
                    <a:srgbClr val="0070C0"/>
                  </a:solidFill>
                </a:endParaRPr>
              </a:p>
            </p:txBody>
          </p:sp>
        </mc:Choice>
        <mc:Fallback xmlns="">
          <p:sp>
            <p:nvSpPr>
              <p:cNvPr id="15" name="Equation">
                <a:extLst>
                  <a:ext uri="{FF2B5EF4-FFF2-40B4-BE49-F238E27FC236}">
                    <a16:creationId xmlns:a16="http://schemas.microsoft.com/office/drawing/2014/main" id="{9988E8D4-1F04-BD27-8386-07EA4BD37AC3}"/>
                  </a:ext>
                </a:extLst>
              </p:cNvPr>
              <p:cNvSpPr txBox="1">
                <a:spLocks noRot="1" noChangeAspect="1" noMove="1" noResize="1" noEditPoints="1" noAdjustHandles="1" noChangeArrowheads="1" noChangeShapeType="1" noTextEdit="1"/>
              </p:cNvSpPr>
              <p:nvPr/>
            </p:nvSpPr>
            <p:spPr>
              <a:xfrm>
                <a:off x="7367117" y="3611242"/>
                <a:ext cx="4611070" cy="1336584"/>
              </a:xfrm>
              <a:prstGeom prst="rect">
                <a:avLst/>
              </a:prstGeom>
              <a:blipFill>
                <a:blip r:embed="rId11"/>
                <a:stretch>
                  <a:fillRect/>
                </a:stretch>
              </a:blipFill>
              <a:ln w="12700">
                <a:miter lim="400000"/>
              </a:ln>
            </p:spPr>
            <p:txBody>
              <a:bodyPr/>
              <a:lstStyle/>
              <a:p>
                <a:r>
                  <a:rPr lang="en-US">
                    <a:noFill/>
                  </a:rPr>
                  <a:t> </a:t>
                </a:r>
              </a:p>
            </p:txBody>
          </p:sp>
        </mc:Fallback>
      </mc:AlternateContent>
      <p:pic>
        <p:nvPicPr>
          <p:cNvPr id="16" name="Picture 4" descr="Algorithm to use for a TSP variant - Computer Science Stack Exchange">
            <a:extLst>
              <a:ext uri="{FF2B5EF4-FFF2-40B4-BE49-F238E27FC236}">
                <a16:creationId xmlns:a16="http://schemas.microsoft.com/office/drawing/2014/main" id="{78C2B98C-241A-514E-CAEE-8858A2075D7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5082" y="4820698"/>
            <a:ext cx="2471071"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 descr="Image">
            <a:extLst>
              <a:ext uri="{FF2B5EF4-FFF2-40B4-BE49-F238E27FC236}">
                <a16:creationId xmlns:a16="http://schemas.microsoft.com/office/drawing/2014/main" id="{547AF610-787D-193A-7D24-80F0051D80E4}"/>
              </a:ext>
            </a:extLst>
          </p:cNvPr>
          <p:cNvPicPr>
            <a:picLocks noChangeAspect="1"/>
          </p:cNvPicPr>
          <p:nvPr/>
        </p:nvPicPr>
        <p:blipFill>
          <a:blip r:embed="rId13"/>
          <a:stretch>
            <a:fillRect/>
          </a:stretch>
        </p:blipFill>
        <p:spPr>
          <a:xfrm>
            <a:off x="7279926" y="5211460"/>
            <a:ext cx="2679754" cy="1457088"/>
          </a:xfrm>
          <a:prstGeom prst="rect">
            <a:avLst/>
          </a:prstGeom>
          <a:ln w="12700">
            <a:miter lim="400000"/>
          </a:ln>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5B37F98-AEFC-8CD0-65FC-89046035C8D7}"/>
                  </a:ext>
                </a:extLst>
              </p:cNvPr>
              <p:cNvSpPr txBox="1"/>
              <p:nvPr/>
            </p:nvSpPr>
            <p:spPr>
              <a:xfrm>
                <a:off x="3949385" y="3849134"/>
                <a:ext cx="994696"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400" b="1" i="1" smtClean="0">
                              <a:solidFill>
                                <a:srgbClr val="7030A0"/>
                              </a:solidFill>
                              <a:latin typeface="Cambria Math" panose="02040503050406030204" pitchFamily="18" charset="0"/>
                            </a:rPr>
                          </m:ctrlPr>
                        </m:dPr>
                        <m:e>
                          <m:f>
                            <m:fPr>
                              <m:type m:val="noBar"/>
                              <m:ctrlPr>
                                <a:rPr lang="en-US" sz="2400" b="1" i="1" smtClean="0">
                                  <a:solidFill>
                                    <a:srgbClr val="7030A0"/>
                                  </a:solidFill>
                                  <a:latin typeface="Cambria Math" panose="02040503050406030204" pitchFamily="18" charset="0"/>
                                </a:rPr>
                              </m:ctrlPr>
                            </m:fPr>
                            <m:num>
                              <m:r>
                                <a:rPr lang="en-US" sz="2400" b="1" i="1" smtClean="0">
                                  <a:solidFill>
                                    <a:srgbClr val="7030A0"/>
                                  </a:solidFill>
                                  <a:latin typeface="Cambria Math" panose="02040503050406030204" pitchFamily="18" charset="0"/>
                                </a:rPr>
                                <m:t>𝟏𝟏</m:t>
                              </m:r>
                            </m:num>
                            <m:den>
                              <m:r>
                                <a:rPr lang="en-US" sz="2400" b="1" i="1" smtClean="0">
                                  <a:solidFill>
                                    <a:srgbClr val="7030A0"/>
                                  </a:solidFill>
                                  <a:latin typeface="Cambria Math" panose="02040503050406030204" pitchFamily="18" charset="0"/>
                                </a:rPr>
                                <m:t>𝟑</m:t>
                              </m:r>
                            </m:den>
                          </m:f>
                        </m:e>
                      </m:d>
                    </m:oMath>
                  </m:oMathPara>
                </a14:m>
                <a:endParaRPr lang="en-US" sz="2400" b="1" dirty="0">
                  <a:solidFill>
                    <a:srgbClr val="7030A0"/>
                  </a:solidFill>
                </a:endParaRPr>
              </a:p>
            </p:txBody>
          </p:sp>
        </mc:Choice>
        <mc:Fallback xmlns="">
          <p:sp>
            <p:nvSpPr>
              <p:cNvPr id="18" name="TextBox 17">
                <a:extLst>
                  <a:ext uri="{FF2B5EF4-FFF2-40B4-BE49-F238E27FC236}">
                    <a16:creationId xmlns:a16="http://schemas.microsoft.com/office/drawing/2014/main" id="{A5B37F98-AEFC-8CD0-65FC-89046035C8D7}"/>
                  </a:ext>
                </a:extLst>
              </p:cNvPr>
              <p:cNvSpPr txBox="1">
                <a:spLocks noRot="1" noChangeAspect="1" noMove="1" noResize="1" noEditPoints="1" noAdjustHandles="1" noChangeArrowheads="1" noChangeShapeType="1" noTextEdit="1"/>
              </p:cNvSpPr>
              <p:nvPr/>
            </p:nvSpPr>
            <p:spPr>
              <a:xfrm>
                <a:off x="3949385" y="3849134"/>
                <a:ext cx="994696" cy="922176"/>
              </a:xfrm>
              <a:prstGeom prst="rect">
                <a:avLst/>
              </a:prstGeom>
              <a:blipFill>
                <a:blip r:embed="rId14"/>
                <a:stretch>
                  <a:fillRect/>
                </a:stretch>
              </a:blipFill>
            </p:spPr>
            <p:txBody>
              <a:bodyPr/>
              <a:lstStyle/>
              <a:p>
                <a:r>
                  <a:rPr lang="en-US">
                    <a:noFill/>
                  </a:rPr>
                  <a:t> </a:t>
                </a:r>
              </a:p>
            </p:txBody>
          </p:sp>
        </mc:Fallback>
      </mc:AlternateContent>
      <p:pic>
        <p:nvPicPr>
          <p:cNvPr id="1026" name="Picture 2" descr="YARN | that the root of the word ''Miller'' is a Greek word. | My Big Fat  Greek Wedding (2002) | Video clips by quotes | e1cc1371 | 紗">
            <a:extLst>
              <a:ext uri="{FF2B5EF4-FFF2-40B4-BE49-F238E27FC236}">
                <a16:creationId xmlns:a16="http://schemas.microsoft.com/office/drawing/2014/main" id="{78995A69-AC68-1FF0-433F-E5566225F05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045612" y="5648868"/>
            <a:ext cx="2146388" cy="1209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70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animBg="1"/>
      <p:bldP spid="13" grpId="0"/>
      <p:bldP spid="14" grpId="0"/>
      <p:bldP spid="15" grpId="0"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911A-BC1B-410B-9446-7F306E33CC0B}"/>
              </a:ext>
            </a:extLst>
          </p:cNvPr>
          <p:cNvSpPr>
            <a:spLocks noGrp="1"/>
          </p:cNvSpPr>
          <p:nvPr>
            <p:ph type="title"/>
          </p:nvPr>
        </p:nvSpPr>
        <p:spPr/>
        <p:txBody>
          <a:bodyPr/>
          <a:lstStyle/>
          <a:p>
            <a:r>
              <a:rPr lang="en-US" dirty="0"/>
              <a:t>Syllabus / Course Layout	</a:t>
            </a:r>
          </a:p>
        </p:txBody>
      </p:sp>
      <p:sp>
        <p:nvSpPr>
          <p:cNvPr id="3" name="Content Placeholder 2">
            <a:extLst>
              <a:ext uri="{FF2B5EF4-FFF2-40B4-BE49-F238E27FC236}">
                <a16:creationId xmlns:a16="http://schemas.microsoft.com/office/drawing/2014/main" id="{4CDFE9FD-6575-4B2E-A447-C8470BCB8750}"/>
              </a:ext>
            </a:extLst>
          </p:cNvPr>
          <p:cNvSpPr>
            <a:spLocks noGrp="1"/>
          </p:cNvSpPr>
          <p:nvPr>
            <p:ph idx="1"/>
          </p:nvPr>
        </p:nvSpPr>
        <p:spPr/>
        <p:txBody>
          <a:bodyPr>
            <a:normAutofit fontScale="62500" lnSpcReduction="20000"/>
          </a:bodyPr>
          <a:lstStyle/>
          <a:p>
            <a:pPr marL="0" indent="0">
              <a:buNone/>
            </a:pPr>
            <a:r>
              <a:rPr lang="en-US" dirty="0"/>
              <a:t>Questions?</a:t>
            </a:r>
          </a:p>
          <a:p>
            <a:pPr marL="0" indent="0">
              <a:buNone/>
            </a:pPr>
            <a:endParaRPr lang="en-US" dirty="0"/>
          </a:p>
          <a:p>
            <a:pPr marL="0" indent="0">
              <a:buNone/>
            </a:pPr>
            <a:r>
              <a:rPr lang="en-US" dirty="0"/>
              <a:t>Schedule (reading, homework)</a:t>
            </a:r>
          </a:p>
          <a:p>
            <a:pPr marL="0" indent="0">
              <a:buNone/>
            </a:pPr>
            <a:endParaRPr lang="en-US" dirty="0"/>
          </a:p>
          <a:p>
            <a:pPr marL="0" indent="0">
              <a:buNone/>
            </a:pPr>
            <a:r>
              <a:rPr lang="en-US" dirty="0"/>
              <a:t>Reading / Activities – </a:t>
            </a:r>
            <a:r>
              <a:rPr lang="en-US" dirty="0" err="1"/>
              <a:t>ZyBooks</a:t>
            </a:r>
            <a:endParaRPr lang="en-US" dirty="0"/>
          </a:p>
          <a:p>
            <a:pPr marL="0" indent="0">
              <a:buNone/>
            </a:pPr>
            <a:endParaRPr lang="en-US" dirty="0"/>
          </a:p>
          <a:p>
            <a:pPr marL="0" indent="0">
              <a:buNone/>
            </a:pPr>
            <a:r>
              <a:rPr lang="en-US" dirty="0"/>
              <a:t>Homework – Google </a:t>
            </a:r>
            <a:r>
              <a:rPr lang="en-US" dirty="0" err="1"/>
              <a:t>Colab</a:t>
            </a:r>
            <a:r>
              <a:rPr lang="en-US" dirty="0"/>
              <a:t>, grading, how to submit</a:t>
            </a:r>
          </a:p>
          <a:p>
            <a:pPr marL="0" indent="0">
              <a:buNone/>
            </a:pPr>
            <a:endParaRPr lang="en-US" dirty="0"/>
          </a:p>
          <a:p>
            <a:pPr marL="0" indent="0">
              <a:buNone/>
            </a:pPr>
            <a:r>
              <a:rPr lang="en-US" dirty="0"/>
              <a:t>Groups – 2-4, 3 is ideal</a:t>
            </a:r>
          </a:p>
          <a:p>
            <a:pPr marL="0" indent="0">
              <a:buNone/>
            </a:pPr>
            <a:endParaRPr lang="en-US" dirty="0"/>
          </a:p>
          <a:p>
            <a:pPr marL="0" indent="0">
              <a:buNone/>
            </a:pPr>
            <a:r>
              <a:rPr lang="en-US" dirty="0"/>
              <a:t>Grading</a:t>
            </a:r>
          </a:p>
          <a:p>
            <a:pPr marL="0" indent="0">
              <a:buNone/>
            </a:pPr>
            <a:endParaRPr lang="en-US" dirty="0"/>
          </a:p>
          <a:p>
            <a:pPr marL="0" indent="0">
              <a:buNone/>
            </a:pPr>
            <a:r>
              <a:rPr lang="en-US" dirty="0"/>
              <a:t>Resubmission policy</a:t>
            </a:r>
          </a:p>
          <a:p>
            <a:pPr marL="0" indent="0">
              <a:buNone/>
            </a:pPr>
            <a:endParaRPr lang="en-US" dirty="0"/>
          </a:p>
        </p:txBody>
      </p:sp>
    </p:spTree>
    <p:extLst>
      <p:ext uri="{BB962C8B-B14F-4D97-AF65-F5344CB8AC3E}">
        <p14:creationId xmlns:p14="http://schemas.microsoft.com/office/powerpoint/2010/main" val="135321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5F76-8698-D2AC-C28D-0B651166F93C}"/>
              </a:ext>
            </a:extLst>
          </p:cNvPr>
          <p:cNvSpPr>
            <a:spLocks noGrp="1"/>
          </p:cNvSpPr>
          <p:nvPr>
            <p:ph type="title"/>
          </p:nvPr>
        </p:nvSpPr>
        <p:spPr/>
        <p:txBody>
          <a:bodyPr/>
          <a:lstStyle/>
          <a:p>
            <a:r>
              <a:rPr lang="en-US" b="1"/>
              <a:t>Grading</a:t>
            </a:r>
          </a:p>
        </p:txBody>
      </p:sp>
      <p:sp>
        <p:nvSpPr>
          <p:cNvPr id="7" name="Content Placeholder 2">
            <a:extLst>
              <a:ext uri="{FF2B5EF4-FFF2-40B4-BE49-F238E27FC236}">
                <a16:creationId xmlns:a16="http://schemas.microsoft.com/office/drawing/2014/main" id="{AF8DA012-8F8C-9A25-D2AB-BE052315C5F5}"/>
              </a:ext>
            </a:extLst>
          </p:cNvPr>
          <p:cNvSpPr>
            <a:spLocks noGrp="1"/>
          </p:cNvSpPr>
          <p:nvPr>
            <p:ph sz="half" idx="1"/>
          </p:nvPr>
        </p:nvSpPr>
        <p:spPr>
          <a:xfrm>
            <a:off x="838200" y="1825625"/>
            <a:ext cx="5334000" cy="4351338"/>
          </a:xfrm>
        </p:spPr>
        <p:txBody>
          <a:bodyPr>
            <a:normAutofit/>
          </a:bodyPr>
          <a:lstStyle/>
          <a:p>
            <a:pPr>
              <a:buFont typeface="Arial" panose="020B0604020202020204" pitchFamily="34" charset="0"/>
              <a:buChar char="•"/>
            </a:pPr>
            <a:r>
              <a:rPr lang="en-US" sz="1600" dirty="0"/>
              <a:t>Weekly Reading and Activities	25%</a:t>
            </a:r>
          </a:p>
          <a:p>
            <a:pPr>
              <a:buFont typeface="Arial" panose="020B0604020202020204" pitchFamily="34" charset="0"/>
              <a:buChar char="•"/>
            </a:pPr>
            <a:r>
              <a:rPr lang="en-US" sz="1600" dirty="0"/>
              <a:t>Weekly Homework		30%</a:t>
            </a:r>
          </a:p>
          <a:p>
            <a:pPr>
              <a:buFont typeface="Arial" panose="020B0604020202020204" pitchFamily="34" charset="0"/>
              <a:buChar char="•"/>
            </a:pPr>
            <a:r>
              <a:rPr lang="en-US" sz="1600" dirty="0"/>
              <a:t>Participation &amp; Attendance	15%</a:t>
            </a:r>
          </a:p>
          <a:p>
            <a:pPr>
              <a:buFont typeface="Arial" panose="020B0604020202020204" pitchFamily="34" charset="0"/>
              <a:buChar char="•"/>
            </a:pPr>
            <a:r>
              <a:rPr lang="en-US" sz="1600" dirty="0"/>
              <a:t>Take Home Exams	 (1,2,3)	30%</a:t>
            </a:r>
          </a:p>
          <a:p>
            <a:pPr>
              <a:buFont typeface="Arial" panose="020B0604020202020204" pitchFamily="34" charset="0"/>
              <a:buChar char="•"/>
            </a:pPr>
            <a:endParaRPr lang="en-US" sz="1600" dirty="0"/>
          </a:p>
          <a:p>
            <a:pPr marL="0" indent="0">
              <a:buNone/>
            </a:pPr>
            <a:endParaRPr lang="en-US" dirty="0"/>
          </a:p>
        </p:txBody>
      </p:sp>
      <p:sp>
        <p:nvSpPr>
          <p:cNvPr id="5" name="Content Placeholder 4">
            <a:extLst>
              <a:ext uri="{FF2B5EF4-FFF2-40B4-BE49-F238E27FC236}">
                <a16:creationId xmlns:a16="http://schemas.microsoft.com/office/drawing/2014/main" id="{E7D7D98A-D2AE-043D-DDAB-B00CACD5A63A}"/>
              </a:ext>
            </a:extLst>
          </p:cNvPr>
          <p:cNvSpPr>
            <a:spLocks noGrp="1"/>
          </p:cNvSpPr>
          <p:nvPr>
            <p:ph sz="half" idx="2"/>
          </p:nvPr>
        </p:nvSpPr>
        <p:spPr/>
        <p:txBody>
          <a:bodyPr>
            <a:normAutofit/>
          </a:bodyPr>
          <a:lstStyle/>
          <a:p>
            <a:r>
              <a:rPr lang="en-US" dirty="0"/>
              <a:t>Letter grades will be awarded as follows:</a:t>
            </a:r>
          </a:p>
          <a:p>
            <a:endParaRPr lang="en-US" dirty="0"/>
          </a:p>
        </p:txBody>
      </p:sp>
      <p:graphicFrame>
        <p:nvGraphicFramePr>
          <p:cNvPr id="11" name="Table 10">
            <a:extLst>
              <a:ext uri="{FF2B5EF4-FFF2-40B4-BE49-F238E27FC236}">
                <a16:creationId xmlns:a16="http://schemas.microsoft.com/office/drawing/2014/main" id="{617C86F8-48CD-4619-E20F-5EA9EDA40998}"/>
              </a:ext>
            </a:extLst>
          </p:cNvPr>
          <p:cNvGraphicFramePr>
            <a:graphicFrameLocks noGrp="1"/>
          </p:cNvGraphicFramePr>
          <p:nvPr/>
        </p:nvGraphicFramePr>
        <p:xfrm>
          <a:off x="7935685" y="2280903"/>
          <a:ext cx="3340812" cy="4442268"/>
        </p:xfrm>
        <a:graphic>
          <a:graphicData uri="http://schemas.openxmlformats.org/drawingml/2006/table">
            <a:tbl>
              <a:tblPr/>
              <a:tblGrid>
                <a:gridCol w="1113604">
                  <a:extLst>
                    <a:ext uri="{9D8B030D-6E8A-4147-A177-3AD203B41FA5}">
                      <a16:colId xmlns:a16="http://schemas.microsoft.com/office/drawing/2014/main" val="179756298"/>
                    </a:ext>
                  </a:extLst>
                </a:gridCol>
                <a:gridCol w="1113604">
                  <a:extLst>
                    <a:ext uri="{9D8B030D-6E8A-4147-A177-3AD203B41FA5}">
                      <a16:colId xmlns:a16="http://schemas.microsoft.com/office/drawing/2014/main" val="3303023631"/>
                    </a:ext>
                  </a:extLst>
                </a:gridCol>
                <a:gridCol w="1113604">
                  <a:extLst>
                    <a:ext uri="{9D8B030D-6E8A-4147-A177-3AD203B41FA5}">
                      <a16:colId xmlns:a16="http://schemas.microsoft.com/office/drawing/2014/main" val="2760780991"/>
                    </a:ext>
                  </a:extLst>
                </a:gridCol>
              </a:tblGrid>
              <a:tr h="521700">
                <a:tc gridSpan="2">
                  <a:txBody>
                    <a:bodyPr/>
                    <a:lstStyle/>
                    <a:p>
                      <a:r>
                        <a:rPr lang="en-US" sz="1600"/>
                        <a:t>Percentage</a:t>
                      </a:r>
                      <a:br>
                        <a:rPr lang="en-US" sz="1600"/>
                      </a:br>
                      <a:r>
                        <a:rPr lang="en-US" sz="1600"/>
                        <a:t>Range</a:t>
                      </a:r>
                    </a:p>
                  </a:txBody>
                  <a:tcPr marL="79115" marR="79115" marT="39558" marB="39558" anchor="ctr">
                    <a:lnL>
                      <a:noFill/>
                    </a:lnL>
                    <a:lnR>
                      <a:noFill/>
                    </a:lnR>
                    <a:lnT>
                      <a:noFill/>
                    </a:lnT>
                    <a:lnB>
                      <a:noFill/>
                    </a:lnB>
                  </a:tcPr>
                </a:tc>
                <a:tc hMerge="1">
                  <a:txBody>
                    <a:bodyPr/>
                    <a:lstStyle/>
                    <a:p>
                      <a:endParaRPr lang="en-US"/>
                    </a:p>
                  </a:txBody>
                  <a:tcPr/>
                </a:tc>
                <a:tc>
                  <a:txBody>
                    <a:bodyPr/>
                    <a:lstStyle/>
                    <a:p>
                      <a:r>
                        <a:rPr lang="en-US" sz="1600"/>
                        <a:t>Letter</a:t>
                      </a:r>
                      <a:br>
                        <a:rPr lang="en-US" sz="1600"/>
                      </a:br>
                      <a:r>
                        <a:rPr lang="en-US" sz="1600"/>
                        <a:t>Grade</a:t>
                      </a:r>
                    </a:p>
                  </a:txBody>
                  <a:tcPr marL="79115" marR="79115" marT="39558" marB="39558" anchor="ctr">
                    <a:lnL>
                      <a:noFill/>
                    </a:lnL>
                    <a:lnR>
                      <a:noFill/>
                    </a:lnR>
                    <a:lnT>
                      <a:noFill/>
                    </a:lnT>
                    <a:lnB>
                      <a:noFill/>
                    </a:lnB>
                  </a:tcPr>
                </a:tc>
                <a:extLst>
                  <a:ext uri="{0D108BD9-81ED-4DB2-BD59-A6C34878D82A}">
                    <a16:rowId xmlns:a16="http://schemas.microsoft.com/office/drawing/2014/main" val="224109535"/>
                  </a:ext>
                </a:extLst>
              </a:tr>
              <a:tr h="297261">
                <a:tc>
                  <a:txBody>
                    <a:bodyPr/>
                    <a:lstStyle/>
                    <a:p>
                      <a:r>
                        <a:rPr lang="en-US" sz="1600"/>
                        <a:t>93%</a:t>
                      </a:r>
                    </a:p>
                  </a:txBody>
                  <a:tcPr marL="79115" marR="79115" marT="39558" marB="39558" anchor="ctr">
                    <a:lnL>
                      <a:noFill/>
                    </a:lnL>
                    <a:lnR>
                      <a:noFill/>
                    </a:lnR>
                    <a:lnT>
                      <a:noFill/>
                    </a:lnT>
                    <a:lnB>
                      <a:noFill/>
                    </a:lnB>
                  </a:tcPr>
                </a:tc>
                <a:tc>
                  <a:txBody>
                    <a:bodyPr/>
                    <a:lstStyle/>
                    <a:p>
                      <a:r>
                        <a:rPr lang="en-US" sz="1600"/>
                        <a:t>100.00%</a:t>
                      </a:r>
                    </a:p>
                  </a:txBody>
                  <a:tcPr marL="79115" marR="79115" marT="39558" marB="39558" anchor="ctr">
                    <a:lnL>
                      <a:noFill/>
                    </a:lnL>
                    <a:lnR>
                      <a:noFill/>
                    </a:lnR>
                    <a:lnT>
                      <a:noFill/>
                    </a:lnT>
                    <a:lnB>
                      <a:noFill/>
                    </a:lnB>
                  </a:tcPr>
                </a:tc>
                <a:tc>
                  <a:txBody>
                    <a:bodyPr/>
                    <a:lstStyle/>
                    <a:p>
                      <a:r>
                        <a:rPr lang="en-US" sz="1600"/>
                        <a:t>A</a:t>
                      </a:r>
                    </a:p>
                  </a:txBody>
                  <a:tcPr marL="79115" marR="79115" marT="39558" marB="39558" anchor="ctr">
                    <a:lnL>
                      <a:noFill/>
                    </a:lnL>
                    <a:lnR>
                      <a:noFill/>
                    </a:lnR>
                    <a:lnT>
                      <a:noFill/>
                    </a:lnT>
                    <a:lnB>
                      <a:noFill/>
                    </a:lnB>
                  </a:tcPr>
                </a:tc>
                <a:extLst>
                  <a:ext uri="{0D108BD9-81ED-4DB2-BD59-A6C34878D82A}">
                    <a16:rowId xmlns:a16="http://schemas.microsoft.com/office/drawing/2014/main" val="2224531693"/>
                  </a:ext>
                </a:extLst>
              </a:tr>
              <a:tr h="297261">
                <a:tc>
                  <a:txBody>
                    <a:bodyPr/>
                    <a:lstStyle/>
                    <a:p>
                      <a:r>
                        <a:rPr lang="en-US" sz="1600"/>
                        <a:t>90%</a:t>
                      </a:r>
                    </a:p>
                  </a:txBody>
                  <a:tcPr marL="79115" marR="79115" marT="39558" marB="39558" anchor="ctr">
                    <a:lnL>
                      <a:noFill/>
                    </a:lnL>
                    <a:lnR>
                      <a:noFill/>
                    </a:lnR>
                    <a:lnT>
                      <a:noFill/>
                    </a:lnT>
                    <a:lnB>
                      <a:noFill/>
                    </a:lnB>
                  </a:tcPr>
                </a:tc>
                <a:tc>
                  <a:txBody>
                    <a:bodyPr/>
                    <a:lstStyle/>
                    <a:p>
                      <a:r>
                        <a:rPr lang="en-US" sz="1600"/>
                        <a:t>92.99%</a:t>
                      </a:r>
                    </a:p>
                  </a:txBody>
                  <a:tcPr marL="79115" marR="79115" marT="39558" marB="39558" anchor="ctr">
                    <a:lnL>
                      <a:noFill/>
                    </a:lnL>
                    <a:lnR>
                      <a:noFill/>
                    </a:lnR>
                    <a:lnT>
                      <a:noFill/>
                    </a:lnT>
                    <a:lnB>
                      <a:noFill/>
                    </a:lnB>
                  </a:tcPr>
                </a:tc>
                <a:tc>
                  <a:txBody>
                    <a:bodyPr/>
                    <a:lstStyle/>
                    <a:p>
                      <a:r>
                        <a:rPr lang="en-US" sz="1600"/>
                        <a:t>A−</a:t>
                      </a:r>
                    </a:p>
                  </a:txBody>
                  <a:tcPr marL="79115" marR="79115" marT="39558" marB="39558" anchor="ctr">
                    <a:lnL>
                      <a:noFill/>
                    </a:lnL>
                    <a:lnR>
                      <a:noFill/>
                    </a:lnR>
                    <a:lnT>
                      <a:noFill/>
                    </a:lnT>
                    <a:lnB>
                      <a:noFill/>
                    </a:lnB>
                  </a:tcPr>
                </a:tc>
                <a:extLst>
                  <a:ext uri="{0D108BD9-81ED-4DB2-BD59-A6C34878D82A}">
                    <a16:rowId xmlns:a16="http://schemas.microsoft.com/office/drawing/2014/main" val="1921783441"/>
                  </a:ext>
                </a:extLst>
              </a:tr>
              <a:tr h="297261">
                <a:tc>
                  <a:txBody>
                    <a:bodyPr/>
                    <a:lstStyle/>
                    <a:p>
                      <a:r>
                        <a:rPr lang="en-US" sz="1600"/>
                        <a:t>87%</a:t>
                      </a:r>
                    </a:p>
                  </a:txBody>
                  <a:tcPr marL="79115" marR="79115" marT="39558" marB="39558" anchor="ctr">
                    <a:lnL>
                      <a:noFill/>
                    </a:lnL>
                    <a:lnR>
                      <a:noFill/>
                    </a:lnR>
                    <a:lnT>
                      <a:noFill/>
                    </a:lnT>
                    <a:lnB>
                      <a:noFill/>
                    </a:lnB>
                  </a:tcPr>
                </a:tc>
                <a:tc>
                  <a:txBody>
                    <a:bodyPr/>
                    <a:lstStyle/>
                    <a:p>
                      <a:r>
                        <a:rPr lang="en-US" sz="1600"/>
                        <a:t>89.99%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2718015419"/>
                  </a:ext>
                </a:extLst>
              </a:tr>
              <a:tr h="297261">
                <a:tc>
                  <a:txBody>
                    <a:bodyPr/>
                    <a:lstStyle/>
                    <a:p>
                      <a:r>
                        <a:rPr lang="en-US" sz="1600"/>
                        <a:t>83%</a:t>
                      </a:r>
                    </a:p>
                  </a:txBody>
                  <a:tcPr marL="79115" marR="79115" marT="39558" marB="39558" anchor="ctr">
                    <a:lnL>
                      <a:noFill/>
                    </a:lnL>
                    <a:lnR>
                      <a:noFill/>
                    </a:lnR>
                    <a:lnT>
                      <a:noFill/>
                    </a:lnT>
                    <a:lnB>
                      <a:noFill/>
                    </a:lnB>
                  </a:tcPr>
                </a:tc>
                <a:tc>
                  <a:txBody>
                    <a:bodyPr/>
                    <a:lstStyle/>
                    <a:p>
                      <a:r>
                        <a:rPr lang="en-US" sz="1600"/>
                        <a:t>86.99%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1489387066"/>
                  </a:ext>
                </a:extLst>
              </a:tr>
              <a:tr h="297261">
                <a:tc>
                  <a:txBody>
                    <a:bodyPr/>
                    <a:lstStyle/>
                    <a:p>
                      <a:r>
                        <a:rPr lang="en-US" sz="1600"/>
                        <a:t>80%</a:t>
                      </a:r>
                    </a:p>
                  </a:txBody>
                  <a:tcPr marL="79115" marR="79115" marT="39558" marB="39558" anchor="ctr">
                    <a:lnL>
                      <a:noFill/>
                    </a:lnL>
                    <a:lnR>
                      <a:noFill/>
                    </a:lnR>
                    <a:lnT>
                      <a:noFill/>
                    </a:lnT>
                    <a:lnB>
                      <a:noFill/>
                    </a:lnB>
                  </a:tcPr>
                </a:tc>
                <a:tc>
                  <a:txBody>
                    <a:bodyPr/>
                    <a:lstStyle/>
                    <a:p>
                      <a:r>
                        <a:rPr lang="en-US" sz="1600"/>
                        <a:t>82.99%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2195824975"/>
                  </a:ext>
                </a:extLst>
              </a:tr>
              <a:tr h="297261">
                <a:tc>
                  <a:txBody>
                    <a:bodyPr/>
                    <a:lstStyle/>
                    <a:p>
                      <a:r>
                        <a:rPr lang="en-US" sz="1600"/>
                        <a:t>77%</a:t>
                      </a:r>
                    </a:p>
                  </a:txBody>
                  <a:tcPr marL="79115" marR="79115" marT="39558" marB="39558" anchor="ctr">
                    <a:lnL>
                      <a:noFill/>
                    </a:lnL>
                    <a:lnR>
                      <a:noFill/>
                    </a:lnR>
                    <a:lnT>
                      <a:noFill/>
                    </a:lnT>
                    <a:lnB>
                      <a:noFill/>
                    </a:lnB>
                  </a:tcPr>
                </a:tc>
                <a:tc>
                  <a:txBody>
                    <a:bodyPr/>
                    <a:lstStyle/>
                    <a:p>
                      <a:r>
                        <a:rPr lang="en-US" sz="1600"/>
                        <a:t>79.99%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3943220834"/>
                  </a:ext>
                </a:extLst>
              </a:tr>
              <a:tr h="297261">
                <a:tc>
                  <a:txBody>
                    <a:bodyPr/>
                    <a:lstStyle/>
                    <a:p>
                      <a:r>
                        <a:rPr lang="en-US" sz="1600"/>
                        <a:t>73%</a:t>
                      </a:r>
                    </a:p>
                  </a:txBody>
                  <a:tcPr marL="79115" marR="79115" marT="39558" marB="39558" anchor="ctr">
                    <a:lnL>
                      <a:noFill/>
                    </a:lnL>
                    <a:lnR>
                      <a:noFill/>
                    </a:lnR>
                    <a:lnT>
                      <a:noFill/>
                    </a:lnT>
                    <a:lnB>
                      <a:noFill/>
                    </a:lnB>
                  </a:tcPr>
                </a:tc>
                <a:tc>
                  <a:txBody>
                    <a:bodyPr/>
                    <a:lstStyle/>
                    <a:p>
                      <a:r>
                        <a:rPr lang="en-US" sz="1600"/>
                        <a:t>76.99%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2814441763"/>
                  </a:ext>
                </a:extLst>
              </a:tr>
              <a:tr h="297261">
                <a:tc>
                  <a:txBody>
                    <a:bodyPr/>
                    <a:lstStyle/>
                    <a:p>
                      <a:r>
                        <a:rPr lang="en-US" sz="1600"/>
                        <a:t>70%</a:t>
                      </a:r>
                    </a:p>
                  </a:txBody>
                  <a:tcPr marL="79115" marR="79115" marT="39558" marB="39558" anchor="ctr">
                    <a:lnL>
                      <a:noFill/>
                    </a:lnL>
                    <a:lnR>
                      <a:noFill/>
                    </a:lnR>
                    <a:lnT>
                      <a:noFill/>
                    </a:lnT>
                    <a:lnB>
                      <a:noFill/>
                    </a:lnB>
                  </a:tcPr>
                </a:tc>
                <a:tc>
                  <a:txBody>
                    <a:bodyPr/>
                    <a:lstStyle/>
                    <a:p>
                      <a:r>
                        <a:rPr lang="en-US" sz="1600"/>
                        <a:t>72.99%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3152146631"/>
                  </a:ext>
                </a:extLst>
              </a:tr>
              <a:tr h="297261">
                <a:tc>
                  <a:txBody>
                    <a:bodyPr/>
                    <a:lstStyle/>
                    <a:p>
                      <a:r>
                        <a:rPr lang="en-US" sz="1600"/>
                        <a:t>67%</a:t>
                      </a:r>
                    </a:p>
                  </a:txBody>
                  <a:tcPr marL="79115" marR="79115" marT="39558" marB="39558" anchor="ctr">
                    <a:lnL>
                      <a:noFill/>
                    </a:lnL>
                    <a:lnR>
                      <a:noFill/>
                    </a:lnR>
                    <a:lnT>
                      <a:noFill/>
                    </a:lnT>
                    <a:lnB>
                      <a:noFill/>
                    </a:lnB>
                  </a:tcPr>
                </a:tc>
                <a:tc>
                  <a:txBody>
                    <a:bodyPr/>
                    <a:lstStyle/>
                    <a:p>
                      <a:r>
                        <a:rPr lang="en-US" sz="1600"/>
                        <a:t>69.99%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3922860748"/>
                  </a:ext>
                </a:extLst>
              </a:tr>
              <a:tr h="297261">
                <a:tc>
                  <a:txBody>
                    <a:bodyPr/>
                    <a:lstStyle/>
                    <a:p>
                      <a:r>
                        <a:rPr lang="en-US" sz="1600"/>
                        <a:t>63%</a:t>
                      </a:r>
                    </a:p>
                  </a:txBody>
                  <a:tcPr marL="79115" marR="79115" marT="39558" marB="39558" anchor="ctr">
                    <a:lnL>
                      <a:noFill/>
                    </a:lnL>
                    <a:lnR>
                      <a:noFill/>
                    </a:lnR>
                    <a:lnT>
                      <a:noFill/>
                    </a:lnT>
                    <a:lnB>
                      <a:noFill/>
                    </a:lnB>
                  </a:tcPr>
                </a:tc>
                <a:tc>
                  <a:txBody>
                    <a:bodyPr/>
                    <a:lstStyle/>
                    <a:p>
                      <a:r>
                        <a:rPr lang="en-US" sz="1600"/>
                        <a:t>66.99%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4178970044"/>
                  </a:ext>
                </a:extLst>
              </a:tr>
              <a:tr h="297261">
                <a:tc>
                  <a:txBody>
                    <a:bodyPr/>
                    <a:lstStyle/>
                    <a:p>
                      <a:r>
                        <a:rPr lang="en-US" sz="1600"/>
                        <a:t>60%</a:t>
                      </a:r>
                    </a:p>
                  </a:txBody>
                  <a:tcPr marL="79115" marR="79115" marT="39558" marB="39558" anchor="ctr">
                    <a:lnL>
                      <a:noFill/>
                    </a:lnL>
                    <a:lnR>
                      <a:noFill/>
                    </a:lnR>
                    <a:lnT>
                      <a:noFill/>
                    </a:lnT>
                    <a:lnB>
                      <a:noFill/>
                    </a:lnB>
                  </a:tcPr>
                </a:tc>
                <a:tc>
                  <a:txBody>
                    <a:bodyPr/>
                    <a:lstStyle/>
                    <a:p>
                      <a:r>
                        <a:rPr lang="en-US" sz="1600"/>
                        <a:t>62.99%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2467074741"/>
                  </a:ext>
                </a:extLst>
              </a:tr>
              <a:tr h="297261">
                <a:tc>
                  <a:txBody>
                    <a:bodyPr/>
                    <a:lstStyle/>
                    <a:p>
                      <a:r>
                        <a:rPr lang="en-US" sz="1600"/>
                        <a:t>0%</a:t>
                      </a:r>
                    </a:p>
                  </a:txBody>
                  <a:tcPr marL="79115" marR="79115" marT="39558" marB="39558" anchor="ctr">
                    <a:lnL>
                      <a:noFill/>
                    </a:lnL>
                    <a:lnR>
                      <a:noFill/>
                    </a:lnR>
                    <a:lnT>
                      <a:noFill/>
                    </a:lnT>
                    <a:lnB>
                      <a:noFill/>
                    </a:lnB>
                  </a:tcPr>
                </a:tc>
                <a:tc>
                  <a:txBody>
                    <a:bodyPr/>
                    <a:lstStyle/>
                    <a:p>
                      <a:r>
                        <a:rPr lang="en-US" sz="1600"/>
                        <a:t>59.99%</a:t>
                      </a:r>
                    </a:p>
                  </a:txBody>
                  <a:tcPr marL="79115" marR="79115" marT="39558" marB="39558" anchor="ctr">
                    <a:lnL>
                      <a:noFill/>
                    </a:lnL>
                    <a:lnR>
                      <a:noFill/>
                    </a:lnR>
                    <a:lnT>
                      <a:noFill/>
                    </a:lnT>
                    <a:lnB>
                      <a:noFill/>
                    </a:lnB>
                  </a:tcPr>
                </a:tc>
                <a:tc>
                  <a:txBody>
                    <a:bodyPr/>
                    <a:lstStyle/>
                    <a:p>
                      <a:r>
                        <a:rPr lang="en-US" sz="1600"/>
                        <a:t>F</a:t>
                      </a:r>
                    </a:p>
                  </a:txBody>
                  <a:tcPr marL="79115" marR="79115" marT="39558" marB="39558" anchor="ctr">
                    <a:lnL>
                      <a:noFill/>
                    </a:lnL>
                    <a:lnR>
                      <a:noFill/>
                    </a:lnR>
                    <a:lnT>
                      <a:noFill/>
                    </a:lnT>
                    <a:lnB>
                      <a:noFill/>
                    </a:lnB>
                  </a:tcPr>
                </a:tc>
                <a:extLst>
                  <a:ext uri="{0D108BD9-81ED-4DB2-BD59-A6C34878D82A}">
                    <a16:rowId xmlns:a16="http://schemas.microsoft.com/office/drawing/2014/main" val="2041308495"/>
                  </a:ext>
                </a:extLst>
              </a:tr>
            </a:tbl>
          </a:graphicData>
        </a:graphic>
      </p:graphicFrame>
    </p:spTree>
    <p:extLst>
      <p:ext uri="{BB962C8B-B14F-4D97-AF65-F5344CB8AC3E}">
        <p14:creationId xmlns:p14="http://schemas.microsoft.com/office/powerpoint/2010/main" val="23987057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6050</TotalTime>
  <Words>2018</Words>
  <Application>Microsoft Macintosh PowerPoint</Application>
  <PresentationFormat>Widescreen</PresentationFormat>
  <Paragraphs>342</Paragraphs>
  <Slides>26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CSE 280  Discrete Mathematics</vt:lpstr>
      <vt:lpstr>Classroom arrangement</vt:lpstr>
      <vt:lpstr>What’s It All About?</vt:lpstr>
      <vt:lpstr>Outcomes</vt:lpstr>
      <vt:lpstr>A little about me… Myth: Don’t talk to strangers</vt:lpstr>
      <vt:lpstr>Bro Clements</vt:lpstr>
      <vt:lpstr>Topics – We will be learning Greek</vt:lpstr>
      <vt:lpstr>Syllabus / Course Layout </vt:lpstr>
      <vt:lpstr>Grading</vt:lpstr>
      <vt:lpstr>Weekly Reading and Activities</vt:lpstr>
      <vt:lpstr>About Your Textbook: Discrete Mathematics</vt:lpstr>
      <vt:lpstr>Grading</vt:lpstr>
      <vt:lpstr>Homework 30%</vt:lpstr>
      <vt:lpstr>Saving Homework to Google Drive</vt:lpstr>
      <vt:lpstr>Google Colab Demo</vt:lpstr>
      <vt:lpstr>Grading</vt:lpstr>
      <vt:lpstr>Participation 15%</vt:lpstr>
      <vt:lpstr>Grading</vt:lpstr>
      <vt:lpstr>Take Home Exams  (1,2,3) 30%</vt:lpstr>
      <vt:lpstr>Late Work </vt:lpstr>
      <vt:lpstr>Academic Honesty </vt:lpstr>
      <vt:lpstr>PowerPoint Presentation</vt:lpstr>
      <vt:lpstr>PowerPoint Presentation</vt:lpstr>
      <vt:lpstr>Students with Disabilities </vt:lpstr>
      <vt:lpstr>Introductions</vt:lpstr>
      <vt:lpstr>For Next Class Period…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280 Discrete Mathematics</dc:title>
  <dc:creator>Br Phillips</dc:creator>
  <cp:lastModifiedBy>Clements, William</cp:lastModifiedBy>
  <cp:revision>2</cp:revision>
  <dcterms:created xsi:type="dcterms:W3CDTF">2021-09-14T15:40:13Z</dcterms:created>
  <dcterms:modified xsi:type="dcterms:W3CDTF">2023-09-11T14:37:48Z</dcterms:modified>
</cp:coreProperties>
</file>