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400" r:id="rId4"/>
    <p:sldId id="401" r:id="rId5"/>
    <p:sldId id="402" r:id="rId6"/>
    <p:sldId id="397" r:id="rId7"/>
    <p:sldId id="308" r:id="rId8"/>
    <p:sldId id="396" r:id="rId9"/>
    <p:sldId id="347" r:id="rId10"/>
    <p:sldId id="346" r:id="rId11"/>
    <p:sldId id="375" r:id="rId12"/>
    <p:sldId id="353" r:id="rId13"/>
    <p:sldId id="376" r:id="rId14"/>
    <p:sldId id="398" r:id="rId15"/>
    <p:sldId id="399" r:id="rId16"/>
    <p:sldId id="3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7C127-21C6-994D-A086-B51BAE617481}" v="33" dt="2023-09-25T19:16:4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5865"/>
  </p:normalViewPr>
  <p:slideViewPr>
    <p:cSldViewPr snapToGrid="0">
      <p:cViewPr varScale="1">
        <p:scale>
          <a:sx n="104" d="100"/>
          <a:sy n="104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7E47C127-21C6-994D-A086-B51BAE617481}"/>
    <pc:docChg chg="custSel addSld modSld">
      <pc:chgData name="Clements, William" userId="cbdb0636-a496-422a-8d40-98c53d494d26" providerId="ADAL" clId="{7E47C127-21C6-994D-A086-B51BAE617481}" dt="2023-09-29T14:35:14.832" v="231" actId="1076"/>
      <pc:docMkLst>
        <pc:docMk/>
      </pc:docMkLst>
      <pc:sldChg chg="modSp mod">
        <pc:chgData name="Clements, William" userId="cbdb0636-a496-422a-8d40-98c53d494d26" providerId="ADAL" clId="{7E47C127-21C6-994D-A086-B51BAE617481}" dt="2023-09-29T14:35:14.832" v="231" actId="1076"/>
        <pc:sldMkLst>
          <pc:docMk/>
          <pc:sldMk cId="3705612367" sldId="346"/>
        </pc:sldMkLst>
        <pc:spChg chg="mod">
          <ac:chgData name="Clements, William" userId="cbdb0636-a496-422a-8d40-98c53d494d26" providerId="ADAL" clId="{7E47C127-21C6-994D-A086-B51BAE617481}" dt="2023-09-29T14:35:11.855" v="230" actId="1076"/>
          <ac:spMkLst>
            <pc:docMk/>
            <pc:sldMk cId="3705612367" sldId="346"/>
            <ac:spMk id="6" creationId="{A4E01AB5-178B-453A-AE3A-70B1FDD3F128}"/>
          </ac:spMkLst>
        </pc:spChg>
        <pc:spChg chg="mod">
          <ac:chgData name="Clements, William" userId="cbdb0636-a496-422a-8d40-98c53d494d26" providerId="ADAL" clId="{7E47C127-21C6-994D-A086-B51BAE617481}" dt="2023-09-29T14:35:14.832" v="23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modSp mod">
        <pc:chgData name="Clements, William" userId="cbdb0636-a496-422a-8d40-98c53d494d26" providerId="ADAL" clId="{7E47C127-21C6-994D-A086-B51BAE617481}" dt="2023-09-29T14:34:55.708" v="229" actId="1076"/>
        <pc:sldMkLst>
          <pc:docMk/>
          <pc:sldMk cId="3568686315" sldId="347"/>
        </pc:sldMkLst>
        <pc:spChg chg="mod">
          <ac:chgData name="Clements, William" userId="cbdb0636-a496-422a-8d40-98c53d494d26" providerId="ADAL" clId="{7E47C127-21C6-994D-A086-B51BAE617481}" dt="2023-09-29T14:34:55.708" v="229" actId="1076"/>
          <ac:spMkLst>
            <pc:docMk/>
            <pc:sldMk cId="3568686315" sldId="347"/>
            <ac:spMk id="4" creationId="{85C3FC30-4908-4D36-816E-89A47E6161B3}"/>
          </ac:spMkLst>
        </pc:spChg>
        <pc:spChg chg="mod">
          <ac:chgData name="Clements, William" userId="cbdb0636-a496-422a-8d40-98c53d494d26" providerId="ADAL" clId="{7E47C127-21C6-994D-A086-B51BAE617481}" dt="2023-09-29T14:34:44.780" v="227" actId="1076"/>
          <ac:spMkLst>
            <pc:docMk/>
            <pc:sldMk cId="3568686315" sldId="347"/>
            <ac:spMk id="5" creationId="{D5C1419C-BE54-4A03-8033-E39919C53AB7}"/>
          </ac:spMkLst>
        </pc:spChg>
        <pc:spChg chg="mod">
          <ac:chgData name="Clements, William" userId="cbdb0636-a496-422a-8d40-98c53d494d26" providerId="ADAL" clId="{7E47C127-21C6-994D-A086-B51BAE617481}" dt="2023-09-29T14:34:49.181" v="228" actId="1076"/>
          <ac:spMkLst>
            <pc:docMk/>
            <pc:sldMk cId="3568686315" sldId="347"/>
            <ac:spMk id="6" creationId="{F0935AF2-B243-4D9E-8A00-64F7AB4D8FE3}"/>
          </ac:spMkLst>
        </pc:spChg>
      </pc:sldChg>
      <pc:sldChg chg="modSp mod">
        <pc:chgData name="Clements, William" userId="cbdb0636-a496-422a-8d40-98c53d494d26" providerId="ADAL" clId="{7E47C127-21C6-994D-A086-B51BAE617481}" dt="2023-09-29T14:33:59.941" v="226" actId="20577"/>
        <pc:sldMkLst>
          <pc:docMk/>
          <pc:sldMk cId="3409138285" sldId="396"/>
        </pc:sldMkLst>
        <pc:spChg chg="mod">
          <ac:chgData name="Clements, William" userId="cbdb0636-a496-422a-8d40-98c53d494d26" providerId="ADAL" clId="{7E47C127-21C6-994D-A086-B51BAE617481}" dt="2023-09-29T14:33:59.941" v="226" actId="20577"/>
          <ac:spMkLst>
            <pc:docMk/>
            <pc:sldMk cId="3409138285" sldId="396"/>
            <ac:spMk id="2" creationId="{01A6B35F-D617-8FED-E168-BD32490D49DE}"/>
          </ac:spMkLst>
        </pc:spChg>
      </pc:sldChg>
      <pc:sldChg chg="modSp new mod">
        <pc:chgData name="Clements, William" userId="cbdb0636-a496-422a-8d40-98c53d494d26" providerId="ADAL" clId="{7E47C127-21C6-994D-A086-B51BAE617481}" dt="2023-09-29T14:32:38.532" v="205" actId="313"/>
        <pc:sldMkLst>
          <pc:docMk/>
          <pc:sldMk cId="1926798900" sldId="402"/>
        </pc:sldMkLst>
        <pc:spChg chg="mod">
          <ac:chgData name="Clements, William" userId="cbdb0636-a496-422a-8d40-98c53d494d26" providerId="ADAL" clId="{7E47C127-21C6-994D-A086-B51BAE617481}" dt="2023-09-26T14:42:47.467" v="51" actId="20577"/>
          <ac:spMkLst>
            <pc:docMk/>
            <pc:sldMk cId="1926798900" sldId="402"/>
            <ac:spMk id="2" creationId="{3A4B56C0-7C02-5AD2-3AAD-9E7329C24F52}"/>
          </ac:spMkLst>
        </pc:spChg>
        <pc:spChg chg="mod">
          <ac:chgData name="Clements, William" userId="cbdb0636-a496-422a-8d40-98c53d494d26" providerId="ADAL" clId="{7E47C127-21C6-994D-A086-B51BAE617481}" dt="2023-09-26T14:43:29.841" v="120" actId="20577"/>
          <ac:spMkLst>
            <pc:docMk/>
            <pc:sldMk cId="1926798900" sldId="402"/>
            <ac:spMk id="3" creationId="{6F778AEE-AA45-EE5B-B567-DC2C68DE7B59}"/>
          </ac:spMkLst>
        </pc:spChg>
        <pc:spChg chg="mod">
          <ac:chgData name="Clements, William" userId="cbdb0636-a496-422a-8d40-98c53d494d26" providerId="ADAL" clId="{7E47C127-21C6-994D-A086-B51BAE617481}" dt="2023-09-29T14:32:38.532" v="205" actId="313"/>
          <ac:spMkLst>
            <pc:docMk/>
            <pc:sldMk cId="1926798900" sldId="402"/>
            <ac:spMk id="4" creationId="{2AED98BB-3F07-2A65-9E17-A7F76A60F0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69B4-9D37-674E-BD70-7C87DD67F2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4C6-2C66-1E43-85E1-75D357D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1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4-sets.ipyn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colab.research.google.com/github/byui-cse/cse280-course-notebooks/blob/main/examples/examples-w04-sets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Bell_numb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B10-6816-F4AD-CA52-2E661E6BB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</a:t>
            </a:r>
            <a:br>
              <a:rPr lang="en-US" dirty="0"/>
            </a:br>
            <a:r>
              <a:rPr lang="en-US" dirty="0"/>
              <a:t>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6544-FE40-E3CD-5183-47564DD4F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Week 3 Day 2</a:t>
            </a:r>
          </a:p>
          <a:p>
            <a:r>
              <a:rPr lang="en-US" dirty="0"/>
              <a:t>Set Identities, Cartesian Product, Partitions	3.5 – 3.7</a:t>
            </a:r>
          </a:p>
        </p:txBody>
      </p:sp>
      <p:pic>
        <p:nvPicPr>
          <p:cNvPr id="3074" name="Picture 2" descr="How Many Triangles? | Puzzle a Day">
            <a:extLst>
              <a:ext uri="{FF2B5EF4-FFF2-40B4-BE49-F238E27FC236}">
                <a16:creationId xmlns:a16="http://schemas.microsoft.com/office/drawing/2014/main" id="{DA0C55F3-0853-83CB-5574-9B99EEF0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7" y="158032"/>
            <a:ext cx="1527479" cy="1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B1C98-3BB2-D10D-AF15-71C8D780CE30}"/>
              </a:ext>
            </a:extLst>
          </p:cNvPr>
          <p:cNvSpPr txBox="1"/>
          <p:nvPr/>
        </p:nvSpPr>
        <p:spPr>
          <a:xfrm>
            <a:off x="0" y="1649152"/>
            <a:ext cx="32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triangles do you see?</a:t>
            </a:r>
          </a:p>
        </p:txBody>
      </p:sp>
    </p:spTree>
    <p:extLst>
      <p:ext uri="{BB962C8B-B14F-4D97-AF65-F5344CB8AC3E}">
        <p14:creationId xmlns:p14="http://schemas.microsoft.com/office/powerpoint/2010/main" val="19622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889-44E7-497F-910B-7734EC28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/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/>
              <p:nvPr/>
            </p:nvSpPr>
            <p:spPr>
              <a:xfrm>
                <a:off x="3445532" y="3945872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32" y="3945872"/>
                <a:ext cx="492936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/>
              <p:nvPr/>
            </p:nvSpPr>
            <p:spPr>
              <a:xfrm>
                <a:off x="3307782" y="4909882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82" y="4909882"/>
                <a:ext cx="49293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Cartesian Product of A with itself where A = {0, 1}: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{(0,0), (0,1), (1,0), (1,1)}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Python: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 = [0,1]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[(</a:t>
                </a:r>
                <a:r>
                  <a:rPr lang="en-US" dirty="0" err="1">
                    <a:latin typeface="Consolas" panose="020B0609020204030204" pitchFamily="49" charset="0"/>
                  </a:rPr>
                  <a:t>x,y</a:t>
                </a:r>
                <a:r>
                  <a:rPr lang="en-US" dirty="0">
                    <a:latin typeface="Consolas" panose="020B0609020204030204" pitchFamily="49" charset="0"/>
                  </a:rPr>
                  <a:t>) for x in A for y in A]</a:t>
                </a: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Can you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and list them all?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  <a:blipFill>
                <a:blip r:embed="rId2"/>
                <a:stretch>
                  <a:fillRect l="-46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FAAB29-4C50-4414-B3B0-6F3B3D0D8DCA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Given the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400" dirty="0"/>
                  <a:t>, what is the Cartesian Product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How many elements are in the Cartesian Product?</a:t>
                </a:r>
              </a:p>
              <a:p>
                <a:pPr marL="0" indent="0">
                  <a:buNone/>
                </a:pPr>
                <a:r>
                  <a:rPr lang="en-US" sz="2800" dirty="0"/>
                  <a:t>	3 x 3 = 9</a:t>
                </a:r>
              </a:p>
              <a:p>
                <a:pPr marL="0" indent="0">
                  <a:buNone/>
                </a:pPr>
                <a:r>
                  <a:rPr lang="en-US" sz="2800" dirty="0"/>
                  <a:t>In general, the size of the Cartesian Product is the size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times the size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  <a:blipFill>
                <a:blip r:embed="rId2"/>
                <a:stretch>
                  <a:fillRect l="-1170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5" y="715007"/>
            <a:ext cx="7569051" cy="61333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own an ice cream shop. If you offer 15 different flavors of ice cream, how many types of 3-scoop cones might you be able to claim in your advertising if you use the Cartesian product to build the set of possibilities?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Python code! Can you list all the possibilities easily?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3375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AAB29-4C50-4414-B3B0-6F3B3D0D8DCA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5" name="Picture 4" descr="Triple ice cream cone">
            <a:extLst>
              <a:ext uri="{FF2B5EF4-FFF2-40B4-BE49-F238E27FC236}">
                <a16:creationId xmlns:a16="http://schemas.microsoft.com/office/drawing/2014/main" id="{4FE5FF9B-14CE-39DC-ED7C-8F9420358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23" y="533399"/>
            <a:ext cx="304803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A0C2-9C38-7CE6-3EEE-0FE7EA4F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D39A-7389-4423-6C5C-1346FD11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3ADB4-C8E3-D544-69F3-8DAEB27D7E1B}"/>
              </a:ext>
            </a:extLst>
          </p:cNvPr>
          <p:cNvSpPr/>
          <p:nvPr/>
        </p:nvSpPr>
        <p:spPr>
          <a:xfrm>
            <a:off x="9507255" y="1690688"/>
            <a:ext cx="2300697" cy="4802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C49C-DB7E-32BF-99DA-9950CE2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15646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partition of a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set of one or more nonempty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, such that every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exactly one set. </a:t>
                </a:r>
              </a:p>
              <a:p>
                <a:pPr marL="0" indent="0">
                  <a:buNone/>
                </a:pPr>
                <a:r>
                  <a:rPr lang="en-US" dirty="0"/>
                  <a:t>In symbolic terms,</a:t>
                </a:r>
              </a:p>
              <a:p>
                <a:pPr marL="0" indent="0">
                  <a:buNone/>
                </a:pPr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156461"/>
              </a:xfrm>
              <a:blipFill>
                <a:blip r:embed="rId2"/>
                <a:stretch>
                  <a:fillRect l="-871" t="-5848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46C8E3-1E62-C5F6-F168-C95A20BF3CD1}"/>
              </a:ext>
            </a:extLst>
          </p:cNvPr>
          <p:cNvSpPr txBox="1"/>
          <p:nvPr/>
        </p:nvSpPr>
        <p:spPr>
          <a:xfrm>
            <a:off x="0" y="6578355"/>
            <a:ext cx="4482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https://discretemath.org/ads/s-partitions-and-law-of-addition.html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605E6-4703-3DD2-987E-8B473266FFFA}"/>
              </a:ext>
            </a:extLst>
          </p:cNvPr>
          <p:cNvSpPr txBox="1"/>
          <p:nvPr/>
        </p:nvSpPr>
        <p:spPr>
          <a:xfrm>
            <a:off x="259395" y="362637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31E48-02C3-45BC-B720-A5AC81E8954E}"/>
                  </a:ext>
                </a:extLst>
              </p:cNvPr>
              <p:cNvSpPr txBox="1"/>
              <p:nvPr/>
            </p:nvSpPr>
            <p:spPr>
              <a:xfrm>
                <a:off x="384048" y="4096512"/>
                <a:ext cx="5449824" cy="15802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Some of the partitions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31E48-02C3-45BC-B720-A5AC81E8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4096512"/>
                <a:ext cx="5449824" cy="1580241"/>
              </a:xfrm>
              <a:prstGeom prst="rect">
                <a:avLst/>
              </a:prstGeom>
              <a:blipFill>
                <a:blip r:embed="rId3"/>
                <a:stretch>
                  <a:fillRect l="-781" t="-1533" b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6EE902-8F7D-0485-4783-B0DE96B65BF9}"/>
              </a:ext>
            </a:extLst>
          </p:cNvPr>
          <p:cNvSpPr txBox="1"/>
          <p:nvPr/>
        </p:nvSpPr>
        <p:spPr>
          <a:xfrm>
            <a:off x="259395" y="5942888"/>
            <a:ext cx="105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15 different partitions of a set with four elements. For more, look up the </a:t>
            </a:r>
            <a:r>
              <a:rPr lang="en-US" i="1" dirty="0">
                <a:hlinkClick r:id="rId4"/>
              </a:rPr>
              <a:t>Bell numbers</a:t>
            </a:r>
            <a:r>
              <a:rPr lang="en-US" dirty="0"/>
              <a:t>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EDF03AF-113E-ADB1-7540-A499A3E4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045" y="1814008"/>
            <a:ext cx="1894909" cy="45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03C502-127E-3878-478D-A063F851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E224-1E7D-2D8C-68CA-B3BF2D75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Additional Exercises with a group:</a:t>
            </a:r>
          </a:p>
          <a:p>
            <a:r>
              <a:rPr lang="pt-BR" dirty="0"/>
              <a:t>3.1.4</a:t>
            </a:r>
          </a:p>
          <a:p>
            <a:r>
              <a:rPr lang="pt-BR" dirty="0"/>
              <a:t>3.3.1</a:t>
            </a:r>
          </a:p>
          <a:p>
            <a:r>
              <a:rPr lang="pt-BR" dirty="0"/>
              <a:t>3.4.3</a:t>
            </a:r>
          </a:p>
          <a:p>
            <a:r>
              <a:rPr lang="pt-BR" dirty="0"/>
              <a:t>3.6.6*</a:t>
            </a:r>
          </a:p>
          <a:p>
            <a:r>
              <a:rPr lang="pt-BR" dirty="0"/>
              <a:t>3.6.7*</a:t>
            </a:r>
          </a:p>
          <a:p>
            <a:r>
              <a:rPr lang="pt-BR" dirty="0"/>
              <a:t>3.7.1</a:t>
            </a:r>
          </a:p>
          <a:p>
            <a:r>
              <a:rPr lang="pt-BR" dirty="0"/>
              <a:t>3.7.2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4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t theory - Wikipedia">
            <a:extLst>
              <a:ext uri="{FF2B5EF4-FFF2-40B4-BE49-F238E27FC236}">
                <a16:creationId xmlns:a16="http://schemas.microsoft.com/office/drawing/2014/main" id="{F760D269-E496-69FA-A63B-FDC06490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8" y="-214009"/>
            <a:ext cx="5363019" cy="38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C800D-17BF-0CDC-B3FC-270CDE20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03" y="4052641"/>
            <a:ext cx="5047013" cy="2523507"/>
          </a:xfrm>
          <a:prstGeom prst="rect">
            <a:avLst/>
          </a:prstGeom>
        </p:spPr>
      </p:pic>
      <p:pic>
        <p:nvPicPr>
          <p:cNvPr id="4098" name="Picture 2" descr="How Many Triangles Do You See? This Quiz Is Currently Baffling Internet">
            <a:extLst>
              <a:ext uri="{FF2B5EF4-FFF2-40B4-BE49-F238E27FC236}">
                <a16:creationId xmlns:a16="http://schemas.microsoft.com/office/drawing/2014/main" id="{11B975B6-971B-20F7-2AD9-D47B8009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" y="99535"/>
            <a:ext cx="2585624" cy="15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5A6E4-1D59-882D-9B21-B2B568A63B81}"/>
              </a:ext>
            </a:extLst>
          </p:cNvPr>
          <p:cNvSpPr txBox="1"/>
          <p:nvPr/>
        </p:nvSpPr>
        <p:spPr>
          <a:xfrm>
            <a:off x="0" y="1586946"/>
            <a:ext cx="448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could prove there is more than that?</a:t>
            </a:r>
          </a:p>
          <a:p>
            <a:r>
              <a:rPr lang="en-US" dirty="0"/>
              <a:t>How many bridges are there on I-20 between </a:t>
            </a:r>
          </a:p>
          <a:p>
            <a:r>
              <a:rPr lang="en-US" dirty="0"/>
              <a:t>Idaho Falls and the last exit in Rexburg?</a:t>
            </a:r>
          </a:p>
        </p:txBody>
      </p:sp>
    </p:spTree>
    <p:extLst>
      <p:ext uri="{BB962C8B-B14F-4D97-AF65-F5344CB8AC3E}">
        <p14:creationId xmlns:p14="http://schemas.microsoft.com/office/powerpoint/2010/main" val="36030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D1A3-74B1-0E00-5BEB-E89653F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58E5-3F1D-80BE-D0CB-3327509E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B409A-931D-6D7F-68CB-B30A3D6D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683"/>
            <a:ext cx="7772400" cy="29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7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0170-C2B8-E703-63CF-61C7906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3B9-9376-43E9-5BF3-DB1B870910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  <a:p>
            <a:r>
              <a:rPr lang="en-US" dirty="0"/>
              <a:t>Preposition</a:t>
            </a:r>
          </a:p>
          <a:p>
            <a:r>
              <a:rPr lang="en-US" dirty="0"/>
              <a:t>Quantifier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Cartesian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FF454-2F9E-A94B-5892-485B44B2E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9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56C0-7C02-5AD2-3AAD-9E7329C2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 in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8AEE-AA45-EE5B-B567-DC2C68DE7B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 are Prepositions</a:t>
            </a:r>
          </a:p>
          <a:p>
            <a:r>
              <a:rPr lang="en-US" dirty="0"/>
              <a:t>X is a set of Prepositions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98BB-3F07-2A65-9E17-A7F76A60F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Class has a member variable</a:t>
            </a:r>
          </a:p>
          <a:p>
            <a:r>
              <a:rPr lang="en-US" dirty="0"/>
              <a:t>A Delivered Class is a Parent Class</a:t>
            </a:r>
          </a:p>
        </p:txBody>
      </p:sp>
    </p:spTree>
    <p:extLst>
      <p:ext uri="{BB962C8B-B14F-4D97-AF65-F5344CB8AC3E}">
        <p14:creationId xmlns:p14="http://schemas.microsoft.com/office/powerpoint/2010/main" val="19267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95CF-EC86-2A97-F426-0D8AABA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0E0E-F475-6D6D-A711-94A3EB5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are in Universal Set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x ∈ ∅   ↔   F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x ∈ U   ↔   T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96450-A6F9-2D0D-BF9D-A4C6515B0F40}"/>
              </a:ext>
            </a:extLst>
          </p:cNvPr>
          <p:cNvSpPr/>
          <p:nvPr/>
        </p:nvSpPr>
        <p:spPr>
          <a:xfrm>
            <a:off x="6852863" y="365125"/>
            <a:ext cx="4777483" cy="1956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Universal Set</a:t>
            </a:r>
          </a:p>
        </p:txBody>
      </p:sp>
    </p:spTree>
    <p:extLst>
      <p:ext uri="{BB962C8B-B14F-4D97-AF65-F5344CB8AC3E}">
        <p14:creationId xmlns:p14="http://schemas.microsoft.com/office/powerpoint/2010/main" val="2334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E179-F876-B900-30EC-98EF566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60A68-866B-741B-97C3-95A4F80BA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48" y="1266859"/>
          <a:ext cx="11156163" cy="5468918"/>
        </p:xfrm>
        <a:graphic>
          <a:graphicData uri="http://schemas.openxmlformats.org/drawingml/2006/table">
            <a:tbl>
              <a:tblPr/>
              <a:tblGrid>
                <a:gridCol w="3062093">
                  <a:extLst>
                    <a:ext uri="{9D8B030D-6E8A-4147-A177-3AD203B41FA5}">
                      <a16:colId xmlns:a16="http://schemas.microsoft.com/office/drawing/2014/main" val="372861398"/>
                    </a:ext>
                  </a:extLst>
                </a:gridCol>
                <a:gridCol w="4025565">
                  <a:extLst>
                    <a:ext uri="{9D8B030D-6E8A-4147-A177-3AD203B41FA5}">
                      <a16:colId xmlns:a16="http://schemas.microsoft.com/office/drawing/2014/main" val="2697887670"/>
                    </a:ext>
                  </a:extLst>
                </a:gridCol>
                <a:gridCol w="4068505">
                  <a:extLst>
                    <a:ext uri="{9D8B030D-6E8A-4147-A177-3AD203B41FA5}">
                      <a16:colId xmlns:a16="http://schemas.microsoft.com/office/drawing/2014/main" val="693334273"/>
                    </a:ext>
                  </a:extLst>
                </a:gridCol>
              </a:tblGrid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Idempotent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8849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Associative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38584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Commutative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q ≡ q ∨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q ≡ q ∧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54205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Distributive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00193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Identity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F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T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4597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Domination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F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T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7134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Double negation law: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¬¬p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57341"/>
                  </a:ext>
                </a:extLst>
              </a:tr>
              <a:tr h="7716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Complement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¬p ≡ 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¬T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¬p ≡ T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¬F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60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 Morgan's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∨ q ) ≡ ¬p ∧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∧ q ) ≡ ¬p ∨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945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Absorption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(p ∧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(p ∨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5700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Conditional identities: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→ q ≡ ¬p ∨ 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↔ q ≡ ( p → q ) ∧ ( q → p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0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8681C1-5B1A-30E6-93C8-06D00670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Roboto" panose="02000000000000000000" pitchFamily="2" charset="0"/>
              </a:rPr>
              <a:t>Table 1.5.1: Laws of propositional logic.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1230F-74A3-0F12-8B52-B46FA8496613}"/>
              </a:ext>
            </a:extLst>
          </p:cNvPr>
          <p:cNvSpPr txBox="1"/>
          <p:nvPr/>
        </p:nvSpPr>
        <p:spPr>
          <a:xfrm>
            <a:off x="0" y="6620361"/>
            <a:ext cx="3015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Irani, Sandy. </a:t>
            </a:r>
            <a:r>
              <a:rPr lang="en-US" sz="900" i="1" dirty="0"/>
              <a:t>Discrete Mathematics</a:t>
            </a:r>
            <a:r>
              <a:rPr lang="en-US" sz="900" dirty="0"/>
              <a:t>. </a:t>
            </a:r>
            <a:r>
              <a:rPr lang="en-US" sz="900" dirty="0" err="1"/>
              <a:t>Zyante</a:t>
            </a:r>
            <a:r>
              <a:rPr lang="en-US" sz="900" dirty="0"/>
              <a:t> Inc, 2020</a:t>
            </a:r>
          </a:p>
        </p:txBody>
      </p:sp>
    </p:spTree>
    <p:extLst>
      <p:ext uri="{BB962C8B-B14F-4D97-AF65-F5344CB8AC3E}">
        <p14:creationId xmlns:p14="http://schemas.microsoft.com/office/powerpoint/2010/main" val="219384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B35F-D617-8FED-E168-BD32490D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identities and Laws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3F73E-8428-A369-24FB-534FBF53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83" y="1409428"/>
            <a:ext cx="7594979" cy="54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F193-ECB3-42BC-84F4-749AEF2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CA5DA-D3A8-4767-A229-21D8CEC2B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(1, 2)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(14, 3)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CA5DA-D3A8-4767-A229-21D8CEC2B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C3FC30-4908-4D36-816E-89A47E6161B3}"/>
                  </a:ext>
                </a:extLst>
              </p:cNvPr>
              <p:cNvSpPr txBox="1"/>
              <p:nvPr/>
            </p:nvSpPr>
            <p:spPr>
              <a:xfrm>
                <a:off x="1634864" y="1808428"/>
                <a:ext cx="1307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C3FC30-4908-4D36-816E-89A47E61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64" y="1808428"/>
                <a:ext cx="1307088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1419C-BE54-4A03-8033-E39919C53AB7}"/>
                  </a:ext>
                </a:extLst>
              </p:cNvPr>
              <p:cNvSpPr txBox="1"/>
              <p:nvPr/>
            </p:nvSpPr>
            <p:spPr>
              <a:xfrm>
                <a:off x="1634864" y="2696875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≠(2, 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1419C-BE54-4A03-8033-E39919C53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64" y="2696875"/>
                <a:ext cx="1294457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935AF2-B243-4D9E-8A00-64F7AB4D8FE3}"/>
                  </a:ext>
                </a:extLst>
              </p:cNvPr>
              <p:cNvSpPr txBox="1"/>
              <p:nvPr/>
            </p:nvSpPr>
            <p:spPr>
              <a:xfrm>
                <a:off x="1789331" y="3568125"/>
                <a:ext cx="14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≠(3, 14)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935AF2-B243-4D9E-8A00-64F7AB4D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31" y="3568125"/>
                <a:ext cx="1464375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6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4187</TotalTime>
  <Words>846</Words>
  <Application>Microsoft Macintosh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Roboto</vt:lpstr>
      <vt:lpstr>Office Theme</vt:lpstr>
      <vt:lpstr>CSE 280  Discrete Mathematics</vt:lpstr>
      <vt:lpstr>PowerPoint Presentation</vt:lpstr>
      <vt:lpstr>Review</vt:lpstr>
      <vt:lpstr>Vocabulary </vt:lpstr>
      <vt:lpstr>What is a set in Object Oriented Programming?</vt:lpstr>
      <vt:lpstr>PowerPoint Presentation</vt:lpstr>
      <vt:lpstr>Laws of Propositional Logic</vt:lpstr>
      <vt:lpstr>Set identities and Laws</vt:lpstr>
      <vt:lpstr>Ordered pairs</vt:lpstr>
      <vt:lpstr>Cartesian Product</vt:lpstr>
      <vt:lpstr>PowerPoint Presentation</vt:lpstr>
      <vt:lpstr>PowerPoint Presentation</vt:lpstr>
      <vt:lpstr>PowerPoint Presentation</vt:lpstr>
      <vt:lpstr>PowerPoint Presentation</vt:lpstr>
      <vt:lpstr>Partitions</vt:lpstr>
      <vt:lpstr>Group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2023-09-22T21:36:58Z</dcterms:created>
  <dcterms:modified xsi:type="dcterms:W3CDTF">2023-09-29T14:35:17Z</dcterms:modified>
</cp:coreProperties>
</file>