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57" r:id="rId3"/>
    <p:sldId id="456" r:id="rId4"/>
    <p:sldId id="346" r:id="rId5"/>
    <p:sldId id="291" r:id="rId6"/>
    <p:sldId id="447" r:id="rId7"/>
    <p:sldId id="454" r:id="rId8"/>
    <p:sldId id="348" r:id="rId9"/>
    <p:sldId id="372" r:id="rId10"/>
    <p:sldId id="373" r:id="rId11"/>
    <p:sldId id="354" r:id="rId12"/>
    <p:sldId id="455" r:id="rId13"/>
    <p:sldId id="350" r:id="rId14"/>
    <p:sldId id="351" r:id="rId15"/>
    <p:sldId id="355" r:id="rId16"/>
    <p:sldId id="380" r:id="rId17"/>
    <p:sldId id="446" r:id="rId18"/>
    <p:sldId id="381" r:id="rId19"/>
    <p:sldId id="356" r:id="rId20"/>
    <p:sldId id="360" r:id="rId21"/>
    <p:sldId id="361" r:id="rId22"/>
    <p:sldId id="379" r:id="rId23"/>
    <p:sldId id="382" r:id="rId24"/>
    <p:sldId id="457" r:id="rId25"/>
    <p:sldId id="458" r:id="rId26"/>
    <p:sldId id="45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C4993D-039B-C64B-B6D9-55A39DC08A2D}" v="34" dt="2023-10-11T14:17:43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6DC4993D-039B-C64B-B6D9-55A39DC08A2D}"/>
    <pc:docChg chg="addSld modSld">
      <pc:chgData name="Clements, William" userId="cbdb0636-a496-422a-8d40-98c53d494d26" providerId="ADAL" clId="{6DC4993D-039B-C64B-B6D9-55A39DC08A2D}" dt="2023-10-11T14:17:53.460" v="16" actId="1076"/>
      <pc:docMkLst>
        <pc:docMk/>
      </pc:docMkLst>
      <pc:sldChg chg="modSp mod">
        <pc:chgData name="Clements, William" userId="cbdb0636-a496-422a-8d40-98c53d494d26" providerId="ADAL" clId="{6DC4993D-039B-C64B-B6D9-55A39DC08A2D}" dt="2023-10-09T14:46:21.650" v="1" actId="207"/>
        <pc:sldMkLst>
          <pc:docMk/>
          <pc:sldMk cId="3868099947" sldId="257"/>
        </pc:sldMkLst>
        <pc:spChg chg="mod">
          <ac:chgData name="Clements, William" userId="cbdb0636-a496-422a-8d40-98c53d494d26" providerId="ADAL" clId="{6DC4993D-039B-C64B-B6D9-55A39DC08A2D}" dt="2023-10-09T14:46:21.650" v="1" actId="207"/>
          <ac:spMkLst>
            <pc:docMk/>
            <pc:sldMk cId="3868099947" sldId="257"/>
            <ac:spMk id="3" creationId="{4A1819E7-4203-E57A-DF1B-7A30177953CD}"/>
          </ac:spMkLst>
        </pc:spChg>
      </pc:sldChg>
      <pc:sldChg chg="addSp delSp modSp">
        <pc:chgData name="Clements, William" userId="cbdb0636-a496-422a-8d40-98c53d494d26" providerId="ADAL" clId="{6DC4993D-039B-C64B-B6D9-55A39DC08A2D}" dt="2023-10-11T14:17:39.653" v="11"/>
        <pc:sldMkLst>
          <pc:docMk/>
          <pc:sldMk cId="2104218225" sldId="382"/>
        </pc:sldMkLst>
        <pc:picChg chg="add del mod">
          <ac:chgData name="Clements, William" userId="cbdb0636-a496-422a-8d40-98c53d494d26" providerId="ADAL" clId="{6DC4993D-039B-C64B-B6D9-55A39DC08A2D}" dt="2023-10-11T14:17:39.653" v="11"/>
          <ac:picMkLst>
            <pc:docMk/>
            <pc:sldMk cId="2104218225" sldId="382"/>
            <ac:picMk id="4" creationId="{826406D9-6A13-88D7-B9AF-782B21B227B6}"/>
          </ac:picMkLst>
        </pc:picChg>
      </pc:sldChg>
      <pc:sldChg chg="addSp modSp mod">
        <pc:chgData name="Clements, William" userId="cbdb0636-a496-422a-8d40-98c53d494d26" providerId="ADAL" clId="{6DC4993D-039B-C64B-B6D9-55A39DC08A2D}" dt="2023-10-11T14:16:27.466" v="5" actId="1076"/>
        <pc:sldMkLst>
          <pc:docMk/>
          <pc:sldMk cId="3823695705" sldId="457"/>
        </pc:sldMkLst>
        <pc:picChg chg="add mod">
          <ac:chgData name="Clements, William" userId="cbdb0636-a496-422a-8d40-98c53d494d26" providerId="ADAL" clId="{6DC4993D-039B-C64B-B6D9-55A39DC08A2D}" dt="2023-10-11T14:16:27.466" v="5" actId="1076"/>
          <ac:picMkLst>
            <pc:docMk/>
            <pc:sldMk cId="3823695705" sldId="457"/>
            <ac:picMk id="4" creationId="{DB034ABA-0E8F-4AFA-ECFF-A5AC1910C7B1}"/>
          </ac:picMkLst>
        </pc:picChg>
      </pc:sldChg>
      <pc:sldChg chg="addSp modSp new mod">
        <pc:chgData name="Clements, William" userId="cbdb0636-a496-422a-8d40-98c53d494d26" providerId="ADAL" clId="{6DC4993D-039B-C64B-B6D9-55A39DC08A2D}" dt="2023-10-11T14:17:03.488" v="9" actId="14100"/>
        <pc:sldMkLst>
          <pc:docMk/>
          <pc:sldMk cId="1414602351" sldId="458"/>
        </pc:sldMkLst>
        <pc:picChg chg="add mod">
          <ac:chgData name="Clements, William" userId="cbdb0636-a496-422a-8d40-98c53d494d26" providerId="ADAL" clId="{6DC4993D-039B-C64B-B6D9-55A39DC08A2D}" dt="2023-10-11T14:17:03.488" v="9" actId="14100"/>
          <ac:picMkLst>
            <pc:docMk/>
            <pc:sldMk cId="1414602351" sldId="458"/>
            <ac:picMk id="4" creationId="{1365CA53-A9F2-587C-9206-1D58B8558EE4}"/>
          </ac:picMkLst>
        </pc:picChg>
      </pc:sldChg>
      <pc:sldChg chg="addSp modSp new mod">
        <pc:chgData name="Clements, William" userId="cbdb0636-a496-422a-8d40-98c53d494d26" providerId="ADAL" clId="{6DC4993D-039B-C64B-B6D9-55A39DC08A2D}" dt="2023-10-11T14:17:53.460" v="16" actId="1076"/>
        <pc:sldMkLst>
          <pc:docMk/>
          <pc:sldMk cId="4384086" sldId="459"/>
        </pc:sldMkLst>
        <pc:picChg chg="add mod">
          <ac:chgData name="Clements, William" userId="cbdb0636-a496-422a-8d40-98c53d494d26" providerId="ADAL" clId="{6DC4993D-039B-C64B-B6D9-55A39DC08A2D}" dt="2023-10-11T14:17:53.460" v="16" actId="1076"/>
          <ac:picMkLst>
            <pc:docMk/>
            <pc:sldMk cId="4384086" sldId="459"/>
            <ac:picMk id="4" creationId="{5C1BA68C-73A6-877E-6CE9-33EA86126E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6BE39-81F0-C244-A58F-1E763F1256B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61C0E-DA55-5B45-AA77-19728EBC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8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4F6-FF0C-5C49-86D6-97E009A1F43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7759-FFF1-4A4F-82CA-26978C50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4F6-FF0C-5C49-86D6-97E009A1F43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7759-FFF1-4A4F-82CA-26978C50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6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4F6-FF0C-5C49-86D6-97E009A1F43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7759-FFF1-4A4F-82CA-26978C50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2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4F6-FF0C-5C49-86D6-97E009A1F43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7759-FFF1-4A4F-82CA-26978C50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5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4F6-FF0C-5C49-86D6-97E009A1F43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7759-FFF1-4A4F-82CA-26978C50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0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4F6-FF0C-5C49-86D6-97E009A1F43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7759-FFF1-4A4F-82CA-26978C50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8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4F6-FF0C-5C49-86D6-97E009A1F43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7759-FFF1-4A4F-82CA-26978C50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6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4F6-FF0C-5C49-86D6-97E009A1F43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7759-FFF1-4A4F-82CA-26978C50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4F6-FF0C-5C49-86D6-97E009A1F43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7759-FFF1-4A4F-82CA-26978C50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7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4F6-FF0C-5C49-86D6-97E009A1F43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7759-FFF1-4A4F-82CA-26978C50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3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4F6-FF0C-5C49-86D6-97E009A1F43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7759-FFF1-4A4F-82CA-26978C50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7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E4F6-FF0C-5C49-86D6-97E009A1F435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67759-FFF1-4A4F-82CA-26978C50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46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YlJH81dSiw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1.png"/><Relationship Id="rId7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CEB9-D597-C5CD-1823-A9381AE07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280 Discrete </a:t>
            </a:r>
            <a:r>
              <a:rPr lang="en-US" dirty="0" err="1"/>
              <a:t>Mathmatics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B3707-AE06-C63B-63FF-99529DAB7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W. Clements</a:t>
            </a:r>
          </a:p>
          <a:p>
            <a:r>
              <a:rPr lang="en-US" dirty="0"/>
              <a:t>Week 05</a:t>
            </a:r>
          </a:p>
          <a:p>
            <a:r>
              <a:rPr lang="en-US" dirty="0"/>
              <a:t>Day 1: Relations 		6.1-6.3</a:t>
            </a:r>
          </a:p>
          <a:p>
            <a:r>
              <a:rPr lang="en-US" dirty="0"/>
              <a:t>Day 2: More relations	6.4- 6.6</a:t>
            </a:r>
          </a:p>
          <a:p>
            <a:r>
              <a:rPr lang="en-US" dirty="0"/>
              <a:t>Day 3: Equivalent Relations &amp; DB	6.9-6.10, Activity</a:t>
            </a:r>
          </a:p>
        </p:txBody>
      </p:sp>
    </p:spTree>
    <p:extLst>
      <p:ext uri="{BB962C8B-B14F-4D97-AF65-F5344CB8AC3E}">
        <p14:creationId xmlns:p14="http://schemas.microsoft.com/office/powerpoint/2010/main" val="236748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1527E-BBD4-49C0-A55A-A4791D47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6" y="715007"/>
            <a:ext cx="9340098" cy="61333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7897F4-35C7-416A-9C39-FE6155815B57}"/>
                  </a:ext>
                </a:extLst>
              </p:cNvPr>
              <p:cNvSpPr txBox="1"/>
              <p:nvPr/>
            </p:nvSpPr>
            <p:spPr>
              <a:xfrm>
                <a:off x="689426" y="1432077"/>
                <a:ext cx="60976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7897F4-35C7-416A-9C39-FE6155815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26" y="1432077"/>
                <a:ext cx="609760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CC430C83-BC6C-4111-A472-2406EDA0119D}"/>
              </a:ext>
            </a:extLst>
          </p:cNvPr>
          <p:cNvGraphicFramePr>
            <a:graphicFrameLocks noGrp="1"/>
          </p:cNvGraphicFramePr>
          <p:nvPr/>
        </p:nvGraphicFramePr>
        <p:xfrm>
          <a:off x="689426" y="2270523"/>
          <a:ext cx="3195588" cy="302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897">
                  <a:extLst>
                    <a:ext uri="{9D8B030D-6E8A-4147-A177-3AD203B41FA5}">
                      <a16:colId xmlns:a16="http://schemas.microsoft.com/office/drawing/2014/main" val="125936002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117189487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09815531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500131538"/>
                    </a:ext>
                  </a:extLst>
                </a:gridCol>
              </a:tblGrid>
              <a:tr h="755584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89644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08281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27617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600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16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9425" y="715007"/>
                <a:ext cx="8946541" cy="61333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Given the sets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={1,2,3}</m:t>
                    </m:r>
                  </m:oMath>
                </a14:m>
                <a:r>
                  <a:rPr lang="en-US" sz="2800" dirty="0"/>
                  <a:t>, which of the following is a valid relation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{(a,1), (1,a)}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{(a,1), (a,2), (b,2)}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{(1,a), (2,a), (3,a)}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{(b,1), (b,3), (c,1)}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425" y="715007"/>
                <a:ext cx="8946541" cy="6133368"/>
              </a:xfrm>
              <a:blipFill>
                <a:blip r:embed="rId2"/>
                <a:stretch>
                  <a:fillRect l="-1362" t="-497" r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45AEFD-871E-45E9-B404-6F9B9D80643C}"/>
              </a:ext>
            </a:extLst>
          </p:cNvPr>
          <p:cNvGraphicFramePr>
            <a:graphicFrameLocks noGrp="1"/>
          </p:cNvGraphicFramePr>
          <p:nvPr/>
        </p:nvGraphicFramePr>
        <p:xfrm>
          <a:off x="5162695" y="2597781"/>
          <a:ext cx="3195588" cy="302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897">
                  <a:extLst>
                    <a:ext uri="{9D8B030D-6E8A-4147-A177-3AD203B41FA5}">
                      <a16:colId xmlns:a16="http://schemas.microsoft.com/office/drawing/2014/main" val="125936002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117189487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09815531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500131538"/>
                    </a:ext>
                  </a:extLst>
                </a:gridCol>
              </a:tblGrid>
              <a:tr h="75558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b.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89644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08281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27617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6008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8132EC-BC68-4648-90C6-2816E41A4E9C}"/>
              </a:ext>
            </a:extLst>
          </p:cNvPr>
          <p:cNvGraphicFramePr>
            <a:graphicFrameLocks noGrp="1"/>
          </p:cNvGraphicFramePr>
          <p:nvPr/>
        </p:nvGraphicFramePr>
        <p:xfrm>
          <a:off x="8480661" y="2597781"/>
          <a:ext cx="3195588" cy="302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897">
                  <a:extLst>
                    <a:ext uri="{9D8B030D-6E8A-4147-A177-3AD203B41FA5}">
                      <a16:colId xmlns:a16="http://schemas.microsoft.com/office/drawing/2014/main" val="125936002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117189487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09815531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500131538"/>
                    </a:ext>
                  </a:extLst>
                </a:gridCol>
              </a:tblGrid>
              <a:tr h="75558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89644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08281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27617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600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44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3587-BA59-BF7C-AF46-F85211EB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566C-87D1-A3C2-37F1-7F09E4F9B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1523C-C985-EB9E-8C8C-FF5B12C82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2731"/>
            <a:ext cx="5849655" cy="2431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4F9DD-6A9D-8510-C29E-D0689F449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855" y="1690688"/>
            <a:ext cx="5346874" cy="2014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B0025-831D-F346-9D93-428B0DFD4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742" y="4719943"/>
            <a:ext cx="5976257" cy="2138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28E3A5-5E2B-D4EB-2D1B-08299059A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71" y="4652363"/>
            <a:ext cx="5431077" cy="220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6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2FD4-9B83-46C3-A700-C21FCA80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59AE-162D-462A-8E16-DE3D3B00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</a:t>
            </a:r>
          </a:p>
          <a:p>
            <a:r>
              <a:rPr lang="en-US" dirty="0"/>
              <a:t>Anti-reflexive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Anti-symmetric</a:t>
            </a:r>
          </a:p>
          <a:p>
            <a:r>
              <a:rPr lang="en-US" dirty="0"/>
              <a:t>Transitive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E9B892D-1B63-4D73-858E-C3B19031F60B}"/>
                  </a:ext>
                </a:extLst>
              </p:cNvPr>
              <p:cNvSpPr/>
              <p:nvPr/>
            </p:nvSpPr>
            <p:spPr>
              <a:xfrm>
                <a:off x="5715000" y="1845949"/>
                <a:ext cx="5043638" cy="277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reflexive: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anti-reflexive: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symmetric: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𝑏𝑅𝑎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anti-symmetric: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transitive: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E9B892D-1B63-4D73-858E-C3B19031F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1845949"/>
                <a:ext cx="5043638" cy="2774000"/>
              </a:xfrm>
              <a:prstGeom prst="rect">
                <a:avLst/>
              </a:prstGeom>
              <a:blipFill>
                <a:blip r:embed="rId2"/>
                <a:stretch>
                  <a:fillRect l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19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6667-2000-4E38-B223-3F908D84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 relation is reflexive if </a:t>
                </a:r>
                <a:r>
                  <a:rPr lang="en-US" b="1" dirty="0"/>
                  <a:t>every</a:t>
                </a:r>
                <a:r>
                  <a:rPr lang="en-US" dirty="0"/>
                  <a:t> element of A is related to itself.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are some mathematical relations that are reflexive?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393096A-60B5-43A0-B60F-D9A866F9F75E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3F244D-22F3-F901-6AAD-60CFBAE2DFB3}"/>
                  </a:ext>
                </a:extLst>
              </p:cNvPr>
              <p:cNvSpPr txBox="1"/>
              <p:nvPr/>
            </p:nvSpPr>
            <p:spPr>
              <a:xfrm>
                <a:off x="9368054" y="4598169"/>
                <a:ext cx="2619500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Reflexive math relations: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 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     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3F244D-22F3-F901-6AAD-60CFBAE2D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054" y="4598169"/>
                <a:ext cx="2619500" cy="1200329"/>
              </a:xfrm>
              <a:prstGeom prst="rect">
                <a:avLst/>
              </a:prstGeom>
              <a:blipFill>
                <a:blip r:embed="rId3"/>
                <a:stretch>
                  <a:fillRect l="-1923" t="-1042" r="-962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320C7A-4FA5-7FFF-63CE-5525D41CEE3E}"/>
                  </a:ext>
                </a:extLst>
              </p:cNvPr>
              <p:cNvSpPr txBox="1"/>
              <p:nvPr/>
            </p:nvSpPr>
            <p:spPr>
              <a:xfrm>
                <a:off x="874858" y="2691459"/>
                <a:ext cx="6591933" cy="2308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set of all people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the same mother and father.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𝑥𝑅𝑥</m:t>
                    </m:r>
                  </m:oMath>
                </a14:m>
                <a:r>
                  <a:rPr lang="en-US" dirty="0"/>
                  <a:t> for every person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" You have the same mother and father as yourself "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320C7A-4FA5-7FFF-63CE-5525D41CE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58" y="2691459"/>
                <a:ext cx="6591933" cy="2308324"/>
              </a:xfrm>
              <a:prstGeom prst="rect">
                <a:avLst/>
              </a:prstGeom>
              <a:blipFill>
                <a:blip r:embed="rId4"/>
                <a:stretch>
                  <a:fillRect l="-768" t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46FB00F-8694-2FB8-2384-6AC00EC10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185" y="140494"/>
            <a:ext cx="28321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9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9425" y="715007"/>
                <a:ext cx="8946541" cy="61333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Given the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, which of the following relations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are reflexive?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a,a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a,a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c,c</a:t>
                </a:r>
                <a:r>
                  <a:rPr lang="en-US" sz="2800" dirty="0"/>
                  <a:t>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a,a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c,a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c,c</a:t>
                </a:r>
                <a:r>
                  <a:rPr lang="en-US" sz="2800" dirty="0"/>
                  <a:t>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c,a</a:t>
                </a:r>
                <a:r>
                  <a:rPr lang="en-US" sz="2800" dirty="0"/>
                  <a:t>)}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425" y="715007"/>
                <a:ext cx="8946541" cy="6133368"/>
              </a:xfrm>
              <a:blipFill>
                <a:blip r:embed="rId2"/>
                <a:stretch>
                  <a:fillRect l="-1362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7217020-6C07-4D54-A34B-102CBB256DA5}"/>
              </a:ext>
            </a:extLst>
          </p:cNvPr>
          <p:cNvSpPr txBox="1"/>
          <p:nvPr/>
        </p:nvSpPr>
        <p:spPr>
          <a:xfrm>
            <a:off x="6918343" y="2326683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reflexive. Missing (</a:t>
            </a:r>
            <a:r>
              <a:rPr lang="en-US" dirty="0" err="1"/>
              <a:t>b,b</a:t>
            </a:r>
            <a:r>
              <a:rPr lang="en-US" dirty="0"/>
              <a:t>) and (</a:t>
            </a:r>
            <a:r>
              <a:rPr lang="en-US" dirty="0" err="1"/>
              <a:t>c,c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710E9-550E-4308-99A9-F06C920B3DF9}"/>
              </a:ext>
            </a:extLst>
          </p:cNvPr>
          <p:cNvSpPr txBox="1"/>
          <p:nvPr/>
        </p:nvSpPr>
        <p:spPr>
          <a:xfrm>
            <a:off x="6918343" y="4161986"/>
            <a:ext cx="495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reflexive. Missing (</a:t>
            </a:r>
            <a:r>
              <a:rPr lang="en-US" dirty="0" err="1"/>
              <a:t>a,a</a:t>
            </a:r>
            <a:r>
              <a:rPr lang="en-US" dirty="0"/>
              <a:t>), (</a:t>
            </a:r>
            <a:r>
              <a:rPr lang="en-US" dirty="0" err="1"/>
              <a:t>b,b</a:t>
            </a:r>
            <a:r>
              <a:rPr lang="en-US" dirty="0"/>
              <a:t>), and (</a:t>
            </a:r>
            <a:r>
              <a:rPr lang="en-US" dirty="0" err="1"/>
              <a:t>c,c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048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6667-2000-4E38-B223-3F908D84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Anti-reflexive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263194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 relation is anti-reflexive if </a:t>
                </a:r>
                <a:r>
                  <a:rPr lang="en-US" b="1" dirty="0"/>
                  <a:t>every</a:t>
                </a:r>
                <a:r>
                  <a:rPr lang="en-US" dirty="0"/>
                  <a:t> element of A is </a:t>
                </a:r>
                <a:r>
                  <a:rPr lang="en-US" b="1" dirty="0"/>
                  <a:t>not </a:t>
                </a:r>
                <a:r>
                  <a:rPr lang="en-US" dirty="0"/>
                  <a:t>related to itself.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Every element in the set is not related to itself.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2631949"/>
              </a:xfrm>
              <a:blipFill>
                <a:blip r:embed="rId2"/>
                <a:stretch>
                  <a:fillRect l="-871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C792F5-E445-B1B9-309C-C2E50436130A}"/>
                  </a:ext>
                </a:extLst>
              </p:cNvPr>
              <p:cNvSpPr txBox="1"/>
              <p:nvPr/>
            </p:nvSpPr>
            <p:spPr>
              <a:xfrm>
                <a:off x="254529" y="3502152"/>
                <a:ext cx="5841471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set of all people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younger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𝑥𝑅𝑥</m:t>
                    </m:r>
                  </m:oMath>
                </a14:m>
                <a:r>
                  <a:rPr lang="en-US" dirty="0"/>
                  <a:t> for every person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"You are not younger than yourself."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C792F5-E445-B1B9-309C-C2E504361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29" y="3502152"/>
                <a:ext cx="5841471" cy="2031325"/>
              </a:xfrm>
              <a:prstGeom prst="rect">
                <a:avLst/>
              </a:prstGeom>
              <a:blipFill>
                <a:blip r:embed="rId3"/>
                <a:stretch>
                  <a:fillRect l="-833" t="-1493" b="-3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ECE7C5-EEE8-699D-4D20-2C513243F6C7}"/>
                  </a:ext>
                </a:extLst>
              </p:cNvPr>
              <p:cNvSpPr txBox="1"/>
              <p:nvPr/>
            </p:nvSpPr>
            <p:spPr>
              <a:xfrm>
                <a:off x="6751531" y="5380672"/>
                <a:ext cx="3348994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Anti-reflexive math relations: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&lt;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&gt;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ECE7C5-EEE8-699D-4D20-2C513243F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531" y="5380672"/>
                <a:ext cx="3348994" cy="1477328"/>
              </a:xfrm>
              <a:prstGeom prst="rect">
                <a:avLst/>
              </a:prstGeom>
              <a:blipFill>
                <a:blip r:embed="rId4"/>
                <a:stretch>
                  <a:fillRect l="-1509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E9236E5-499E-F38A-B1B5-DC2E99437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525" y="0"/>
            <a:ext cx="2096235" cy="326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D9C85-9C5D-DCC5-0AEB-84946BF005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5764" y="3096291"/>
            <a:ext cx="2096236" cy="377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9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6667-2000-4E38-B223-3F908D84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Anti-reflexive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810" y="1818740"/>
                <a:ext cx="11656379" cy="263194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 relation is anti-reflexive if </a:t>
                </a:r>
                <a:r>
                  <a:rPr lang="en-US" b="1" dirty="0"/>
                  <a:t>every</a:t>
                </a:r>
                <a:r>
                  <a:rPr lang="en-US" dirty="0"/>
                  <a:t> element of A is </a:t>
                </a:r>
                <a:r>
                  <a:rPr lang="en-US" b="1" dirty="0"/>
                  <a:t>not </a:t>
                </a:r>
                <a:r>
                  <a:rPr lang="en-US" dirty="0"/>
                  <a:t>related to itself.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Every element in the set is not related to itself.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810" y="1818740"/>
                <a:ext cx="11656379" cy="2631949"/>
              </a:xfrm>
              <a:blipFill>
                <a:blip r:embed="rId2"/>
                <a:stretch>
                  <a:fillRect l="-980"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3FEC2E-A2C7-43E7-AC7D-34DF4B14D2C0}"/>
                  </a:ext>
                </a:extLst>
              </p:cNvPr>
              <p:cNvSpPr txBox="1"/>
              <p:nvPr/>
            </p:nvSpPr>
            <p:spPr>
              <a:xfrm>
                <a:off x="267810" y="4461550"/>
                <a:ext cx="6300123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set of all people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grandparent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𝑥𝑅𝑥</m:t>
                    </m:r>
                  </m:oMath>
                </a14:m>
                <a:r>
                  <a:rPr lang="en-US" dirty="0"/>
                  <a:t> for every person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"You are not your own grandparent." (except for </a:t>
                </a:r>
                <a:r>
                  <a:rPr lang="en-US" dirty="0">
                    <a:hlinkClick r:id="rId3"/>
                  </a:rPr>
                  <a:t>this guy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3FEC2E-A2C7-43E7-AC7D-34DF4B14D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0" y="4461550"/>
                <a:ext cx="6300123" cy="2031325"/>
              </a:xfrm>
              <a:prstGeom prst="rect">
                <a:avLst/>
              </a:prstGeom>
              <a:blipFill>
                <a:blip r:embed="rId4"/>
                <a:stretch>
                  <a:fillRect l="-602" t="-1235" b="-3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902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9425" y="715007"/>
                <a:ext cx="8946541" cy="61333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Given the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, which of the following relations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are anti-reflexive?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a,a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c,a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b,a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c,b</a:t>
                </a:r>
                <a:r>
                  <a:rPr lang="en-US" sz="2800" dirty="0"/>
                  <a:t>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c,a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c,c</a:t>
                </a:r>
                <a:r>
                  <a:rPr lang="en-US" sz="2800" dirty="0"/>
                  <a:t>)}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425" y="715007"/>
                <a:ext cx="8946541" cy="6133368"/>
              </a:xfrm>
              <a:blipFill>
                <a:blip r:embed="rId2"/>
                <a:stretch>
                  <a:fillRect l="-1362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7217020-6C07-4D54-A34B-102CBB256DA5}"/>
              </a:ext>
            </a:extLst>
          </p:cNvPr>
          <p:cNvSpPr txBox="1"/>
          <p:nvPr/>
        </p:nvSpPr>
        <p:spPr>
          <a:xfrm>
            <a:off x="6881767" y="2326683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anti-reflexive. Contains (</a:t>
            </a:r>
            <a:r>
              <a:rPr lang="en-US" dirty="0" err="1"/>
              <a:t>a,a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710E9-550E-4308-99A9-F06C920B3DF9}"/>
              </a:ext>
            </a:extLst>
          </p:cNvPr>
          <p:cNvSpPr txBox="1"/>
          <p:nvPr/>
        </p:nvSpPr>
        <p:spPr>
          <a:xfrm>
            <a:off x="6881767" y="4218197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reflexive. Contains (</a:t>
            </a:r>
            <a:r>
              <a:rPr lang="en-US" dirty="0" err="1"/>
              <a:t>c,c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948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6667-2000-4E38-B223-3F908D84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 relation is symmetric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whenever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𝑎𝑅𝑏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𝑏𝑅𝑎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related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related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of these relations are symmetric?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198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393096A-60B5-43A0-B60F-D9A866F9F75E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799BF-F6BE-4950-A9B7-67072CE05E80}"/>
              </a:ext>
            </a:extLst>
          </p:cNvPr>
          <p:cNvSpPr txBox="1"/>
          <p:nvPr/>
        </p:nvSpPr>
        <p:spPr>
          <a:xfrm>
            <a:off x="5521100" y="4481438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symmetric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4459A-825D-488C-AC88-372002E577C5}"/>
              </a:ext>
            </a:extLst>
          </p:cNvPr>
          <p:cNvSpPr txBox="1"/>
          <p:nvPr/>
        </p:nvSpPr>
        <p:spPr>
          <a:xfrm>
            <a:off x="5511838" y="4912263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symmetric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EE1954-D491-4FEE-A848-4775BEC74104}"/>
                  </a:ext>
                </a:extLst>
              </p:cNvPr>
              <p:cNvSpPr txBox="1"/>
              <p:nvPr/>
            </p:nvSpPr>
            <p:spPr>
              <a:xfrm>
                <a:off x="5511837" y="5343088"/>
                <a:ext cx="3672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No, not symmetric. Missing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EE1954-D491-4FEE-A848-4775BEC74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37" y="5343088"/>
                <a:ext cx="3672800" cy="369332"/>
              </a:xfrm>
              <a:prstGeom prst="rect">
                <a:avLst/>
              </a:prstGeom>
              <a:blipFill>
                <a:blip r:embed="rId3"/>
                <a:stretch>
                  <a:fillRect l="-103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426A4-D909-4009-82B1-155D7887A063}"/>
                  </a:ext>
                </a:extLst>
              </p:cNvPr>
              <p:cNvSpPr txBox="1"/>
              <p:nvPr/>
            </p:nvSpPr>
            <p:spPr>
              <a:xfrm>
                <a:off x="5504785" y="5773913"/>
                <a:ext cx="3678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No, not symmetric. Missing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426A4-D909-4009-82B1-155D7887A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85" y="5773913"/>
                <a:ext cx="3678443" cy="369332"/>
              </a:xfrm>
              <a:prstGeom prst="rect">
                <a:avLst/>
              </a:prstGeom>
              <a:blipFill>
                <a:blip r:embed="rId4"/>
                <a:stretch>
                  <a:fillRect l="-137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510A6C-FEAA-B003-5B37-B47685DE9076}"/>
                  </a:ext>
                </a:extLst>
              </p:cNvPr>
              <p:cNvSpPr txBox="1"/>
              <p:nvPr/>
            </p:nvSpPr>
            <p:spPr>
              <a:xfrm>
                <a:off x="9144371" y="5904158"/>
                <a:ext cx="3047629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Symmetric math relations: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510A6C-FEAA-B003-5B37-B47685DE9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371" y="5904158"/>
                <a:ext cx="3047629" cy="923330"/>
              </a:xfrm>
              <a:prstGeom prst="rect">
                <a:avLst/>
              </a:prstGeom>
              <a:blipFill>
                <a:blip r:embed="rId5"/>
                <a:stretch>
                  <a:fillRect l="-1240" t="-2667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04BC6F-28F1-7BBC-F746-156B19004E3B}"/>
                  </a:ext>
                </a:extLst>
              </p:cNvPr>
              <p:cNvSpPr txBox="1"/>
              <p:nvPr/>
            </p:nvSpPr>
            <p:spPr>
              <a:xfrm>
                <a:off x="6208407" y="2228671"/>
                <a:ext cx="5871928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set of all people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siblings.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Bob is Sue's sibling, then Sue is Bob's sibling.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04BC6F-28F1-7BBC-F746-156B19004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407" y="2228671"/>
                <a:ext cx="5871928" cy="1200329"/>
              </a:xfrm>
              <a:prstGeom prst="rect">
                <a:avLst/>
              </a:prstGeom>
              <a:blipFill>
                <a:blip r:embed="rId6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53AB3F1-95F8-AE13-B9EB-1C4AD88054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2403" y="1"/>
            <a:ext cx="1107022" cy="1616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905C79-7EC5-2747-5838-9CC2E1B6AC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9425" y="0"/>
            <a:ext cx="1702575" cy="174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6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EBAD-5060-694F-7EF9-2A9AE9FF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819E7-4203-E57A-DF1B-7A30177953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Propositions &amp; Logic</a:t>
            </a:r>
          </a:p>
          <a:p>
            <a:r>
              <a:rPr lang="en-US" b="1" dirty="0"/>
              <a:t>Predicates &amp; Quantifiers</a:t>
            </a:r>
          </a:p>
          <a:p>
            <a:r>
              <a:rPr lang="en-US" b="1" dirty="0"/>
              <a:t>Sets</a:t>
            </a:r>
          </a:p>
          <a:p>
            <a:r>
              <a:rPr lang="en-US" b="1" dirty="0"/>
              <a:t>Functions</a:t>
            </a:r>
          </a:p>
          <a:p>
            <a:r>
              <a:rPr lang="en-US" b="1" dirty="0">
                <a:solidFill>
                  <a:srgbClr val="FFFF00"/>
                </a:solidFill>
              </a:rPr>
              <a:t>Relations</a:t>
            </a:r>
          </a:p>
          <a:p>
            <a:r>
              <a:rPr lang="en-US" dirty="0"/>
              <a:t>Graphs</a:t>
            </a:r>
          </a:p>
          <a:p>
            <a:r>
              <a:rPr lang="en-US" dirty="0"/>
              <a:t>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FD187-B34C-5EAC-8AEE-E737C79D36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  <a:p>
            <a:r>
              <a:rPr lang="en-US" dirty="0"/>
              <a:t>Division &amp; Modular Arithmetic</a:t>
            </a:r>
          </a:p>
          <a:p>
            <a:r>
              <a:rPr lang="en-US" dirty="0"/>
              <a:t>Cryptography, Permutations, Combs</a:t>
            </a:r>
          </a:p>
          <a:p>
            <a:r>
              <a:rPr lang="en-US" dirty="0"/>
              <a:t>Multisets</a:t>
            </a:r>
          </a:p>
          <a:p>
            <a:r>
              <a:rPr lang="en-US" dirty="0"/>
              <a:t>Inclusion &amp; Exclusion</a:t>
            </a:r>
          </a:p>
          <a:p>
            <a:r>
              <a:rPr lang="en-US" dirty="0"/>
              <a:t>Probability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9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6667-2000-4E38-B223-3F908D84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Anti-symmetric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226" y="2057784"/>
                <a:ext cx="8946541" cy="419548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 relation is anti-symmetric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𝑎𝑅𝑏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𝑏𝑅𝑎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of these relations are anti-symmetric?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(2,3)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6" y="2057784"/>
                <a:ext cx="8946541" cy="4195481"/>
              </a:xfrm>
              <a:blipFill>
                <a:blip r:embed="rId2"/>
                <a:stretch>
                  <a:fillRect l="-1275" t="-3927" b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393096A-60B5-43A0-B60F-D9A866F9F75E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799BF-F6BE-4950-A9B7-67072CE05E80}"/>
              </a:ext>
            </a:extLst>
          </p:cNvPr>
          <p:cNvSpPr txBox="1"/>
          <p:nvPr/>
        </p:nvSpPr>
        <p:spPr>
          <a:xfrm>
            <a:off x="5826599" y="4485434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contains (2,1) and (1,2)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4459A-825D-488C-AC88-372002E577C5}"/>
              </a:ext>
            </a:extLst>
          </p:cNvPr>
          <p:cNvSpPr txBox="1"/>
          <p:nvPr/>
        </p:nvSpPr>
        <p:spPr>
          <a:xfrm>
            <a:off x="5826598" y="4852001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contains (2,3) and (3,2)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1954-D491-4FEE-A848-4775BEC74104}"/>
              </a:ext>
            </a:extLst>
          </p:cNvPr>
          <p:cNvSpPr txBox="1"/>
          <p:nvPr/>
        </p:nvSpPr>
        <p:spPr>
          <a:xfrm>
            <a:off x="5826599" y="5277505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Yes. Anti-symmetric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426A4-D909-4009-82B1-155D7887A063}"/>
              </a:ext>
            </a:extLst>
          </p:cNvPr>
          <p:cNvSpPr txBox="1"/>
          <p:nvPr/>
        </p:nvSpPr>
        <p:spPr>
          <a:xfrm>
            <a:off x="5826599" y="5696922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Yes. Anti-symmetric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8F5CF-4B2F-44DC-87EE-4936B8CED161}"/>
              </a:ext>
            </a:extLst>
          </p:cNvPr>
          <p:cNvSpPr/>
          <p:nvPr/>
        </p:nvSpPr>
        <p:spPr>
          <a:xfrm>
            <a:off x="9099898" y="2328498"/>
            <a:ext cx="2870024" cy="2550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Another way of thinking about it:</a:t>
            </a:r>
          </a:p>
          <a:p>
            <a:endParaRPr lang="en-US" dirty="0"/>
          </a:p>
          <a:p>
            <a:r>
              <a:rPr lang="en-US" dirty="0"/>
              <a:t>Anti-symmetric means the relation does not contain </a:t>
            </a:r>
            <a:r>
              <a:rPr lang="en-US" b="1" dirty="0"/>
              <a:t>any</a:t>
            </a:r>
            <a:r>
              <a:rPr lang="en-US" dirty="0"/>
              <a:t> symmetric pairs</a:t>
            </a:r>
          </a:p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9F9E27-AC1E-FC75-599B-07B94B0A2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975" y="116296"/>
            <a:ext cx="2870025" cy="194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6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6667-2000-4E38-B223-3F908D84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6" y="1469571"/>
                <a:ext cx="8946541" cy="515079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 relation is transitive if whenever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𝑎𝑅𝑏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𝑏𝑅𝑐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𝑎𝑅𝑐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related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related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related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of these relations are transitive?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,(2,1),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(2,3)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6" y="1469571"/>
                <a:ext cx="8946541" cy="5150790"/>
              </a:xfrm>
              <a:blipFill>
                <a:blip r:embed="rId2"/>
                <a:stretch>
                  <a:fillRect l="-1277" t="-2948" r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393096A-60B5-43A0-B60F-D9A866F9F75E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799BF-F6BE-4950-A9B7-67072CE05E80}"/>
              </a:ext>
            </a:extLst>
          </p:cNvPr>
          <p:cNvSpPr txBox="1"/>
          <p:nvPr/>
        </p:nvSpPr>
        <p:spPr>
          <a:xfrm>
            <a:off x="6762481" y="488512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missing (2,2)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4459A-825D-488C-AC88-372002E577C5}"/>
              </a:ext>
            </a:extLst>
          </p:cNvPr>
          <p:cNvSpPr txBox="1"/>
          <p:nvPr/>
        </p:nvSpPr>
        <p:spPr>
          <a:xfrm>
            <a:off x="6762482" y="5289185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missing (3,3)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1954-D491-4FEE-A848-4775BEC74104}"/>
              </a:ext>
            </a:extLst>
          </p:cNvPr>
          <p:cNvSpPr txBox="1"/>
          <p:nvPr/>
        </p:nvSpPr>
        <p:spPr>
          <a:xfrm>
            <a:off x="6771191" y="571996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Yes. Transitive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426A4-D909-4009-82B1-155D7887A063}"/>
              </a:ext>
            </a:extLst>
          </p:cNvPr>
          <p:cNvSpPr txBox="1"/>
          <p:nvPr/>
        </p:nvSpPr>
        <p:spPr>
          <a:xfrm>
            <a:off x="6779900" y="6123543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Yes. Transitive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AD64F9-C425-AA92-D8D1-5F3175A62D07}"/>
                  </a:ext>
                </a:extLst>
              </p:cNvPr>
              <p:cNvSpPr txBox="1"/>
              <p:nvPr/>
            </p:nvSpPr>
            <p:spPr>
              <a:xfrm>
                <a:off x="9266199" y="5096867"/>
                <a:ext cx="2925801" cy="17543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Transitive math relations: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1&lt;2&lt;3) →(1&lt;3)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AD64F9-C425-AA92-D8D1-5F3175A62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199" y="5096867"/>
                <a:ext cx="2925801" cy="1754326"/>
              </a:xfrm>
              <a:prstGeom prst="rect">
                <a:avLst/>
              </a:prstGeom>
              <a:blipFill>
                <a:blip r:embed="rId3"/>
                <a:stretch>
                  <a:fillRect l="-1724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9D9D6B2-8E2A-9DFC-167D-EFE3FDC54283}"/>
              </a:ext>
            </a:extLst>
          </p:cNvPr>
          <p:cNvSpPr txBox="1"/>
          <p:nvPr/>
        </p:nvSpPr>
        <p:spPr>
          <a:xfrm>
            <a:off x="9266199" y="2982685"/>
            <a:ext cx="286554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Same parent as.</a:t>
            </a:r>
          </a:p>
          <a:p>
            <a:r>
              <a:rPr lang="en-US" dirty="0"/>
              <a:t>Bob has same parent as Sue and Sue has the same parent as Bill. Bob has the same parent as Bill.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3B7D0B-AAB9-4C54-E9DC-5B5F50522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5937" y="60722"/>
            <a:ext cx="2986063" cy="162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4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590F30-7246-4821-BBCC-08BCD3816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513" y="433137"/>
                <a:ext cx="7403316" cy="58152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Profile a binary relation using the five properties: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={1,2,3,4,5}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=6} </m:t>
                    </m:r>
                  </m:oMath>
                </a14:m>
                <a:r>
                  <a:rPr lang="en-US" dirty="0"/>
                  <a:t>  </a:t>
                </a:r>
                <a:r>
                  <a:rPr lang="en-US" sz="1600" dirty="0"/>
                  <a:t>(set builder notation)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   </a:t>
                </a:r>
                <a:r>
                  <a:rPr lang="en-US" sz="1600" dirty="0"/>
                  <a:t>(roster notation)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Which of the following properties apply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?</a:t>
                </a:r>
              </a:p>
              <a:p>
                <a:pPr>
                  <a:buFont typeface="+mj-lt"/>
                  <a:buAutoNum type="alphaLcPeriod"/>
                </a:pPr>
                <a:r>
                  <a:rPr lang="en-US" sz="1600" dirty="0"/>
                  <a:t>Reflexive</a:t>
                </a:r>
              </a:p>
              <a:p>
                <a:pPr>
                  <a:buFont typeface="+mj-lt"/>
                  <a:buAutoNum type="alphaLcPeriod"/>
                </a:pPr>
                <a:r>
                  <a:rPr lang="en-US" sz="1600" dirty="0"/>
                  <a:t>Anti-reflexive</a:t>
                </a:r>
              </a:p>
              <a:p>
                <a:pPr>
                  <a:buFont typeface="+mj-lt"/>
                  <a:buAutoNum type="alphaLcPeriod"/>
                </a:pPr>
                <a:r>
                  <a:rPr lang="en-US" sz="1600" dirty="0"/>
                  <a:t>Symmetric</a:t>
                </a:r>
              </a:p>
              <a:p>
                <a:pPr>
                  <a:buFont typeface="+mj-lt"/>
                  <a:buAutoNum type="alphaLcPeriod"/>
                </a:pPr>
                <a:r>
                  <a:rPr lang="en-US" sz="1600" dirty="0"/>
                  <a:t>Anti-symmetric</a:t>
                </a:r>
              </a:p>
              <a:p>
                <a:pPr>
                  <a:buFont typeface="+mj-lt"/>
                  <a:buAutoNum type="alphaLcPeriod"/>
                </a:pPr>
                <a:r>
                  <a:rPr lang="en-US" sz="1600" dirty="0"/>
                  <a:t>Transitive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590F30-7246-4821-BBCC-08BCD3816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513" y="433137"/>
                <a:ext cx="7403316" cy="5815263"/>
              </a:xfrm>
              <a:blipFill>
                <a:blip r:embed="rId2"/>
                <a:stretch>
                  <a:fillRect l="-17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AD4671A-B057-A43C-B4B4-938CE3982709}"/>
                  </a:ext>
                </a:extLst>
              </p:cNvPr>
              <p:cNvSpPr/>
              <p:nvPr/>
            </p:nvSpPr>
            <p:spPr>
              <a:xfrm>
                <a:off x="5464628" y="3340768"/>
                <a:ext cx="6607555" cy="277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reflexive: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anti-reflexive: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symmetric: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𝑏𝑅𝑎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anti-symmetric: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transitive: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AD4671A-B057-A43C-B4B4-938CE3982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28" y="3340768"/>
                <a:ext cx="6607555" cy="2774000"/>
              </a:xfrm>
              <a:prstGeom prst="rect">
                <a:avLst/>
              </a:prstGeom>
              <a:blipFill>
                <a:blip r:embed="rId3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81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F59D-D0DF-0EE5-7B11-B87A7974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7873-69A4-34F7-4E91-F3F9C526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</a:t>
            </a:r>
          </a:p>
          <a:p>
            <a:r>
              <a:rPr lang="en-US" dirty="0"/>
              <a:t>6.1.3 </a:t>
            </a:r>
          </a:p>
          <a:p>
            <a:r>
              <a:rPr lang="en-US" dirty="0"/>
              <a:t>6.1.4 a-b</a:t>
            </a:r>
          </a:p>
          <a:p>
            <a:r>
              <a:rPr lang="en-US" dirty="0"/>
              <a:t>6.2.1 a-d</a:t>
            </a:r>
          </a:p>
        </p:txBody>
      </p:sp>
    </p:spTree>
    <p:extLst>
      <p:ext uri="{BB962C8B-B14F-4D97-AF65-F5344CB8AC3E}">
        <p14:creationId xmlns:p14="http://schemas.microsoft.com/office/powerpoint/2010/main" val="2104218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28B-2AA9-8BF9-37E3-D932650E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77289-169A-B076-AF49-664430D74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34ABA-0E8F-4AFA-ECFF-A5AC1910C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41" y="1690688"/>
            <a:ext cx="10568517" cy="459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95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DE49-BEAC-22DE-7A52-5FBC5901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2C02-1C4D-C0B9-4EB4-EE715844D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5CA53-A9F2-587C-9206-1D58B8558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41290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02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E66B-E988-D4F3-1628-0E1ABD79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EDF6D-1809-CA9F-739A-19B3A4DD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BA68C-73A6-877E-6CE9-33EA86126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2169"/>
            <a:ext cx="10515600" cy="579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EDF1-6BDE-3470-A058-6ACED93A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Alphabet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96C68-46DE-1F3F-9AA4-31FA0DBEDE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Propositions &amp; Logic</a:t>
            </a:r>
          </a:p>
          <a:p>
            <a:r>
              <a:rPr lang="en-US" b="1" dirty="0"/>
              <a:t>Predicates &amp; Quantifiers</a:t>
            </a:r>
          </a:p>
          <a:p>
            <a:r>
              <a:rPr lang="en-US" b="1" dirty="0"/>
              <a:t>Sets</a:t>
            </a:r>
          </a:p>
          <a:p>
            <a:r>
              <a:rPr lang="en-US" b="1" dirty="0"/>
              <a:t>Functions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D12F0-1B8F-F0EA-6810-56FA0C992C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P(x) = Powerset</a:t>
            </a:r>
          </a:p>
        </p:txBody>
      </p:sp>
    </p:spTree>
    <p:extLst>
      <p:ext uri="{BB962C8B-B14F-4D97-AF65-F5344CB8AC3E}">
        <p14:creationId xmlns:p14="http://schemas.microsoft.com/office/powerpoint/2010/main" val="24647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889-44E7-497F-910B-7734EC28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64AD5-994A-4CD6-8013-01C1492D4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47538"/>
                <a:ext cx="8946541" cy="52650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600" dirty="0"/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 2}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64AD5-994A-4CD6-8013-01C1492D4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47538"/>
                <a:ext cx="8946541" cy="5265018"/>
              </a:xfrm>
              <a:blipFill>
                <a:blip r:embed="rId2"/>
                <a:stretch>
                  <a:fillRect l="-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985E48-0635-40C6-8D57-ED4B753E46A1}"/>
                  </a:ext>
                </a:extLst>
              </p:cNvPr>
              <p:cNvSpPr txBox="1"/>
              <p:nvPr/>
            </p:nvSpPr>
            <p:spPr>
              <a:xfrm>
                <a:off x="2529281" y="1494633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985E48-0635-40C6-8D57-ED4B753E4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281" y="1494633"/>
                <a:ext cx="609460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E01AB5-178B-453A-AE3A-70B1FDD3F128}"/>
                  </a:ext>
                </a:extLst>
              </p:cNvPr>
              <p:cNvSpPr txBox="1"/>
              <p:nvPr/>
            </p:nvSpPr>
            <p:spPr>
              <a:xfrm>
                <a:off x="3196752" y="3795381"/>
                <a:ext cx="4929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E01AB5-178B-453A-AE3A-70B1FDD3F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752" y="3795381"/>
                <a:ext cx="4929363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3711F-3EF4-41AC-8DC1-F40309DD9648}"/>
                  </a:ext>
                </a:extLst>
              </p:cNvPr>
              <p:cNvSpPr txBox="1"/>
              <p:nvPr/>
            </p:nvSpPr>
            <p:spPr>
              <a:xfrm>
                <a:off x="3111900" y="4724314"/>
                <a:ext cx="4929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3711F-3EF4-41AC-8DC1-F40309DD9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900" y="4724314"/>
                <a:ext cx="4929363" cy="369332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61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AD75-3ED6-4335-812F-BE011C35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Review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C868D-4504-4C83-BA35-75A6834C5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563" y="1390760"/>
                <a:ext cx="5249362" cy="488938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is an assignment of </a:t>
                </a:r>
                <a:r>
                  <a:rPr lang="en-US" b="0" i="1" dirty="0"/>
                  <a:t>exactly one</a:t>
                </a:r>
                <a:r>
                  <a:rPr lang="en-US" b="0" dirty="0"/>
                  <a:t>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to each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the unique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assigned to the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2,4,6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Function: {(1,2), (2,4), (3,6)}</a:t>
                </a:r>
              </a:p>
              <a:p>
                <a:pPr marL="0" indent="0">
                  <a:buNone/>
                </a:pPr>
                <a:r>
                  <a:rPr lang="en-US" dirty="0"/>
                  <a:t>Not Function: {(1,2), (1,4), (1,6)}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C868D-4504-4C83-BA35-75A6834C5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563" y="1390760"/>
                <a:ext cx="5249362" cy="4889380"/>
              </a:xfrm>
              <a:blipFill>
                <a:blip r:embed="rId2"/>
                <a:stretch>
                  <a:fillRect l="-2174" t="-1036" r="-3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3E25B4D-FE1E-48DB-8A0A-E29DA100F986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A86FB5-EFA6-4A00-A5DA-1412F84EC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502200" y="895169"/>
            <a:ext cx="1428949" cy="26006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DED986-B67C-4539-A39C-C7D93FFA5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9766" y="828313"/>
            <a:ext cx="1586236" cy="2600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221A15-4ECC-42B4-916B-E5C69ECB4160}"/>
              </a:ext>
            </a:extLst>
          </p:cNvPr>
          <p:cNvSpPr txBox="1"/>
          <p:nvPr/>
        </p:nvSpPr>
        <p:spPr>
          <a:xfrm>
            <a:off x="7502200" y="3512285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called </a:t>
            </a:r>
          </a:p>
          <a:p>
            <a:r>
              <a:rPr lang="en-US" dirty="0"/>
              <a:t>a </a:t>
            </a:r>
            <a:r>
              <a:rPr lang="en-US" b="1" dirty="0"/>
              <a:t>Relation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345F6-8A0E-4645-A5ED-41C23C8FA670}"/>
              </a:ext>
            </a:extLst>
          </p:cNvPr>
          <p:cNvSpPr txBox="1"/>
          <p:nvPr/>
        </p:nvSpPr>
        <p:spPr>
          <a:xfrm>
            <a:off x="10049766" y="3512285"/>
            <a:ext cx="2010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  <a:p>
            <a:r>
              <a:rPr lang="en-US" dirty="0"/>
              <a:t>This is a special </a:t>
            </a:r>
          </a:p>
          <a:p>
            <a:r>
              <a:rPr lang="en-US" dirty="0"/>
              <a:t>kind of </a:t>
            </a:r>
            <a:r>
              <a:rPr lang="en-US" b="1" dirty="0"/>
              <a:t>relation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653FCE-C837-4AF8-9836-C50045288CF4}"/>
                  </a:ext>
                </a:extLst>
              </p:cNvPr>
              <p:cNvSpPr txBox="1"/>
              <p:nvPr/>
            </p:nvSpPr>
            <p:spPr>
              <a:xfrm>
                <a:off x="4001192" y="4380758"/>
                <a:ext cx="10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653FCE-C837-4AF8-9836-C50045288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192" y="4380758"/>
                <a:ext cx="10449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97397A5-21AB-4BE5-A979-8768AD83F4CA}"/>
              </a:ext>
            </a:extLst>
          </p:cNvPr>
          <p:cNvSpPr txBox="1"/>
          <p:nvPr/>
        </p:nvSpPr>
        <p:spPr>
          <a:xfrm>
            <a:off x="4010336" y="4866700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ID to Class ID</a:t>
            </a:r>
          </a:p>
        </p:txBody>
      </p:sp>
    </p:spTree>
    <p:extLst>
      <p:ext uri="{BB962C8B-B14F-4D97-AF65-F5344CB8AC3E}">
        <p14:creationId xmlns:p14="http://schemas.microsoft.com/office/powerpoint/2010/main" val="17160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269D-3915-E021-46E4-4D7990D6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13B4D-AB87-AA06-1967-44D8C04ED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5.4, 5.6, 5.7</a:t>
            </a:r>
          </a:p>
        </p:txBody>
      </p:sp>
    </p:spTree>
    <p:extLst>
      <p:ext uri="{BB962C8B-B14F-4D97-AF65-F5344CB8AC3E}">
        <p14:creationId xmlns:p14="http://schemas.microsoft.com/office/powerpoint/2010/main" val="148848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F4D3-A684-4094-884C-F1DF9AAF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6587-0B8B-0BF3-D7EC-C58B6CBB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7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6160-A73F-410C-966E-D33126F6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B696F-0A92-475C-839A-FB929E13E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Set of ordered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Used to represent some kind of relationship between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relation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of </a:t>
                </a:r>
                <a:r>
                  <a:rPr lang="en-US" b="1" dirty="0"/>
                  <a:t>ordered pairs </a:t>
                </a:r>
                <a:r>
                  <a:rPr lang="en-US" dirty="0"/>
                  <a:t>where the first element is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the second element is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b="1" dirty="0"/>
                  <a:t>relation</a:t>
                </a:r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subset</a:t>
                </a:r>
                <a:r>
                  <a:rPr lang="en-US" dirty="0"/>
                  <a:t> of the Cartesian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B696F-0A92-475C-839A-FB929E13E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61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EBC90A1-C3D4-4709-842C-EEEA56F0CF51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220F3E-3467-A91D-6007-8C7DE726474F}"/>
                  </a:ext>
                </a:extLst>
              </p:cNvPr>
              <p:cNvSpPr txBox="1"/>
              <p:nvPr/>
            </p:nvSpPr>
            <p:spPr>
              <a:xfrm>
                <a:off x="5168403" y="3649023"/>
                <a:ext cx="6020554" cy="132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b="0" dirty="0"/>
                  <a:t>Example of </a:t>
                </a:r>
                <a:r>
                  <a:rPr lang="en-US" sz="2000" b="1" dirty="0"/>
                  <a:t>a</a:t>
                </a:r>
                <a:r>
                  <a:rPr lang="en-US" sz="2000" b="0" dirty="0"/>
                  <a:t> relation R from set A to set B where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={1,2,3}</m:t>
                    </m:r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220F3E-3467-A91D-6007-8C7DE7264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403" y="3649023"/>
                <a:ext cx="6020554" cy="1323439"/>
              </a:xfrm>
              <a:prstGeom prst="rect">
                <a:avLst/>
              </a:prstGeom>
              <a:blipFill>
                <a:blip r:embed="rId3"/>
                <a:stretch>
                  <a:fillRect l="-1050"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85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1527E-BBD4-49C0-A55A-A4791D47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90" y="362316"/>
            <a:ext cx="10740574" cy="613336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We can represent a set of ordered pairs as a 2-D Matrix, where a 0 or 1 indicates whether a given (row, column) is in the set: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7897F4-35C7-416A-9C39-FE6155815B57}"/>
                  </a:ext>
                </a:extLst>
              </p:cNvPr>
              <p:cNvSpPr txBox="1"/>
              <p:nvPr/>
            </p:nvSpPr>
            <p:spPr>
              <a:xfrm>
                <a:off x="360242" y="2123471"/>
                <a:ext cx="60976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7897F4-35C7-416A-9C39-FE6155815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42" y="2123471"/>
                <a:ext cx="6097604" cy="523220"/>
              </a:xfrm>
              <a:prstGeom prst="rect">
                <a:avLst/>
              </a:prstGeom>
              <a:blipFill>
                <a:blip r:embed="rId2"/>
                <a:stretch>
                  <a:fillRect r="-4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CC430C83-BC6C-4111-A472-2406EDA0119D}"/>
              </a:ext>
            </a:extLst>
          </p:cNvPr>
          <p:cNvGraphicFramePr>
            <a:graphicFrameLocks noGrp="1"/>
          </p:cNvGraphicFramePr>
          <p:nvPr/>
        </p:nvGraphicFramePr>
        <p:xfrm>
          <a:off x="543122" y="2700142"/>
          <a:ext cx="3195588" cy="302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897">
                  <a:extLst>
                    <a:ext uri="{9D8B030D-6E8A-4147-A177-3AD203B41FA5}">
                      <a16:colId xmlns:a16="http://schemas.microsoft.com/office/drawing/2014/main" val="125936002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117189487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09815531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500131538"/>
                    </a:ext>
                  </a:extLst>
                </a:gridCol>
              </a:tblGrid>
              <a:tr h="755584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89644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08281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27617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600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03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</TotalTime>
  <Words>1803</Words>
  <Application>Microsoft Macintosh PowerPoint</Application>
  <PresentationFormat>Widescreen</PresentationFormat>
  <Paragraphs>332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CSE 280 Discrete Mathmatics</vt:lpstr>
      <vt:lpstr>Review</vt:lpstr>
      <vt:lpstr>Reserved Alphabet</vt:lpstr>
      <vt:lpstr>Cartesian Product Review</vt:lpstr>
      <vt:lpstr>Functions Review </vt:lpstr>
      <vt:lpstr>Homework Review</vt:lpstr>
      <vt:lpstr>PowerPoint Presentation</vt:lpstr>
      <vt:lpstr>Relation</vt:lpstr>
      <vt:lpstr>PowerPoint Presentation</vt:lpstr>
      <vt:lpstr>PowerPoint Presentation</vt:lpstr>
      <vt:lpstr>PowerPoint Presentation</vt:lpstr>
      <vt:lpstr>Example of Relations</vt:lpstr>
      <vt:lpstr>Properties of Relations</vt:lpstr>
      <vt:lpstr>Reflexive</vt:lpstr>
      <vt:lpstr>PowerPoint Presentation</vt:lpstr>
      <vt:lpstr>Anti-reflexive</vt:lpstr>
      <vt:lpstr>Anti-reflexive</vt:lpstr>
      <vt:lpstr>PowerPoint Presentation</vt:lpstr>
      <vt:lpstr>Symmetric</vt:lpstr>
      <vt:lpstr>Anti-symmetric</vt:lpstr>
      <vt:lpstr>Transitive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2023-10-06T17:42:10Z</dcterms:created>
  <dcterms:modified xsi:type="dcterms:W3CDTF">2023-10-11T14:18:02Z</dcterms:modified>
</cp:coreProperties>
</file>