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65" r:id="rId4"/>
    <p:sldId id="266" r:id="rId5"/>
    <p:sldId id="267" r:id="rId6"/>
    <p:sldId id="268" r:id="rId7"/>
    <p:sldId id="269" r:id="rId8"/>
    <p:sldId id="300" r:id="rId9"/>
    <p:sldId id="301" r:id="rId10"/>
    <p:sldId id="299" r:id="rId11"/>
    <p:sldId id="270" r:id="rId12"/>
    <p:sldId id="271" r:id="rId13"/>
    <p:sldId id="272" r:id="rId14"/>
    <p:sldId id="273" r:id="rId15"/>
    <p:sldId id="294" r:id="rId16"/>
    <p:sldId id="296" r:id="rId17"/>
    <p:sldId id="295" r:id="rId18"/>
    <p:sldId id="274" r:id="rId19"/>
    <p:sldId id="297" r:id="rId20"/>
    <p:sldId id="293" r:id="rId21"/>
    <p:sldId id="291" r:id="rId22"/>
    <p:sldId id="292"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p:cViewPr varScale="1">
        <p:scale>
          <a:sx n="63" d="100"/>
          <a:sy n="63" d="100"/>
        </p:scale>
        <p:origin x="76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DC2C582C-D837-5148-A65A-C887D0D508D0}"/>
    <pc:docChg chg="delSld modSld sldOrd">
      <pc:chgData name="Clements, William" userId="cbdb0636-a496-422a-8d40-98c53d494d26" providerId="ADAL" clId="{DC2C582C-D837-5148-A65A-C887D0D508D0}" dt="2022-12-07T21:57:52.200" v="61" actId="207"/>
      <pc:docMkLst>
        <pc:docMk/>
      </pc:docMkLst>
      <pc:sldChg chg="modSp mod">
        <pc:chgData name="Clements, William" userId="cbdb0636-a496-422a-8d40-98c53d494d26" providerId="ADAL" clId="{DC2C582C-D837-5148-A65A-C887D0D508D0}" dt="2022-12-07T21:57:52.200" v="61" actId="207"/>
        <pc:sldMkLst>
          <pc:docMk/>
          <pc:sldMk cId="662333375" sldId="268"/>
        </pc:sldMkLst>
        <pc:spChg chg="mod">
          <ac:chgData name="Clements, William" userId="cbdb0636-a496-422a-8d40-98c53d494d26" providerId="ADAL" clId="{DC2C582C-D837-5148-A65A-C887D0D508D0}" dt="2022-12-07T21:57:52.200" v="61" actId="207"/>
          <ac:spMkLst>
            <pc:docMk/>
            <pc:sldMk cId="662333375" sldId="268"/>
            <ac:spMk id="8" creationId="{642D19D8-B267-6098-4678-4AC6F425804D}"/>
          </ac:spMkLst>
        </pc:spChg>
      </pc:sldChg>
      <pc:sldChg chg="modSp mod">
        <pc:chgData name="Clements, William" userId="cbdb0636-a496-422a-8d40-98c53d494d26" providerId="ADAL" clId="{DC2C582C-D837-5148-A65A-C887D0D508D0}" dt="2022-12-05T19:28:34.752" v="2"/>
        <pc:sldMkLst>
          <pc:docMk/>
          <pc:sldMk cId="1446312878" sldId="272"/>
        </pc:sldMkLst>
        <pc:spChg chg="mod">
          <ac:chgData name="Clements, William" userId="cbdb0636-a496-422a-8d40-98c53d494d26" providerId="ADAL" clId="{DC2C582C-D837-5148-A65A-C887D0D508D0}" dt="2022-12-05T19:28:34.752" v="2"/>
          <ac:spMkLst>
            <pc:docMk/>
            <pc:sldMk cId="1446312878" sldId="272"/>
            <ac:spMk id="5" creationId="{7BBD9661-1503-8AD2-D51E-A77C6DF65FFE}"/>
          </ac:spMkLst>
        </pc:spChg>
      </pc:sldChg>
      <pc:sldChg chg="addSp modSp">
        <pc:chgData name="Clements, William" userId="cbdb0636-a496-422a-8d40-98c53d494d26" providerId="ADAL" clId="{DC2C582C-D837-5148-A65A-C887D0D508D0}" dt="2022-12-05T19:28:52.375" v="4" actId="167"/>
        <pc:sldMkLst>
          <pc:docMk/>
          <pc:sldMk cId="140988085" sldId="273"/>
        </pc:sldMkLst>
        <pc:spChg chg="add mod">
          <ac:chgData name="Clements, William" userId="cbdb0636-a496-422a-8d40-98c53d494d26" providerId="ADAL" clId="{DC2C582C-D837-5148-A65A-C887D0D508D0}" dt="2022-12-05T19:28:52.375" v="4" actId="167"/>
          <ac:spMkLst>
            <pc:docMk/>
            <pc:sldMk cId="140988085" sldId="273"/>
            <ac:spMk id="8" creationId="{257693B8-DE47-124A-F3F4-15A6CF6BEB88}"/>
          </ac:spMkLst>
        </pc:spChg>
      </pc:sldChg>
      <pc:sldChg chg="addSp delSp modSp">
        <pc:chgData name="Clements, William" userId="cbdb0636-a496-422a-8d40-98c53d494d26" providerId="ADAL" clId="{DC2C582C-D837-5148-A65A-C887D0D508D0}" dt="2022-12-05T19:29:13.806" v="5"/>
        <pc:sldMkLst>
          <pc:docMk/>
          <pc:sldMk cId="1658628832" sldId="274"/>
        </pc:sldMkLst>
        <pc:spChg chg="del">
          <ac:chgData name="Clements, William" userId="cbdb0636-a496-422a-8d40-98c53d494d26" providerId="ADAL" clId="{DC2C582C-D837-5148-A65A-C887D0D508D0}" dt="2022-12-05T19:29:13.806" v="5"/>
          <ac:spMkLst>
            <pc:docMk/>
            <pc:sldMk cId="1658628832" sldId="274"/>
            <ac:spMk id="2" creationId="{3232DA47-3DF2-C5A7-B8A3-532C1AD8710D}"/>
          </ac:spMkLst>
        </pc:spChg>
        <pc:spChg chg="add mod">
          <ac:chgData name="Clements, William" userId="cbdb0636-a496-422a-8d40-98c53d494d26" providerId="ADAL" clId="{DC2C582C-D837-5148-A65A-C887D0D508D0}" dt="2022-12-05T19:29:13.806" v="5"/>
          <ac:spMkLst>
            <pc:docMk/>
            <pc:sldMk cId="1658628832" sldId="274"/>
            <ac:spMk id="7" creationId="{785D0BD0-6478-CFFA-08FF-C82AC4EC063E}"/>
          </ac:spMkLst>
        </pc:spChg>
      </pc:sldChg>
      <pc:sldChg chg="modSp mod">
        <pc:chgData name="Clements, William" userId="cbdb0636-a496-422a-8d40-98c53d494d26" providerId="ADAL" clId="{DC2C582C-D837-5148-A65A-C887D0D508D0}" dt="2022-12-07T17:41:59.617" v="54" actId="20577"/>
        <pc:sldMkLst>
          <pc:docMk/>
          <pc:sldMk cId="742381377" sldId="291"/>
        </pc:sldMkLst>
        <pc:spChg chg="mod">
          <ac:chgData name="Clements, William" userId="cbdb0636-a496-422a-8d40-98c53d494d26" providerId="ADAL" clId="{DC2C582C-D837-5148-A65A-C887D0D508D0}" dt="2022-12-07T17:41:59.617" v="54" actId="20577"/>
          <ac:spMkLst>
            <pc:docMk/>
            <pc:sldMk cId="742381377" sldId="291"/>
            <ac:spMk id="4" creationId="{F73E78BE-8DFA-EF01-699C-1A9C9330B404}"/>
          </ac:spMkLst>
        </pc:spChg>
      </pc:sldChg>
      <pc:sldChg chg="addSp modSp">
        <pc:chgData name="Clements, William" userId="cbdb0636-a496-422a-8d40-98c53d494d26" providerId="ADAL" clId="{DC2C582C-D837-5148-A65A-C887D0D508D0}" dt="2022-12-05T19:29:18.788" v="6"/>
        <pc:sldMkLst>
          <pc:docMk/>
          <pc:sldMk cId="1047972127" sldId="295"/>
        </pc:sldMkLst>
        <pc:spChg chg="add mod">
          <ac:chgData name="Clements, William" userId="cbdb0636-a496-422a-8d40-98c53d494d26" providerId="ADAL" clId="{DC2C582C-D837-5148-A65A-C887D0D508D0}" dt="2022-12-05T19:29:18.788" v="6"/>
          <ac:spMkLst>
            <pc:docMk/>
            <pc:sldMk cId="1047972127" sldId="295"/>
            <ac:spMk id="2" creationId="{44561D4B-B6BB-7F90-2399-F181875AF623}"/>
          </ac:spMkLst>
        </pc:spChg>
      </pc:sldChg>
      <pc:sldChg chg="modSp mod">
        <pc:chgData name="Clements, William" userId="cbdb0636-a496-422a-8d40-98c53d494d26" providerId="ADAL" clId="{DC2C582C-D837-5148-A65A-C887D0D508D0}" dt="2022-12-07T17:41:04.143" v="11" actId="1076"/>
        <pc:sldMkLst>
          <pc:docMk/>
          <pc:sldMk cId="3344537123" sldId="296"/>
        </pc:sldMkLst>
        <pc:spChg chg="mod">
          <ac:chgData name="Clements, William" userId="cbdb0636-a496-422a-8d40-98c53d494d26" providerId="ADAL" clId="{DC2C582C-D837-5148-A65A-C887D0D508D0}" dt="2022-12-07T17:41:04.143" v="11" actId="1076"/>
          <ac:spMkLst>
            <pc:docMk/>
            <pc:sldMk cId="3344537123" sldId="296"/>
            <ac:spMk id="36" creationId="{A840F490-5CF4-3242-A153-C8B0EE11E107}"/>
          </ac:spMkLst>
        </pc:spChg>
        <pc:spChg chg="mod">
          <ac:chgData name="Clements, William" userId="cbdb0636-a496-422a-8d40-98c53d494d26" providerId="ADAL" clId="{DC2C582C-D837-5148-A65A-C887D0D508D0}" dt="2022-12-07T17:41:04.143" v="11" actId="1076"/>
          <ac:spMkLst>
            <pc:docMk/>
            <pc:sldMk cId="3344537123" sldId="296"/>
            <ac:spMk id="37" creationId="{D9CBB024-C09A-4140-C2C2-168BCDEA84E2}"/>
          </ac:spMkLst>
        </pc:spChg>
        <pc:spChg chg="mod">
          <ac:chgData name="Clements, William" userId="cbdb0636-a496-422a-8d40-98c53d494d26" providerId="ADAL" clId="{DC2C582C-D837-5148-A65A-C887D0D508D0}" dt="2022-12-07T17:41:04.143" v="11" actId="1076"/>
          <ac:spMkLst>
            <pc:docMk/>
            <pc:sldMk cId="3344537123" sldId="296"/>
            <ac:spMk id="38" creationId="{7F966B4C-C3B2-FE23-90BD-801A3E994793}"/>
          </ac:spMkLst>
        </pc:spChg>
        <pc:spChg chg="mod">
          <ac:chgData name="Clements, William" userId="cbdb0636-a496-422a-8d40-98c53d494d26" providerId="ADAL" clId="{DC2C582C-D837-5148-A65A-C887D0D508D0}" dt="2022-12-07T17:41:04.143" v="11" actId="1076"/>
          <ac:spMkLst>
            <pc:docMk/>
            <pc:sldMk cId="3344537123" sldId="296"/>
            <ac:spMk id="39" creationId="{64FC53BD-8301-0AA3-E523-3048C03F854A}"/>
          </ac:spMkLst>
        </pc:spChg>
        <pc:spChg chg="mod">
          <ac:chgData name="Clements, William" userId="cbdb0636-a496-422a-8d40-98c53d494d26" providerId="ADAL" clId="{DC2C582C-D837-5148-A65A-C887D0D508D0}" dt="2022-12-07T17:41:04.143" v="11" actId="1076"/>
          <ac:spMkLst>
            <pc:docMk/>
            <pc:sldMk cId="3344537123" sldId="296"/>
            <ac:spMk id="40" creationId="{4FAD936B-F4BF-1A58-DE0A-1C17C32B7C77}"/>
          </ac:spMkLst>
        </pc:spChg>
        <pc:picChg chg="mod">
          <ac:chgData name="Clements, William" userId="cbdb0636-a496-422a-8d40-98c53d494d26" providerId="ADAL" clId="{DC2C582C-D837-5148-A65A-C887D0D508D0}" dt="2022-12-07T17:41:04.143" v="11" actId="1076"/>
          <ac:picMkLst>
            <pc:docMk/>
            <pc:sldMk cId="3344537123" sldId="296"/>
            <ac:picMk id="25" creationId="{EF96EF18-6722-25C8-CF28-88AA7F9B50B5}"/>
          </ac:picMkLst>
        </pc:picChg>
        <pc:cxnChg chg="mod">
          <ac:chgData name="Clements, William" userId="cbdb0636-a496-422a-8d40-98c53d494d26" providerId="ADAL" clId="{DC2C582C-D837-5148-A65A-C887D0D508D0}" dt="2022-12-07T17:41:04.143" v="11" actId="1076"/>
          <ac:cxnSpMkLst>
            <pc:docMk/>
            <pc:sldMk cId="3344537123" sldId="296"/>
            <ac:cxnSpMk id="27" creationId="{9A126FD7-221F-E739-1740-AD1D8D2C59A6}"/>
          </ac:cxnSpMkLst>
        </pc:cxnChg>
        <pc:cxnChg chg="mod">
          <ac:chgData name="Clements, William" userId="cbdb0636-a496-422a-8d40-98c53d494d26" providerId="ADAL" clId="{DC2C582C-D837-5148-A65A-C887D0D508D0}" dt="2022-12-07T17:41:04.143" v="11" actId="1076"/>
          <ac:cxnSpMkLst>
            <pc:docMk/>
            <pc:sldMk cId="3344537123" sldId="296"/>
            <ac:cxnSpMk id="28" creationId="{1E2224F8-DCBC-A25D-04D5-D6023AF66A48}"/>
          </ac:cxnSpMkLst>
        </pc:cxnChg>
        <pc:cxnChg chg="mod">
          <ac:chgData name="Clements, William" userId="cbdb0636-a496-422a-8d40-98c53d494d26" providerId="ADAL" clId="{DC2C582C-D837-5148-A65A-C887D0D508D0}" dt="2022-12-07T17:41:04.143" v="11" actId="1076"/>
          <ac:cxnSpMkLst>
            <pc:docMk/>
            <pc:sldMk cId="3344537123" sldId="296"/>
            <ac:cxnSpMk id="29" creationId="{B60FDCE8-47A9-2D36-70A7-7C0F538BC3F5}"/>
          </ac:cxnSpMkLst>
        </pc:cxnChg>
        <pc:cxnChg chg="mod">
          <ac:chgData name="Clements, William" userId="cbdb0636-a496-422a-8d40-98c53d494d26" providerId="ADAL" clId="{DC2C582C-D837-5148-A65A-C887D0D508D0}" dt="2022-12-07T17:41:04.143" v="11" actId="1076"/>
          <ac:cxnSpMkLst>
            <pc:docMk/>
            <pc:sldMk cId="3344537123" sldId="296"/>
            <ac:cxnSpMk id="30" creationId="{C1F0A09D-0052-4040-5D6E-4F40928DA034}"/>
          </ac:cxnSpMkLst>
        </pc:cxnChg>
        <pc:cxnChg chg="mod">
          <ac:chgData name="Clements, William" userId="cbdb0636-a496-422a-8d40-98c53d494d26" providerId="ADAL" clId="{DC2C582C-D837-5148-A65A-C887D0D508D0}" dt="2022-12-07T17:41:04.143" v="11" actId="1076"/>
          <ac:cxnSpMkLst>
            <pc:docMk/>
            <pc:sldMk cId="3344537123" sldId="296"/>
            <ac:cxnSpMk id="31" creationId="{092C56C4-625F-7E16-B6F3-D33696743A6B}"/>
          </ac:cxnSpMkLst>
        </pc:cxnChg>
        <pc:cxnChg chg="mod">
          <ac:chgData name="Clements, William" userId="cbdb0636-a496-422a-8d40-98c53d494d26" providerId="ADAL" clId="{DC2C582C-D837-5148-A65A-C887D0D508D0}" dt="2022-12-07T17:41:04.143" v="11" actId="1076"/>
          <ac:cxnSpMkLst>
            <pc:docMk/>
            <pc:sldMk cId="3344537123" sldId="296"/>
            <ac:cxnSpMk id="34" creationId="{086F999C-72B4-A35F-D7B5-05ACA5A39B45}"/>
          </ac:cxnSpMkLst>
        </pc:cxnChg>
        <pc:cxnChg chg="mod">
          <ac:chgData name="Clements, William" userId="cbdb0636-a496-422a-8d40-98c53d494d26" providerId="ADAL" clId="{DC2C582C-D837-5148-A65A-C887D0D508D0}" dt="2022-12-07T17:41:04.143" v="11" actId="1076"/>
          <ac:cxnSpMkLst>
            <pc:docMk/>
            <pc:sldMk cId="3344537123" sldId="296"/>
            <ac:cxnSpMk id="35" creationId="{B0A47D8D-3B88-E518-72CA-E7B5B5FD9F11}"/>
          </ac:cxnSpMkLst>
        </pc:cxnChg>
      </pc:sldChg>
      <pc:sldChg chg="addSp delSp modSp mod">
        <pc:chgData name="Clements, William" userId="cbdb0636-a496-422a-8d40-98c53d494d26" providerId="ADAL" clId="{DC2C582C-D837-5148-A65A-C887D0D508D0}" dt="2022-12-05T19:29:40.723" v="10" actId="1076"/>
        <pc:sldMkLst>
          <pc:docMk/>
          <pc:sldMk cId="2190074328" sldId="297"/>
        </pc:sldMkLst>
        <pc:spChg chg="add mod">
          <ac:chgData name="Clements, William" userId="cbdb0636-a496-422a-8d40-98c53d494d26" providerId="ADAL" clId="{DC2C582C-D837-5148-A65A-C887D0D508D0}" dt="2022-12-05T19:29:40.723" v="10" actId="1076"/>
          <ac:spMkLst>
            <pc:docMk/>
            <pc:sldMk cId="2190074328" sldId="297"/>
            <ac:spMk id="2" creationId="{70685AA2-D787-C5E2-876B-02096A35221A}"/>
          </ac:spMkLst>
        </pc:spChg>
        <pc:spChg chg="add del mod">
          <ac:chgData name="Clements, William" userId="cbdb0636-a496-422a-8d40-98c53d494d26" providerId="ADAL" clId="{DC2C582C-D837-5148-A65A-C887D0D508D0}" dt="2022-12-05T19:29:36.134" v="9"/>
          <ac:spMkLst>
            <pc:docMk/>
            <pc:sldMk cId="2190074328" sldId="297"/>
            <ac:spMk id="3" creationId="{9A21697C-AC91-6DB1-629D-2C4E8CC91AA9}"/>
          </ac:spMkLst>
        </pc:spChg>
      </pc:sldChg>
      <pc:sldChg chg="del">
        <pc:chgData name="Clements, William" userId="cbdb0636-a496-422a-8d40-98c53d494d26" providerId="ADAL" clId="{DC2C582C-D837-5148-A65A-C887D0D508D0}" dt="2022-12-05T19:28:24.771" v="1" actId="2696"/>
        <pc:sldMkLst>
          <pc:docMk/>
          <pc:sldMk cId="905940283" sldId="298"/>
        </pc:sldMkLst>
      </pc:sldChg>
      <pc:sldChg chg="ord">
        <pc:chgData name="Clements, William" userId="cbdb0636-a496-422a-8d40-98c53d494d26" providerId="ADAL" clId="{DC2C582C-D837-5148-A65A-C887D0D508D0}" dt="2022-12-05T19:27:54.732" v="0" actId="20578"/>
        <pc:sldMkLst>
          <pc:docMk/>
          <pc:sldMk cId="1477138978" sldId="301"/>
        </pc:sldMkLst>
      </pc:sldChg>
    </pc:docChg>
  </pc:docChgLst>
  <pc:docChgLst>
    <pc:chgData name="Clements, William" userId="cbdb0636-a496-422a-8d40-98c53d494d26" providerId="ADAL" clId="{60A26916-BDF2-4806-AFB3-FC9C1CC723B6}"/>
    <pc:docChg chg="undo custSel modSld">
      <pc:chgData name="Clements, William" userId="cbdb0636-a496-422a-8d40-98c53d494d26" providerId="ADAL" clId="{60A26916-BDF2-4806-AFB3-FC9C1CC723B6}" dt="2022-12-08T22:24:37.109" v="8" actId="20577"/>
      <pc:docMkLst>
        <pc:docMk/>
      </pc:docMkLst>
      <pc:sldChg chg="modSp mod">
        <pc:chgData name="Clements, William" userId="cbdb0636-a496-422a-8d40-98c53d494d26" providerId="ADAL" clId="{60A26916-BDF2-4806-AFB3-FC9C1CC723B6}" dt="2022-12-08T22:24:37.109" v="8" actId="20577"/>
        <pc:sldMkLst>
          <pc:docMk/>
          <pc:sldMk cId="3344537123" sldId="296"/>
        </pc:sldMkLst>
        <pc:spChg chg="mod">
          <ac:chgData name="Clements, William" userId="cbdb0636-a496-422a-8d40-98c53d494d26" providerId="ADAL" clId="{60A26916-BDF2-4806-AFB3-FC9C1CC723B6}" dt="2022-12-08T22:24:37.109" v="8" actId="20577"/>
          <ac:spMkLst>
            <pc:docMk/>
            <pc:sldMk cId="3344537123" sldId="296"/>
            <ac:spMk id="37" creationId="{D9CBB024-C09A-4140-C2C2-168BCDEA84E2}"/>
          </ac:spMkLst>
        </pc:spChg>
      </pc:sldChg>
      <pc:sldChg chg="modSp mod">
        <pc:chgData name="Clements, William" userId="cbdb0636-a496-422a-8d40-98c53d494d26" providerId="ADAL" clId="{60A26916-BDF2-4806-AFB3-FC9C1CC723B6}" dt="2022-12-07T22:11:37.682" v="5" actId="1076"/>
        <pc:sldMkLst>
          <pc:docMk/>
          <pc:sldMk cId="1187352059" sldId="299"/>
        </pc:sldMkLst>
        <pc:spChg chg="mod">
          <ac:chgData name="Clements, William" userId="cbdb0636-a496-422a-8d40-98c53d494d26" providerId="ADAL" clId="{60A26916-BDF2-4806-AFB3-FC9C1CC723B6}" dt="2022-12-07T22:11:32.162" v="3" actId="1076"/>
          <ac:spMkLst>
            <pc:docMk/>
            <pc:sldMk cId="1187352059" sldId="299"/>
            <ac:spMk id="7" creationId="{D5E2049C-1447-5255-BE87-C4BDF692EB7E}"/>
          </ac:spMkLst>
        </pc:spChg>
        <pc:picChg chg="mod">
          <ac:chgData name="Clements, William" userId="cbdb0636-a496-422a-8d40-98c53d494d26" providerId="ADAL" clId="{60A26916-BDF2-4806-AFB3-FC9C1CC723B6}" dt="2022-12-07T22:11:37.682" v="5" actId="1076"/>
          <ac:picMkLst>
            <pc:docMk/>
            <pc:sldMk cId="1187352059" sldId="299"/>
            <ac:picMk id="6" creationId="{7546C189-CCDC-49B0-85F3-8A03222947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E2125-F1E7-468F-97B8-7583C8B31A35}"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FE453-539A-488C-B1ED-B2DC162055DE}" type="slidenum">
              <a:rPr lang="en-US" smtClean="0"/>
              <a:t>‹#›</a:t>
            </a:fld>
            <a:endParaRPr lang="en-US"/>
          </a:p>
        </p:txBody>
      </p:sp>
    </p:spTree>
    <p:extLst>
      <p:ext uri="{BB962C8B-B14F-4D97-AF65-F5344CB8AC3E}">
        <p14:creationId xmlns:p14="http://schemas.microsoft.com/office/powerpoint/2010/main" val="3017774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E453-539A-488C-B1ED-B2DC162055DE}" type="slidenum">
              <a:rPr lang="en-US" smtClean="0"/>
              <a:t>17</a:t>
            </a:fld>
            <a:endParaRPr lang="en-US"/>
          </a:p>
        </p:txBody>
      </p:sp>
    </p:spTree>
    <p:extLst>
      <p:ext uri="{BB962C8B-B14F-4D97-AF65-F5344CB8AC3E}">
        <p14:creationId xmlns:p14="http://schemas.microsoft.com/office/powerpoint/2010/main" val="361960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C719F-0E18-8C4A-989A-2FD6564400C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145043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C719F-0E18-8C4A-989A-2FD6564400C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185051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C719F-0E18-8C4A-989A-2FD6564400C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411994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C719F-0E18-8C4A-989A-2FD6564400C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42723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C719F-0E18-8C4A-989A-2FD6564400C6}"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145822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C719F-0E18-8C4A-989A-2FD6564400C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141441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C719F-0E18-8C4A-989A-2FD6564400C6}"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157055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C719F-0E18-8C4A-989A-2FD6564400C6}"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1776629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C719F-0E18-8C4A-989A-2FD6564400C6}"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145780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C719F-0E18-8C4A-989A-2FD6564400C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55885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C719F-0E18-8C4A-989A-2FD6564400C6}"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BF4DF-4540-5B4F-BADB-E606D8A7416C}" type="slidenum">
              <a:rPr lang="en-US" smtClean="0"/>
              <a:t>‹#›</a:t>
            </a:fld>
            <a:endParaRPr lang="en-US"/>
          </a:p>
        </p:txBody>
      </p:sp>
    </p:spTree>
    <p:extLst>
      <p:ext uri="{BB962C8B-B14F-4D97-AF65-F5344CB8AC3E}">
        <p14:creationId xmlns:p14="http://schemas.microsoft.com/office/powerpoint/2010/main" val="406533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C719F-0E18-8C4A-989A-2FD6564400C6}" type="datetimeFigureOut">
              <a:rPr lang="en-US" smtClean="0"/>
              <a:t>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BF4DF-4540-5B4F-BADB-E606D8A7416C}" type="slidenum">
              <a:rPr lang="en-US" smtClean="0"/>
              <a:t>‹#›</a:t>
            </a:fld>
            <a:endParaRPr lang="en-US"/>
          </a:p>
        </p:txBody>
      </p:sp>
    </p:spTree>
    <p:extLst>
      <p:ext uri="{BB962C8B-B14F-4D97-AF65-F5344CB8AC3E}">
        <p14:creationId xmlns:p14="http://schemas.microsoft.com/office/powerpoint/2010/main" val="2393732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byui-cse.github.io/cse111-course/lesson02/teach.html#instrucs"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0A2A-356E-A4AB-167E-DFB16A8F5B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31369F3-B338-D069-1F11-63AEB81A435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572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8D2F-9C47-EA55-A984-562E4D0BFD8B}"/>
              </a:ext>
            </a:extLst>
          </p:cNvPr>
          <p:cNvSpPr>
            <a:spLocks noGrp="1"/>
          </p:cNvSpPr>
          <p:nvPr>
            <p:ph type="title"/>
          </p:nvPr>
        </p:nvSpPr>
        <p:spPr/>
        <p:txBody>
          <a:bodyPr/>
          <a:lstStyle/>
          <a:p>
            <a:r>
              <a:rPr lang="en-US" b="1" dirty="0"/>
              <a:t>Assignment</a:t>
            </a:r>
            <a:br>
              <a:rPr lang="en-US" b="1" dirty="0"/>
            </a:br>
            <a:endParaRPr lang="en-US" dirty="0"/>
          </a:p>
        </p:txBody>
      </p:sp>
      <p:sp>
        <p:nvSpPr>
          <p:cNvPr id="7" name="Content Placeholder 6">
            <a:extLst>
              <a:ext uri="{FF2B5EF4-FFF2-40B4-BE49-F238E27FC236}">
                <a16:creationId xmlns:a16="http://schemas.microsoft.com/office/drawing/2014/main" id="{D5E2049C-1447-5255-BE87-C4BDF692EB7E}"/>
              </a:ext>
            </a:extLst>
          </p:cNvPr>
          <p:cNvSpPr>
            <a:spLocks noGrp="1"/>
          </p:cNvSpPr>
          <p:nvPr>
            <p:ph sz="half" idx="1"/>
          </p:nvPr>
        </p:nvSpPr>
        <p:spPr/>
        <p:txBody>
          <a:bodyPr>
            <a:normAutofit fontScale="47500" lnSpcReduction="20000"/>
          </a:bodyPr>
          <a:lstStyle/>
          <a:p>
            <a:r>
              <a:rPr lang="en-US" dirty="0"/>
              <a:t>Write a small Python program named </a:t>
            </a:r>
            <a:r>
              <a:rPr lang="en-US" dirty="0" err="1"/>
              <a:t>fruit.py</a:t>
            </a:r>
            <a:r>
              <a:rPr lang="en-US" dirty="0"/>
              <a:t> that demonstrates object oriented programming by modifying a list. Do the following:</a:t>
            </a:r>
          </a:p>
          <a:p>
            <a:pPr>
              <a:buFont typeface="+mj-lt"/>
              <a:buAutoNum type="arabicPeriod"/>
            </a:pPr>
            <a:r>
              <a:rPr lang="en-US" dirty="0"/>
              <a:t>Open a new blank file in VS Code and save it as </a:t>
            </a:r>
            <a:r>
              <a:rPr lang="en-US" dirty="0" err="1"/>
              <a:t>fruit.py</a:t>
            </a:r>
            <a:endParaRPr lang="en-US" dirty="0"/>
          </a:p>
          <a:p>
            <a:pPr>
              <a:buFont typeface="+mj-lt"/>
              <a:buAutoNum type="arabicPeriod"/>
            </a:pPr>
            <a:r>
              <a:rPr lang="en-US" dirty="0"/>
              <a:t>Copy and paste this code at the top of your fruit program:</a:t>
            </a:r>
          </a:p>
          <a:p>
            <a:pPr>
              <a:buFont typeface="+mj-lt"/>
              <a:buAutoNum type="arabicPeriod"/>
            </a:pPr>
            <a:endParaRPr lang="en-US" dirty="0"/>
          </a:p>
          <a:p>
            <a:pPr>
              <a:buFont typeface="+mj-lt"/>
              <a:buAutoNum type="arabicPeriod"/>
            </a:pPr>
            <a:endParaRPr lang="en-US" dirty="0"/>
          </a:p>
          <a:p>
            <a:pPr>
              <a:buFont typeface="+mj-lt"/>
              <a:buAutoNum type="arabicPeriod"/>
            </a:pPr>
            <a:r>
              <a:rPr lang="en-US" dirty="0"/>
              <a:t>Add code to reverse and print </a:t>
            </a:r>
            <a:r>
              <a:rPr lang="en-US" i="1" dirty="0" err="1"/>
              <a:t>fruit_list</a:t>
            </a:r>
            <a:r>
              <a:rPr lang="en-US" dirty="0"/>
              <a:t>.</a:t>
            </a:r>
          </a:p>
          <a:p>
            <a:pPr>
              <a:buFont typeface="+mj-lt"/>
              <a:buAutoNum type="arabicPeriod"/>
            </a:pPr>
            <a:r>
              <a:rPr lang="en-US" dirty="0"/>
              <a:t>Add code to append "orange" to the end of </a:t>
            </a:r>
            <a:r>
              <a:rPr lang="en-US" i="1" dirty="0" err="1"/>
              <a:t>fruit_list</a:t>
            </a:r>
            <a:r>
              <a:rPr lang="en-US" dirty="0"/>
              <a:t> and print the list.</a:t>
            </a:r>
          </a:p>
          <a:p>
            <a:pPr>
              <a:buFont typeface="+mj-lt"/>
              <a:buAutoNum type="arabicPeriod"/>
            </a:pPr>
            <a:r>
              <a:rPr lang="en-US" dirty="0"/>
              <a:t>Add code to find where "apple" is located in </a:t>
            </a:r>
            <a:r>
              <a:rPr lang="en-US" i="1" dirty="0" err="1"/>
              <a:t>fruit_list</a:t>
            </a:r>
            <a:r>
              <a:rPr lang="en-US" dirty="0"/>
              <a:t> and insert "cherry" before "apple" in the list and print the list.</a:t>
            </a:r>
          </a:p>
          <a:p>
            <a:pPr>
              <a:buFont typeface="+mj-lt"/>
              <a:buAutoNum type="arabicPeriod"/>
            </a:pPr>
            <a:r>
              <a:rPr lang="en-US" dirty="0"/>
              <a:t>Add code to remove "banana" from </a:t>
            </a:r>
            <a:r>
              <a:rPr lang="en-US" i="1" dirty="0" err="1"/>
              <a:t>fruit_list</a:t>
            </a:r>
            <a:r>
              <a:rPr lang="en-US" dirty="0"/>
              <a:t> and print the list.</a:t>
            </a:r>
          </a:p>
          <a:p>
            <a:pPr>
              <a:buFont typeface="+mj-lt"/>
              <a:buAutoNum type="arabicPeriod"/>
            </a:pPr>
            <a:r>
              <a:rPr lang="en-US" dirty="0"/>
              <a:t>Add code to pop the last element from </a:t>
            </a:r>
            <a:r>
              <a:rPr lang="en-US" i="1" dirty="0" err="1"/>
              <a:t>fruit_list</a:t>
            </a:r>
            <a:r>
              <a:rPr lang="en-US" dirty="0"/>
              <a:t> and print the popped element and the list.</a:t>
            </a:r>
          </a:p>
          <a:p>
            <a:pPr>
              <a:buFont typeface="+mj-lt"/>
              <a:buAutoNum type="arabicPeriod"/>
            </a:pPr>
            <a:r>
              <a:rPr lang="en-US" dirty="0"/>
              <a:t>Add code to sort and print </a:t>
            </a:r>
            <a:r>
              <a:rPr lang="en-US" i="1" dirty="0" err="1"/>
              <a:t>fruit_list</a:t>
            </a:r>
            <a:r>
              <a:rPr lang="en-US" dirty="0"/>
              <a:t>.</a:t>
            </a:r>
          </a:p>
          <a:p>
            <a:pPr>
              <a:buFont typeface="+mj-lt"/>
              <a:buAutoNum type="arabicPeriod"/>
            </a:pPr>
            <a:r>
              <a:rPr lang="en-US" dirty="0"/>
              <a:t>Add code to clear and print </a:t>
            </a:r>
            <a:r>
              <a:rPr lang="en-US" i="1" dirty="0" err="1"/>
              <a:t>fruit_list</a:t>
            </a:r>
            <a:r>
              <a:rPr lang="en-US" dirty="0"/>
              <a:t>.</a:t>
            </a:r>
          </a:p>
          <a:p>
            <a:pPr>
              <a:buFont typeface="+mj-lt"/>
              <a:buAutoNum type="arabicPeriod"/>
            </a:pPr>
            <a:r>
              <a:rPr lang="en-US" dirty="0"/>
              <a:t>At the bottom of your program write a call to the main function.</a:t>
            </a:r>
          </a:p>
          <a:p>
            <a:endParaRPr lang="en-US" dirty="0"/>
          </a:p>
        </p:txBody>
      </p:sp>
      <p:pic>
        <p:nvPicPr>
          <p:cNvPr id="9" name="Picture 8">
            <a:extLst>
              <a:ext uri="{FF2B5EF4-FFF2-40B4-BE49-F238E27FC236}">
                <a16:creationId xmlns:a16="http://schemas.microsoft.com/office/drawing/2014/main" id="{C68EBE05-0D46-C7D2-393A-4428C62BC0CB}"/>
              </a:ext>
            </a:extLst>
          </p:cNvPr>
          <p:cNvPicPr>
            <a:picLocks noChangeAspect="1"/>
          </p:cNvPicPr>
          <p:nvPr/>
        </p:nvPicPr>
        <p:blipFill>
          <a:blip r:embed="rId2"/>
          <a:stretch>
            <a:fillRect/>
          </a:stretch>
        </p:blipFill>
        <p:spPr>
          <a:xfrm>
            <a:off x="1232613" y="2707668"/>
            <a:ext cx="3493499" cy="602860"/>
          </a:xfrm>
          <a:prstGeom prst="rect">
            <a:avLst/>
          </a:prstGeom>
        </p:spPr>
      </p:pic>
      <p:pic>
        <p:nvPicPr>
          <p:cNvPr id="10" name="Picture 9">
            <a:extLst>
              <a:ext uri="{FF2B5EF4-FFF2-40B4-BE49-F238E27FC236}">
                <a16:creationId xmlns:a16="http://schemas.microsoft.com/office/drawing/2014/main" id="{886FDD48-58A1-1106-E6C8-4E437F7346AA}"/>
              </a:ext>
            </a:extLst>
          </p:cNvPr>
          <p:cNvPicPr>
            <a:picLocks noChangeAspect="1"/>
          </p:cNvPicPr>
          <p:nvPr/>
        </p:nvPicPr>
        <p:blipFill>
          <a:blip r:embed="rId3"/>
          <a:stretch>
            <a:fillRect/>
          </a:stretch>
        </p:blipFill>
        <p:spPr>
          <a:xfrm>
            <a:off x="5856270" y="0"/>
            <a:ext cx="6335730" cy="1709472"/>
          </a:xfrm>
          <a:prstGeom prst="rect">
            <a:avLst/>
          </a:prstGeom>
        </p:spPr>
      </p:pic>
      <p:sp>
        <p:nvSpPr>
          <p:cNvPr id="4" name="Content Placeholder 3">
            <a:extLst>
              <a:ext uri="{FF2B5EF4-FFF2-40B4-BE49-F238E27FC236}">
                <a16:creationId xmlns:a16="http://schemas.microsoft.com/office/drawing/2014/main" id="{ACE3707E-6C7C-13F5-A1BC-D613172FF235}"/>
              </a:ext>
            </a:extLst>
          </p:cNvPr>
          <p:cNvSpPr>
            <a:spLocks noGrp="1"/>
          </p:cNvSpPr>
          <p:nvPr>
            <p:ph sz="half" idx="2"/>
          </p:nvPr>
        </p:nvSpPr>
        <p:spPr/>
        <p:txBody>
          <a:bodyPr/>
          <a:lstStyle/>
          <a:p>
            <a:endParaRPr lang="en-US" dirty="0"/>
          </a:p>
        </p:txBody>
      </p:sp>
      <p:pic>
        <p:nvPicPr>
          <p:cNvPr id="5" name="Picture 4">
            <a:extLst>
              <a:ext uri="{FF2B5EF4-FFF2-40B4-BE49-F238E27FC236}">
                <a16:creationId xmlns:a16="http://schemas.microsoft.com/office/drawing/2014/main" id="{255830D3-EF6E-141C-AF1F-2BD3A950AD5E}"/>
              </a:ext>
            </a:extLst>
          </p:cNvPr>
          <p:cNvPicPr>
            <a:picLocks noChangeAspect="1"/>
          </p:cNvPicPr>
          <p:nvPr/>
        </p:nvPicPr>
        <p:blipFill>
          <a:blip r:embed="rId4"/>
          <a:stretch>
            <a:fillRect/>
          </a:stretch>
        </p:blipFill>
        <p:spPr>
          <a:xfrm>
            <a:off x="6080838" y="1690688"/>
            <a:ext cx="3566108" cy="5032375"/>
          </a:xfrm>
          <a:prstGeom prst="rect">
            <a:avLst/>
          </a:prstGeom>
        </p:spPr>
      </p:pic>
      <p:pic>
        <p:nvPicPr>
          <p:cNvPr id="6" name="Picture 5">
            <a:extLst>
              <a:ext uri="{FF2B5EF4-FFF2-40B4-BE49-F238E27FC236}">
                <a16:creationId xmlns:a16="http://schemas.microsoft.com/office/drawing/2014/main" id="{7546C189-CCDC-49B0-85F3-8A0322294743}"/>
              </a:ext>
            </a:extLst>
          </p:cNvPr>
          <p:cNvPicPr>
            <a:picLocks noChangeAspect="1"/>
          </p:cNvPicPr>
          <p:nvPr/>
        </p:nvPicPr>
        <p:blipFill>
          <a:blip r:embed="rId5"/>
          <a:stretch>
            <a:fillRect/>
          </a:stretch>
        </p:blipFill>
        <p:spPr>
          <a:xfrm>
            <a:off x="8943584" y="2897899"/>
            <a:ext cx="3248416" cy="710205"/>
          </a:xfrm>
          <a:prstGeom prst="rect">
            <a:avLst/>
          </a:prstGeom>
        </p:spPr>
      </p:pic>
    </p:spTree>
    <p:extLst>
      <p:ext uri="{BB962C8B-B14F-4D97-AF65-F5344CB8AC3E}">
        <p14:creationId xmlns:p14="http://schemas.microsoft.com/office/powerpoint/2010/main" val="118735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4B50-2AF9-3061-B355-4FF4DDF041F1}"/>
              </a:ext>
            </a:extLst>
          </p:cNvPr>
          <p:cNvSpPr>
            <a:spLocks noGrp="1"/>
          </p:cNvSpPr>
          <p:nvPr>
            <p:ph type="title"/>
          </p:nvPr>
        </p:nvSpPr>
        <p:spPr/>
        <p:txBody>
          <a:bodyPr/>
          <a:lstStyle/>
          <a:p>
            <a:r>
              <a:rPr lang="en-US" b="1" dirty="0"/>
              <a:t>Testing Procedure¶</a:t>
            </a:r>
            <a:br>
              <a:rPr lang="en-US" b="1" dirty="0"/>
            </a:br>
            <a:endParaRPr lang="en-US" dirty="0"/>
          </a:p>
        </p:txBody>
      </p:sp>
      <p:sp>
        <p:nvSpPr>
          <p:cNvPr id="7" name="Content Placeholder 6">
            <a:extLst>
              <a:ext uri="{FF2B5EF4-FFF2-40B4-BE49-F238E27FC236}">
                <a16:creationId xmlns:a16="http://schemas.microsoft.com/office/drawing/2014/main" id="{C52DA02D-EBE7-C3F2-33E5-D7DDE6796656}"/>
              </a:ext>
            </a:extLst>
          </p:cNvPr>
          <p:cNvSpPr>
            <a:spLocks noGrp="1"/>
          </p:cNvSpPr>
          <p:nvPr>
            <p:ph sz="half" idx="1"/>
          </p:nvPr>
        </p:nvSpPr>
        <p:spPr/>
        <p:txBody>
          <a:bodyPr/>
          <a:lstStyle/>
          <a:p>
            <a:r>
              <a:rPr lang="en-US" dirty="0"/>
              <a:t>Verify that your program works correctly by following each step in this testing procedure:</a:t>
            </a:r>
          </a:p>
          <a:p>
            <a:pPr>
              <a:buFont typeface="+mj-lt"/>
              <a:buAutoNum type="arabicPeriod"/>
            </a:pPr>
            <a:r>
              <a:rPr lang="en-US" dirty="0"/>
              <a:t>Run your program and ensure that your program's output is the same as the output shown below. </a:t>
            </a:r>
          </a:p>
          <a:p>
            <a:endParaRPr lang="en-US" dirty="0"/>
          </a:p>
        </p:txBody>
      </p:sp>
      <p:sp>
        <p:nvSpPr>
          <p:cNvPr id="8" name="Content Placeholder 7">
            <a:extLst>
              <a:ext uri="{FF2B5EF4-FFF2-40B4-BE49-F238E27FC236}">
                <a16:creationId xmlns:a16="http://schemas.microsoft.com/office/drawing/2014/main" id="{5CB8ABE1-4C40-0CEE-CC21-0EFD0CE1FA34}"/>
              </a:ext>
            </a:extLst>
          </p:cNvPr>
          <p:cNvSpPr>
            <a:spLocks noGrp="1"/>
          </p:cNvSpPr>
          <p:nvPr>
            <p:ph sz="half" idx="2"/>
          </p:nvPr>
        </p:nvSpPr>
        <p:spPr/>
        <p:txBody>
          <a:bodyPr/>
          <a:lstStyle/>
          <a:p>
            <a:endParaRPr lang="en-US"/>
          </a:p>
        </p:txBody>
      </p:sp>
      <p:pic>
        <p:nvPicPr>
          <p:cNvPr id="9" name="Picture 8">
            <a:extLst>
              <a:ext uri="{FF2B5EF4-FFF2-40B4-BE49-F238E27FC236}">
                <a16:creationId xmlns:a16="http://schemas.microsoft.com/office/drawing/2014/main" id="{42A594FF-BD79-10AB-C955-FAE2B931C8C0}"/>
              </a:ext>
            </a:extLst>
          </p:cNvPr>
          <p:cNvPicPr>
            <a:picLocks noChangeAspect="1"/>
          </p:cNvPicPr>
          <p:nvPr/>
        </p:nvPicPr>
        <p:blipFill>
          <a:blip r:embed="rId2"/>
          <a:stretch>
            <a:fillRect/>
          </a:stretch>
        </p:blipFill>
        <p:spPr>
          <a:xfrm>
            <a:off x="4660900" y="4460875"/>
            <a:ext cx="7531100" cy="2032000"/>
          </a:xfrm>
          <a:prstGeom prst="rect">
            <a:avLst/>
          </a:prstGeom>
        </p:spPr>
      </p:pic>
    </p:spTree>
    <p:extLst>
      <p:ext uri="{BB962C8B-B14F-4D97-AF65-F5344CB8AC3E}">
        <p14:creationId xmlns:p14="http://schemas.microsoft.com/office/powerpoint/2010/main" val="396836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5FC4-A6AA-0BC6-041B-5E4FD16F5064}"/>
              </a:ext>
            </a:extLst>
          </p:cNvPr>
          <p:cNvSpPr>
            <a:spLocks noGrp="1"/>
          </p:cNvSpPr>
          <p:nvPr>
            <p:ph type="title"/>
          </p:nvPr>
        </p:nvSpPr>
        <p:spPr/>
        <p:txBody>
          <a:bodyPr/>
          <a:lstStyle/>
          <a:p>
            <a:r>
              <a:rPr lang="en-US" b="1" dirty="0"/>
              <a:t>12 Team Activity: Using Objects</a:t>
            </a:r>
            <a:br>
              <a:rPr lang="en-US" b="1" dirty="0"/>
            </a:br>
            <a:endParaRPr lang="en-US" dirty="0"/>
          </a:p>
        </p:txBody>
      </p:sp>
      <p:sp>
        <p:nvSpPr>
          <p:cNvPr id="3" name="Content Placeholder 2">
            <a:extLst>
              <a:ext uri="{FF2B5EF4-FFF2-40B4-BE49-F238E27FC236}">
                <a16:creationId xmlns:a16="http://schemas.microsoft.com/office/drawing/2014/main" id="{8FCB1C45-AD98-19EF-2F4E-9C8FA723592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BDCA757-75EA-6C17-BF33-4FB3AEBD94A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66763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BD9661-1503-8AD2-D51E-A77C6DF65FFE}"/>
              </a:ext>
            </a:extLst>
          </p:cNvPr>
          <p:cNvSpPr>
            <a:spLocks noGrp="1"/>
          </p:cNvSpPr>
          <p:nvPr>
            <p:ph type="title"/>
          </p:nvPr>
        </p:nvSpPr>
        <p:spPr/>
        <p:txBody>
          <a:bodyPr/>
          <a:lstStyle/>
          <a:p>
            <a:r>
              <a:rPr lang="en-US" b="1" dirty="0"/>
              <a:t>12 Team Activity: Using Objects</a:t>
            </a:r>
            <a:br>
              <a:rPr lang="en-US" b="1" dirty="0"/>
            </a:br>
            <a:endParaRPr lang="en-US" dirty="0"/>
          </a:p>
        </p:txBody>
      </p:sp>
      <p:sp>
        <p:nvSpPr>
          <p:cNvPr id="6" name="Text Placeholder 5">
            <a:extLst>
              <a:ext uri="{FF2B5EF4-FFF2-40B4-BE49-F238E27FC236}">
                <a16:creationId xmlns:a16="http://schemas.microsoft.com/office/drawing/2014/main" id="{8134FD38-46A5-5989-58CF-A1D562DFB8A6}"/>
              </a:ext>
            </a:extLst>
          </p:cNvPr>
          <p:cNvSpPr>
            <a:spLocks noGrp="1"/>
          </p:cNvSpPr>
          <p:nvPr>
            <p:ph type="body" idx="1"/>
          </p:nvPr>
        </p:nvSpPr>
        <p:spPr/>
        <p:txBody>
          <a:bodyPr/>
          <a:lstStyle/>
          <a:p>
            <a:r>
              <a:rPr lang="en-US" b="1" dirty="0"/>
              <a:t>Instructions</a:t>
            </a:r>
          </a:p>
          <a:p>
            <a:endParaRPr lang="en-US" dirty="0"/>
          </a:p>
        </p:txBody>
      </p:sp>
      <p:sp>
        <p:nvSpPr>
          <p:cNvPr id="7" name="Content Placeholder 6">
            <a:extLst>
              <a:ext uri="{FF2B5EF4-FFF2-40B4-BE49-F238E27FC236}">
                <a16:creationId xmlns:a16="http://schemas.microsoft.com/office/drawing/2014/main" id="{62BEA10B-D990-3A60-3985-E369B71899C8}"/>
              </a:ext>
            </a:extLst>
          </p:cNvPr>
          <p:cNvSpPr>
            <a:spLocks noGrp="1"/>
          </p:cNvSpPr>
          <p:nvPr>
            <p:ph sz="half" idx="2"/>
          </p:nvPr>
        </p:nvSpPr>
        <p:spPr/>
        <p:txBody>
          <a:bodyPr>
            <a:normAutofit fontScale="77500" lnSpcReduction="20000"/>
          </a:bodyPr>
          <a:lstStyle/>
          <a:p>
            <a:r>
              <a:rPr lang="en-US" dirty="0"/>
              <a:t>Work as a team as explained in the instructions for the </a:t>
            </a:r>
            <a:r>
              <a:rPr lang="en-US" dirty="0">
                <a:hlinkClick r:id="rId2"/>
              </a:rPr>
              <a:t>lesson 2 team activity</a:t>
            </a:r>
            <a:r>
              <a:rPr lang="en-US" dirty="0"/>
              <a:t>.</a:t>
            </a:r>
          </a:p>
          <a:p>
            <a:endParaRPr lang="en-US" dirty="0"/>
          </a:p>
        </p:txBody>
      </p:sp>
      <p:sp>
        <p:nvSpPr>
          <p:cNvPr id="8" name="Text Placeholder 7">
            <a:extLst>
              <a:ext uri="{FF2B5EF4-FFF2-40B4-BE49-F238E27FC236}">
                <a16:creationId xmlns:a16="http://schemas.microsoft.com/office/drawing/2014/main" id="{E6C2FD7A-AE41-02B4-997D-BC34C8F60026}"/>
              </a:ext>
            </a:extLst>
          </p:cNvPr>
          <p:cNvSpPr>
            <a:spLocks noGrp="1"/>
          </p:cNvSpPr>
          <p:nvPr>
            <p:ph type="body" sz="quarter" idx="3"/>
          </p:nvPr>
        </p:nvSpPr>
        <p:spPr/>
        <p:txBody>
          <a:bodyPr/>
          <a:lstStyle/>
          <a:p>
            <a:r>
              <a:rPr lang="en-US" b="1" dirty="0"/>
              <a:t>Problem Statement¶</a:t>
            </a:r>
          </a:p>
          <a:p>
            <a:endParaRPr lang="en-US" dirty="0"/>
          </a:p>
        </p:txBody>
      </p:sp>
      <p:sp>
        <p:nvSpPr>
          <p:cNvPr id="9" name="Content Placeholder 8">
            <a:extLst>
              <a:ext uri="{FF2B5EF4-FFF2-40B4-BE49-F238E27FC236}">
                <a16:creationId xmlns:a16="http://schemas.microsoft.com/office/drawing/2014/main" id="{A0858E81-23C9-3FA8-AB67-F849261A812A}"/>
              </a:ext>
            </a:extLst>
          </p:cNvPr>
          <p:cNvSpPr>
            <a:spLocks noGrp="1"/>
          </p:cNvSpPr>
          <p:nvPr>
            <p:ph sz="quarter" idx="4"/>
          </p:nvPr>
        </p:nvSpPr>
        <p:spPr/>
        <p:txBody>
          <a:bodyPr>
            <a:normAutofit fontScale="77500" lnSpcReduction="20000"/>
          </a:bodyPr>
          <a:lstStyle/>
          <a:p>
            <a:r>
              <a:rPr lang="en-US" dirty="0"/>
              <a:t>Almost all of the programs that you wrote for this course receive input from and print results to a terminal window. </a:t>
            </a:r>
          </a:p>
          <a:p>
            <a:r>
              <a:rPr lang="en-US" dirty="0"/>
              <a:t>However, most users prefer to interact with a program through a graphical user interface (GUI) that contains icons, text fields, drop-down lists, buttons, etc. </a:t>
            </a:r>
          </a:p>
          <a:p>
            <a:r>
              <a:rPr lang="en-US" dirty="0"/>
              <a:t>Within a GUI, the individual components (icons, text fields, etc.) are called widgets. Most libraries for creating GUIs use object oriented programming because each widget is an object with attributes and methods.</a:t>
            </a:r>
          </a:p>
          <a:p>
            <a:endParaRPr lang="en-US" dirty="0"/>
          </a:p>
        </p:txBody>
      </p:sp>
    </p:spTree>
    <p:extLst>
      <p:ext uri="{BB962C8B-B14F-4D97-AF65-F5344CB8AC3E}">
        <p14:creationId xmlns:p14="http://schemas.microsoft.com/office/powerpoint/2010/main" val="144631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257693B8-DE47-124A-F3F4-15A6CF6BEB88}"/>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12 Team Activity: Using Objects</a:t>
            </a:r>
            <a:br>
              <a:rPr lang="en-US" b="1"/>
            </a:br>
            <a:endParaRPr lang="en-US" dirty="0"/>
          </a:p>
        </p:txBody>
      </p:sp>
      <p:sp>
        <p:nvSpPr>
          <p:cNvPr id="2" name="Title 1">
            <a:extLst>
              <a:ext uri="{FF2B5EF4-FFF2-40B4-BE49-F238E27FC236}">
                <a16:creationId xmlns:a16="http://schemas.microsoft.com/office/drawing/2014/main" id="{EDC2AC6A-F869-164C-03C4-44211735E064}"/>
              </a:ext>
            </a:extLst>
          </p:cNvPr>
          <p:cNvSpPr>
            <a:spLocks noGrp="1"/>
          </p:cNvSpPr>
          <p:nvPr>
            <p:ph type="title"/>
          </p:nvPr>
        </p:nvSpPr>
        <p:spPr/>
        <p:txBody>
          <a:bodyPr/>
          <a:lstStyle/>
          <a:p>
            <a:br>
              <a:rPr lang="en-US" b="1" dirty="0"/>
            </a:br>
            <a:endParaRPr lang="en-US" dirty="0"/>
          </a:p>
        </p:txBody>
      </p:sp>
      <p:sp>
        <p:nvSpPr>
          <p:cNvPr id="3" name="Text Placeholder 2">
            <a:extLst>
              <a:ext uri="{FF2B5EF4-FFF2-40B4-BE49-F238E27FC236}">
                <a16:creationId xmlns:a16="http://schemas.microsoft.com/office/drawing/2014/main" id="{3B7F34E3-ACFC-4891-7ABE-F5A41104C76A}"/>
              </a:ext>
            </a:extLst>
          </p:cNvPr>
          <p:cNvSpPr>
            <a:spLocks noGrp="1"/>
          </p:cNvSpPr>
          <p:nvPr>
            <p:ph type="body" idx="1"/>
          </p:nvPr>
        </p:nvSpPr>
        <p:spPr/>
        <p:txBody>
          <a:bodyPr/>
          <a:lstStyle/>
          <a:p>
            <a:r>
              <a:rPr lang="en-US" b="1" dirty="0"/>
              <a:t>Assignment</a:t>
            </a:r>
            <a:endParaRPr lang="en-US" dirty="0"/>
          </a:p>
        </p:txBody>
      </p:sp>
      <p:sp>
        <p:nvSpPr>
          <p:cNvPr id="4" name="Content Placeholder 3">
            <a:extLst>
              <a:ext uri="{FF2B5EF4-FFF2-40B4-BE49-F238E27FC236}">
                <a16:creationId xmlns:a16="http://schemas.microsoft.com/office/drawing/2014/main" id="{D05F445E-8502-6827-7F4C-06C724979F84}"/>
              </a:ext>
            </a:extLst>
          </p:cNvPr>
          <p:cNvSpPr>
            <a:spLocks noGrp="1"/>
          </p:cNvSpPr>
          <p:nvPr>
            <p:ph sz="half" idx="2"/>
          </p:nvPr>
        </p:nvSpPr>
        <p:spPr/>
        <p:txBody>
          <a:bodyPr/>
          <a:lstStyle/>
          <a:p>
            <a:r>
              <a:rPr lang="en-US" dirty="0"/>
              <a:t>As a team, write a Python program named </a:t>
            </a:r>
            <a:r>
              <a:rPr lang="en-US" dirty="0" err="1"/>
              <a:t>gui.py</a:t>
            </a:r>
            <a:r>
              <a:rPr lang="en-US" dirty="0"/>
              <a:t> that gets user input from a GUI, performs a simple calculation, and displays the result in a GUI.</a:t>
            </a:r>
          </a:p>
          <a:p>
            <a:endParaRPr lang="en-US" dirty="0"/>
          </a:p>
        </p:txBody>
      </p:sp>
      <p:sp>
        <p:nvSpPr>
          <p:cNvPr id="5" name="Text Placeholder 4">
            <a:extLst>
              <a:ext uri="{FF2B5EF4-FFF2-40B4-BE49-F238E27FC236}">
                <a16:creationId xmlns:a16="http://schemas.microsoft.com/office/drawing/2014/main" id="{77E64B5F-F4CE-B76E-AFE3-93103878C4C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4DA24E8-6B3E-BF33-7390-5729F1FF8F93}"/>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5683ABD2-263D-E17A-D33A-8A872BDA8C22}"/>
              </a:ext>
            </a:extLst>
          </p:cNvPr>
          <p:cNvPicPr>
            <a:picLocks noChangeAspect="1"/>
          </p:cNvPicPr>
          <p:nvPr/>
        </p:nvPicPr>
        <p:blipFill>
          <a:blip r:embed="rId2"/>
          <a:stretch>
            <a:fillRect/>
          </a:stretch>
        </p:blipFill>
        <p:spPr>
          <a:xfrm>
            <a:off x="7048500" y="0"/>
            <a:ext cx="5143500" cy="6858000"/>
          </a:xfrm>
          <a:prstGeom prst="rect">
            <a:avLst/>
          </a:prstGeom>
        </p:spPr>
      </p:pic>
    </p:spTree>
    <p:extLst>
      <p:ext uri="{BB962C8B-B14F-4D97-AF65-F5344CB8AC3E}">
        <p14:creationId xmlns:p14="http://schemas.microsoft.com/office/powerpoint/2010/main" val="14098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11B72E-755F-E99E-5C4A-ACA7B4FF8DB5}"/>
              </a:ext>
            </a:extLst>
          </p:cNvPr>
          <p:cNvPicPr>
            <a:picLocks noChangeAspect="1"/>
          </p:cNvPicPr>
          <p:nvPr/>
        </p:nvPicPr>
        <p:blipFill>
          <a:blip r:embed="rId2"/>
          <a:stretch>
            <a:fillRect/>
          </a:stretch>
        </p:blipFill>
        <p:spPr>
          <a:xfrm>
            <a:off x="2457450" y="0"/>
            <a:ext cx="7277100" cy="4114800"/>
          </a:xfrm>
          <a:prstGeom prst="rect">
            <a:avLst/>
          </a:prstGeom>
        </p:spPr>
      </p:pic>
    </p:spTree>
    <p:extLst>
      <p:ext uri="{BB962C8B-B14F-4D97-AF65-F5344CB8AC3E}">
        <p14:creationId xmlns:p14="http://schemas.microsoft.com/office/powerpoint/2010/main" val="2490743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5D212-CED7-BDB9-CCA1-59309D0B09AC}"/>
              </a:ext>
            </a:extLst>
          </p:cNvPr>
          <p:cNvPicPr>
            <a:picLocks noChangeAspect="1"/>
          </p:cNvPicPr>
          <p:nvPr/>
        </p:nvPicPr>
        <p:blipFill>
          <a:blip r:embed="rId2"/>
          <a:stretch>
            <a:fillRect/>
          </a:stretch>
        </p:blipFill>
        <p:spPr>
          <a:xfrm>
            <a:off x="0" y="0"/>
            <a:ext cx="5681773" cy="6858000"/>
          </a:xfrm>
          <a:prstGeom prst="rect">
            <a:avLst/>
          </a:prstGeom>
        </p:spPr>
      </p:pic>
      <p:pic>
        <p:nvPicPr>
          <p:cNvPr id="5" name="Picture 4">
            <a:extLst>
              <a:ext uri="{FF2B5EF4-FFF2-40B4-BE49-F238E27FC236}">
                <a16:creationId xmlns:a16="http://schemas.microsoft.com/office/drawing/2014/main" id="{A892E02A-A2AC-5F06-5F9C-13F9DF11DC39}"/>
              </a:ext>
            </a:extLst>
          </p:cNvPr>
          <p:cNvPicPr>
            <a:picLocks noChangeAspect="1"/>
          </p:cNvPicPr>
          <p:nvPr/>
        </p:nvPicPr>
        <p:blipFill>
          <a:blip r:embed="rId3"/>
          <a:stretch>
            <a:fillRect/>
          </a:stretch>
        </p:blipFill>
        <p:spPr>
          <a:xfrm>
            <a:off x="5208872" y="2574534"/>
            <a:ext cx="3644900" cy="1308100"/>
          </a:xfrm>
          <a:prstGeom prst="rect">
            <a:avLst/>
          </a:prstGeom>
        </p:spPr>
      </p:pic>
      <p:cxnSp>
        <p:nvCxnSpPr>
          <p:cNvPr id="6" name="Straight Arrow Connector 5">
            <a:extLst>
              <a:ext uri="{FF2B5EF4-FFF2-40B4-BE49-F238E27FC236}">
                <a16:creationId xmlns:a16="http://schemas.microsoft.com/office/drawing/2014/main" id="{4E6504ED-1E71-5E31-0578-E5B722C78C05}"/>
              </a:ext>
            </a:extLst>
          </p:cNvPr>
          <p:cNvCxnSpPr/>
          <p:nvPr/>
        </p:nvCxnSpPr>
        <p:spPr>
          <a:xfrm>
            <a:off x="3205537" y="3205537"/>
            <a:ext cx="2003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41E52D5-FB5A-AC8B-FC52-6944C50D4846}"/>
              </a:ext>
            </a:extLst>
          </p:cNvPr>
          <p:cNvCxnSpPr>
            <a:cxnSpLocks/>
          </p:cNvCxnSpPr>
          <p:nvPr/>
        </p:nvCxnSpPr>
        <p:spPr>
          <a:xfrm flipV="1">
            <a:off x="3842535" y="3205537"/>
            <a:ext cx="2003461" cy="42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ADDE967-192C-93C0-E27B-D22CC95B57E9}"/>
              </a:ext>
            </a:extLst>
          </p:cNvPr>
          <p:cNvCxnSpPr>
            <a:cxnSpLocks/>
          </p:cNvCxnSpPr>
          <p:nvPr/>
        </p:nvCxnSpPr>
        <p:spPr>
          <a:xfrm flipV="1">
            <a:off x="3493213" y="3205537"/>
            <a:ext cx="3534311" cy="821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2E850DD-B79A-F4C5-5615-818F12154DB9}"/>
              </a:ext>
            </a:extLst>
          </p:cNvPr>
          <p:cNvCxnSpPr>
            <a:cxnSpLocks/>
          </p:cNvCxnSpPr>
          <p:nvPr/>
        </p:nvCxnSpPr>
        <p:spPr>
          <a:xfrm flipV="1">
            <a:off x="3575407" y="3298004"/>
            <a:ext cx="4058292" cy="996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CF48CF3-4CCC-BD59-242B-C91A4200D879}"/>
              </a:ext>
            </a:extLst>
          </p:cNvPr>
          <p:cNvSpPr/>
          <p:nvPr/>
        </p:nvSpPr>
        <p:spPr>
          <a:xfrm>
            <a:off x="7602876"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E1E106-5FC4-5268-89CE-88773B85D4F1}"/>
              </a:ext>
            </a:extLst>
          </p:cNvPr>
          <p:cNvSpPr/>
          <p:nvPr/>
        </p:nvSpPr>
        <p:spPr>
          <a:xfrm>
            <a:off x="8192364"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36C2B54-8759-C91D-4552-1CC4A79EB448}"/>
              </a:ext>
            </a:extLst>
          </p:cNvPr>
          <p:cNvCxnSpPr>
            <a:cxnSpLocks/>
          </p:cNvCxnSpPr>
          <p:nvPr/>
        </p:nvCxnSpPr>
        <p:spPr>
          <a:xfrm flipV="1">
            <a:off x="3493213" y="3339101"/>
            <a:ext cx="4699151" cy="119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616484-4E04-86FE-2B2D-AA3206A76DBE}"/>
              </a:ext>
            </a:extLst>
          </p:cNvPr>
          <p:cNvCxnSpPr>
            <a:cxnSpLocks/>
          </p:cNvCxnSpPr>
          <p:nvPr/>
        </p:nvCxnSpPr>
        <p:spPr>
          <a:xfrm flipV="1">
            <a:off x="3493213" y="3750068"/>
            <a:ext cx="2424702" cy="119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EF96EF18-6722-25C8-CF28-88AA7F9B50B5}"/>
              </a:ext>
            </a:extLst>
          </p:cNvPr>
          <p:cNvPicPr>
            <a:picLocks noChangeAspect="1"/>
          </p:cNvPicPr>
          <p:nvPr/>
        </p:nvPicPr>
        <p:blipFill>
          <a:blip r:embed="rId3"/>
          <a:stretch>
            <a:fillRect/>
          </a:stretch>
        </p:blipFill>
        <p:spPr>
          <a:xfrm>
            <a:off x="6406870" y="4946152"/>
            <a:ext cx="3644900" cy="1308100"/>
          </a:xfrm>
          <a:prstGeom prst="rect">
            <a:avLst/>
          </a:prstGeom>
        </p:spPr>
      </p:pic>
      <p:cxnSp>
        <p:nvCxnSpPr>
          <p:cNvPr id="27" name="Straight Connector 26">
            <a:extLst>
              <a:ext uri="{FF2B5EF4-FFF2-40B4-BE49-F238E27FC236}">
                <a16:creationId xmlns:a16="http://schemas.microsoft.com/office/drawing/2014/main" id="{9A126FD7-221F-E739-1740-AD1D8D2C59A6}"/>
              </a:ext>
            </a:extLst>
          </p:cNvPr>
          <p:cNvCxnSpPr/>
          <p:nvPr/>
        </p:nvCxnSpPr>
        <p:spPr>
          <a:xfrm>
            <a:off x="6999309" y="4664466"/>
            <a:ext cx="0" cy="179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2224F8-DCBC-A25D-04D5-D6023AF66A48}"/>
              </a:ext>
            </a:extLst>
          </p:cNvPr>
          <p:cNvCxnSpPr/>
          <p:nvPr/>
        </p:nvCxnSpPr>
        <p:spPr>
          <a:xfrm>
            <a:off x="7901723" y="4664466"/>
            <a:ext cx="0" cy="179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60FDCE8-47A9-2D36-70A7-7C0F538BC3F5}"/>
              </a:ext>
            </a:extLst>
          </p:cNvPr>
          <p:cNvCxnSpPr/>
          <p:nvPr/>
        </p:nvCxnSpPr>
        <p:spPr>
          <a:xfrm>
            <a:off x="8814411" y="4703851"/>
            <a:ext cx="0" cy="179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F0A09D-0052-4040-5D6E-4F40928DA034}"/>
              </a:ext>
            </a:extLst>
          </p:cNvPr>
          <p:cNvCxnSpPr/>
          <p:nvPr/>
        </p:nvCxnSpPr>
        <p:spPr>
          <a:xfrm>
            <a:off x="9470244" y="4681591"/>
            <a:ext cx="0" cy="179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92C56C4-625F-7E16-B6F3-D33696743A6B}"/>
              </a:ext>
            </a:extLst>
          </p:cNvPr>
          <p:cNvCxnSpPr>
            <a:cxnSpLocks/>
          </p:cNvCxnSpPr>
          <p:nvPr/>
        </p:nvCxnSpPr>
        <p:spPr>
          <a:xfrm>
            <a:off x="6170853" y="5753528"/>
            <a:ext cx="4284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6F999C-72B4-A35F-D7B5-05ACA5A39B45}"/>
              </a:ext>
            </a:extLst>
          </p:cNvPr>
          <p:cNvCxnSpPr>
            <a:cxnSpLocks/>
          </p:cNvCxnSpPr>
          <p:nvPr/>
        </p:nvCxnSpPr>
        <p:spPr>
          <a:xfrm>
            <a:off x="6170853" y="5289479"/>
            <a:ext cx="4284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A47D8D-3B88-E518-72CA-E7B5B5FD9F11}"/>
              </a:ext>
            </a:extLst>
          </p:cNvPr>
          <p:cNvCxnSpPr>
            <a:cxnSpLocks/>
          </p:cNvCxnSpPr>
          <p:nvPr/>
        </p:nvCxnSpPr>
        <p:spPr>
          <a:xfrm>
            <a:off x="6170853" y="6254252"/>
            <a:ext cx="428416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840F490-5CF4-3242-A153-C8B0EE11E107}"/>
              </a:ext>
            </a:extLst>
          </p:cNvPr>
          <p:cNvSpPr txBox="1"/>
          <p:nvPr/>
        </p:nvSpPr>
        <p:spPr>
          <a:xfrm>
            <a:off x="6331868" y="4530903"/>
            <a:ext cx="3995004" cy="369332"/>
          </a:xfrm>
          <a:prstGeom prst="rect">
            <a:avLst/>
          </a:prstGeom>
          <a:noFill/>
        </p:spPr>
        <p:txBody>
          <a:bodyPr wrap="none" rtlCol="0">
            <a:spAutoFit/>
          </a:bodyPr>
          <a:lstStyle/>
          <a:p>
            <a:r>
              <a:rPr lang="en-US" dirty="0"/>
              <a:t>   0	1	2	3	4</a:t>
            </a:r>
          </a:p>
        </p:txBody>
      </p:sp>
      <p:sp>
        <p:nvSpPr>
          <p:cNvPr id="37" name="TextBox 36">
            <a:extLst>
              <a:ext uri="{FF2B5EF4-FFF2-40B4-BE49-F238E27FC236}">
                <a16:creationId xmlns:a16="http://schemas.microsoft.com/office/drawing/2014/main" id="{D9CBB024-C09A-4140-C2C2-168BCDEA84E2}"/>
              </a:ext>
            </a:extLst>
          </p:cNvPr>
          <p:cNvSpPr txBox="1"/>
          <p:nvPr/>
        </p:nvSpPr>
        <p:spPr>
          <a:xfrm>
            <a:off x="5940916" y="5299750"/>
            <a:ext cx="301686" cy="2031325"/>
          </a:xfrm>
          <a:prstGeom prst="rect">
            <a:avLst/>
          </a:prstGeom>
          <a:noFill/>
        </p:spPr>
        <p:txBody>
          <a:bodyPr wrap="none" rtlCol="0">
            <a:spAutoFit/>
          </a:bodyPr>
          <a:lstStyle/>
          <a:p>
            <a:r>
              <a:rPr lang="en-US" dirty="0"/>
              <a:t>0</a:t>
            </a:r>
          </a:p>
          <a:p>
            <a:endParaRPr lang="en-US" dirty="0"/>
          </a:p>
          <a:p>
            <a:r>
              <a:rPr lang="en-US" dirty="0"/>
              <a:t>1</a:t>
            </a:r>
          </a:p>
          <a:p>
            <a:endParaRPr lang="en-US" dirty="0"/>
          </a:p>
          <a:p>
            <a:r>
              <a:rPr lang="en-US" dirty="0"/>
              <a:t>2</a:t>
            </a:r>
          </a:p>
          <a:p>
            <a:endParaRPr lang="en-US" dirty="0"/>
          </a:p>
          <a:p>
            <a:r>
              <a:rPr lang="en-US" dirty="0"/>
              <a:t>3</a:t>
            </a:r>
          </a:p>
        </p:txBody>
      </p:sp>
      <p:sp>
        <p:nvSpPr>
          <p:cNvPr id="38" name="TextBox 37">
            <a:extLst>
              <a:ext uri="{FF2B5EF4-FFF2-40B4-BE49-F238E27FC236}">
                <a16:creationId xmlns:a16="http://schemas.microsoft.com/office/drawing/2014/main" id="{7F966B4C-C3B2-FE23-90BD-801A3E994793}"/>
              </a:ext>
            </a:extLst>
          </p:cNvPr>
          <p:cNvSpPr txBox="1"/>
          <p:nvPr/>
        </p:nvSpPr>
        <p:spPr>
          <a:xfrm>
            <a:off x="5739319" y="4604090"/>
            <a:ext cx="585417" cy="369332"/>
          </a:xfrm>
          <a:prstGeom prst="rect">
            <a:avLst/>
          </a:prstGeom>
          <a:noFill/>
        </p:spPr>
        <p:txBody>
          <a:bodyPr wrap="none" rtlCol="0">
            <a:spAutoFit/>
          </a:bodyPr>
          <a:lstStyle/>
          <a:p>
            <a:r>
              <a:rPr lang="en-US" dirty="0"/>
              <a:t>Grid</a:t>
            </a:r>
          </a:p>
        </p:txBody>
      </p:sp>
      <p:sp>
        <p:nvSpPr>
          <p:cNvPr id="39" name="Rectangle 38">
            <a:extLst>
              <a:ext uri="{FF2B5EF4-FFF2-40B4-BE49-F238E27FC236}">
                <a16:creationId xmlns:a16="http://schemas.microsoft.com/office/drawing/2014/main" id="{64FC53BD-8301-0AA3-E523-3048C03F854A}"/>
              </a:ext>
            </a:extLst>
          </p:cNvPr>
          <p:cNvSpPr/>
          <p:nvPr/>
        </p:nvSpPr>
        <p:spPr>
          <a:xfrm>
            <a:off x="8865345" y="5425214"/>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FAD936B-F4BF-1A58-DE0A-1C17C32B7C77}"/>
              </a:ext>
            </a:extLst>
          </p:cNvPr>
          <p:cNvSpPr/>
          <p:nvPr/>
        </p:nvSpPr>
        <p:spPr>
          <a:xfrm>
            <a:off x="9454833" y="5425214"/>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53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28633CC-5E09-89E5-7F18-A6D6C6C89556}"/>
              </a:ext>
            </a:extLst>
          </p:cNvPr>
          <p:cNvPicPr>
            <a:picLocks noChangeAspect="1"/>
          </p:cNvPicPr>
          <p:nvPr/>
        </p:nvPicPr>
        <p:blipFill>
          <a:blip r:embed="rId3"/>
          <a:stretch>
            <a:fillRect/>
          </a:stretch>
        </p:blipFill>
        <p:spPr>
          <a:xfrm>
            <a:off x="8267668" y="0"/>
            <a:ext cx="3931211" cy="2871627"/>
          </a:xfrm>
          <a:prstGeom prst="rect">
            <a:avLst/>
          </a:prstGeom>
        </p:spPr>
      </p:pic>
      <p:pic>
        <p:nvPicPr>
          <p:cNvPr id="31" name="Picture 30">
            <a:extLst>
              <a:ext uri="{FF2B5EF4-FFF2-40B4-BE49-F238E27FC236}">
                <a16:creationId xmlns:a16="http://schemas.microsoft.com/office/drawing/2014/main" id="{9BAE2B46-8340-EA63-BAA0-ECFF9ACCE95E}"/>
              </a:ext>
            </a:extLst>
          </p:cNvPr>
          <p:cNvPicPr>
            <a:picLocks noChangeAspect="1"/>
          </p:cNvPicPr>
          <p:nvPr/>
        </p:nvPicPr>
        <p:blipFill>
          <a:blip r:embed="rId4"/>
          <a:stretch>
            <a:fillRect/>
          </a:stretch>
        </p:blipFill>
        <p:spPr>
          <a:xfrm>
            <a:off x="0" y="3138754"/>
            <a:ext cx="5215723" cy="3159303"/>
          </a:xfrm>
          <a:prstGeom prst="rect">
            <a:avLst/>
          </a:prstGeom>
        </p:spPr>
      </p:pic>
      <p:pic>
        <p:nvPicPr>
          <p:cNvPr id="5" name="Picture 4">
            <a:extLst>
              <a:ext uri="{FF2B5EF4-FFF2-40B4-BE49-F238E27FC236}">
                <a16:creationId xmlns:a16="http://schemas.microsoft.com/office/drawing/2014/main" id="{A892E02A-A2AC-5F06-5F9C-13F9DF11DC39}"/>
              </a:ext>
            </a:extLst>
          </p:cNvPr>
          <p:cNvPicPr>
            <a:picLocks noChangeAspect="1"/>
          </p:cNvPicPr>
          <p:nvPr/>
        </p:nvPicPr>
        <p:blipFill>
          <a:blip r:embed="rId5"/>
          <a:stretch>
            <a:fillRect/>
          </a:stretch>
        </p:blipFill>
        <p:spPr>
          <a:xfrm>
            <a:off x="5208872" y="2574534"/>
            <a:ext cx="3644900" cy="1308100"/>
          </a:xfrm>
          <a:prstGeom prst="rect">
            <a:avLst/>
          </a:prstGeom>
        </p:spPr>
      </p:pic>
      <p:cxnSp>
        <p:nvCxnSpPr>
          <p:cNvPr id="9" name="Straight Arrow Connector 8">
            <a:extLst>
              <a:ext uri="{FF2B5EF4-FFF2-40B4-BE49-F238E27FC236}">
                <a16:creationId xmlns:a16="http://schemas.microsoft.com/office/drawing/2014/main" id="{6BCA05B4-1543-11F3-28BE-C5C649B367CD}"/>
              </a:ext>
            </a:extLst>
          </p:cNvPr>
          <p:cNvCxnSpPr>
            <a:cxnSpLocks/>
          </p:cNvCxnSpPr>
          <p:nvPr/>
        </p:nvCxnSpPr>
        <p:spPr>
          <a:xfrm>
            <a:off x="3041151" y="4538893"/>
            <a:ext cx="5423478" cy="1224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6E21EA-5F77-E294-2B78-9DC695B57AAA}"/>
              </a:ext>
            </a:extLst>
          </p:cNvPr>
          <p:cNvCxnSpPr>
            <a:cxnSpLocks/>
          </p:cNvCxnSpPr>
          <p:nvPr/>
        </p:nvCxnSpPr>
        <p:spPr>
          <a:xfrm flipV="1">
            <a:off x="3041151" y="184935"/>
            <a:ext cx="5415955" cy="3444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A102632-3D4E-5A4E-751B-76DEA4537554}"/>
              </a:ext>
            </a:extLst>
          </p:cNvPr>
          <p:cNvCxnSpPr>
            <a:cxnSpLocks/>
          </p:cNvCxnSpPr>
          <p:nvPr/>
        </p:nvCxnSpPr>
        <p:spPr>
          <a:xfrm flipV="1">
            <a:off x="3524036" y="3228584"/>
            <a:ext cx="2321409" cy="49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633AC2-CA12-0B28-C94A-0EEA34787F7A}"/>
              </a:ext>
            </a:extLst>
          </p:cNvPr>
          <p:cNvCxnSpPr>
            <a:cxnSpLocks/>
          </p:cNvCxnSpPr>
          <p:nvPr/>
        </p:nvCxnSpPr>
        <p:spPr>
          <a:xfrm flipH="1">
            <a:off x="7766137" y="1965399"/>
            <a:ext cx="1192928" cy="112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96A58C-7722-ACD8-ABC4-413C1C4319EB}"/>
              </a:ext>
            </a:extLst>
          </p:cNvPr>
          <p:cNvCxnSpPr>
            <a:cxnSpLocks/>
          </p:cNvCxnSpPr>
          <p:nvPr/>
        </p:nvCxnSpPr>
        <p:spPr>
          <a:xfrm flipV="1">
            <a:off x="3041151" y="3719245"/>
            <a:ext cx="2495353" cy="79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0E629E1-53D9-E453-8F06-A4C1BB6E4C1D}"/>
              </a:ext>
            </a:extLst>
          </p:cNvPr>
          <p:cNvPicPr>
            <a:picLocks noChangeAspect="1"/>
          </p:cNvPicPr>
          <p:nvPr/>
        </p:nvPicPr>
        <p:blipFill>
          <a:blip r:embed="rId6"/>
          <a:stretch>
            <a:fillRect/>
          </a:stretch>
        </p:blipFill>
        <p:spPr>
          <a:xfrm>
            <a:off x="8457106" y="5549900"/>
            <a:ext cx="3741774" cy="1308100"/>
          </a:xfrm>
          <a:prstGeom prst="rect">
            <a:avLst/>
          </a:prstGeom>
        </p:spPr>
      </p:pic>
      <p:cxnSp>
        <p:nvCxnSpPr>
          <p:cNvPr id="37" name="Straight Arrow Connector 36">
            <a:extLst>
              <a:ext uri="{FF2B5EF4-FFF2-40B4-BE49-F238E27FC236}">
                <a16:creationId xmlns:a16="http://schemas.microsoft.com/office/drawing/2014/main" id="{7EEFED9C-0F7B-26FF-41EC-861D7B214150}"/>
              </a:ext>
            </a:extLst>
          </p:cNvPr>
          <p:cNvCxnSpPr>
            <a:cxnSpLocks/>
          </p:cNvCxnSpPr>
          <p:nvPr/>
        </p:nvCxnSpPr>
        <p:spPr>
          <a:xfrm flipH="1">
            <a:off x="8457106" y="2117799"/>
            <a:ext cx="654359" cy="97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DD2E8BF-CCE7-AB69-0FE9-A4C3ACFC0DDD}"/>
              </a:ext>
            </a:extLst>
          </p:cNvPr>
          <p:cNvSpPr/>
          <p:nvPr/>
        </p:nvSpPr>
        <p:spPr>
          <a:xfrm>
            <a:off x="7602876"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68AFF1C-6F87-B0BB-BFBF-53B17A8741A8}"/>
              </a:ext>
            </a:extLst>
          </p:cNvPr>
          <p:cNvSpPr/>
          <p:nvPr/>
        </p:nvSpPr>
        <p:spPr>
          <a:xfrm>
            <a:off x="8192364" y="3092521"/>
            <a:ext cx="544531"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1F800A14-61E2-9887-CDD8-C2443854F74A}"/>
              </a:ext>
            </a:extLst>
          </p:cNvPr>
          <p:cNvCxnSpPr>
            <a:cxnSpLocks/>
          </p:cNvCxnSpPr>
          <p:nvPr/>
        </p:nvCxnSpPr>
        <p:spPr>
          <a:xfrm flipV="1">
            <a:off x="1628384" y="3182349"/>
            <a:ext cx="4809994" cy="171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4">
            <a:extLst>
              <a:ext uri="{FF2B5EF4-FFF2-40B4-BE49-F238E27FC236}">
                <a16:creationId xmlns:a16="http://schemas.microsoft.com/office/drawing/2014/main" id="{44561D4B-B6BB-7F90-2399-F181875AF623}"/>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12 Team Activity: Using Objects</a:t>
            </a:r>
            <a:br>
              <a:rPr lang="en-US" b="1"/>
            </a:br>
            <a:endParaRPr lang="en-US" dirty="0"/>
          </a:p>
        </p:txBody>
      </p:sp>
    </p:spTree>
    <p:extLst>
      <p:ext uri="{BB962C8B-B14F-4D97-AF65-F5344CB8AC3E}">
        <p14:creationId xmlns:p14="http://schemas.microsoft.com/office/powerpoint/2010/main" val="104797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66F413-9640-1636-4A2E-602D40C839A8}"/>
              </a:ext>
            </a:extLst>
          </p:cNvPr>
          <p:cNvSpPr>
            <a:spLocks noGrp="1"/>
          </p:cNvSpPr>
          <p:nvPr>
            <p:ph type="body" idx="1"/>
          </p:nvPr>
        </p:nvSpPr>
        <p:spPr/>
        <p:txBody>
          <a:bodyPr/>
          <a:lstStyle/>
          <a:p>
            <a:r>
              <a:rPr lang="en-US" b="1" dirty="0"/>
              <a:t>Core Requirements</a:t>
            </a:r>
          </a:p>
          <a:p>
            <a:endParaRPr lang="en-US" dirty="0"/>
          </a:p>
        </p:txBody>
      </p:sp>
      <p:sp>
        <p:nvSpPr>
          <p:cNvPr id="4" name="Content Placeholder 3">
            <a:extLst>
              <a:ext uri="{FF2B5EF4-FFF2-40B4-BE49-F238E27FC236}">
                <a16:creationId xmlns:a16="http://schemas.microsoft.com/office/drawing/2014/main" id="{7BFC3951-CE51-B3C5-EC4A-64F26C86014C}"/>
              </a:ext>
            </a:extLst>
          </p:cNvPr>
          <p:cNvSpPr>
            <a:spLocks noGrp="1"/>
          </p:cNvSpPr>
          <p:nvPr>
            <p:ph sz="half" idx="2"/>
          </p:nvPr>
        </p:nvSpPr>
        <p:spPr/>
        <p:txBody>
          <a:bodyPr>
            <a:normAutofit fontScale="77500" lnSpcReduction="20000"/>
          </a:bodyPr>
          <a:lstStyle/>
          <a:p>
            <a:pPr>
              <a:buFont typeface="+mj-lt"/>
              <a:buAutoNum type="arabicPeriod"/>
            </a:pPr>
            <a:r>
              <a:rPr lang="en-US" dirty="0"/>
              <a:t>Your program must include a GUI that opens when you run your program.</a:t>
            </a:r>
          </a:p>
          <a:p>
            <a:pPr>
              <a:buFont typeface="+mj-lt"/>
              <a:buAutoNum type="arabicPeriod"/>
            </a:pPr>
            <a:r>
              <a:rPr lang="en-US" dirty="0"/>
              <a:t>The GUI must allow a user to enter input.</a:t>
            </a:r>
          </a:p>
          <a:p>
            <a:pPr>
              <a:buFont typeface="+mj-lt"/>
              <a:buAutoNum type="arabicPeriod"/>
            </a:pPr>
            <a:r>
              <a:rPr lang="en-US" dirty="0"/>
              <a:t>When the user enters valid input, your program must compute correct results and display those results in the GUI.</a:t>
            </a:r>
          </a:p>
          <a:p>
            <a:endParaRPr lang="en-US" dirty="0"/>
          </a:p>
        </p:txBody>
      </p:sp>
      <p:sp>
        <p:nvSpPr>
          <p:cNvPr id="5" name="Text Placeholder 4">
            <a:extLst>
              <a:ext uri="{FF2B5EF4-FFF2-40B4-BE49-F238E27FC236}">
                <a16:creationId xmlns:a16="http://schemas.microsoft.com/office/drawing/2014/main" id="{46743CD6-00E9-DB15-6878-0E3FC562359E}"/>
              </a:ext>
            </a:extLst>
          </p:cNvPr>
          <p:cNvSpPr>
            <a:spLocks noGrp="1"/>
          </p:cNvSpPr>
          <p:nvPr>
            <p:ph type="body" sz="quarter" idx="3"/>
          </p:nvPr>
        </p:nvSpPr>
        <p:spPr/>
        <p:txBody>
          <a:bodyPr/>
          <a:lstStyle/>
          <a:p>
            <a:r>
              <a:rPr lang="en-US" b="1" dirty="0"/>
              <a:t>Stretch Challenges</a:t>
            </a:r>
          </a:p>
          <a:p>
            <a:endParaRPr lang="en-US" dirty="0"/>
          </a:p>
        </p:txBody>
      </p:sp>
      <p:sp>
        <p:nvSpPr>
          <p:cNvPr id="6" name="Content Placeholder 5">
            <a:extLst>
              <a:ext uri="{FF2B5EF4-FFF2-40B4-BE49-F238E27FC236}">
                <a16:creationId xmlns:a16="http://schemas.microsoft.com/office/drawing/2014/main" id="{85AC2FDF-1EAC-3555-B6BE-DE83D0C6CB9F}"/>
              </a:ext>
            </a:extLst>
          </p:cNvPr>
          <p:cNvSpPr>
            <a:spLocks noGrp="1"/>
          </p:cNvSpPr>
          <p:nvPr>
            <p:ph sz="quarter" idx="4"/>
          </p:nvPr>
        </p:nvSpPr>
        <p:spPr/>
        <p:txBody>
          <a:bodyPr>
            <a:normAutofit fontScale="77500" lnSpcReduction="20000"/>
          </a:bodyPr>
          <a:lstStyle/>
          <a:p>
            <a:r>
              <a:rPr lang="en-US" dirty="0"/>
              <a:t>If your team finishes the core requirements in less than an hour, complete one or more of these stretch challenges. Note that the stretch challenges are optional.</a:t>
            </a:r>
          </a:p>
          <a:p>
            <a:pPr>
              <a:buFont typeface="+mj-lt"/>
              <a:buAutoNum type="arabicPeriod"/>
            </a:pPr>
            <a:r>
              <a:rPr lang="en-US" dirty="0"/>
              <a:t>Add a "Clear" button to your GUI that clears all inputs and outputs when the user clicks it.</a:t>
            </a:r>
          </a:p>
          <a:p>
            <a:pPr>
              <a:buFont typeface="+mj-lt"/>
              <a:buAutoNum type="arabicPeriod"/>
            </a:pPr>
            <a:r>
              <a:rPr lang="en-US" dirty="0"/>
              <a:t>Add a label that acts as a status bar at the bottom of your GUI. Your program should display an error message in the status bar when the user enters invalid input. Your program should clear the status bar when the user enters valid input.</a:t>
            </a:r>
          </a:p>
          <a:p>
            <a:endParaRPr lang="en-US" dirty="0"/>
          </a:p>
        </p:txBody>
      </p:sp>
      <p:pic>
        <p:nvPicPr>
          <p:cNvPr id="8" name="Picture 7">
            <a:extLst>
              <a:ext uri="{FF2B5EF4-FFF2-40B4-BE49-F238E27FC236}">
                <a16:creationId xmlns:a16="http://schemas.microsoft.com/office/drawing/2014/main" id="{7AC3B050-6867-5C9C-F4E4-FAAEF84209AD}"/>
              </a:ext>
            </a:extLst>
          </p:cNvPr>
          <p:cNvPicPr>
            <a:picLocks noChangeAspect="1"/>
          </p:cNvPicPr>
          <p:nvPr/>
        </p:nvPicPr>
        <p:blipFill>
          <a:blip r:embed="rId2"/>
          <a:stretch>
            <a:fillRect/>
          </a:stretch>
        </p:blipFill>
        <p:spPr>
          <a:xfrm>
            <a:off x="484812" y="4567473"/>
            <a:ext cx="5381732" cy="1925402"/>
          </a:xfrm>
          <a:prstGeom prst="rect">
            <a:avLst/>
          </a:prstGeom>
        </p:spPr>
      </p:pic>
      <p:sp>
        <p:nvSpPr>
          <p:cNvPr id="7" name="Title 4">
            <a:extLst>
              <a:ext uri="{FF2B5EF4-FFF2-40B4-BE49-F238E27FC236}">
                <a16:creationId xmlns:a16="http://schemas.microsoft.com/office/drawing/2014/main" id="{785D0BD0-6478-CFFA-08FF-C82AC4EC063E}"/>
              </a:ext>
            </a:extLst>
          </p:cNvPr>
          <p:cNvSpPr>
            <a:spLocks noGrp="1"/>
          </p:cNvSpPr>
          <p:nvPr>
            <p:ph type="title"/>
          </p:nvPr>
        </p:nvSpPr>
        <p:spPr/>
        <p:txBody>
          <a:bodyPr/>
          <a:lstStyle/>
          <a:p>
            <a:r>
              <a:rPr lang="en-US" b="1" dirty="0"/>
              <a:t>12 Team Activity: Using Objects</a:t>
            </a:r>
            <a:br>
              <a:rPr lang="en-US" b="1" dirty="0"/>
            </a:br>
            <a:endParaRPr lang="en-US" dirty="0"/>
          </a:p>
        </p:txBody>
      </p:sp>
    </p:spTree>
    <p:extLst>
      <p:ext uri="{BB962C8B-B14F-4D97-AF65-F5344CB8AC3E}">
        <p14:creationId xmlns:p14="http://schemas.microsoft.com/office/powerpoint/2010/main" val="165862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8CF8D6-CB3A-61B7-4EB3-3A2B813DCACA}"/>
              </a:ext>
            </a:extLst>
          </p:cNvPr>
          <p:cNvPicPr>
            <a:picLocks noChangeAspect="1"/>
          </p:cNvPicPr>
          <p:nvPr/>
        </p:nvPicPr>
        <p:blipFill>
          <a:blip r:embed="rId2"/>
          <a:stretch>
            <a:fillRect/>
          </a:stretch>
        </p:blipFill>
        <p:spPr>
          <a:xfrm>
            <a:off x="235949" y="365125"/>
            <a:ext cx="5381732" cy="1925402"/>
          </a:xfrm>
          <a:prstGeom prst="rect">
            <a:avLst/>
          </a:prstGeom>
        </p:spPr>
      </p:pic>
      <p:graphicFrame>
        <p:nvGraphicFramePr>
          <p:cNvPr id="11" name="Table 11">
            <a:extLst>
              <a:ext uri="{FF2B5EF4-FFF2-40B4-BE49-F238E27FC236}">
                <a16:creationId xmlns:a16="http://schemas.microsoft.com/office/drawing/2014/main" id="{E634AB11-D45E-17BB-0250-CC6DF0D02542}"/>
              </a:ext>
            </a:extLst>
          </p:cNvPr>
          <p:cNvGraphicFramePr>
            <a:graphicFrameLocks noGrp="1"/>
          </p:cNvGraphicFramePr>
          <p:nvPr>
            <p:extLst>
              <p:ext uri="{D42A27DB-BD31-4B8C-83A1-F6EECF244321}">
                <p14:modId xmlns:p14="http://schemas.microsoft.com/office/powerpoint/2010/main" val="1840650780"/>
              </p:ext>
            </p:extLst>
          </p:nvPr>
        </p:nvGraphicFramePr>
        <p:xfrm>
          <a:off x="5461348" y="365125"/>
          <a:ext cx="4011425" cy="1483360"/>
        </p:xfrm>
        <a:graphic>
          <a:graphicData uri="http://schemas.openxmlformats.org/drawingml/2006/table">
            <a:tbl>
              <a:tblPr firstRow="1" bandRow="1">
                <a:tableStyleId>{5C22544A-7EE6-4342-B048-85BDC9FD1C3A}</a:tableStyleId>
              </a:tblPr>
              <a:tblGrid>
                <a:gridCol w="2014004">
                  <a:extLst>
                    <a:ext uri="{9D8B030D-6E8A-4147-A177-3AD203B41FA5}">
                      <a16:colId xmlns:a16="http://schemas.microsoft.com/office/drawing/2014/main" val="2348311292"/>
                    </a:ext>
                  </a:extLst>
                </a:gridCol>
                <a:gridCol w="1997421">
                  <a:extLst>
                    <a:ext uri="{9D8B030D-6E8A-4147-A177-3AD203B41FA5}">
                      <a16:colId xmlns:a16="http://schemas.microsoft.com/office/drawing/2014/main" val="2705716983"/>
                    </a:ext>
                  </a:extLst>
                </a:gridCol>
              </a:tblGrid>
              <a:tr h="370840">
                <a:tc>
                  <a:txBody>
                    <a:bodyPr/>
                    <a:lstStyle/>
                    <a:p>
                      <a:r>
                        <a:rPr lang="en-US" dirty="0"/>
                        <a:t>Area of Circle Title</a:t>
                      </a:r>
                    </a:p>
                  </a:txBody>
                  <a:tcPr/>
                </a:tc>
                <a:tc>
                  <a:txBody>
                    <a:bodyPr/>
                    <a:lstStyle/>
                    <a:p>
                      <a:endParaRPr lang="en-US" dirty="0"/>
                    </a:p>
                  </a:txBody>
                  <a:tcPr/>
                </a:tc>
                <a:extLst>
                  <a:ext uri="{0D108BD9-81ED-4DB2-BD59-A6C34878D82A}">
                    <a16:rowId xmlns:a16="http://schemas.microsoft.com/office/drawing/2014/main" val="3710759467"/>
                  </a:ext>
                </a:extLst>
              </a:tr>
              <a:tr h="370840">
                <a:tc>
                  <a:txBody>
                    <a:bodyPr/>
                    <a:lstStyle/>
                    <a:p>
                      <a:r>
                        <a:rPr lang="en-US" dirty="0"/>
                        <a:t>Radius Label: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[Radius </a:t>
                      </a:r>
                      <a:r>
                        <a:rPr lang="en-US" dirty="0" err="1"/>
                        <a:t>FloatEntry</a:t>
                      </a:r>
                      <a:r>
                        <a:rPr lang="en-US" dirty="0"/>
                        <a:t>]</a:t>
                      </a:r>
                    </a:p>
                  </a:txBody>
                  <a:tcPr/>
                </a:tc>
                <a:extLst>
                  <a:ext uri="{0D108BD9-81ED-4DB2-BD59-A6C34878D82A}">
                    <a16:rowId xmlns:a16="http://schemas.microsoft.com/office/drawing/2014/main" val="3898098312"/>
                  </a:ext>
                </a:extLst>
              </a:tr>
              <a:tr h="370840">
                <a:tc>
                  <a:txBody>
                    <a:bodyPr/>
                    <a:lstStyle/>
                    <a:p>
                      <a:r>
                        <a:rPr lang="en-US" dirty="0"/>
                        <a:t>Calculate Button</a:t>
                      </a:r>
                    </a:p>
                  </a:txBody>
                  <a:tcPr/>
                </a:tc>
                <a:tc>
                  <a:txBody>
                    <a:bodyPr/>
                    <a:lstStyle/>
                    <a:p>
                      <a:endParaRPr lang="en-US" dirty="0"/>
                    </a:p>
                  </a:txBody>
                  <a:tcPr/>
                </a:tc>
                <a:extLst>
                  <a:ext uri="{0D108BD9-81ED-4DB2-BD59-A6C34878D82A}">
                    <a16:rowId xmlns:a16="http://schemas.microsoft.com/office/drawing/2014/main" val="35696552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Area Label: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Area Value Label</a:t>
                      </a:r>
                    </a:p>
                  </a:txBody>
                  <a:tcPr/>
                </a:tc>
                <a:extLst>
                  <a:ext uri="{0D108BD9-81ED-4DB2-BD59-A6C34878D82A}">
                    <a16:rowId xmlns:a16="http://schemas.microsoft.com/office/drawing/2014/main" val="2101573586"/>
                  </a:ext>
                </a:extLst>
              </a:tr>
            </a:tbl>
          </a:graphicData>
        </a:graphic>
      </p:graphicFrame>
      <p:graphicFrame>
        <p:nvGraphicFramePr>
          <p:cNvPr id="12" name="Table 11">
            <a:extLst>
              <a:ext uri="{FF2B5EF4-FFF2-40B4-BE49-F238E27FC236}">
                <a16:creationId xmlns:a16="http://schemas.microsoft.com/office/drawing/2014/main" id="{A73DA4AB-656D-7D86-2362-0FD85B9F93AC}"/>
              </a:ext>
            </a:extLst>
          </p:cNvPr>
          <p:cNvGraphicFramePr>
            <a:graphicFrameLocks noGrp="1"/>
          </p:cNvGraphicFramePr>
          <p:nvPr>
            <p:extLst>
              <p:ext uri="{D42A27DB-BD31-4B8C-83A1-F6EECF244321}">
                <p14:modId xmlns:p14="http://schemas.microsoft.com/office/powerpoint/2010/main" val="1397772257"/>
              </p:ext>
            </p:extLst>
          </p:nvPr>
        </p:nvGraphicFramePr>
        <p:xfrm>
          <a:off x="3187979" y="2396943"/>
          <a:ext cx="6338371" cy="1483360"/>
        </p:xfrm>
        <a:graphic>
          <a:graphicData uri="http://schemas.openxmlformats.org/drawingml/2006/table">
            <a:tbl>
              <a:tblPr firstRow="1" bandRow="1">
                <a:tableStyleId>{5C22544A-7EE6-4342-B048-85BDC9FD1C3A}</a:tableStyleId>
              </a:tblPr>
              <a:tblGrid>
                <a:gridCol w="3113062">
                  <a:extLst>
                    <a:ext uri="{9D8B030D-6E8A-4147-A177-3AD203B41FA5}">
                      <a16:colId xmlns:a16="http://schemas.microsoft.com/office/drawing/2014/main" val="2348311292"/>
                    </a:ext>
                  </a:extLst>
                </a:gridCol>
                <a:gridCol w="3225309">
                  <a:extLst>
                    <a:ext uri="{9D8B030D-6E8A-4147-A177-3AD203B41FA5}">
                      <a16:colId xmlns:a16="http://schemas.microsoft.com/office/drawing/2014/main" val="2705716983"/>
                    </a:ext>
                  </a:extLst>
                </a:gridCol>
              </a:tblGrid>
              <a:tr h="370840">
                <a:tc>
                  <a:txBody>
                    <a:bodyPr/>
                    <a:lstStyle/>
                    <a:p>
                      <a:r>
                        <a:rPr lang="en-US" dirty="0"/>
                        <a:t>Pendulum Swing Time Title</a:t>
                      </a:r>
                    </a:p>
                  </a:txBody>
                  <a:tcPr/>
                </a:tc>
                <a:tc>
                  <a:txBody>
                    <a:bodyPr/>
                    <a:lstStyle/>
                    <a:p>
                      <a:endParaRPr lang="en-US" dirty="0"/>
                    </a:p>
                  </a:txBody>
                  <a:tcPr/>
                </a:tc>
                <a:extLst>
                  <a:ext uri="{0D108BD9-81ED-4DB2-BD59-A6C34878D82A}">
                    <a16:rowId xmlns:a16="http://schemas.microsoft.com/office/drawing/2014/main" val="3710759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Pendulum Length Label: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[Pendulum Length  </a:t>
                      </a:r>
                      <a:r>
                        <a:rPr lang="en-US" dirty="0" err="1"/>
                        <a:t>FloatEntry</a:t>
                      </a:r>
                      <a:r>
                        <a:rPr lang="en-US" dirty="0"/>
                        <a:t>]</a:t>
                      </a:r>
                    </a:p>
                  </a:txBody>
                  <a:tcPr/>
                </a:tc>
                <a:extLst>
                  <a:ext uri="{0D108BD9-81ED-4DB2-BD59-A6C34878D82A}">
                    <a16:rowId xmlns:a16="http://schemas.microsoft.com/office/drawing/2014/main" val="3898098312"/>
                  </a:ext>
                </a:extLst>
              </a:tr>
              <a:tr h="370840">
                <a:tc>
                  <a:txBody>
                    <a:bodyPr/>
                    <a:lstStyle/>
                    <a:p>
                      <a:r>
                        <a:rPr lang="en-US" dirty="0"/>
                        <a:t>Calculate Button</a:t>
                      </a:r>
                    </a:p>
                  </a:txBody>
                  <a:tcPr/>
                </a:tc>
                <a:tc>
                  <a:txBody>
                    <a:bodyPr/>
                    <a:lstStyle/>
                    <a:p>
                      <a:endParaRPr lang="en-US" dirty="0"/>
                    </a:p>
                  </a:txBody>
                  <a:tcPr/>
                </a:tc>
                <a:extLst>
                  <a:ext uri="{0D108BD9-81ED-4DB2-BD59-A6C34878D82A}">
                    <a16:rowId xmlns:a16="http://schemas.microsoft.com/office/drawing/2014/main" val="3739490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Label: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Label</a:t>
                      </a:r>
                    </a:p>
                  </a:txBody>
                  <a:tcPr/>
                </a:tc>
                <a:extLst>
                  <a:ext uri="{0D108BD9-81ED-4DB2-BD59-A6C34878D82A}">
                    <a16:rowId xmlns:a16="http://schemas.microsoft.com/office/drawing/2014/main" val="836054549"/>
                  </a:ext>
                </a:extLst>
              </a:tr>
            </a:tbl>
          </a:graphicData>
        </a:graphic>
      </p:graphicFrame>
      <p:sp>
        <p:nvSpPr>
          <p:cNvPr id="13" name="Alternate Process 12">
            <a:extLst>
              <a:ext uri="{FF2B5EF4-FFF2-40B4-BE49-F238E27FC236}">
                <a16:creationId xmlns:a16="http://schemas.microsoft.com/office/drawing/2014/main" id="{89C775D2-FF69-93D6-6A4A-3E9F2CA5056D}"/>
              </a:ext>
            </a:extLst>
          </p:cNvPr>
          <p:cNvSpPr/>
          <p:nvPr/>
        </p:nvSpPr>
        <p:spPr>
          <a:xfrm>
            <a:off x="9575906" y="114672"/>
            <a:ext cx="2524237" cy="173918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dirty="0"/>
          </a:p>
        </p:txBody>
      </p:sp>
      <p:sp>
        <p:nvSpPr>
          <p:cNvPr id="14" name="TextBox 13">
            <a:extLst>
              <a:ext uri="{FF2B5EF4-FFF2-40B4-BE49-F238E27FC236}">
                <a16:creationId xmlns:a16="http://schemas.microsoft.com/office/drawing/2014/main" id="{6C2744FE-293B-900F-AAF8-50C37AC1ED6D}"/>
              </a:ext>
            </a:extLst>
          </p:cNvPr>
          <p:cNvSpPr txBox="1"/>
          <p:nvPr/>
        </p:nvSpPr>
        <p:spPr>
          <a:xfrm>
            <a:off x="9675015" y="535647"/>
            <a:ext cx="922047" cy="369332"/>
          </a:xfrm>
          <a:prstGeom prst="rect">
            <a:avLst/>
          </a:prstGeom>
          <a:noFill/>
        </p:spPr>
        <p:txBody>
          <a:bodyPr wrap="none" rtlCol="0">
            <a:spAutoFit/>
          </a:bodyPr>
          <a:lstStyle/>
          <a:p>
            <a:r>
              <a:rPr lang="en-US" dirty="0"/>
              <a:t>Radius: </a:t>
            </a:r>
          </a:p>
        </p:txBody>
      </p:sp>
      <p:sp>
        <p:nvSpPr>
          <p:cNvPr id="15" name="Rectangle 14">
            <a:extLst>
              <a:ext uri="{FF2B5EF4-FFF2-40B4-BE49-F238E27FC236}">
                <a16:creationId xmlns:a16="http://schemas.microsoft.com/office/drawing/2014/main" id="{9569CAB9-9668-9E14-39DE-C4FCF0CDE031}"/>
              </a:ext>
            </a:extLst>
          </p:cNvPr>
          <p:cNvSpPr/>
          <p:nvPr/>
        </p:nvSpPr>
        <p:spPr>
          <a:xfrm>
            <a:off x="10597062" y="534139"/>
            <a:ext cx="1139869" cy="3708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516ED87-7014-F8FD-F9C5-B485F9B960DF}"/>
              </a:ext>
            </a:extLst>
          </p:cNvPr>
          <p:cNvSpPr/>
          <p:nvPr/>
        </p:nvSpPr>
        <p:spPr>
          <a:xfrm>
            <a:off x="9782829" y="962768"/>
            <a:ext cx="1139870" cy="352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a:t>
            </a:r>
          </a:p>
        </p:txBody>
      </p:sp>
      <p:sp>
        <p:nvSpPr>
          <p:cNvPr id="18" name="TextBox 17">
            <a:extLst>
              <a:ext uri="{FF2B5EF4-FFF2-40B4-BE49-F238E27FC236}">
                <a16:creationId xmlns:a16="http://schemas.microsoft.com/office/drawing/2014/main" id="{468FA3A3-6E03-1B76-0C07-FD996638BF0C}"/>
              </a:ext>
            </a:extLst>
          </p:cNvPr>
          <p:cNvSpPr txBox="1"/>
          <p:nvPr/>
        </p:nvSpPr>
        <p:spPr>
          <a:xfrm>
            <a:off x="9672697" y="1365369"/>
            <a:ext cx="736292" cy="369332"/>
          </a:xfrm>
          <a:prstGeom prst="rect">
            <a:avLst/>
          </a:prstGeom>
          <a:noFill/>
        </p:spPr>
        <p:txBody>
          <a:bodyPr wrap="none" rtlCol="0">
            <a:spAutoFit/>
          </a:bodyPr>
          <a:lstStyle/>
          <a:p>
            <a:r>
              <a:rPr lang="en-US" dirty="0"/>
              <a:t>Area: </a:t>
            </a:r>
          </a:p>
        </p:txBody>
      </p:sp>
      <p:sp>
        <p:nvSpPr>
          <p:cNvPr id="19" name="Rectangle 18">
            <a:extLst>
              <a:ext uri="{FF2B5EF4-FFF2-40B4-BE49-F238E27FC236}">
                <a16:creationId xmlns:a16="http://schemas.microsoft.com/office/drawing/2014/main" id="{317AD62C-0AF0-3042-33FF-93E08EA8F74D}"/>
              </a:ext>
            </a:extLst>
          </p:cNvPr>
          <p:cNvSpPr/>
          <p:nvPr/>
        </p:nvSpPr>
        <p:spPr>
          <a:xfrm>
            <a:off x="10594744" y="1363861"/>
            <a:ext cx="1139869" cy="3708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Alternate Process 19">
            <a:extLst>
              <a:ext uri="{FF2B5EF4-FFF2-40B4-BE49-F238E27FC236}">
                <a16:creationId xmlns:a16="http://schemas.microsoft.com/office/drawing/2014/main" id="{1C126CC3-6B6D-338C-60B1-79A56C14C548}"/>
              </a:ext>
            </a:extLst>
          </p:cNvPr>
          <p:cNvSpPr/>
          <p:nvPr/>
        </p:nvSpPr>
        <p:spPr>
          <a:xfrm>
            <a:off x="9575905" y="114671"/>
            <a:ext cx="2524237" cy="36933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Area of </a:t>
            </a:r>
            <a:r>
              <a:rPr lang="en-US" dirty="0" err="1"/>
              <a:t>Cirle</a:t>
            </a:r>
            <a:endParaRPr lang="en-US" dirty="0"/>
          </a:p>
        </p:txBody>
      </p:sp>
      <p:sp>
        <p:nvSpPr>
          <p:cNvPr id="21" name="Alternate Process 20">
            <a:extLst>
              <a:ext uri="{FF2B5EF4-FFF2-40B4-BE49-F238E27FC236}">
                <a16:creationId xmlns:a16="http://schemas.microsoft.com/office/drawing/2014/main" id="{D25E4408-A501-D7FF-1ED4-8F0E3A720CE3}"/>
              </a:ext>
            </a:extLst>
          </p:cNvPr>
          <p:cNvSpPr/>
          <p:nvPr/>
        </p:nvSpPr>
        <p:spPr>
          <a:xfrm>
            <a:off x="9575906" y="2290527"/>
            <a:ext cx="2524237" cy="173918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dirty="0"/>
          </a:p>
        </p:txBody>
      </p:sp>
      <p:sp>
        <p:nvSpPr>
          <p:cNvPr id="22" name="TextBox 21">
            <a:extLst>
              <a:ext uri="{FF2B5EF4-FFF2-40B4-BE49-F238E27FC236}">
                <a16:creationId xmlns:a16="http://schemas.microsoft.com/office/drawing/2014/main" id="{F8930EAE-F0B8-234B-83D5-56ECE5744C57}"/>
              </a:ext>
            </a:extLst>
          </p:cNvPr>
          <p:cNvSpPr txBox="1"/>
          <p:nvPr/>
        </p:nvSpPr>
        <p:spPr>
          <a:xfrm>
            <a:off x="9675015" y="2711502"/>
            <a:ext cx="939424" cy="369332"/>
          </a:xfrm>
          <a:prstGeom prst="rect">
            <a:avLst/>
          </a:prstGeom>
          <a:noFill/>
        </p:spPr>
        <p:txBody>
          <a:bodyPr wrap="none" rtlCol="0">
            <a:spAutoFit/>
          </a:bodyPr>
          <a:lstStyle/>
          <a:p>
            <a:r>
              <a:rPr lang="en-US" dirty="0"/>
              <a:t>Length: </a:t>
            </a:r>
          </a:p>
        </p:txBody>
      </p:sp>
      <p:sp>
        <p:nvSpPr>
          <p:cNvPr id="23" name="Rectangle 22">
            <a:extLst>
              <a:ext uri="{FF2B5EF4-FFF2-40B4-BE49-F238E27FC236}">
                <a16:creationId xmlns:a16="http://schemas.microsoft.com/office/drawing/2014/main" id="{10F3351D-33AD-C7E3-A5E1-7146B9F01C4F}"/>
              </a:ext>
            </a:extLst>
          </p:cNvPr>
          <p:cNvSpPr/>
          <p:nvPr/>
        </p:nvSpPr>
        <p:spPr>
          <a:xfrm>
            <a:off x="10597062" y="2709994"/>
            <a:ext cx="1139869" cy="3708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D5052F65-3E27-E0F1-E142-41A4C03EC2C7}"/>
              </a:ext>
            </a:extLst>
          </p:cNvPr>
          <p:cNvSpPr/>
          <p:nvPr/>
        </p:nvSpPr>
        <p:spPr>
          <a:xfrm>
            <a:off x="9782829" y="3138623"/>
            <a:ext cx="1139870" cy="352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a:t>
            </a:r>
          </a:p>
        </p:txBody>
      </p:sp>
      <p:sp>
        <p:nvSpPr>
          <p:cNvPr id="25" name="TextBox 24">
            <a:extLst>
              <a:ext uri="{FF2B5EF4-FFF2-40B4-BE49-F238E27FC236}">
                <a16:creationId xmlns:a16="http://schemas.microsoft.com/office/drawing/2014/main" id="{CD231B13-7159-D8AB-9EA3-B9522F1A620E}"/>
              </a:ext>
            </a:extLst>
          </p:cNvPr>
          <p:cNvSpPr txBox="1"/>
          <p:nvPr/>
        </p:nvSpPr>
        <p:spPr>
          <a:xfrm>
            <a:off x="9672697" y="3541224"/>
            <a:ext cx="764953" cy="369332"/>
          </a:xfrm>
          <a:prstGeom prst="rect">
            <a:avLst/>
          </a:prstGeom>
          <a:noFill/>
        </p:spPr>
        <p:txBody>
          <a:bodyPr wrap="none" rtlCol="0">
            <a:spAutoFit/>
          </a:bodyPr>
          <a:lstStyle/>
          <a:p>
            <a:r>
              <a:rPr lang="en-US" dirty="0"/>
              <a:t>Time: </a:t>
            </a:r>
          </a:p>
        </p:txBody>
      </p:sp>
      <p:sp>
        <p:nvSpPr>
          <p:cNvPr id="26" name="Rectangle 25">
            <a:extLst>
              <a:ext uri="{FF2B5EF4-FFF2-40B4-BE49-F238E27FC236}">
                <a16:creationId xmlns:a16="http://schemas.microsoft.com/office/drawing/2014/main" id="{3C453435-3639-0495-58B7-CC467D63CDCE}"/>
              </a:ext>
            </a:extLst>
          </p:cNvPr>
          <p:cNvSpPr/>
          <p:nvPr/>
        </p:nvSpPr>
        <p:spPr>
          <a:xfrm>
            <a:off x="10594744" y="3539716"/>
            <a:ext cx="1139869" cy="3708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Alternate Process 26">
            <a:extLst>
              <a:ext uri="{FF2B5EF4-FFF2-40B4-BE49-F238E27FC236}">
                <a16:creationId xmlns:a16="http://schemas.microsoft.com/office/drawing/2014/main" id="{21FCC8E5-F229-5488-BC09-1BD714A4B119}"/>
              </a:ext>
            </a:extLst>
          </p:cNvPr>
          <p:cNvSpPr/>
          <p:nvPr/>
        </p:nvSpPr>
        <p:spPr>
          <a:xfrm>
            <a:off x="9575905" y="2290526"/>
            <a:ext cx="2524237" cy="36933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Pendulum Swing Time </a:t>
            </a:r>
          </a:p>
        </p:txBody>
      </p:sp>
      <p:sp>
        <p:nvSpPr>
          <p:cNvPr id="2" name="Title 4">
            <a:extLst>
              <a:ext uri="{FF2B5EF4-FFF2-40B4-BE49-F238E27FC236}">
                <a16:creationId xmlns:a16="http://schemas.microsoft.com/office/drawing/2014/main" id="{70685AA2-D787-C5E2-876B-02096A35221A}"/>
              </a:ext>
            </a:extLst>
          </p:cNvPr>
          <p:cNvSpPr txBox="1">
            <a:spLocks/>
          </p:cNvSpPr>
          <p:nvPr/>
        </p:nvSpPr>
        <p:spPr>
          <a:xfrm>
            <a:off x="572660" y="589523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12 Team Activity: Using Objects</a:t>
            </a:r>
            <a:br>
              <a:rPr lang="en-US" b="1" dirty="0"/>
            </a:br>
            <a:endParaRPr lang="en-US" dirty="0"/>
          </a:p>
        </p:txBody>
      </p:sp>
    </p:spTree>
    <p:extLst>
      <p:ext uri="{BB962C8B-B14F-4D97-AF65-F5344CB8AC3E}">
        <p14:creationId xmlns:p14="http://schemas.microsoft.com/office/powerpoint/2010/main" val="219007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916F-9D93-54F5-3061-1EAA49C80C4B}"/>
              </a:ext>
            </a:extLst>
          </p:cNvPr>
          <p:cNvSpPr>
            <a:spLocks noGrp="1"/>
          </p:cNvSpPr>
          <p:nvPr>
            <p:ph type="ctrTitle"/>
          </p:nvPr>
        </p:nvSpPr>
        <p:spPr/>
        <p:txBody>
          <a:bodyPr/>
          <a:lstStyle/>
          <a:p>
            <a:r>
              <a:rPr lang="en-US" dirty="0"/>
              <a:t>Week 12: Using Objects</a:t>
            </a:r>
          </a:p>
        </p:txBody>
      </p:sp>
      <p:sp>
        <p:nvSpPr>
          <p:cNvPr id="3" name="Subtitle 2">
            <a:extLst>
              <a:ext uri="{FF2B5EF4-FFF2-40B4-BE49-F238E27FC236}">
                <a16:creationId xmlns:a16="http://schemas.microsoft.com/office/drawing/2014/main" id="{A959120A-95A7-9186-D0BC-9CF65C3A5F45}"/>
              </a:ext>
            </a:extLst>
          </p:cNvPr>
          <p:cNvSpPr>
            <a:spLocks noGrp="1"/>
          </p:cNvSpPr>
          <p:nvPr>
            <p:ph type="subTitle" idx="1"/>
          </p:nvPr>
        </p:nvSpPr>
        <p:spPr/>
        <p:txBody>
          <a:bodyPr/>
          <a:lstStyle/>
          <a:p>
            <a:r>
              <a:rPr lang="en-US" dirty="0"/>
              <a:t>W. Clements</a:t>
            </a:r>
          </a:p>
          <a:p>
            <a:r>
              <a:rPr lang="en-US" dirty="0"/>
              <a:t>CSE 111: Programming with Functions</a:t>
            </a:r>
          </a:p>
          <a:p>
            <a:endParaRPr lang="en-US" dirty="0"/>
          </a:p>
          <a:p>
            <a:endParaRPr lang="en-US" dirty="0"/>
          </a:p>
        </p:txBody>
      </p:sp>
    </p:spTree>
    <p:extLst>
      <p:ext uri="{BB962C8B-B14F-4D97-AF65-F5344CB8AC3E}">
        <p14:creationId xmlns:p14="http://schemas.microsoft.com/office/powerpoint/2010/main" val="378568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E5D9-D5FE-C6B8-4B81-2567FA804D9F}"/>
              </a:ext>
            </a:extLst>
          </p:cNvPr>
          <p:cNvSpPr>
            <a:spLocks noGrp="1"/>
          </p:cNvSpPr>
          <p:nvPr>
            <p:ph type="title"/>
          </p:nvPr>
        </p:nvSpPr>
        <p:spPr/>
        <p:txBody>
          <a:bodyPr/>
          <a:lstStyle/>
          <a:p>
            <a:r>
              <a:rPr lang="en-US" b="1" dirty="0"/>
              <a:t>12 Prove Milestone: Student Chosen Program</a:t>
            </a:r>
            <a:br>
              <a:rPr lang="en-US" b="1" dirty="0"/>
            </a:br>
            <a:endParaRPr lang="en-US" dirty="0"/>
          </a:p>
        </p:txBody>
      </p:sp>
      <p:sp>
        <p:nvSpPr>
          <p:cNvPr id="3" name="Content Placeholder 2">
            <a:extLst>
              <a:ext uri="{FF2B5EF4-FFF2-40B4-BE49-F238E27FC236}">
                <a16:creationId xmlns:a16="http://schemas.microsoft.com/office/drawing/2014/main" id="{7F68C2D0-351E-0DCF-6924-2745880440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60715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4BF1-34FF-C6B4-3D70-40A16F388BE7}"/>
              </a:ext>
            </a:extLst>
          </p:cNvPr>
          <p:cNvSpPr>
            <a:spLocks noGrp="1"/>
          </p:cNvSpPr>
          <p:nvPr>
            <p:ph type="title"/>
          </p:nvPr>
        </p:nvSpPr>
        <p:spPr/>
        <p:txBody>
          <a:bodyPr/>
          <a:lstStyle/>
          <a:p>
            <a:r>
              <a:rPr lang="en-US" b="1" dirty="0"/>
              <a:t>Lesson 12 Rubric</a:t>
            </a:r>
            <a:br>
              <a:rPr lang="en-US" b="1" dirty="0"/>
            </a:br>
            <a:endParaRPr lang="en-US" dirty="0"/>
          </a:p>
        </p:txBody>
      </p:sp>
      <p:sp>
        <p:nvSpPr>
          <p:cNvPr id="3" name="Content Placeholder 2">
            <a:extLst>
              <a:ext uri="{FF2B5EF4-FFF2-40B4-BE49-F238E27FC236}">
                <a16:creationId xmlns:a16="http://schemas.microsoft.com/office/drawing/2014/main" id="{BD465DA3-9885-5D19-5FA7-ABDA4347429E}"/>
              </a:ext>
            </a:extLst>
          </p:cNvPr>
          <p:cNvSpPr>
            <a:spLocks noGrp="1"/>
          </p:cNvSpPr>
          <p:nvPr>
            <p:ph sz="half" idx="1"/>
          </p:nvPr>
        </p:nvSpPr>
        <p:spPr/>
        <p:txBody>
          <a:bodyPr>
            <a:normAutofit fontScale="55000" lnSpcReduction="20000"/>
          </a:bodyPr>
          <a:lstStyle/>
          <a:p>
            <a:pPr>
              <a:buFont typeface="+mj-lt"/>
              <a:buAutoNum type="arabicPeriod"/>
            </a:pPr>
            <a:r>
              <a:rPr lang="en-US" dirty="0"/>
              <a:t>Time—50%: </a:t>
            </a:r>
          </a:p>
          <a:p>
            <a:pPr lvl="1">
              <a:buFont typeface="+mj-lt"/>
              <a:buAutoNum type="arabicPeriod"/>
            </a:pPr>
            <a:r>
              <a:rPr lang="en-US" dirty="0"/>
              <a:t>Did you spend at least three hours on your Python program or test functions during the current lesson?</a:t>
            </a:r>
          </a:p>
          <a:p>
            <a:pPr>
              <a:buFont typeface="+mj-lt"/>
              <a:buAutoNum type="arabicPeriod"/>
            </a:pPr>
            <a:r>
              <a:rPr lang="en-US" dirty="0"/>
              <a:t>Organization—20%: </a:t>
            </a:r>
          </a:p>
          <a:p>
            <a:pPr lvl="1">
              <a:buFont typeface="+mj-lt"/>
              <a:buAutoNum type="arabicPeriod"/>
            </a:pPr>
            <a:r>
              <a:rPr lang="en-US" dirty="0"/>
              <a:t>Is your program organized into multiple functions?</a:t>
            </a:r>
          </a:p>
          <a:p>
            <a:pPr lvl="1">
              <a:buFont typeface="+mj-lt"/>
              <a:buAutoNum type="arabicPeriod"/>
            </a:pPr>
            <a:r>
              <a:rPr lang="en-US" dirty="0"/>
              <a:t>Does each function in your program perform just one task?</a:t>
            </a:r>
          </a:p>
          <a:p>
            <a:pPr>
              <a:buFont typeface="+mj-lt"/>
              <a:buAutoNum type="arabicPeriod"/>
            </a:pPr>
            <a:r>
              <a:rPr lang="en-US" dirty="0"/>
              <a:t>Progress—20%: </a:t>
            </a:r>
          </a:p>
          <a:p>
            <a:pPr lvl="1">
              <a:buFont typeface="+mj-lt"/>
              <a:buAutoNum type="arabicPeriod"/>
            </a:pPr>
            <a:r>
              <a:rPr lang="en-US" dirty="0"/>
              <a:t>Did you complete some significant part of your program during the current week?</a:t>
            </a:r>
          </a:p>
          <a:p>
            <a:pPr>
              <a:buFont typeface="+mj-lt"/>
              <a:buAutoNum type="arabicPeriod"/>
            </a:pPr>
            <a:r>
              <a:rPr lang="en-US" dirty="0"/>
              <a:t>Description—10%: </a:t>
            </a:r>
          </a:p>
          <a:p>
            <a:pPr lvl="1">
              <a:buFont typeface="+mj-lt"/>
              <a:buAutoNum type="arabicPeriod"/>
            </a:pPr>
            <a:r>
              <a:rPr lang="en-US" dirty="0"/>
              <a:t>Is the description of your work for this lesson complete and easily understandable? </a:t>
            </a:r>
          </a:p>
          <a:p>
            <a:pPr lvl="1">
              <a:buFont typeface="+mj-lt"/>
              <a:buAutoNum type="arabicPeriod"/>
            </a:pPr>
            <a:r>
              <a:rPr lang="en-US" dirty="0"/>
              <a:t>Your description should include the following: </a:t>
            </a:r>
          </a:p>
          <a:p>
            <a:pPr lvl="2">
              <a:buFont typeface="+mj-lt"/>
              <a:buAutoNum type="arabicPeriod"/>
            </a:pPr>
            <a:r>
              <a:rPr lang="en-US" dirty="0"/>
              <a:t>A list of the function names in your program.</a:t>
            </a:r>
          </a:p>
          <a:p>
            <a:pPr lvl="2">
              <a:buFont typeface="+mj-lt"/>
              <a:buAutoNum type="arabicPeriod"/>
            </a:pPr>
            <a:r>
              <a:rPr lang="en-US" dirty="0"/>
              <a:t>A list of the test function names in your test code.</a:t>
            </a:r>
          </a:p>
          <a:p>
            <a:pPr lvl="2">
              <a:buFont typeface="+mj-lt"/>
              <a:buAutoNum type="arabicPeriod"/>
            </a:pPr>
            <a:r>
              <a:rPr lang="en-US" dirty="0"/>
              <a:t>A list of the documentation that you read, the videos that you watched, and the coding experiments that you tried.</a:t>
            </a:r>
          </a:p>
          <a:p>
            <a:pPr lvl="2">
              <a:buFont typeface="+mj-lt"/>
              <a:buAutoNum type="arabicPeriod"/>
            </a:pPr>
            <a:r>
              <a:rPr lang="en-US" dirty="0"/>
              <a:t>A description or list of the work that you finished on your program.</a:t>
            </a:r>
          </a:p>
          <a:p>
            <a:endParaRPr lang="en-US" dirty="0"/>
          </a:p>
        </p:txBody>
      </p:sp>
      <p:sp>
        <p:nvSpPr>
          <p:cNvPr id="4" name="Content Placeholder 3">
            <a:extLst>
              <a:ext uri="{FF2B5EF4-FFF2-40B4-BE49-F238E27FC236}">
                <a16:creationId xmlns:a16="http://schemas.microsoft.com/office/drawing/2014/main" id="{F73E78BE-8DFA-EF01-699C-1A9C9330B404}"/>
              </a:ext>
            </a:extLst>
          </p:cNvPr>
          <p:cNvSpPr>
            <a:spLocks noGrp="1"/>
          </p:cNvSpPr>
          <p:nvPr>
            <p:ph sz="half" idx="2"/>
          </p:nvPr>
        </p:nvSpPr>
        <p:spPr/>
        <p:txBody>
          <a:bodyPr>
            <a:normAutofit fontScale="55000" lnSpcReduction="20000"/>
          </a:bodyPr>
          <a:lstStyle/>
          <a:p>
            <a:r>
              <a:rPr lang="en-US" dirty="0"/>
              <a:t>And what you have coded so far.</a:t>
            </a:r>
            <a:endParaRPr lang="en-US"/>
          </a:p>
        </p:txBody>
      </p:sp>
    </p:spTree>
    <p:extLst>
      <p:ext uri="{BB962C8B-B14F-4D97-AF65-F5344CB8AC3E}">
        <p14:creationId xmlns:p14="http://schemas.microsoft.com/office/powerpoint/2010/main" val="74238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79B-6156-AC4E-3C20-67073D1F111A}"/>
              </a:ext>
            </a:extLst>
          </p:cNvPr>
          <p:cNvSpPr>
            <a:spLocks noGrp="1"/>
          </p:cNvSpPr>
          <p:nvPr>
            <p:ph type="title"/>
          </p:nvPr>
        </p:nvSpPr>
        <p:spPr/>
        <p:txBody>
          <a:bodyPr/>
          <a:lstStyle/>
          <a:p>
            <a:r>
              <a:rPr lang="en-US" b="1" dirty="0"/>
              <a:t>Lesson 13 Rubric</a:t>
            </a:r>
            <a:br>
              <a:rPr lang="en-US" b="1" dirty="0"/>
            </a:br>
            <a:endParaRPr lang="en-US" dirty="0"/>
          </a:p>
        </p:txBody>
      </p:sp>
      <p:sp>
        <p:nvSpPr>
          <p:cNvPr id="3" name="Content Placeholder 2">
            <a:extLst>
              <a:ext uri="{FF2B5EF4-FFF2-40B4-BE49-F238E27FC236}">
                <a16:creationId xmlns:a16="http://schemas.microsoft.com/office/drawing/2014/main" id="{DE2739C4-E4A3-B193-57CF-3E0043374188}"/>
              </a:ext>
            </a:extLst>
          </p:cNvPr>
          <p:cNvSpPr>
            <a:spLocks noGrp="1"/>
          </p:cNvSpPr>
          <p:nvPr>
            <p:ph sz="half" idx="1"/>
          </p:nvPr>
        </p:nvSpPr>
        <p:spPr/>
        <p:txBody>
          <a:bodyPr>
            <a:normAutofit fontScale="55000" lnSpcReduction="20000"/>
          </a:bodyPr>
          <a:lstStyle/>
          <a:p>
            <a:pPr>
              <a:buFont typeface="+mj-lt"/>
              <a:buAutoNum type="arabicPeriod"/>
            </a:pPr>
            <a:r>
              <a:rPr lang="en-US" dirty="0"/>
              <a:t>Time—50%: </a:t>
            </a:r>
          </a:p>
          <a:p>
            <a:pPr lvl="1">
              <a:buFont typeface="+mj-lt"/>
              <a:buAutoNum type="arabicPeriod"/>
            </a:pPr>
            <a:r>
              <a:rPr lang="en-US" dirty="0"/>
              <a:t>Did you spend at least six hours on your Python program or test functions during the current lesson?</a:t>
            </a:r>
          </a:p>
          <a:p>
            <a:pPr>
              <a:buFont typeface="+mj-lt"/>
              <a:buAutoNum type="arabicPeriod"/>
            </a:pPr>
            <a:r>
              <a:rPr lang="en-US" dirty="0"/>
              <a:t>Description—10%: I</a:t>
            </a:r>
          </a:p>
          <a:p>
            <a:pPr lvl="1">
              <a:buFont typeface="+mj-lt"/>
              <a:buAutoNum type="arabicPeriod"/>
            </a:pPr>
            <a:r>
              <a:rPr lang="en-US" dirty="0"/>
              <a:t>s the description of your work for this lesson complete and easily understandable? </a:t>
            </a:r>
          </a:p>
          <a:p>
            <a:pPr lvl="1">
              <a:buFont typeface="+mj-lt"/>
              <a:buAutoNum type="arabicPeriod"/>
            </a:pPr>
            <a:r>
              <a:rPr lang="en-US" dirty="0"/>
              <a:t>Your description should include the following: A list of the function names in your program.</a:t>
            </a:r>
          </a:p>
          <a:p>
            <a:pPr lvl="2">
              <a:buFont typeface="+mj-lt"/>
              <a:buAutoNum type="arabicPeriod"/>
            </a:pPr>
            <a:r>
              <a:rPr lang="en-US" dirty="0"/>
              <a:t>A list of the test function names in your test code.</a:t>
            </a:r>
          </a:p>
          <a:p>
            <a:pPr lvl="2">
              <a:buFont typeface="+mj-lt"/>
              <a:buAutoNum type="arabicPeriod"/>
            </a:pPr>
            <a:r>
              <a:rPr lang="en-US" dirty="0"/>
              <a:t>A list of the documentation that you read, the videos that you watched, and the coding experiments that you tried.</a:t>
            </a:r>
          </a:p>
          <a:p>
            <a:pPr lvl="2">
              <a:buFont typeface="+mj-lt"/>
              <a:buAutoNum type="arabicPeriod"/>
            </a:pPr>
            <a:r>
              <a:rPr lang="en-US" dirty="0"/>
              <a:t>A description or list of the work that you finished on your program.</a:t>
            </a:r>
          </a:p>
          <a:p>
            <a:pPr>
              <a:buFont typeface="+mj-lt"/>
              <a:buAutoNum type="arabicPeriod"/>
            </a:pPr>
            <a:r>
              <a:rPr lang="en-US" dirty="0"/>
              <a:t>Python program file—25%: </a:t>
            </a:r>
          </a:p>
          <a:p>
            <a:pPr lvl="1">
              <a:buFont typeface="+mj-lt"/>
              <a:buAutoNum type="arabicPeriod"/>
            </a:pPr>
            <a:r>
              <a:rPr lang="en-US" dirty="0"/>
              <a:t>Upload your Python program. Your teacher will evaluate it according to these criteria: </a:t>
            </a:r>
          </a:p>
          <a:p>
            <a:pPr lvl="2">
              <a:buFont typeface="+mj-lt"/>
              <a:buAutoNum type="arabicPeriod"/>
            </a:pPr>
            <a:r>
              <a:rPr lang="en-US" dirty="0"/>
              <a:t>Your program is divided into functions and each function performs one task only.</a:t>
            </a:r>
          </a:p>
          <a:p>
            <a:pPr lvl="2">
              <a:buFont typeface="+mj-lt"/>
              <a:buAutoNum type="arabicPeriod"/>
            </a:pPr>
            <a:r>
              <a:rPr lang="en-US" dirty="0"/>
              <a:t>Your program effectively uses existing Python modules such as math, random, requests, pandas, and </a:t>
            </a:r>
            <a:r>
              <a:rPr lang="en-US" dirty="0" err="1"/>
              <a:t>tkinter</a:t>
            </a:r>
            <a:r>
              <a:rPr lang="en-US" dirty="0"/>
              <a:t>.</a:t>
            </a:r>
          </a:p>
          <a:p>
            <a:pPr lvl="2">
              <a:buFont typeface="+mj-lt"/>
              <a:buAutoNum type="arabicPeriod"/>
            </a:pPr>
            <a:r>
              <a:rPr lang="en-US" dirty="0"/>
              <a:t>Your program performs a significant real-world task.</a:t>
            </a:r>
          </a:p>
          <a:p>
            <a:pPr>
              <a:buFont typeface="+mj-lt"/>
              <a:buAutoNum type="arabicPeriod"/>
            </a:pPr>
            <a:endParaRPr lang="en-US" dirty="0"/>
          </a:p>
          <a:p>
            <a:endParaRPr lang="en-US" dirty="0"/>
          </a:p>
        </p:txBody>
      </p:sp>
      <p:sp>
        <p:nvSpPr>
          <p:cNvPr id="4" name="Content Placeholder 3">
            <a:extLst>
              <a:ext uri="{FF2B5EF4-FFF2-40B4-BE49-F238E27FC236}">
                <a16:creationId xmlns:a16="http://schemas.microsoft.com/office/drawing/2014/main" id="{F172CA01-8A78-02FC-854A-B47BA949E25C}"/>
              </a:ext>
            </a:extLst>
          </p:cNvPr>
          <p:cNvSpPr>
            <a:spLocks noGrp="1"/>
          </p:cNvSpPr>
          <p:nvPr>
            <p:ph sz="half" idx="2"/>
          </p:nvPr>
        </p:nvSpPr>
        <p:spPr/>
        <p:txBody>
          <a:bodyPr>
            <a:normAutofit fontScale="55000" lnSpcReduction="20000"/>
          </a:bodyPr>
          <a:lstStyle/>
          <a:p>
            <a:pPr>
              <a:buFont typeface="+mj-lt"/>
              <a:buAutoNum type="arabicPeriod"/>
            </a:pPr>
            <a:r>
              <a:rPr lang="en-US" dirty="0"/>
              <a:t>Python test file—15%: </a:t>
            </a:r>
          </a:p>
          <a:p>
            <a:pPr lvl="1">
              <a:buFont typeface="+mj-lt"/>
              <a:buAutoNum type="arabicPeriod"/>
            </a:pPr>
            <a:r>
              <a:rPr lang="en-US" dirty="0"/>
              <a:t>Upload your Python test file. </a:t>
            </a:r>
          </a:p>
          <a:p>
            <a:pPr lvl="1">
              <a:buFont typeface="+mj-lt"/>
              <a:buAutoNum type="arabicPeriod"/>
            </a:pPr>
            <a:r>
              <a:rPr lang="en-US" dirty="0"/>
              <a:t>Your teacher will evaluate it according to these criteria: </a:t>
            </a:r>
          </a:p>
          <a:p>
            <a:pPr lvl="2">
              <a:buFont typeface="+mj-lt"/>
              <a:buAutoNum type="arabicPeriod"/>
            </a:pPr>
            <a:r>
              <a:rPr lang="en-US" dirty="0"/>
              <a:t>Each testable program function is covered (tested) by one test function. (Some functions, especially main and those that create GUIs are difficult to test and don't need to have a corresponding test function.)</a:t>
            </a:r>
          </a:p>
          <a:p>
            <a:pPr lvl="2">
              <a:buFont typeface="+mj-lt"/>
              <a:buAutoNum type="arabicPeriod"/>
            </a:pPr>
            <a:r>
              <a:rPr lang="en-US" dirty="0"/>
              <a:t>Each test function completely exercises (tests) its corresponding program function. In other words, the test function calls the program function multiple times with different arguments, including unusual or unexpected values.</a:t>
            </a:r>
          </a:p>
          <a:p>
            <a:endParaRPr lang="en-US" dirty="0"/>
          </a:p>
        </p:txBody>
      </p:sp>
    </p:spTree>
    <p:extLst>
      <p:ext uri="{BB962C8B-B14F-4D97-AF65-F5344CB8AC3E}">
        <p14:creationId xmlns:p14="http://schemas.microsoft.com/office/powerpoint/2010/main" val="3968956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EA2C-2E8E-4D33-7EC6-7B58DF6B2F4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310B399-91AD-3760-3876-FA9806AAB277}"/>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557ED369-E0BE-6B36-49B7-9157AF25A95E}"/>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11A9C767-0081-431C-7CC3-21533B82641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7728997-F46A-3989-A89E-3CC206A98010}"/>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73771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dirty="0"/>
              <a:t>Teach: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CCF3-93EC-BC0E-7B9A-2D1D433B5C79}"/>
              </a:ext>
            </a:extLst>
          </p:cNvPr>
          <p:cNvSpPr>
            <a:spLocks noGrp="1"/>
          </p:cNvSpPr>
          <p:nvPr>
            <p:ph type="title"/>
          </p:nvPr>
        </p:nvSpPr>
        <p:spPr/>
        <p:txBody>
          <a:bodyPr/>
          <a:lstStyle/>
          <a:p>
            <a:r>
              <a:rPr lang="en-US" b="1" dirty="0"/>
              <a:t>12 Prepare: Using Objects</a:t>
            </a:r>
          </a:p>
        </p:txBody>
      </p:sp>
      <p:sp>
        <p:nvSpPr>
          <p:cNvPr id="3" name="Content Placeholder 2">
            <a:extLst>
              <a:ext uri="{FF2B5EF4-FFF2-40B4-BE49-F238E27FC236}">
                <a16:creationId xmlns:a16="http://schemas.microsoft.com/office/drawing/2014/main" id="{C88C42F5-CAF9-80C5-4CF2-D8FA181A568E}"/>
              </a:ext>
            </a:extLst>
          </p:cNvPr>
          <p:cNvSpPr>
            <a:spLocks noGrp="1"/>
          </p:cNvSpPr>
          <p:nvPr>
            <p:ph sz="half" idx="1"/>
          </p:nvPr>
        </p:nvSpPr>
        <p:spPr/>
        <p:txBody>
          <a:bodyPr>
            <a:normAutofit lnSpcReduction="10000"/>
          </a:bodyPr>
          <a:lstStyle/>
          <a:p>
            <a:r>
              <a:rPr lang="en-US" dirty="0"/>
              <a:t>A </a:t>
            </a:r>
            <a:r>
              <a:rPr lang="en-US" i="1" dirty="0"/>
              <a:t>paradigm</a:t>
            </a:r>
            <a:r>
              <a:rPr lang="en-US" dirty="0"/>
              <a:t> is a way of thinking or a way of perceiving the world. </a:t>
            </a:r>
          </a:p>
          <a:p>
            <a:r>
              <a:rPr lang="en-US" dirty="0"/>
              <a:t>There are at least four main paradigms for programming a computer: procedural, declarative, functional, and object-oriented. </a:t>
            </a:r>
          </a:p>
          <a:p>
            <a:endParaRPr lang="en-US" dirty="0"/>
          </a:p>
          <a:p>
            <a:r>
              <a:rPr lang="en-US" dirty="0"/>
              <a:t>During this lesson, you will be introduced to object-oriented programming.</a:t>
            </a:r>
          </a:p>
        </p:txBody>
      </p:sp>
      <p:sp>
        <p:nvSpPr>
          <p:cNvPr id="4" name="Content Placeholder 3">
            <a:extLst>
              <a:ext uri="{FF2B5EF4-FFF2-40B4-BE49-F238E27FC236}">
                <a16:creationId xmlns:a16="http://schemas.microsoft.com/office/drawing/2014/main" id="{AC3318A8-4504-7F42-F51E-144A83D13545}"/>
              </a:ext>
            </a:extLst>
          </p:cNvPr>
          <p:cNvSpPr>
            <a:spLocks noGrp="1"/>
          </p:cNvSpPr>
          <p:nvPr>
            <p:ph sz="half" idx="2"/>
          </p:nvPr>
        </p:nvSpPr>
        <p:spPr/>
        <p:txBody>
          <a:bodyPr>
            <a:normAutofit lnSpcReduction="10000"/>
          </a:bodyPr>
          <a:lstStyle/>
          <a:p>
            <a:r>
              <a:rPr lang="en-US" i="1" dirty="0"/>
              <a:t>Procedural programming</a:t>
            </a:r>
          </a:p>
          <a:p>
            <a:pPr lvl="1"/>
            <a:r>
              <a:rPr lang="en-US" i="1" dirty="0"/>
              <a:t>CSE 110, 111</a:t>
            </a:r>
          </a:p>
          <a:p>
            <a:pPr lvl="1"/>
            <a:r>
              <a:rPr lang="en-US" i="1" dirty="0"/>
              <a:t>Chaining variables and functions</a:t>
            </a:r>
          </a:p>
          <a:p>
            <a:r>
              <a:rPr lang="en-US" i="1" dirty="0"/>
              <a:t>Declarative programming	- what needs to be done</a:t>
            </a:r>
          </a:p>
          <a:p>
            <a:pPr lvl="1"/>
            <a:r>
              <a:rPr lang="en-US" i="1" dirty="0"/>
              <a:t>Examples: XML, HTML, SQL</a:t>
            </a:r>
          </a:p>
          <a:p>
            <a:r>
              <a:rPr lang="en-US" i="1" dirty="0"/>
              <a:t>Functional programming</a:t>
            </a:r>
          </a:p>
          <a:p>
            <a:pPr lvl="1"/>
            <a:r>
              <a:rPr lang="en-US" i="1" dirty="0"/>
              <a:t>Stateless, function passing, nested functions</a:t>
            </a:r>
          </a:p>
          <a:p>
            <a:r>
              <a:rPr lang="en-US" dirty="0"/>
              <a:t>Object-Oriented programming</a:t>
            </a:r>
          </a:p>
          <a:p>
            <a:pPr lvl="1"/>
            <a:r>
              <a:rPr lang="en-US" dirty="0"/>
              <a:t>??</a:t>
            </a:r>
          </a:p>
        </p:txBody>
      </p:sp>
    </p:spTree>
    <p:extLst>
      <p:ext uri="{BB962C8B-B14F-4D97-AF65-F5344CB8AC3E}">
        <p14:creationId xmlns:p14="http://schemas.microsoft.com/office/powerpoint/2010/main" val="424489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1081-0768-AB5D-D3C0-52E36B5BC27B}"/>
              </a:ext>
            </a:extLst>
          </p:cNvPr>
          <p:cNvSpPr>
            <a:spLocks noGrp="1"/>
          </p:cNvSpPr>
          <p:nvPr>
            <p:ph type="title"/>
          </p:nvPr>
        </p:nvSpPr>
        <p:spPr/>
        <p:txBody>
          <a:bodyPr/>
          <a:lstStyle/>
          <a:p>
            <a:r>
              <a:rPr lang="en-US" b="1" dirty="0"/>
              <a:t>Object-Oriented Programming¶</a:t>
            </a:r>
            <a:br>
              <a:rPr lang="en-US" b="1" dirty="0"/>
            </a:br>
            <a:endParaRPr lang="en-US" dirty="0"/>
          </a:p>
        </p:txBody>
      </p:sp>
      <p:sp>
        <p:nvSpPr>
          <p:cNvPr id="3" name="Content Placeholder 2">
            <a:extLst>
              <a:ext uri="{FF2B5EF4-FFF2-40B4-BE49-F238E27FC236}">
                <a16:creationId xmlns:a16="http://schemas.microsoft.com/office/drawing/2014/main" id="{2B518CB4-BFF9-A7DE-1D65-530196EB7B64}"/>
              </a:ext>
            </a:extLst>
          </p:cNvPr>
          <p:cNvSpPr>
            <a:spLocks noGrp="1"/>
          </p:cNvSpPr>
          <p:nvPr>
            <p:ph sz="half" idx="1"/>
          </p:nvPr>
        </p:nvSpPr>
        <p:spPr/>
        <p:txBody>
          <a:bodyPr>
            <a:normAutofit lnSpcReduction="10000"/>
          </a:bodyPr>
          <a:lstStyle/>
          <a:p>
            <a:r>
              <a:rPr lang="en-US" dirty="0"/>
              <a:t>An </a:t>
            </a:r>
            <a:r>
              <a:rPr lang="en-US" i="1" dirty="0"/>
              <a:t>object</a:t>
            </a:r>
            <a:r>
              <a:rPr lang="en-US" dirty="0"/>
              <a:t> is a piece of a program that contains both </a:t>
            </a:r>
          </a:p>
          <a:p>
            <a:pPr lvl="1"/>
            <a:r>
              <a:rPr lang="en-US" dirty="0"/>
              <a:t>data (also known as attributes) and </a:t>
            </a:r>
          </a:p>
          <a:p>
            <a:pPr lvl="1"/>
            <a:r>
              <a:rPr lang="en-US" dirty="0"/>
              <a:t>functions (also known as methods).</a:t>
            </a:r>
          </a:p>
          <a:p>
            <a:pPr lvl="1"/>
            <a:endParaRPr lang="en-US" dirty="0"/>
          </a:p>
          <a:p>
            <a:r>
              <a:rPr lang="en-US" dirty="0"/>
              <a:t>Example:</a:t>
            </a:r>
          </a:p>
          <a:p>
            <a:pPr lvl="1"/>
            <a:r>
              <a:rPr lang="en-US" dirty="0"/>
              <a:t>Lists</a:t>
            </a:r>
          </a:p>
          <a:p>
            <a:pPr lvl="1"/>
            <a:r>
              <a:rPr lang="en-US" dirty="0"/>
              <a:t>Dictionaries</a:t>
            </a:r>
          </a:p>
          <a:p>
            <a:pPr lvl="1"/>
            <a:r>
              <a:rPr lang="en-US" dirty="0"/>
              <a:t>Strings</a:t>
            </a:r>
          </a:p>
        </p:txBody>
      </p:sp>
      <p:sp>
        <p:nvSpPr>
          <p:cNvPr id="4" name="Content Placeholder 3">
            <a:extLst>
              <a:ext uri="{FF2B5EF4-FFF2-40B4-BE49-F238E27FC236}">
                <a16:creationId xmlns:a16="http://schemas.microsoft.com/office/drawing/2014/main" id="{970CB32C-2408-82D9-13A6-D83D3F5B72D1}"/>
              </a:ext>
            </a:extLst>
          </p:cNvPr>
          <p:cNvSpPr>
            <a:spLocks noGrp="1"/>
          </p:cNvSpPr>
          <p:nvPr>
            <p:ph sz="half" idx="2"/>
          </p:nvPr>
        </p:nvSpPr>
        <p:spPr/>
        <p:txBody>
          <a:bodyPr>
            <a:normAutofit lnSpcReduction="10000"/>
          </a:bodyPr>
          <a:lstStyle/>
          <a:p>
            <a:r>
              <a:rPr lang="en-US" i="1" dirty="0"/>
              <a:t>dot operator</a:t>
            </a:r>
            <a:r>
              <a:rPr lang="en-US" dirty="0"/>
              <a:t> (a period)</a:t>
            </a:r>
          </a:p>
          <a:p>
            <a:pPr lvl="1"/>
            <a:r>
              <a:rPr lang="en-US" dirty="0"/>
              <a:t>Aka: </a:t>
            </a:r>
            <a:r>
              <a:rPr lang="en-US" i="1" dirty="0"/>
              <a:t>component selector</a:t>
            </a:r>
            <a:endParaRPr lang="en-US" dirty="0"/>
          </a:p>
        </p:txBody>
      </p:sp>
      <p:pic>
        <p:nvPicPr>
          <p:cNvPr id="1026" name="Picture 2" descr="UML - Basic Notations">
            <a:extLst>
              <a:ext uri="{FF2B5EF4-FFF2-40B4-BE49-F238E27FC236}">
                <a16:creationId xmlns:a16="http://schemas.microsoft.com/office/drawing/2014/main" id="{97CE3FF3-E49C-4186-24EF-15F64EDA1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333" y="3571875"/>
            <a:ext cx="59309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4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09B8-464F-1E7D-E348-9D568ED2655D}"/>
              </a:ext>
            </a:extLst>
          </p:cNvPr>
          <p:cNvSpPr>
            <a:spLocks noGrp="1"/>
          </p:cNvSpPr>
          <p:nvPr>
            <p:ph type="title"/>
          </p:nvPr>
        </p:nvSpPr>
        <p:spPr/>
        <p:txBody>
          <a:bodyPr/>
          <a:lstStyle/>
          <a:p>
            <a:r>
              <a:rPr lang="en-US" b="1" dirty="0"/>
              <a:t>12 Checkpoint: Using Objects</a:t>
            </a:r>
            <a:br>
              <a:rPr lang="en-US" b="1" dirty="0"/>
            </a:br>
            <a:endParaRPr lang="en-US" dirty="0"/>
          </a:p>
        </p:txBody>
      </p:sp>
      <p:sp>
        <p:nvSpPr>
          <p:cNvPr id="5" name="Text Placeholder 4">
            <a:extLst>
              <a:ext uri="{FF2B5EF4-FFF2-40B4-BE49-F238E27FC236}">
                <a16:creationId xmlns:a16="http://schemas.microsoft.com/office/drawing/2014/main" id="{EE583BCD-F2FF-CA44-57D5-4A021989FABC}"/>
              </a:ext>
            </a:extLst>
          </p:cNvPr>
          <p:cNvSpPr>
            <a:spLocks noGrp="1"/>
          </p:cNvSpPr>
          <p:nvPr>
            <p:ph type="body" idx="1"/>
          </p:nvPr>
        </p:nvSpPr>
        <p:spPr/>
        <p:txBody>
          <a:bodyPr/>
          <a:lstStyle/>
          <a:p>
            <a:r>
              <a:rPr lang="en-US" b="1" dirty="0"/>
              <a:t>Purpose¶</a:t>
            </a:r>
          </a:p>
          <a:p>
            <a:endParaRPr lang="en-US" dirty="0"/>
          </a:p>
        </p:txBody>
      </p:sp>
      <p:sp>
        <p:nvSpPr>
          <p:cNvPr id="6" name="Content Placeholder 5">
            <a:extLst>
              <a:ext uri="{FF2B5EF4-FFF2-40B4-BE49-F238E27FC236}">
                <a16:creationId xmlns:a16="http://schemas.microsoft.com/office/drawing/2014/main" id="{B45E7961-C531-46A7-6AB1-5449B60ACF16}"/>
              </a:ext>
            </a:extLst>
          </p:cNvPr>
          <p:cNvSpPr>
            <a:spLocks noGrp="1"/>
          </p:cNvSpPr>
          <p:nvPr>
            <p:ph sz="half" idx="2"/>
          </p:nvPr>
        </p:nvSpPr>
        <p:spPr/>
        <p:txBody>
          <a:bodyPr>
            <a:normAutofit fontScale="92500" lnSpcReduction="20000"/>
          </a:bodyPr>
          <a:lstStyle/>
          <a:p>
            <a:r>
              <a:rPr lang="en-US" dirty="0"/>
              <a:t>Improve your ability to write object-oriented code.</a:t>
            </a:r>
          </a:p>
          <a:p>
            <a:endParaRPr lang="en-US" dirty="0"/>
          </a:p>
        </p:txBody>
      </p:sp>
      <p:sp>
        <p:nvSpPr>
          <p:cNvPr id="7" name="Text Placeholder 6">
            <a:extLst>
              <a:ext uri="{FF2B5EF4-FFF2-40B4-BE49-F238E27FC236}">
                <a16:creationId xmlns:a16="http://schemas.microsoft.com/office/drawing/2014/main" id="{5C571BBA-DFE7-2BD6-86B2-69AAC1B2F5C9}"/>
              </a:ext>
            </a:extLst>
          </p:cNvPr>
          <p:cNvSpPr>
            <a:spLocks noGrp="1"/>
          </p:cNvSpPr>
          <p:nvPr>
            <p:ph type="body" sz="quarter" idx="3"/>
          </p:nvPr>
        </p:nvSpPr>
        <p:spPr/>
        <p:txBody>
          <a:bodyPr/>
          <a:lstStyle/>
          <a:p>
            <a:r>
              <a:rPr lang="en-US" b="1" dirty="0"/>
              <a:t>Problem Statement¶</a:t>
            </a:r>
          </a:p>
          <a:p>
            <a:endParaRPr lang="en-US" dirty="0"/>
          </a:p>
        </p:txBody>
      </p:sp>
      <p:sp>
        <p:nvSpPr>
          <p:cNvPr id="8" name="Content Placeholder 7">
            <a:extLst>
              <a:ext uri="{FF2B5EF4-FFF2-40B4-BE49-F238E27FC236}">
                <a16:creationId xmlns:a16="http://schemas.microsoft.com/office/drawing/2014/main" id="{642D19D8-B267-6098-4678-4AC6F425804D}"/>
              </a:ext>
            </a:extLst>
          </p:cNvPr>
          <p:cNvSpPr>
            <a:spLocks noGrp="1"/>
          </p:cNvSpPr>
          <p:nvPr>
            <p:ph sz="quarter" idx="4"/>
          </p:nvPr>
        </p:nvSpPr>
        <p:spPr/>
        <p:txBody>
          <a:bodyPr>
            <a:normAutofit fontScale="92500" lnSpcReduction="20000"/>
          </a:bodyPr>
          <a:lstStyle/>
          <a:p>
            <a:r>
              <a:rPr lang="en-US" dirty="0"/>
              <a:t>There are several types of commands that are commonly found in object-oriented programs. </a:t>
            </a:r>
          </a:p>
          <a:p>
            <a:r>
              <a:rPr lang="en-US" dirty="0"/>
              <a:t>These </a:t>
            </a:r>
            <a:r>
              <a:rPr lang="en-US" b="1" dirty="0">
                <a:solidFill>
                  <a:srgbClr val="92D050"/>
                </a:solidFill>
              </a:rPr>
              <a:t>types of commands are so common </a:t>
            </a:r>
            <a:r>
              <a:rPr lang="en-US" dirty="0"/>
              <a:t>that a programmer must be able to recognize and write them. </a:t>
            </a:r>
          </a:p>
          <a:p>
            <a:r>
              <a:rPr lang="en-US" dirty="0"/>
              <a:t>One of these types of commands is </a:t>
            </a:r>
            <a:r>
              <a:rPr lang="en-US" b="1" dirty="0">
                <a:solidFill>
                  <a:srgbClr val="92D050"/>
                </a:solidFill>
              </a:rPr>
              <a:t>calling the methods of an object </a:t>
            </a:r>
            <a:r>
              <a:rPr lang="en-US" dirty="0"/>
              <a:t>using the dot operator (.) as shown in this template:</a:t>
            </a:r>
          </a:p>
          <a:p>
            <a:endParaRPr lang="en-US" dirty="0"/>
          </a:p>
        </p:txBody>
      </p:sp>
      <p:sp>
        <p:nvSpPr>
          <p:cNvPr id="10" name="TextBox 9">
            <a:extLst>
              <a:ext uri="{FF2B5EF4-FFF2-40B4-BE49-F238E27FC236}">
                <a16:creationId xmlns:a16="http://schemas.microsoft.com/office/drawing/2014/main" id="{0496EC35-08C4-9735-5C9C-1533BDCA324B}"/>
              </a:ext>
            </a:extLst>
          </p:cNvPr>
          <p:cNvSpPr txBox="1"/>
          <p:nvPr/>
        </p:nvSpPr>
        <p:spPr>
          <a:xfrm>
            <a:off x="395590" y="4566884"/>
            <a:ext cx="5943565"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variable = </a:t>
            </a:r>
            <a:r>
              <a:rPr lang="en-US" sz="2800" dirty="0" err="1"/>
              <a:t>object.method</a:t>
            </a:r>
            <a:r>
              <a:rPr lang="en-US" sz="2800" dirty="0"/>
              <a:t>(arg1, arg2, ...)</a:t>
            </a:r>
          </a:p>
        </p:txBody>
      </p:sp>
    </p:spTree>
    <p:extLst>
      <p:ext uri="{BB962C8B-B14F-4D97-AF65-F5344CB8AC3E}">
        <p14:creationId xmlns:p14="http://schemas.microsoft.com/office/powerpoint/2010/main" val="66233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8D2F-9C47-EA55-A984-562E4D0BFD8B}"/>
              </a:ext>
            </a:extLst>
          </p:cNvPr>
          <p:cNvSpPr>
            <a:spLocks noGrp="1"/>
          </p:cNvSpPr>
          <p:nvPr>
            <p:ph type="title"/>
          </p:nvPr>
        </p:nvSpPr>
        <p:spPr/>
        <p:txBody>
          <a:bodyPr/>
          <a:lstStyle/>
          <a:p>
            <a:r>
              <a:rPr lang="en-US" b="1" dirty="0"/>
              <a:t>Assignment</a:t>
            </a:r>
            <a:br>
              <a:rPr lang="en-US" b="1" dirty="0"/>
            </a:br>
            <a:endParaRPr lang="en-US" dirty="0"/>
          </a:p>
        </p:txBody>
      </p:sp>
      <p:sp>
        <p:nvSpPr>
          <p:cNvPr id="7" name="Content Placeholder 6">
            <a:extLst>
              <a:ext uri="{FF2B5EF4-FFF2-40B4-BE49-F238E27FC236}">
                <a16:creationId xmlns:a16="http://schemas.microsoft.com/office/drawing/2014/main" id="{D5E2049C-1447-5255-BE87-C4BDF692EB7E}"/>
              </a:ext>
            </a:extLst>
          </p:cNvPr>
          <p:cNvSpPr>
            <a:spLocks noGrp="1"/>
          </p:cNvSpPr>
          <p:nvPr>
            <p:ph sz="half" idx="1"/>
          </p:nvPr>
        </p:nvSpPr>
        <p:spPr/>
        <p:txBody>
          <a:bodyPr>
            <a:normAutofit fontScale="47500" lnSpcReduction="20000"/>
          </a:bodyPr>
          <a:lstStyle/>
          <a:p>
            <a:r>
              <a:rPr lang="en-US" dirty="0"/>
              <a:t>Write a small Python program named </a:t>
            </a:r>
            <a:r>
              <a:rPr lang="en-US" dirty="0" err="1"/>
              <a:t>fruit.py</a:t>
            </a:r>
            <a:r>
              <a:rPr lang="en-US" dirty="0"/>
              <a:t> that demonstrates object oriented programming by modifying a list. Do the following:</a:t>
            </a:r>
          </a:p>
          <a:p>
            <a:pPr>
              <a:buFont typeface="+mj-lt"/>
              <a:buAutoNum type="arabicPeriod"/>
            </a:pPr>
            <a:r>
              <a:rPr lang="en-US" dirty="0"/>
              <a:t>Open a new blank file in VS Code and save it as </a:t>
            </a:r>
            <a:r>
              <a:rPr lang="en-US" dirty="0" err="1"/>
              <a:t>fruit.py</a:t>
            </a:r>
            <a:endParaRPr lang="en-US" dirty="0"/>
          </a:p>
          <a:p>
            <a:pPr>
              <a:buFont typeface="+mj-lt"/>
              <a:buAutoNum type="arabicPeriod"/>
            </a:pPr>
            <a:r>
              <a:rPr lang="en-US" dirty="0"/>
              <a:t>Copy and paste this code at the top of your fruit program:</a:t>
            </a:r>
          </a:p>
          <a:p>
            <a:pPr>
              <a:buFont typeface="+mj-lt"/>
              <a:buAutoNum type="arabicPeriod"/>
            </a:pPr>
            <a:endParaRPr lang="en-US" dirty="0"/>
          </a:p>
          <a:p>
            <a:pPr>
              <a:buFont typeface="+mj-lt"/>
              <a:buAutoNum type="arabicPeriod"/>
            </a:pPr>
            <a:endParaRPr lang="en-US" dirty="0"/>
          </a:p>
          <a:p>
            <a:pPr>
              <a:buFont typeface="+mj-lt"/>
              <a:buAutoNum type="arabicPeriod"/>
            </a:pPr>
            <a:r>
              <a:rPr lang="en-US" dirty="0"/>
              <a:t>Add code to reverse and print </a:t>
            </a:r>
            <a:r>
              <a:rPr lang="en-US" i="1" dirty="0" err="1"/>
              <a:t>fruit_list</a:t>
            </a:r>
            <a:r>
              <a:rPr lang="en-US" dirty="0"/>
              <a:t>.</a:t>
            </a:r>
          </a:p>
          <a:p>
            <a:pPr>
              <a:buFont typeface="+mj-lt"/>
              <a:buAutoNum type="arabicPeriod"/>
            </a:pPr>
            <a:r>
              <a:rPr lang="en-US" dirty="0"/>
              <a:t>Add code to append "orange" to the end of </a:t>
            </a:r>
            <a:r>
              <a:rPr lang="en-US" i="1" dirty="0" err="1"/>
              <a:t>fruit_list</a:t>
            </a:r>
            <a:r>
              <a:rPr lang="en-US" dirty="0"/>
              <a:t> and print the list.</a:t>
            </a:r>
          </a:p>
          <a:p>
            <a:pPr>
              <a:buFont typeface="+mj-lt"/>
              <a:buAutoNum type="arabicPeriod"/>
            </a:pPr>
            <a:r>
              <a:rPr lang="en-US" dirty="0"/>
              <a:t>Add code to find where "apple" is located in </a:t>
            </a:r>
            <a:r>
              <a:rPr lang="en-US" i="1" dirty="0" err="1"/>
              <a:t>fruit_list</a:t>
            </a:r>
            <a:r>
              <a:rPr lang="en-US" dirty="0"/>
              <a:t> and insert "cherry" before "apple" in the list and print the list.</a:t>
            </a:r>
          </a:p>
          <a:p>
            <a:pPr>
              <a:buFont typeface="+mj-lt"/>
              <a:buAutoNum type="arabicPeriod"/>
            </a:pPr>
            <a:r>
              <a:rPr lang="en-US" dirty="0"/>
              <a:t>Add code to remove "banana" from </a:t>
            </a:r>
            <a:r>
              <a:rPr lang="en-US" i="1" dirty="0" err="1"/>
              <a:t>fruit_list</a:t>
            </a:r>
            <a:r>
              <a:rPr lang="en-US" dirty="0"/>
              <a:t> and print the list.</a:t>
            </a:r>
          </a:p>
          <a:p>
            <a:pPr>
              <a:buFont typeface="+mj-lt"/>
              <a:buAutoNum type="arabicPeriod"/>
            </a:pPr>
            <a:r>
              <a:rPr lang="en-US" dirty="0"/>
              <a:t>Add code to pop the last element from </a:t>
            </a:r>
            <a:r>
              <a:rPr lang="en-US" i="1" dirty="0" err="1"/>
              <a:t>fruit_list</a:t>
            </a:r>
            <a:r>
              <a:rPr lang="en-US" dirty="0"/>
              <a:t> and print the popped element and the list.</a:t>
            </a:r>
          </a:p>
          <a:p>
            <a:pPr>
              <a:buFont typeface="+mj-lt"/>
              <a:buAutoNum type="arabicPeriod"/>
            </a:pPr>
            <a:r>
              <a:rPr lang="en-US" dirty="0"/>
              <a:t>Add code to sort and print </a:t>
            </a:r>
            <a:r>
              <a:rPr lang="en-US" i="1" dirty="0" err="1"/>
              <a:t>fruit_list</a:t>
            </a:r>
            <a:r>
              <a:rPr lang="en-US" dirty="0"/>
              <a:t>.</a:t>
            </a:r>
          </a:p>
          <a:p>
            <a:pPr>
              <a:buFont typeface="+mj-lt"/>
              <a:buAutoNum type="arabicPeriod"/>
            </a:pPr>
            <a:r>
              <a:rPr lang="en-US" dirty="0"/>
              <a:t>Add code to clear and print </a:t>
            </a:r>
            <a:r>
              <a:rPr lang="en-US" i="1" dirty="0" err="1"/>
              <a:t>fruit_list</a:t>
            </a:r>
            <a:r>
              <a:rPr lang="en-US" dirty="0"/>
              <a:t>.</a:t>
            </a:r>
          </a:p>
          <a:p>
            <a:pPr>
              <a:buFont typeface="+mj-lt"/>
              <a:buAutoNum type="arabicPeriod"/>
            </a:pPr>
            <a:r>
              <a:rPr lang="en-US" dirty="0"/>
              <a:t>At the bottom of your program write a call to the main function.</a:t>
            </a:r>
          </a:p>
          <a:p>
            <a:endParaRPr lang="en-US" dirty="0"/>
          </a:p>
        </p:txBody>
      </p:sp>
      <p:sp>
        <p:nvSpPr>
          <p:cNvPr id="8" name="Content Placeholder 7">
            <a:extLst>
              <a:ext uri="{FF2B5EF4-FFF2-40B4-BE49-F238E27FC236}">
                <a16:creationId xmlns:a16="http://schemas.microsoft.com/office/drawing/2014/main" id="{66B6A358-49C3-6195-B1A1-F328E68985B4}"/>
              </a:ext>
            </a:extLst>
          </p:cNvPr>
          <p:cNvSpPr>
            <a:spLocks noGrp="1"/>
          </p:cNvSpPr>
          <p:nvPr>
            <p:ph sz="half" idx="2"/>
          </p:nvPr>
        </p:nvSpPr>
        <p:spPr/>
        <p:txBody>
          <a:bodyPr>
            <a:normAutofit fontScale="47500" lnSpcReduction="20000"/>
          </a:bodyPr>
          <a:lstStyle/>
          <a:p>
            <a:endParaRPr lang="en-US" dirty="0"/>
          </a:p>
          <a:p>
            <a:endParaRPr lang="en-US" dirty="0"/>
          </a:p>
          <a:p>
            <a:endParaRPr lang="en-US" dirty="0"/>
          </a:p>
          <a:p>
            <a:endParaRPr lang="en-US" dirty="0"/>
          </a:p>
          <a:p>
            <a:endParaRPr lang="en-US" dirty="0"/>
          </a:p>
          <a:p>
            <a:endParaRPr lang="en-US" dirty="0"/>
          </a:p>
          <a:p>
            <a:r>
              <a:rPr lang="en-US" dirty="0" err="1"/>
              <a:t>Reverse_fruit_list</a:t>
            </a:r>
            <a:r>
              <a:rPr lang="en-US" dirty="0"/>
              <a:t> = ?</a:t>
            </a:r>
          </a:p>
          <a:p>
            <a:r>
              <a:rPr lang="en-US" dirty="0" err="1"/>
              <a:t>Append_orange</a:t>
            </a:r>
            <a:r>
              <a:rPr lang="en-US" dirty="0"/>
              <a:t> = ?</a:t>
            </a:r>
          </a:p>
          <a:p>
            <a:r>
              <a:rPr lang="en-US" dirty="0" err="1"/>
              <a:t>Insert_cherry</a:t>
            </a:r>
            <a:r>
              <a:rPr lang="en-US" dirty="0"/>
              <a:t> = ?</a:t>
            </a:r>
          </a:p>
          <a:p>
            <a:r>
              <a:rPr lang="en-US" dirty="0" err="1"/>
              <a:t>Removed_banana</a:t>
            </a:r>
            <a:r>
              <a:rPr lang="en-US" dirty="0"/>
              <a:t> = ?</a:t>
            </a:r>
          </a:p>
          <a:p>
            <a:r>
              <a:rPr lang="en-US" dirty="0" err="1"/>
              <a:t>Popped_orange</a:t>
            </a:r>
            <a:r>
              <a:rPr lang="en-US" dirty="0"/>
              <a:t> = ?</a:t>
            </a:r>
          </a:p>
          <a:p>
            <a:r>
              <a:rPr lang="en-US" dirty="0" err="1"/>
              <a:t>Sorted_list</a:t>
            </a:r>
            <a:r>
              <a:rPr lang="en-US" dirty="0"/>
              <a:t> = ?</a:t>
            </a:r>
          </a:p>
          <a:p>
            <a:r>
              <a:rPr lang="en-US" dirty="0" err="1"/>
              <a:t>Cleared_list</a:t>
            </a:r>
            <a:r>
              <a:rPr lang="en-US" dirty="0"/>
              <a:t> = ?</a:t>
            </a:r>
          </a:p>
          <a:p>
            <a:endParaRPr lang="en-US" dirty="0"/>
          </a:p>
          <a:p>
            <a:endParaRPr lang="en-US" dirty="0"/>
          </a:p>
          <a:p>
            <a:r>
              <a:rPr lang="en-US" dirty="0"/>
              <a:t>Challenge: Add each list to a list?</a:t>
            </a:r>
          </a:p>
        </p:txBody>
      </p:sp>
      <p:pic>
        <p:nvPicPr>
          <p:cNvPr id="9" name="Picture 8">
            <a:extLst>
              <a:ext uri="{FF2B5EF4-FFF2-40B4-BE49-F238E27FC236}">
                <a16:creationId xmlns:a16="http://schemas.microsoft.com/office/drawing/2014/main" id="{C68EBE05-0D46-C7D2-393A-4428C62BC0CB}"/>
              </a:ext>
            </a:extLst>
          </p:cNvPr>
          <p:cNvPicPr>
            <a:picLocks noChangeAspect="1"/>
          </p:cNvPicPr>
          <p:nvPr/>
        </p:nvPicPr>
        <p:blipFill>
          <a:blip r:embed="rId2"/>
          <a:stretch>
            <a:fillRect/>
          </a:stretch>
        </p:blipFill>
        <p:spPr>
          <a:xfrm>
            <a:off x="1232613" y="2707668"/>
            <a:ext cx="3493499" cy="602860"/>
          </a:xfrm>
          <a:prstGeom prst="rect">
            <a:avLst/>
          </a:prstGeom>
        </p:spPr>
      </p:pic>
      <p:pic>
        <p:nvPicPr>
          <p:cNvPr id="10" name="Picture 9">
            <a:extLst>
              <a:ext uri="{FF2B5EF4-FFF2-40B4-BE49-F238E27FC236}">
                <a16:creationId xmlns:a16="http://schemas.microsoft.com/office/drawing/2014/main" id="{886FDD48-58A1-1106-E6C8-4E437F7346AA}"/>
              </a:ext>
            </a:extLst>
          </p:cNvPr>
          <p:cNvPicPr>
            <a:picLocks noChangeAspect="1"/>
          </p:cNvPicPr>
          <p:nvPr/>
        </p:nvPicPr>
        <p:blipFill>
          <a:blip r:embed="rId3"/>
          <a:stretch>
            <a:fillRect/>
          </a:stretch>
        </p:blipFill>
        <p:spPr>
          <a:xfrm>
            <a:off x="5856270" y="0"/>
            <a:ext cx="6335730" cy="1709472"/>
          </a:xfrm>
          <a:prstGeom prst="rect">
            <a:avLst/>
          </a:prstGeom>
        </p:spPr>
      </p:pic>
    </p:spTree>
    <p:extLst>
      <p:ext uri="{BB962C8B-B14F-4D97-AF65-F5344CB8AC3E}">
        <p14:creationId xmlns:p14="http://schemas.microsoft.com/office/powerpoint/2010/main" val="78455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a:xfrm>
            <a:off x="838200" y="365125"/>
            <a:ext cx="10515600" cy="522847"/>
          </a:xfrm>
        </p:spPr>
        <p:txBody>
          <a:bodyPr>
            <a:normAutofit fontScale="90000"/>
          </a:bodyPr>
          <a:lstStyle/>
          <a:p>
            <a:r>
              <a:rPr lang="en-US" dirty="0"/>
              <a:t>Review List</a:t>
            </a:r>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890104" y="2483183"/>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dirty="0">
                          <a:hlinkClick r:id="rId5"/>
                        </a:rPr>
                        <a:t>count()</a:t>
                      </a:r>
                      <a:endParaRPr lang="en-US" sz="1400" dirty="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dirty="0">
                          <a:hlinkClick r:id="rId9"/>
                        </a:rPr>
                        <a:t>pop()</a:t>
                      </a:r>
                      <a:endParaRPr lang="en-US" sz="1400" dirty="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309680" y="1600759"/>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225069" y="178434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71680" y="1600759"/>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833680" y="158601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314139" y="1575133"/>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95680" y="1799763"/>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824279" y="1799763"/>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69209" y="1810648"/>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223421" y="1329118"/>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309679" y="132997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71679" y="132033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822794" y="130559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314138" y="1294713"/>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20" name="Rectangle 19">
            <a:extLst>
              <a:ext uri="{FF2B5EF4-FFF2-40B4-BE49-F238E27FC236}">
                <a16:creationId xmlns:a16="http://schemas.microsoft.com/office/drawing/2014/main" id="{FB734114-06DA-5A6B-09C2-523AD6F625BE}"/>
              </a:ext>
            </a:extLst>
          </p:cNvPr>
          <p:cNvSpPr/>
          <p:nvPr/>
        </p:nvSpPr>
        <p:spPr>
          <a:xfrm>
            <a:off x="1376726" y="24494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.append(value)</a:t>
            </a:r>
          </a:p>
        </p:txBody>
      </p:sp>
      <p:sp>
        <p:nvSpPr>
          <p:cNvPr id="27" name="Rectangle 26">
            <a:extLst>
              <a:ext uri="{FF2B5EF4-FFF2-40B4-BE49-F238E27FC236}">
                <a16:creationId xmlns:a16="http://schemas.microsoft.com/office/drawing/2014/main" id="{63D53760-ED4C-4785-CC99-BFAB3061BA89}"/>
              </a:ext>
            </a:extLst>
          </p:cNvPr>
          <p:cNvSpPr/>
          <p:nvPr/>
        </p:nvSpPr>
        <p:spPr>
          <a:xfrm>
            <a:off x="1373613" y="274267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cxnSp>
        <p:nvCxnSpPr>
          <p:cNvPr id="29" name="Elbow Connector 28">
            <a:extLst>
              <a:ext uri="{FF2B5EF4-FFF2-40B4-BE49-F238E27FC236}">
                <a16:creationId xmlns:a16="http://schemas.microsoft.com/office/drawing/2014/main" id="{40399E73-9D77-850A-FE93-CAAD7B9C13FC}"/>
              </a:ext>
            </a:extLst>
          </p:cNvPr>
          <p:cNvCxnSpPr>
            <a:cxnSpLocks/>
            <a:stCxn id="21" idx="3"/>
            <a:endCxn id="10" idx="2"/>
          </p:cNvCxnSpPr>
          <p:nvPr/>
        </p:nvCxnSpPr>
        <p:spPr>
          <a:xfrm flipV="1">
            <a:off x="4197420" y="2206504"/>
            <a:ext cx="1454177" cy="38315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FB346027-EF91-8AAB-22E9-46EBCDE3077E}"/>
              </a:ext>
            </a:extLst>
          </p:cNvPr>
          <p:cNvSpPr/>
          <p:nvPr/>
        </p:nvSpPr>
        <p:spPr>
          <a:xfrm>
            <a:off x="632211" y="2736975"/>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sp>
        <p:nvSpPr>
          <p:cNvPr id="35" name="Rectangle 34">
            <a:extLst>
              <a:ext uri="{FF2B5EF4-FFF2-40B4-BE49-F238E27FC236}">
                <a16:creationId xmlns:a16="http://schemas.microsoft.com/office/drawing/2014/main" id="{0AC7E888-FAA8-55D3-162D-ECAE981C1DB0}"/>
              </a:ext>
            </a:extLst>
          </p:cNvPr>
          <p:cNvSpPr/>
          <p:nvPr/>
        </p:nvSpPr>
        <p:spPr>
          <a:xfrm>
            <a:off x="97978" y="5955450"/>
            <a:ext cx="1611086"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a:t>
            </a:r>
          </a:p>
        </p:txBody>
      </p:sp>
      <p:sp>
        <p:nvSpPr>
          <p:cNvPr id="36" name="Rectangle 35">
            <a:extLst>
              <a:ext uri="{FF2B5EF4-FFF2-40B4-BE49-F238E27FC236}">
                <a16:creationId xmlns:a16="http://schemas.microsoft.com/office/drawing/2014/main" id="{E1F0DE0A-A3F5-7DCA-0354-80029CBBE3B5}"/>
              </a:ext>
            </a:extLst>
          </p:cNvPr>
          <p:cNvSpPr/>
          <p:nvPr/>
        </p:nvSpPr>
        <p:spPr>
          <a:xfrm>
            <a:off x="2226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7" name="Rectangle 36">
            <a:extLst>
              <a:ext uri="{FF2B5EF4-FFF2-40B4-BE49-F238E27FC236}">
                <a16:creationId xmlns:a16="http://schemas.microsoft.com/office/drawing/2014/main" id="{63A2AD37-9864-D251-B6FF-3EDAFB7A15A8}"/>
              </a:ext>
            </a:extLst>
          </p:cNvPr>
          <p:cNvSpPr/>
          <p:nvPr/>
        </p:nvSpPr>
        <p:spPr>
          <a:xfrm>
            <a:off x="2988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8" name="Rectangle 37">
            <a:extLst>
              <a:ext uri="{FF2B5EF4-FFF2-40B4-BE49-F238E27FC236}">
                <a16:creationId xmlns:a16="http://schemas.microsoft.com/office/drawing/2014/main" id="{E2B759F9-6346-0D83-AC09-618ACFA8D2DA}"/>
              </a:ext>
            </a:extLst>
          </p:cNvPr>
          <p:cNvSpPr/>
          <p:nvPr/>
        </p:nvSpPr>
        <p:spPr>
          <a:xfrm>
            <a:off x="3750131" y="6172237"/>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9" name="Rectangle 38">
            <a:extLst>
              <a:ext uri="{FF2B5EF4-FFF2-40B4-BE49-F238E27FC236}">
                <a16:creationId xmlns:a16="http://schemas.microsoft.com/office/drawing/2014/main" id="{610BAF37-A56B-6536-756C-0F7FDDE6E002}"/>
              </a:ext>
            </a:extLst>
          </p:cNvPr>
          <p:cNvSpPr/>
          <p:nvPr/>
        </p:nvSpPr>
        <p:spPr>
          <a:xfrm>
            <a:off x="5230590" y="6161352"/>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40" name="Oval 39">
            <a:extLst>
              <a:ext uri="{FF2B5EF4-FFF2-40B4-BE49-F238E27FC236}">
                <a16:creationId xmlns:a16="http://schemas.microsoft.com/office/drawing/2014/main" id="{A23052AD-4823-3C04-D1E9-36227CE1149A}"/>
              </a:ext>
            </a:extLst>
          </p:cNvPr>
          <p:cNvSpPr/>
          <p:nvPr/>
        </p:nvSpPr>
        <p:spPr>
          <a:xfrm>
            <a:off x="4512131"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A1C54D-E042-F594-1C06-74192CCD6DA5}"/>
              </a:ext>
            </a:extLst>
          </p:cNvPr>
          <p:cNvSpPr/>
          <p:nvPr/>
        </p:nvSpPr>
        <p:spPr>
          <a:xfrm>
            <a:off x="4740730"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D643548-0FA3-0BD8-5A1F-62D9BA3E8EE7}"/>
              </a:ext>
            </a:extLst>
          </p:cNvPr>
          <p:cNvSpPr/>
          <p:nvPr/>
        </p:nvSpPr>
        <p:spPr>
          <a:xfrm>
            <a:off x="4985660" y="6396867"/>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408A7-42CD-1CA5-2F76-0D13D1DA3C34}"/>
              </a:ext>
            </a:extLst>
          </p:cNvPr>
          <p:cNvSpPr/>
          <p:nvPr/>
        </p:nvSpPr>
        <p:spPr>
          <a:xfrm>
            <a:off x="2226130" y="591619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A3EEED6E-D46A-236B-623E-6914FC0516B8}"/>
              </a:ext>
            </a:extLst>
          </p:cNvPr>
          <p:cNvSpPr/>
          <p:nvPr/>
        </p:nvSpPr>
        <p:spPr>
          <a:xfrm>
            <a:off x="2988130" y="5906558"/>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DC4DC1E-FBD7-3016-7D38-5B7B2941C863}"/>
              </a:ext>
            </a:extLst>
          </p:cNvPr>
          <p:cNvSpPr/>
          <p:nvPr/>
        </p:nvSpPr>
        <p:spPr>
          <a:xfrm>
            <a:off x="3739245" y="589181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46" name="Rectangle 45">
            <a:extLst>
              <a:ext uri="{FF2B5EF4-FFF2-40B4-BE49-F238E27FC236}">
                <a16:creationId xmlns:a16="http://schemas.microsoft.com/office/drawing/2014/main" id="{27A20108-7D79-55E4-D5CF-B14B3A0A5C86}"/>
              </a:ext>
            </a:extLst>
          </p:cNvPr>
          <p:cNvSpPr/>
          <p:nvPr/>
        </p:nvSpPr>
        <p:spPr>
          <a:xfrm>
            <a:off x="5230589" y="5880932"/>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Len()-1</a:t>
            </a:r>
          </a:p>
        </p:txBody>
      </p:sp>
      <p:sp>
        <p:nvSpPr>
          <p:cNvPr id="47" name="Rectangle 46">
            <a:extLst>
              <a:ext uri="{FF2B5EF4-FFF2-40B4-BE49-F238E27FC236}">
                <a16:creationId xmlns:a16="http://schemas.microsoft.com/office/drawing/2014/main" id="{FC60C1F8-E8AE-D828-4059-B94D187450B5}"/>
              </a:ext>
            </a:extLst>
          </p:cNvPr>
          <p:cNvSpPr/>
          <p:nvPr/>
        </p:nvSpPr>
        <p:spPr>
          <a:xfrm>
            <a:off x="1377044" y="305640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.count()</a:t>
            </a:r>
          </a:p>
        </p:txBody>
      </p:sp>
      <p:sp>
        <p:nvSpPr>
          <p:cNvPr id="48" name="Rectangle 47">
            <a:extLst>
              <a:ext uri="{FF2B5EF4-FFF2-40B4-BE49-F238E27FC236}">
                <a16:creationId xmlns:a16="http://schemas.microsoft.com/office/drawing/2014/main" id="{AE19CA8B-A385-C6C3-5F04-CA369C677712}"/>
              </a:ext>
            </a:extLst>
          </p:cNvPr>
          <p:cNvSpPr/>
          <p:nvPr/>
        </p:nvSpPr>
        <p:spPr>
          <a:xfrm>
            <a:off x="656416" y="304741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sp>
        <p:nvSpPr>
          <p:cNvPr id="49" name="Rectangle 48">
            <a:extLst>
              <a:ext uri="{FF2B5EF4-FFF2-40B4-BE49-F238E27FC236}">
                <a16:creationId xmlns:a16="http://schemas.microsoft.com/office/drawing/2014/main" id="{40F44364-86CA-6AD5-6D22-C1288ECC0C39}"/>
              </a:ext>
            </a:extLst>
          </p:cNvPr>
          <p:cNvSpPr/>
          <p:nvPr/>
        </p:nvSpPr>
        <p:spPr>
          <a:xfrm>
            <a:off x="1327230" y="3407568"/>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.extend(list)</a:t>
            </a:r>
          </a:p>
        </p:txBody>
      </p:sp>
      <p:sp>
        <p:nvSpPr>
          <p:cNvPr id="50" name="Rectangle 49">
            <a:extLst>
              <a:ext uri="{FF2B5EF4-FFF2-40B4-BE49-F238E27FC236}">
                <a16:creationId xmlns:a16="http://schemas.microsoft.com/office/drawing/2014/main" id="{67633258-2EE2-A654-E97F-30BE3389DCF6}"/>
              </a:ext>
            </a:extLst>
          </p:cNvPr>
          <p:cNvSpPr/>
          <p:nvPr/>
        </p:nvSpPr>
        <p:spPr>
          <a:xfrm>
            <a:off x="48998" y="639698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newList</a:t>
            </a:r>
            <a:endParaRPr lang="en-US" dirty="0"/>
          </a:p>
        </p:txBody>
      </p:sp>
      <p:cxnSp>
        <p:nvCxnSpPr>
          <p:cNvPr id="51" name="Elbow Connector 50">
            <a:extLst>
              <a:ext uri="{FF2B5EF4-FFF2-40B4-BE49-F238E27FC236}">
                <a16:creationId xmlns:a16="http://schemas.microsoft.com/office/drawing/2014/main" id="{1EC827E6-37FD-65C4-E441-210D79577764}"/>
              </a:ext>
            </a:extLst>
          </p:cNvPr>
          <p:cNvCxnSpPr>
            <a:cxnSpLocks/>
            <a:stCxn id="50" idx="3"/>
            <a:endCxn id="43" idx="1"/>
          </p:cNvCxnSpPr>
          <p:nvPr/>
        </p:nvCxnSpPr>
        <p:spPr>
          <a:xfrm flipV="1">
            <a:off x="1475026" y="6022673"/>
            <a:ext cx="751104" cy="48078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53">
            <a:extLst>
              <a:ext uri="{FF2B5EF4-FFF2-40B4-BE49-F238E27FC236}">
                <a16:creationId xmlns:a16="http://schemas.microsoft.com/office/drawing/2014/main" id="{84804793-148A-7ED4-3406-6807308C2637}"/>
              </a:ext>
            </a:extLst>
          </p:cNvPr>
          <p:cNvSpPr/>
          <p:nvPr/>
        </p:nvSpPr>
        <p:spPr>
          <a:xfrm>
            <a:off x="6751055" y="1589873"/>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5" name="Rectangle 54">
            <a:extLst>
              <a:ext uri="{FF2B5EF4-FFF2-40B4-BE49-F238E27FC236}">
                <a16:creationId xmlns:a16="http://schemas.microsoft.com/office/drawing/2014/main" id="{929C9F8F-2DBE-850A-C954-9BB27575E576}"/>
              </a:ext>
            </a:extLst>
          </p:cNvPr>
          <p:cNvSpPr/>
          <p:nvPr/>
        </p:nvSpPr>
        <p:spPr>
          <a:xfrm>
            <a:off x="7513055" y="1589873"/>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D03B09F8-BB92-30F1-EAB1-B402D6134A8E}"/>
              </a:ext>
            </a:extLst>
          </p:cNvPr>
          <p:cNvSpPr/>
          <p:nvPr/>
        </p:nvSpPr>
        <p:spPr>
          <a:xfrm>
            <a:off x="8275055" y="1575132"/>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7F0ECE05-1EA1-8A0A-D6E5-355E32990B5B}"/>
              </a:ext>
            </a:extLst>
          </p:cNvPr>
          <p:cNvSpPr/>
          <p:nvPr/>
        </p:nvSpPr>
        <p:spPr>
          <a:xfrm>
            <a:off x="6751054" y="1319092"/>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N+1</a:t>
            </a:r>
          </a:p>
        </p:txBody>
      </p:sp>
      <p:sp>
        <p:nvSpPr>
          <p:cNvPr id="58" name="Rectangle 57">
            <a:extLst>
              <a:ext uri="{FF2B5EF4-FFF2-40B4-BE49-F238E27FC236}">
                <a16:creationId xmlns:a16="http://schemas.microsoft.com/office/drawing/2014/main" id="{CE0CFBE6-4530-8B74-4D1C-961D1E9AE770}"/>
              </a:ext>
            </a:extLst>
          </p:cNvPr>
          <p:cNvSpPr/>
          <p:nvPr/>
        </p:nvSpPr>
        <p:spPr>
          <a:xfrm>
            <a:off x="7513054" y="1309453"/>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sp>
        <p:nvSpPr>
          <p:cNvPr id="59" name="Rectangle 58">
            <a:extLst>
              <a:ext uri="{FF2B5EF4-FFF2-40B4-BE49-F238E27FC236}">
                <a16:creationId xmlns:a16="http://schemas.microsoft.com/office/drawing/2014/main" id="{79334404-502F-35A0-2326-7996B5D37AC5}"/>
              </a:ext>
            </a:extLst>
          </p:cNvPr>
          <p:cNvSpPr/>
          <p:nvPr/>
        </p:nvSpPr>
        <p:spPr>
          <a:xfrm>
            <a:off x="8264169" y="1294712"/>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cxnSp>
        <p:nvCxnSpPr>
          <p:cNvPr id="60" name="Elbow Connector 59">
            <a:extLst>
              <a:ext uri="{FF2B5EF4-FFF2-40B4-BE49-F238E27FC236}">
                <a16:creationId xmlns:a16="http://schemas.microsoft.com/office/drawing/2014/main" id="{1E10DEB7-3CFA-87F9-2BBC-F42AA5DF7E74}"/>
              </a:ext>
            </a:extLst>
          </p:cNvPr>
          <p:cNvCxnSpPr>
            <a:cxnSpLocks/>
            <a:stCxn id="10" idx="3"/>
            <a:endCxn id="54" idx="1"/>
          </p:cNvCxnSpPr>
          <p:nvPr/>
        </p:nvCxnSpPr>
        <p:spPr>
          <a:xfrm>
            <a:off x="5989054" y="1890819"/>
            <a:ext cx="762001" cy="1474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Rectangle 63">
            <a:extLst>
              <a:ext uri="{FF2B5EF4-FFF2-40B4-BE49-F238E27FC236}">
                <a16:creationId xmlns:a16="http://schemas.microsoft.com/office/drawing/2014/main" id="{6A5125D9-F662-6AEB-0575-5E9F6AA5ACFA}"/>
              </a:ext>
            </a:extLst>
          </p:cNvPr>
          <p:cNvSpPr/>
          <p:nvPr/>
        </p:nvSpPr>
        <p:spPr>
          <a:xfrm>
            <a:off x="1377736" y="376331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.index(value)</a:t>
            </a:r>
          </a:p>
        </p:txBody>
      </p:sp>
      <p:cxnSp>
        <p:nvCxnSpPr>
          <p:cNvPr id="65" name="Elbow Connector 64">
            <a:extLst>
              <a:ext uri="{FF2B5EF4-FFF2-40B4-BE49-F238E27FC236}">
                <a16:creationId xmlns:a16="http://schemas.microsoft.com/office/drawing/2014/main" id="{6692E6E2-80F4-7A97-680A-AF0F15B17002}"/>
              </a:ext>
            </a:extLst>
          </p:cNvPr>
          <p:cNvCxnSpPr>
            <a:cxnSpLocks/>
            <a:stCxn id="8" idx="2"/>
            <a:endCxn id="64" idx="3"/>
          </p:cNvCxnSpPr>
          <p:nvPr/>
        </p:nvCxnSpPr>
        <p:spPr>
          <a:xfrm rot="5400000">
            <a:off x="2380152" y="2840800"/>
            <a:ext cx="1637656" cy="42031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Rectangle 67">
            <a:extLst>
              <a:ext uri="{FF2B5EF4-FFF2-40B4-BE49-F238E27FC236}">
                <a16:creationId xmlns:a16="http://schemas.microsoft.com/office/drawing/2014/main" id="{4F6E5107-607E-7EBC-319B-CF54B21051B2}"/>
              </a:ext>
            </a:extLst>
          </p:cNvPr>
          <p:cNvSpPr/>
          <p:nvPr/>
        </p:nvSpPr>
        <p:spPr>
          <a:xfrm>
            <a:off x="601809" y="3763310"/>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cxnSp>
        <p:nvCxnSpPr>
          <p:cNvPr id="69" name="Elbow Connector 68">
            <a:extLst>
              <a:ext uri="{FF2B5EF4-FFF2-40B4-BE49-F238E27FC236}">
                <a16:creationId xmlns:a16="http://schemas.microsoft.com/office/drawing/2014/main" id="{D66E2BF2-609E-1785-137A-0B7D20A72C73}"/>
              </a:ext>
            </a:extLst>
          </p:cNvPr>
          <p:cNvCxnSpPr>
            <a:cxnSpLocks/>
            <a:stCxn id="64" idx="1"/>
            <a:endCxn id="68" idx="3"/>
          </p:cNvCxnSpPr>
          <p:nvPr/>
        </p:nvCxnSpPr>
        <p:spPr>
          <a:xfrm rot="10800000">
            <a:off x="1276724" y="3869786"/>
            <a:ext cx="101012" cy="127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DE0146-C07F-B2F4-47E0-9F29D9ED2B7E}"/>
              </a:ext>
            </a:extLst>
          </p:cNvPr>
          <p:cNvSpPr/>
          <p:nvPr/>
        </p:nvSpPr>
        <p:spPr>
          <a:xfrm>
            <a:off x="4584364" y="4095035"/>
            <a:ext cx="674915" cy="16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sp>
        <p:nvSpPr>
          <p:cNvPr id="74" name="Rectangle 73">
            <a:extLst>
              <a:ext uri="{FF2B5EF4-FFF2-40B4-BE49-F238E27FC236}">
                <a16:creationId xmlns:a16="http://schemas.microsoft.com/office/drawing/2014/main" id="{6A5BF6DF-D3E7-5F89-D72D-84C7D7B3A061}"/>
              </a:ext>
            </a:extLst>
          </p:cNvPr>
          <p:cNvSpPr/>
          <p:nvPr/>
        </p:nvSpPr>
        <p:spPr>
          <a:xfrm>
            <a:off x="1384869" y="407871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.insert(</a:t>
            </a:r>
            <a:r>
              <a:rPr lang="en-US" sz="1400" dirty="0" err="1"/>
              <a:t>index,value</a:t>
            </a:r>
            <a:r>
              <a:rPr lang="en-US" sz="1400" dirty="0"/>
              <a:t>)</a:t>
            </a:r>
          </a:p>
        </p:txBody>
      </p:sp>
      <p:sp>
        <p:nvSpPr>
          <p:cNvPr id="75" name="Striped Right Arrow 74">
            <a:extLst>
              <a:ext uri="{FF2B5EF4-FFF2-40B4-BE49-F238E27FC236}">
                <a16:creationId xmlns:a16="http://schemas.microsoft.com/office/drawing/2014/main" id="{52F2D269-0FFB-64EB-84A8-4B19C0B620E6}"/>
              </a:ext>
            </a:extLst>
          </p:cNvPr>
          <p:cNvSpPr/>
          <p:nvPr/>
        </p:nvSpPr>
        <p:spPr>
          <a:xfrm rot="5400000">
            <a:off x="10653836" y="5068665"/>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D09514B-68E8-8C82-3597-DADD907CEC0C}"/>
              </a:ext>
            </a:extLst>
          </p:cNvPr>
          <p:cNvSpPr/>
          <p:nvPr/>
        </p:nvSpPr>
        <p:spPr>
          <a:xfrm>
            <a:off x="1391218" y="464523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.pop(index)</a:t>
            </a:r>
          </a:p>
        </p:txBody>
      </p:sp>
      <p:sp>
        <p:nvSpPr>
          <p:cNvPr id="77" name="Striped Right Arrow 76">
            <a:extLst>
              <a:ext uri="{FF2B5EF4-FFF2-40B4-BE49-F238E27FC236}">
                <a16:creationId xmlns:a16="http://schemas.microsoft.com/office/drawing/2014/main" id="{26467405-8CE1-B704-7B09-7F25AD564A52}"/>
              </a:ext>
            </a:extLst>
          </p:cNvPr>
          <p:cNvSpPr/>
          <p:nvPr/>
        </p:nvSpPr>
        <p:spPr>
          <a:xfrm rot="16200000">
            <a:off x="4358658" y="3332741"/>
            <a:ext cx="1117756"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02D4B4C-D30A-326D-29EB-AE20827DE38A}"/>
              </a:ext>
            </a:extLst>
          </p:cNvPr>
          <p:cNvSpPr/>
          <p:nvPr/>
        </p:nvSpPr>
        <p:spPr>
          <a:xfrm>
            <a:off x="1384869" y="434125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.remove(value)</a:t>
            </a:r>
          </a:p>
        </p:txBody>
      </p:sp>
      <p:sp>
        <p:nvSpPr>
          <p:cNvPr id="84" name="Rectangle 83">
            <a:extLst>
              <a:ext uri="{FF2B5EF4-FFF2-40B4-BE49-F238E27FC236}">
                <a16:creationId xmlns:a16="http://schemas.microsoft.com/office/drawing/2014/main" id="{648F592A-46A6-8BB4-BF56-69AD99A0C44D}"/>
              </a:ext>
            </a:extLst>
          </p:cNvPr>
          <p:cNvSpPr/>
          <p:nvPr/>
        </p:nvSpPr>
        <p:spPr>
          <a:xfrm>
            <a:off x="1373508" y="493589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.reverse()</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51097" y="1436454"/>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Elbow Connector 85">
            <a:extLst>
              <a:ext uri="{FF2B5EF4-FFF2-40B4-BE49-F238E27FC236}">
                <a16:creationId xmlns:a16="http://schemas.microsoft.com/office/drawing/2014/main" id="{722E5842-3E8B-69F8-94BA-7FAA16BC6763}"/>
              </a:ext>
            </a:extLst>
          </p:cNvPr>
          <p:cNvCxnSpPr>
            <a:cxnSpLocks/>
            <a:stCxn id="84" idx="3"/>
            <a:endCxn id="10" idx="3"/>
          </p:cNvCxnSpPr>
          <p:nvPr/>
        </p:nvCxnSpPr>
        <p:spPr>
          <a:xfrm flipV="1">
            <a:off x="2984594" y="1890819"/>
            <a:ext cx="3004460" cy="3151553"/>
          </a:xfrm>
          <a:prstGeom prst="bentConnector3">
            <a:avLst>
              <a:gd name="adj1" fmla="val 107609"/>
            </a:avLst>
          </a:prstGeom>
          <a:ln>
            <a:tailEnd type="triangle"/>
          </a:ln>
        </p:spPr>
        <p:style>
          <a:lnRef idx="3">
            <a:schemeClr val="accent1"/>
          </a:lnRef>
          <a:fillRef idx="0">
            <a:schemeClr val="accent1"/>
          </a:fillRef>
          <a:effectRef idx="2">
            <a:schemeClr val="accent1"/>
          </a:effectRef>
          <a:fontRef idx="minor">
            <a:schemeClr val="tx1"/>
          </a:fontRef>
        </p:style>
      </p:cxnSp>
      <p:sp>
        <p:nvSpPr>
          <p:cNvPr id="91" name="Rectangle 90">
            <a:extLst>
              <a:ext uri="{FF2B5EF4-FFF2-40B4-BE49-F238E27FC236}">
                <a16:creationId xmlns:a16="http://schemas.microsoft.com/office/drawing/2014/main" id="{7D41A6D4-41B6-7E18-C251-18F7AE214084}"/>
              </a:ext>
            </a:extLst>
          </p:cNvPr>
          <p:cNvSpPr/>
          <p:nvPr/>
        </p:nvSpPr>
        <p:spPr>
          <a:xfrm>
            <a:off x="1373508" y="525130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.sort() &lt;</a:t>
            </a:r>
          </a:p>
        </p:txBody>
      </p:sp>
      <p:sp>
        <p:nvSpPr>
          <p:cNvPr id="21" name="Rectangle 20">
            <a:extLst>
              <a:ext uri="{FF2B5EF4-FFF2-40B4-BE49-F238E27FC236}">
                <a16:creationId xmlns:a16="http://schemas.microsoft.com/office/drawing/2014/main" id="{093900F5-FE09-F59B-17A8-B9F0BD7951F2}"/>
              </a:ext>
            </a:extLst>
          </p:cNvPr>
          <p:cNvSpPr/>
          <p:nvPr/>
        </p:nvSpPr>
        <p:spPr>
          <a:xfrm>
            <a:off x="3522505" y="2483183"/>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3" name="Rectangle 52">
            <a:extLst>
              <a:ext uri="{FF2B5EF4-FFF2-40B4-BE49-F238E27FC236}">
                <a16:creationId xmlns:a16="http://schemas.microsoft.com/office/drawing/2014/main" id="{ECA06A3E-307E-3CBA-D7D4-1107F698F88A}"/>
              </a:ext>
            </a:extLst>
          </p:cNvPr>
          <p:cNvSpPr/>
          <p:nvPr/>
        </p:nvSpPr>
        <p:spPr>
          <a:xfrm>
            <a:off x="632105" y="4338561"/>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61" name="Rectangle 60">
            <a:extLst>
              <a:ext uri="{FF2B5EF4-FFF2-40B4-BE49-F238E27FC236}">
                <a16:creationId xmlns:a16="http://schemas.microsoft.com/office/drawing/2014/main" id="{DA5C148D-F5BA-18D1-F6D8-BE94888F5212}"/>
              </a:ext>
            </a:extLst>
          </p:cNvPr>
          <p:cNvSpPr/>
          <p:nvPr/>
        </p:nvSpPr>
        <p:spPr>
          <a:xfrm>
            <a:off x="643423" y="464523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cxnSp>
        <p:nvCxnSpPr>
          <p:cNvPr id="70" name="Elbow Connector 69">
            <a:extLst>
              <a:ext uri="{FF2B5EF4-FFF2-40B4-BE49-F238E27FC236}">
                <a16:creationId xmlns:a16="http://schemas.microsoft.com/office/drawing/2014/main" id="{98FD8738-13E6-8C01-6E0B-A1C4F5996AAE}"/>
              </a:ext>
            </a:extLst>
          </p:cNvPr>
          <p:cNvCxnSpPr>
            <a:cxnSpLocks/>
            <a:stCxn id="74" idx="3"/>
            <a:endCxn id="72" idx="1"/>
          </p:cNvCxnSpPr>
          <p:nvPr/>
        </p:nvCxnSpPr>
        <p:spPr>
          <a:xfrm flipV="1">
            <a:off x="2995955" y="4176712"/>
            <a:ext cx="1588409" cy="847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92" name="Rectangle 91">
            <a:extLst>
              <a:ext uri="{FF2B5EF4-FFF2-40B4-BE49-F238E27FC236}">
                <a16:creationId xmlns:a16="http://schemas.microsoft.com/office/drawing/2014/main" id="{486F34B6-12FF-38C6-4B7B-BE8E82A56AEB}"/>
              </a:ext>
            </a:extLst>
          </p:cNvPr>
          <p:cNvSpPr/>
          <p:nvPr/>
        </p:nvSpPr>
        <p:spPr>
          <a:xfrm>
            <a:off x="4584364" y="4312024"/>
            <a:ext cx="674915" cy="20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cxnSp>
        <p:nvCxnSpPr>
          <p:cNvPr id="104" name="Elbow Connector 103">
            <a:extLst>
              <a:ext uri="{FF2B5EF4-FFF2-40B4-BE49-F238E27FC236}">
                <a16:creationId xmlns:a16="http://schemas.microsoft.com/office/drawing/2014/main" id="{4FCF8A35-9A09-1554-2D26-E1D9A28AE7F4}"/>
              </a:ext>
            </a:extLst>
          </p:cNvPr>
          <p:cNvCxnSpPr>
            <a:cxnSpLocks/>
            <a:stCxn id="49" idx="3"/>
            <a:endCxn id="54" idx="2"/>
          </p:cNvCxnSpPr>
          <p:nvPr/>
        </p:nvCxnSpPr>
        <p:spPr>
          <a:xfrm flipV="1">
            <a:off x="2938316" y="2221244"/>
            <a:ext cx="4150197" cy="12928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07" name="Rectangle 106">
            <a:extLst>
              <a:ext uri="{FF2B5EF4-FFF2-40B4-BE49-F238E27FC236}">
                <a16:creationId xmlns:a16="http://schemas.microsoft.com/office/drawing/2014/main" id="{17702853-BF5B-9085-1AC2-F5C88CD26C20}"/>
              </a:ext>
            </a:extLst>
          </p:cNvPr>
          <p:cNvSpPr/>
          <p:nvPr/>
        </p:nvSpPr>
        <p:spPr>
          <a:xfrm>
            <a:off x="32512" y="3407568"/>
            <a:ext cx="1244212" cy="20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[v1,v2,..]</a:t>
            </a:r>
          </a:p>
        </p:txBody>
      </p:sp>
    </p:spTree>
    <p:extLst>
      <p:ext uri="{BB962C8B-B14F-4D97-AF65-F5344CB8AC3E}">
        <p14:creationId xmlns:p14="http://schemas.microsoft.com/office/powerpoint/2010/main" val="252656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8D2F-9C47-EA55-A984-562E4D0BFD8B}"/>
              </a:ext>
            </a:extLst>
          </p:cNvPr>
          <p:cNvSpPr>
            <a:spLocks noGrp="1"/>
          </p:cNvSpPr>
          <p:nvPr>
            <p:ph type="title"/>
          </p:nvPr>
        </p:nvSpPr>
        <p:spPr/>
        <p:txBody>
          <a:bodyPr/>
          <a:lstStyle/>
          <a:p>
            <a:r>
              <a:rPr lang="en-US" b="1" dirty="0"/>
              <a:t>Assignment</a:t>
            </a:r>
            <a:br>
              <a:rPr lang="en-US" b="1" dirty="0"/>
            </a:br>
            <a:endParaRPr lang="en-US" dirty="0"/>
          </a:p>
        </p:txBody>
      </p:sp>
      <p:sp>
        <p:nvSpPr>
          <p:cNvPr id="7" name="Content Placeholder 6">
            <a:extLst>
              <a:ext uri="{FF2B5EF4-FFF2-40B4-BE49-F238E27FC236}">
                <a16:creationId xmlns:a16="http://schemas.microsoft.com/office/drawing/2014/main" id="{D5E2049C-1447-5255-BE87-C4BDF692EB7E}"/>
              </a:ext>
            </a:extLst>
          </p:cNvPr>
          <p:cNvSpPr>
            <a:spLocks noGrp="1"/>
          </p:cNvSpPr>
          <p:nvPr>
            <p:ph sz="half" idx="1"/>
          </p:nvPr>
        </p:nvSpPr>
        <p:spPr/>
        <p:txBody>
          <a:bodyPr>
            <a:normAutofit fontScale="47500" lnSpcReduction="20000"/>
          </a:bodyPr>
          <a:lstStyle/>
          <a:p>
            <a:r>
              <a:rPr lang="en-US" dirty="0">
                <a:solidFill>
                  <a:schemeClr val="tx1">
                    <a:lumMod val="50000"/>
                  </a:schemeClr>
                </a:solidFill>
              </a:rPr>
              <a:t>Write a small Python program named </a:t>
            </a:r>
            <a:r>
              <a:rPr lang="en-US" dirty="0" err="1">
                <a:solidFill>
                  <a:schemeClr val="tx1">
                    <a:lumMod val="50000"/>
                  </a:schemeClr>
                </a:solidFill>
              </a:rPr>
              <a:t>fruit.py</a:t>
            </a:r>
            <a:r>
              <a:rPr lang="en-US" dirty="0">
                <a:solidFill>
                  <a:schemeClr val="tx1">
                    <a:lumMod val="50000"/>
                  </a:schemeClr>
                </a:solidFill>
              </a:rPr>
              <a:t> that demonstrates object oriented programming by modifying a list. Do the following:</a:t>
            </a:r>
          </a:p>
          <a:p>
            <a:pPr>
              <a:buFont typeface="+mj-lt"/>
              <a:buAutoNum type="arabicPeriod"/>
            </a:pPr>
            <a:r>
              <a:rPr lang="en-US" dirty="0">
                <a:solidFill>
                  <a:schemeClr val="tx1">
                    <a:lumMod val="50000"/>
                  </a:schemeClr>
                </a:solidFill>
              </a:rPr>
              <a:t>Open a new blank file in VS Code and save it as </a:t>
            </a:r>
            <a:r>
              <a:rPr lang="en-US" dirty="0" err="1">
                <a:solidFill>
                  <a:schemeClr val="tx1">
                    <a:lumMod val="50000"/>
                  </a:schemeClr>
                </a:solidFill>
              </a:rPr>
              <a:t>fruit.py</a:t>
            </a:r>
            <a:endParaRPr lang="en-US" dirty="0">
              <a:solidFill>
                <a:schemeClr val="tx1">
                  <a:lumMod val="50000"/>
                </a:schemeClr>
              </a:solidFill>
            </a:endParaRPr>
          </a:p>
          <a:p>
            <a:pPr>
              <a:buFont typeface="+mj-lt"/>
              <a:buAutoNum type="arabicPeriod"/>
            </a:pPr>
            <a:r>
              <a:rPr lang="en-US" dirty="0">
                <a:solidFill>
                  <a:schemeClr val="tx1">
                    <a:lumMod val="50000"/>
                  </a:schemeClr>
                </a:solidFill>
              </a:rPr>
              <a:t>Copy and paste this code at the top of your fruit program:</a:t>
            </a:r>
          </a:p>
          <a:p>
            <a:pPr>
              <a:buFont typeface="+mj-lt"/>
              <a:buAutoNum type="arabicPeriod"/>
            </a:pPr>
            <a:endParaRPr lang="en-US" dirty="0">
              <a:solidFill>
                <a:schemeClr val="tx1">
                  <a:lumMod val="50000"/>
                </a:schemeClr>
              </a:solidFill>
            </a:endParaRPr>
          </a:p>
          <a:p>
            <a:pPr>
              <a:buFont typeface="+mj-lt"/>
              <a:buAutoNum type="arabicPeriod"/>
            </a:pPr>
            <a:endParaRPr lang="en-US" dirty="0">
              <a:solidFill>
                <a:schemeClr val="tx1">
                  <a:lumMod val="50000"/>
                </a:schemeClr>
              </a:solidFill>
            </a:endParaRPr>
          </a:p>
          <a:p>
            <a:pPr>
              <a:buFont typeface="+mj-lt"/>
              <a:buAutoNum type="arabicPeriod"/>
            </a:pPr>
            <a:r>
              <a:rPr lang="en-US" dirty="0">
                <a:solidFill>
                  <a:schemeClr val="tx1">
                    <a:lumMod val="50000"/>
                  </a:schemeClr>
                </a:solidFill>
              </a:rPr>
              <a:t>Add code to reverse and print </a:t>
            </a:r>
            <a:r>
              <a:rPr lang="en-US" i="1" dirty="0" err="1">
                <a:solidFill>
                  <a:schemeClr val="tx1">
                    <a:lumMod val="50000"/>
                  </a:schemeClr>
                </a:solidFill>
              </a:rPr>
              <a:t>fruit_list</a:t>
            </a:r>
            <a:r>
              <a:rPr lang="en-US" dirty="0">
                <a:solidFill>
                  <a:schemeClr val="tx1">
                    <a:lumMod val="50000"/>
                  </a:schemeClr>
                </a:solidFill>
              </a:rPr>
              <a:t>.</a:t>
            </a:r>
          </a:p>
          <a:p>
            <a:pPr>
              <a:buFont typeface="+mj-lt"/>
              <a:buAutoNum type="arabicPeriod"/>
            </a:pPr>
            <a:r>
              <a:rPr lang="en-US" dirty="0">
                <a:solidFill>
                  <a:schemeClr val="tx1">
                    <a:lumMod val="50000"/>
                  </a:schemeClr>
                </a:solidFill>
              </a:rPr>
              <a:t>Add code to append "orange" to the end of </a:t>
            </a:r>
            <a:r>
              <a:rPr lang="en-US" i="1" dirty="0" err="1">
                <a:solidFill>
                  <a:schemeClr val="tx1">
                    <a:lumMod val="50000"/>
                  </a:schemeClr>
                </a:solidFill>
              </a:rPr>
              <a:t>fruit_list</a:t>
            </a:r>
            <a:r>
              <a:rPr lang="en-US" dirty="0">
                <a:solidFill>
                  <a:schemeClr val="tx1">
                    <a:lumMod val="50000"/>
                  </a:schemeClr>
                </a:solidFill>
              </a:rPr>
              <a:t> and print the list.</a:t>
            </a:r>
          </a:p>
          <a:p>
            <a:pPr>
              <a:buFont typeface="+mj-lt"/>
              <a:buAutoNum type="arabicPeriod"/>
            </a:pPr>
            <a:r>
              <a:rPr lang="en-US" dirty="0">
                <a:solidFill>
                  <a:schemeClr val="tx1">
                    <a:lumMod val="50000"/>
                  </a:schemeClr>
                </a:solidFill>
              </a:rPr>
              <a:t>Add code to find where "apple" is located in </a:t>
            </a:r>
            <a:r>
              <a:rPr lang="en-US" i="1" dirty="0" err="1">
                <a:solidFill>
                  <a:schemeClr val="tx1">
                    <a:lumMod val="50000"/>
                  </a:schemeClr>
                </a:solidFill>
              </a:rPr>
              <a:t>fruit_list</a:t>
            </a:r>
            <a:r>
              <a:rPr lang="en-US" dirty="0">
                <a:solidFill>
                  <a:schemeClr val="tx1">
                    <a:lumMod val="50000"/>
                  </a:schemeClr>
                </a:solidFill>
              </a:rPr>
              <a:t> and insert "cherry" before "apple" in the list and print the list.</a:t>
            </a:r>
          </a:p>
          <a:p>
            <a:pPr>
              <a:buFont typeface="+mj-lt"/>
              <a:buAutoNum type="arabicPeriod"/>
            </a:pPr>
            <a:r>
              <a:rPr lang="en-US" dirty="0">
                <a:solidFill>
                  <a:schemeClr val="tx1">
                    <a:lumMod val="50000"/>
                  </a:schemeClr>
                </a:solidFill>
              </a:rPr>
              <a:t>Add code to remove "banana" from </a:t>
            </a:r>
            <a:r>
              <a:rPr lang="en-US" i="1" dirty="0" err="1">
                <a:solidFill>
                  <a:schemeClr val="tx1">
                    <a:lumMod val="50000"/>
                  </a:schemeClr>
                </a:solidFill>
              </a:rPr>
              <a:t>fruit_list</a:t>
            </a:r>
            <a:r>
              <a:rPr lang="en-US" dirty="0">
                <a:solidFill>
                  <a:schemeClr val="tx1">
                    <a:lumMod val="50000"/>
                  </a:schemeClr>
                </a:solidFill>
              </a:rPr>
              <a:t> and print the list.</a:t>
            </a:r>
          </a:p>
          <a:p>
            <a:pPr>
              <a:buFont typeface="+mj-lt"/>
              <a:buAutoNum type="arabicPeriod"/>
            </a:pPr>
            <a:r>
              <a:rPr lang="en-US" dirty="0">
                <a:solidFill>
                  <a:schemeClr val="tx1">
                    <a:lumMod val="50000"/>
                  </a:schemeClr>
                </a:solidFill>
              </a:rPr>
              <a:t>Add code to pop the last element from </a:t>
            </a:r>
            <a:r>
              <a:rPr lang="en-US" i="1" dirty="0" err="1">
                <a:solidFill>
                  <a:schemeClr val="tx1">
                    <a:lumMod val="50000"/>
                  </a:schemeClr>
                </a:solidFill>
              </a:rPr>
              <a:t>fruit_list</a:t>
            </a:r>
            <a:r>
              <a:rPr lang="en-US" dirty="0">
                <a:solidFill>
                  <a:schemeClr val="tx1">
                    <a:lumMod val="50000"/>
                  </a:schemeClr>
                </a:solidFill>
              </a:rPr>
              <a:t> and print the popped element and the list.</a:t>
            </a:r>
          </a:p>
          <a:p>
            <a:pPr>
              <a:buFont typeface="+mj-lt"/>
              <a:buAutoNum type="arabicPeriod"/>
            </a:pPr>
            <a:r>
              <a:rPr lang="en-US" dirty="0">
                <a:solidFill>
                  <a:schemeClr val="tx1">
                    <a:lumMod val="50000"/>
                  </a:schemeClr>
                </a:solidFill>
              </a:rPr>
              <a:t>Add code to sort and print </a:t>
            </a:r>
            <a:r>
              <a:rPr lang="en-US" i="1" dirty="0" err="1">
                <a:solidFill>
                  <a:schemeClr val="tx1">
                    <a:lumMod val="50000"/>
                  </a:schemeClr>
                </a:solidFill>
              </a:rPr>
              <a:t>fruit_list</a:t>
            </a:r>
            <a:r>
              <a:rPr lang="en-US" dirty="0">
                <a:solidFill>
                  <a:schemeClr val="tx1">
                    <a:lumMod val="50000"/>
                  </a:schemeClr>
                </a:solidFill>
              </a:rPr>
              <a:t>.</a:t>
            </a:r>
          </a:p>
          <a:p>
            <a:pPr>
              <a:buFont typeface="+mj-lt"/>
              <a:buAutoNum type="arabicPeriod"/>
            </a:pPr>
            <a:r>
              <a:rPr lang="en-US" dirty="0">
                <a:solidFill>
                  <a:schemeClr val="tx1">
                    <a:lumMod val="50000"/>
                  </a:schemeClr>
                </a:solidFill>
              </a:rPr>
              <a:t>Add code to clear and print </a:t>
            </a:r>
            <a:r>
              <a:rPr lang="en-US" i="1" dirty="0" err="1">
                <a:solidFill>
                  <a:schemeClr val="tx1">
                    <a:lumMod val="50000"/>
                  </a:schemeClr>
                </a:solidFill>
              </a:rPr>
              <a:t>fruit_list</a:t>
            </a:r>
            <a:r>
              <a:rPr lang="en-US" dirty="0">
                <a:solidFill>
                  <a:schemeClr val="tx1">
                    <a:lumMod val="50000"/>
                  </a:schemeClr>
                </a:solidFill>
              </a:rPr>
              <a:t>.</a:t>
            </a:r>
          </a:p>
          <a:p>
            <a:pPr>
              <a:buFont typeface="+mj-lt"/>
              <a:buAutoNum type="arabicPeriod"/>
            </a:pPr>
            <a:r>
              <a:rPr lang="en-US" dirty="0">
                <a:solidFill>
                  <a:schemeClr val="tx1">
                    <a:lumMod val="50000"/>
                  </a:schemeClr>
                </a:solidFill>
              </a:rPr>
              <a:t>At the bottom of your program write a call to the main function.</a:t>
            </a:r>
          </a:p>
          <a:p>
            <a:endParaRPr lang="en-US" dirty="0">
              <a:solidFill>
                <a:schemeClr val="tx1">
                  <a:lumMod val="50000"/>
                </a:schemeClr>
              </a:solidFill>
            </a:endParaRPr>
          </a:p>
        </p:txBody>
      </p:sp>
      <p:pic>
        <p:nvPicPr>
          <p:cNvPr id="9" name="Picture 8">
            <a:extLst>
              <a:ext uri="{FF2B5EF4-FFF2-40B4-BE49-F238E27FC236}">
                <a16:creationId xmlns:a16="http://schemas.microsoft.com/office/drawing/2014/main" id="{C68EBE05-0D46-C7D2-393A-4428C62BC0CB}"/>
              </a:ext>
            </a:extLst>
          </p:cNvPr>
          <p:cNvPicPr>
            <a:picLocks noChangeAspect="1"/>
          </p:cNvPicPr>
          <p:nvPr/>
        </p:nvPicPr>
        <p:blipFill>
          <a:blip r:embed="rId2"/>
          <a:stretch>
            <a:fillRect/>
          </a:stretch>
        </p:blipFill>
        <p:spPr>
          <a:xfrm>
            <a:off x="1232613" y="2707668"/>
            <a:ext cx="3493499" cy="602860"/>
          </a:xfrm>
          <a:prstGeom prst="rect">
            <a:avLst/>
          </a:prstGeom>
        </p:spPr>
      </p:pic>
      <p:pic>
        <p:nvPicPr>
          <p:cNvPr id="10" name="Picture 9">
            <a:extLst>
              <a:ext uri="{FF2B5EF4-FFF2-40B4-BE49-F238E27FC236}">
                <a16:creationId xmlns:a16="http://schemas.microsoft.com/office/drawing/2014/main" id="{886FDD48-58A1-1106-E6C8-4E437F7346AA}"/>
              </a:ext>
            </a:extLst>
          </p:cNvPr>
          <p:cNvPicPr>
            <a:picLocks noChangeAspect="1"/>
          </p:cNvPicPr>
          <p:nvPr/>
        </p:nvPicPr>
        <p:blipFill>
          <a:blip r:embed="rId3"/>
          <a:stretch>
            <a:fillRect/>
          </a:stretch>
        </p:blipFill>
        <p:spPr>
          <a:xfrm>
            <a:off x="5856270" y="0"/>
            <a:ext cx="6335730" cy="1709472"/>
          </a:xfrm>
          <a:prstGeom prst="rect">
            <a:avLst/>
          </a:prstGeom>
        </p:spPr>
      </p:pic>
      <p:pic>
        <p:nvPicPr>
          <p:cNvPr id="18" name="Content Placeholder 17">
            <a:extLst>
              <a:ext uri="{FF2B5EF4-FFF2-40B4-BE49-F238E27FC236}">
                <a16:creationId xmlns:a16="http://schemas.microsoft.com/office/drawing/2014/main" id="{630BF22D-765E-79FF-5F9D-D8C2B446C852}"/>
              </a:ext>
            </a:extLst>
          </p:cNvPr>
          <p:cNvPicPr>
            <a:picLocks noGrp="1" noChangeAspect="1"/>
          </p:cNvPicPr>
          <p:nvPr>
            <p:ph sz="half" idx="2"/>
          </p:nvPr>
        </p:nvPicPr>
        <p:blipFill>
          <a:blip r:embed="rId4"/>
          <a:stretch>
            <a:fillRect/>
          </a:stretch>
        </p:blipFill>
        <p:spPr>
          <a:xfrm>
            <a:off x="6832600" y="2020094"/>
            <a:ext cx="3860800" cy="3962400"/>
          </a:xfrm>
          <a:prstGeom prst="rect">
            <a:avLst/>
          </a:prstGeom>
        </p:spPr>
      </p:pic>
      <p:pic>
        <p:nvPicPr>
          <p:cNvPr id="19" name="Picture 18">
            <a:extLst>
              <a:ext uri="{FF2B5EF4-FFF2-40B4-BE49-F238E27FC236}">
                <a16:creationId xmlns:a16="http://schemas.microsoft.com/office/drawing/2014/main" id="{F8E55CBE-7362-05A4-9180-EA8E6789DD19}"/>
              </a:ext>
            </a:extLst>
          </p:cNvPr>
          <p:cNvPicPr>
            <a:picLocks noChangeAspect="1"/>
          </p:cNvPicPr>
          <p:nvPr/>
        </p:nvPicPr>
        <p:blipFill>
          <a:blip r:embed="rId5"/>
          <a:stretch>
            <a:fillRect/>
          </a:stretch>
        </p:blipFill>
        <p:spPr>
          <a:xfrm>
            <a:off x="39985" y="6293117"/>
            <a:ext cx="11996931" cy="552258"/>
          </a:xfrm>
          <a:prstGeom prst="rect">
            <a:avLst/>
          </a:prstGeom>
        </p:spPr>
      </p:pic>
      <p:sp>
        <p:nvSpPr>
          <p:cNvPr id="20" name="TextBox 19">
            <a:extLst>
              <a:ext uri="{FF2B5EF4-FFF2-40B4-BE49-F238E27FC236}">
                <a16:creationId xmlns:a16="http://schemas.microsoft.com/office/drawing/2014/main" id="{C1EA274B-9A29-8DAF-F43B-DFCD75E4BB30}"/>
              </a:ext>
            </a:extLst>
          </p:cNvPr>
          <p:cNvSpPr txBox="1"/>
          <p:nvPr/>
        </p:nvSpPr>
        <p:spPr>
          <a:xfrm>
            <a:off x="10258816" y="2345915"/>
            <a:ext cx="1933184" cy="923330"/>
          </a:xfrm>
          <a:prstGeom prst="rect">
            <a:avLst/>
          </a:prstGeom>
          <a:noFill/>
        </p:spPr>
        <p:txBody>
          <a:bodyPr wrap="square" rtlCol="0">
            <a:spAutoFit/>
          </a:bodyPr>
          <a:lstStyle/>
          <a:p>
            <a:r>
              <a:rPr lang="en-US" dirty="0"/>
              <a:t>Note: All lists in  </a:t>
            </a:r>
            <a:r>
              <a:rPr lang="en-US" dirty="0" err="1"/>
              <a:t>new_list</a:t>
            </a:r>
            <a:r>
              <a:rPr lang="en-US" dirty="0"/>
              <a:t> were changed</a:t>
            </a:r>
          </a:p>
        </p:txBody>
      </p:sp>
    </p:spTree>
    <p:extLst>
      <p:ext uri="{BB962C8B-B14F-4D97-AF65-F5344CB8AC3E}">
        <p14:creationId xmlns:p14="http://schemas.microsoft.com/office/powerpoint/2010/main" val="1477138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1964</Words>
  <Application>Microsoft Office PowerPoint</Application>
  <PresentationFormat>Widescreen</PresentationFormat>
  <Paragraphs>263</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Week 12: Using Objects</vt:lpstr>
      <vt:lpstr>Overview</vt:lpstr>
      <vt:lpstr>12 Prepare: Using Objects</vt:lpstr>
      <vt:lpstr>Object-Oriented Programming¶ </vt:lpstr>
      <vt:lpstr>12 Checkpoint: Using Objects </vt:lpstr>
      <vt:lpstr>Assignment </vt:lpstr>
      <vt:lpstr>Review List</vt:lpstr>
      <vt:lpstr>Assignment </vt:lpstr>
      <vt:lpstr>Assignment </vt:lpstr>
      <vt:lpstr>Testing Procedure¶ </vt:lpstr>
      <vt:lpstr>12 Team Activity: Using Objects </vt:lpstr>
      <vt:lpstr>12 Team Activity: Using Objects </vt:lpstr>
      <vt:lpstr> </vt:lpstr>
      <vt:lpstr>PowerPoint Presentation</vt:lpstr>
      <vt:lpstr>PowerPoint Presentation</vt:lpstr>
      <vt:lpstr>PowerPoint Presentation</vt:lpstr>
      <vt:lpstr>12 Team Activity: Using Objects </vt:lpstr>
      <vt:lpstr>PowerPoint Presentation</vt:lpstr>
      <vt:lpstr>12 Prove Milestone: Student Chosen Program </vt:lpstr>
      <vt:lpstr>Lesson 12 Rubric </vt:lpstr>
      <vt:lpstr>Lesson 13 Rubric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2022-12-01T20:24:01Z</dcterms:created>
  <dcterms:modified xsi:type="dcterms:W3CDTF">2022-12-08T22:24:45Z</dcterms:modified>
</cp:coreProperties>
</file>